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69" r:id="rId2"/>
  </p:sldMasterIdLst>
  <p:notesMasterIdLst>
    <p:notesMasterId r:id="rId22"/>
  </p:notesMasterIdLst>
  <p:sldIdLst>
    <p:sldId id="256" r:id="rId3"/>
    <p:sldId id="259" r:id="rId4"/>
    <p:sldId id="285" r:id="rId5"/>
    <p:sldId id="260" r:id="rId6"/>
    <p:sldId id="276" r:id="rId7"/>
    <p:sldId id="277" r:id="rId8"/>
    <p:sldId id="261" r:id="rId9"/>
    <p:sldId id="272" r:id="rId10"/>
    <p:sldId id="273" r:id="rId11"/>
    <p:sldId id="268" r:id="rId12"/>
    <p:sldId id="274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99"/>
    <a:srgbClr val="808080"/>
    <a:srgbClr val="FFFF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4" d="100"/>
          <a:sy n="94" d="100"/>
        </p:scale>
        <p:origin x="1185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6CD50-ADD3-416F-8A6B-0690A80D06B4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75215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9A9EBB47-8B5A-455D-82F8-19875C92BC65}" type="slidenum">
              <a:rPr lang="en-GB" altLang="sr-Latn-RS" sz="120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64747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9A9EBB47-8B5A-455D-82F8-19875C92BC65}" type="slidenum">
              <a:rPr lang="en-GB" altLang="sr-Latn-RS" sz="120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03578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8AFB38D9-A205-4CEC-A6EF-81E5C2F1115D}" type="slidenum">
              <a:rPr lang="en-GB" altLang="sr-Latn-RS" sz="120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11450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8AFB38D9-A205-4CEC-A6EF-81E5C2F1115D}" type="slidenum">
              <a:rPr lang="en-GB" altLang="sr-Latn-RS" sz="120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34956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8AFB38D9-A205-4CEC-A6EF-81E5C2F1115D}" type="slidenum">
              <a:rPr lang="en-GB" altLang="sr-Latn-RS" sz="120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400384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A1786361-71DB-4517-BB02-5847B4085416}" type="slidenum">
              <a:rPr lang="en-GB" altLang="sr-Latn-RS" sz="120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23398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hr-HR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B779F-3F0A-4641-9A1C-D143353B5A2C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04215920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821A-80EC-4EEE-A825-A95670936C87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17428-C549-4CC6-8CC5-8268A6870FC8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2622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AC49D-29D0-4DA9-B1DB-6BE83098D6B4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19728-8A59-4EB1-905C-9D9CE2B01E67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362866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2C5AD-7AF7-4800-8DBC-9442ED517D85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4BBA0-098C-4D69-B236-02ED1488EDAD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102789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2FC5B-E6CB-4BBC-83B7-C68245433D3D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B20AB-E925-43DA-9C22-EC1593C928FD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0007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06A7-3437-4E5E-9F51-C29A147C5EAE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540C4-2A9D-4FB9-82AC-0FC922F77BE2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400139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51DED-D768-446D-8970-3474697A04E3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9A834-5670-45D7-B7E3-18780739FA3C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31238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3A8F0-F47B-4E60-9B01-34010956AA6D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38A93-7A67-45B7-9EAF-0C8E36F6B4A6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40043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83568" y="2132856"/>
            <a:ext cx="7776864" cy="4536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043145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73886-C76B-4A0B-83ED-ACF5FEF64401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8295815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B4245-6399-4D99-B880-BDCBDEAAFEEB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79465398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8558B-33F5-4106-9E50-F706A90E89B5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67489112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71F50-0142-4C84-A9ED-6B5D6435F927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6CBD2-C7D7-410E-A196-5CA46E9B14B1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339087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BDDF7-A584-4CCC-89CE-34913EE233FC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0ECED-9357-4EDA-A099-F3BF1917C2C8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10022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A1B88-F1AA-46AB-9EEA-695450E66F9A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3CA4F-D2CB-4587-BCA9-061684129F82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9277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E653-33F0-4B02-9C01-55FAC2191FB9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343F3-AA7B-47B5-820F-5B6F6A580343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37887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hr-HR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D2D5C3-0757-4115-8421-C1B27D08FE1E}" type="slidenum">
              <a:rPr lang="en-GB" altLang="sr-Latn-RS"/>
              <a:pPr/>
              <a:t>‹#›</a:t>
            </a:fld>
            <a:endParaRPr lang="en-GB" altLang="sr-Latn-R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Master text styles</a:t>
            </a:r>
          </a:p>
          <a:p>
            <a:pPr lvl="1"/>
            <a:r>
              <a:rPr lang="en-GB" altLang="sr-Latn-RS" smtClean="0"/>
              <a:t>Second level</a:t>
            </a:r>
          </a:p>
          <a:p>
            <a:pPr lvl="2"/>
            <a:r>
              <a:rPr lang="en-GB" altLang="sr-Latn-RS" smtClean="0"/>
              <a:t>Third level</a:t>
            </a:r>
          </a:p>
          <a:p>
            <a:pPr lvl="3"/>
            <a:r>
              <a:rPr lang="en-GB" altLang="sr-Latn-RS" smtClean="0"/>
              <a:t>Fourth level</a:t>
            </a:r>
          </a:p>
          <a:p>
            <a:pPr lvl="4"/>
            <a:r>
              <a:rPr lang="en-GB" altLang="sr-Latn-R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hr-HR" altLang="sr-Latn-R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hr-HR" altLang="sr-Latn-R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22B2E9-665C-4C75-84D5-3CAA87C05E46}" type="datetimeFigureOut">
              <a:rPr lang="hr-HR"/>
              <a:pPr>
                <a:defRPr/>
              </a:pPr>
              <a:t>31.5.2017.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DA378F8-7149-43E7-9AFB-25EC9882CA2D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 smtClean="0">
                <a:solidFill>
                  <a:srgbClr val="3399FF"/>
                </a:solidFill>
                <a:latin typeface="Arial Black" pitchFamily="34" charset="0"/>
              </a:rPr>
              <a:t>Objektno orijentirano modeliranje</a:t>
            </a:r>
            <a:endParaRPr lang="en-GB" dirty="0" smtClean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2972544"/>
            <a:ext cx="7620000" cy="1752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1" hangingPunct="1"/>
            <a:r>
              <a:rPr lang="hr-HR" altLang="sr-Latn-RS" sz="2800" i="1" dirty="0" smtClean="0"/>
              <a:t>Design Patterns</a:t>
            </a:r>
          </a:p>
          <a:p>
            <a:pPr eaLnBrk="1" hangingPunct="1"/>
            <a:r>
              <a:rPr lang="hr-HR" altLang="sr-Latn-RS" sz="4800" b="1" i="1" dirty="0" smtClean="0"/>
              <a:t>Abstract </a:t>
            </a:r>
            <a:r>
              <a:rPr lang="hr-HR" altLang="sr-Latn-RS" sz="4800" b="1" i="1" dirty="0" smtClean="0"/>
              <a:t>Factory</a:t>
            </a:r>
          </a:p>
          <a:p>
            <a:pPr eaLnBrk="1" hangingPunct="1"/>
            <a:endParaRPr lang="hr-HR" altLang="sr-Latn-RS" sz="2000" b="1" i="1" dirty="0" smtClean="0"/>
          </a:p>
          <a:p>
            <a:pPr eaLnBrk="1" hangingPunct="1"/>
            <a:r>
              <a:rPr lang="hr-HR" altLang="sr-Latn-RS" b="1" i="1" dirty="0" smtClean="0"/>
              <a:t>Dejan Barušić</a:t>
            </a:r>
            <a:endParaRPr lang="en-GB" altLang="sr-Latn-RS" b="1" i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Primjena uzorka</a:t>
            </a:r>
            <a:endParaRPr lang="hr-HR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484313"/>
            <a:ext cx="7775575" cy="4968875"/>
          </a:xfrm>
        </p:spPr>
        <p:txBody>
          <a:bodyPr/>
          <a:lstStyle/>
          <a:p>
            <a:r>
              <a:rPr lang="hr-HR" altLang="sr-Latn-RS" smtClean="0"/>
              <a:t>Kada sustav treba biti neovisan o načinu kako su objekti kreirani, sastavljeni i predstavljeni</a:t>
            </a:r>
          </a:p>
          <a:p>
            <a:r>
              <a:rPr lang="hr-HR" altLang="sr-Latn-RS" smtClean="0"/>
              <a:t>Kada sustav treba biti konfiguriran sa više porodica objekata</a:t>
            </a:r>
          </a:p>
          <a:p>
            <a:r>
              <a:rPr lang="hr-HR" altLang="sr-Latn-RS" smtClean="0"/>
              <a:t>Kada su porodice povezanih objekata predviđene da funkcioniraju zajedno</a:t>
            </a:r>
          </a:p>
          <a:p>
            <a:r>
              <a:rPr lang="hr-HR" altLang="sr-Latn-RS" smtClean="0"/>
              <a:t>Kada želimo pružiti biblioteku klasa gdje  otkrivamo samo njihova sučelja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Ičokolada</a:t>
            </a:r>
            <a:r>
              <a:rPr lang="hr-HR" altLang="sr-Latn-R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AbstractProductA</a:t>
            </a:r>
            <a:endParaRPr lang="hr-HR" altLang="sr-Latn-R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Sastojci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IKeks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hr-HR" altLang="sr-Latn-R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AbstractProductB</a:t>
            </a:r>
            <a:endParaRPr lang="hr-HR" altLang="sr-Latn-R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LjubičastaČokolada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IČokolada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"Ljubičasta čokolada"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Sastojci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"Kakao 20%, šećer 40%, 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	                mlijeko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prahu 40%"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92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CrvenaČokolada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IČokolada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Crvena čokolada"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Sastojci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"Kakao 15%, šećer 45%,        	                mlijeko u prahu 40%"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79218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LjubičastiKeks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IKeks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"Ljubičasti keks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"čajni"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862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CrveniKeks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IKeks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Crveni keks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vafel"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35706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hr-HR" altLang="sr-Latn-R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AbstractFactory</a:t>
            </a:r>
            <a:endParaRPr lang="hr-HR" altLang="sr-Latn-R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ITvornicaSlatkiša </a:t>
            </a:r>
          </a:p>
          <a:p>
            <a:pPr marL="0" indent="0">
              <a:buNone/>
            </a:pP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IČokolada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napraviČokoladu();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IKeks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napraviKeks();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637605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LjubičastaTvornicaSlatkiša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							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ITvornicaSlatkiša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IČokolada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napraviČokoladu()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LjubičastaČokolada();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IKeks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napraviKeks()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LjubičastiKeks();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7084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CrvenaTvornicaSlatkiša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							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ITvornicaSlatkiša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IČokolada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napraviČokoladu()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CrvenaČokolada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IKeks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napraviKeks()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CrveniKeks();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8974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96752"/>
            <a:ext cx="7772400" cy="1008112"/>
          </a:xfrm>
        </p:spPr>
        <p:txBody>
          <a:bodyPr/>
          <a:lstStyle/>
          <a:p>
            <a:pPr>
              <a:defRPr/>
            </a:pPr>
            <a:r>
              <a:rPr lang="hr-HR" sz="3600" dirty="0" smtClean="0"/>
              <a:t>Hvala na pozornosti!</a:t>
            </a:r>
            <a:endParaRPr lang="hr-HR" sz="36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5800" y="3140968"/>
            <a:ext cx="8206679" cy="1656184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Primjer koda i prezentaciju možete pronaći na 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://github.com/dejan-barusic/OOM-Abstract-Factory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422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err="1" smtClean="0"/>
              <a:t>Apstr</a:t>
            </a:r>
            <a:r>
              <a:rPr lang="hr-HR" sz="4000" dirty="0" smtClean="0"/>
              <a:t>a</a:t>
            </a:r>
            <a:r>
              <a:rPr lang="en-US" sz="4000" dirty="0" err="1" smtClean="0"/>
              <a:t>ktna</a:t>
            </a:r>
            <a:r>
              <a:rPr lang="en-US" sz="4000" dirty="0" smtClean="0"/>
              <a:t> </a:t>
            </a:r>
            <a:r>
              <a:rPr lang="en-US" sz="4000" dirty="0" err="1" smtClean="0"/>
              <a:t>tvornica</a:t>
            </a:r>
            <a:r>
              <a:rPr lang="en-US" sz="4000" dirty="0" smtClean="0"/>
              <a:t>	</a:t>
            </a:r>
            <a:endParaRPr lang="en-GB" sz="40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3895725"/>
          </a:xfrm>
        </p:spPr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Pripada grupi kreacijskih uzoraka (Creational patterns)</a:t>
            </a:r>
            <a:endParaRPr lang="hr-HR" altLang="sr-Latn-RS" i="1" dirty="0" smtClean="0"/>
          </a:p>
          <a:p>
            <a:pPr marL="569913" indent="-569913" eaLnBrk="1" hangingPunct="1">
              <a:buSzTx/>
            </a:pPr>
            <a:r>
              <a:rPr lang="hr-HR" altLang="sr-Latn-RS" dirty="0" smtClean="0"/>
              <a:t>Pruža </a:t>
            </a:r>
            <a:r>
              <a:rPr lang="en-US" altLang="sr-Latn-RS" dirty="0" err="1" smtClean="0"/>
              <a:t>su</a:t>
            </a:r>
            <a:r>
              <a:rPr lang="hr-HR" altLang="sr-Latn-RS" dirty="0" smtClean="0"/>
              <a:t>č</a:t>
            </a:r>
            <a:r>
              <a:rPr lang="en-US" altLang="sr-Latn-RS" dirty="0" err="1" smtClean="0"/>
              <a:t>elje</a:t>
            </a:r>
            <a:r>
              <a:rPr lang="en-US" altLang="sr-Latn-RS" dirty="0" smtClean="0"/>
              <a:t> (</a:t>
            </a:r>
            <a:r>
              <a:rPr lang="en-US" altLang="sr-Latn-RS" i="1" dirty="0" smtClean="0"/>
              <a:t>interface</a:t>
            </a:r>
            <a:r>
              <a:rPr lang="en-US" altLang="sr-Latn-RS" dirty="0" smtClean="0"/>
              <a:t>) </a:t>
            </a:r>
            <a:r>
              <a:rPr lang="en-US" altLang="sr-Latn-RS" dirty="0" err="1" smtClean="0"/>
              <a:t>za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stvaranje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porodice</a:t>
            </a:r>
            <a:r>
              <a:rPr lang="en-US" altLang="sr-Latn-RS" dirty="0" smtClean="0"/>
              <a:t> me</a:t>
            </a:r>
            <a:r>
              <a:rPr lang="hr-HR" altLang="sr-Latn-RS" dirty="0" smtClean="0"/>
              <a:t>đ</a:t>
            </a:r>
            <a:r>
              <a:rPr lang="en-US" altLang="sr-Latn-RS" dirty="0" err="1" smtClean="0"/>
              <a:t>usobno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ovisnih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objekata</a:t>
            </a:r>
            <a:r>
              <a:rPr lang="en-US" altLang="sr-Latn-RS" dirty="0" smtClean="0"/>
              <a:t>  bez </a:t>
            </a:r>
            <a:r>
              <a:rPr lang="hr-HR" altLang="sr-Latn-RS" dirty="0" smtClean="0"/>
              <a:t>navođenja njihovih konkretnih izvedenih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klasa</a:t>
            </a:r>
            <a:endParaRPr lang="hr-HR" altLang="sr-Latn-RS" dirty="0" smtClean="0"/>
          </a:p>
          <a:p>
            <a:pPr marL="569913" indent="-569913" eaLnBrk="1" hangingPunct="1">
              <a:buSzTx/>
            </a:pPr>
            <a:r>
              <a:rPr lang="hr-HR" altLang="sr-Latn-RS" dirty="0" smtClean="0"/>
              <a:t>Alternativni </a:t>
            </a:r>
            <a:r>
              <a:rPr lang="en-US" altLang="sr-Latn-RS" dirty="0" err="1" smtClean="0"/>
              <a:t>naziv</a:t>
            </a:r>
            <a:r>
              <a:rPr lang="en-US" altLang="sr-Latn-RS" dirty="0" smtClean="0"/>
              <a:t> je </a:t>
            </a:r>
            <a:r>
              <a:rPr lang="en-US" altLang="sr-Latn-RS" i="1" dirty="0" smtClean="0"/>
              <a:t>kit  </a:t>
            </a:r>
            <a:r>
              <a:rPr lang="en-US" altLang="sr-Latn-RS" dirty="0" err="1" smtClean="0"/>
              <a:t>ili</a:t>
            </a:r>
            <a:r>
              <a:rPr lang="en-US" altLang="sr-Latn-RS" dirty="0" smtClean="0"/>
              <a:t> </a:t>
            </a:r>
            <a:r>
              <a:rPr lang="en-US" altLang="sr-Latn-RS" i="1" dirty="0" smtClean="0"/>
              <a:t>toolkit</a:t>
            </a:r>
            <a:endParaRPr lang="en-US" altLang="sr-Latn-RS" dirty="0" smtClean="0"/>
          </a:p>
          <a:p>
            <a:pPr marL="569913" indent="-569913" eaLnBrk="1" hangingPunct="1">
              <a:buSzTx/>
            </a:pPr>
            <a:endParaRPr lang="en-US" altLang="sr-Latn-RS" dirty="0" smtClean="0"/>
          </a:p>
          <a:p>
            <a:pPr marL="569913" indent="-569913" eaLnBrk="1" hangingPunct="1">
              <a:buSzTx/>
            </a:pPr>
            <a:endParaRPr lang="hr-HR" altLang="sr-Latn-R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err="1" smtClean="0"/>
              <a:t>Apstr</a:t>
            </a:r>
            <a:r>
              <a:rPr lang="hr-HR" sz="4000" dirty="0" smtClean="0"/>
              <a:t>a</a:t>
            </a:r>
            <a:r>
              <a:rPr lang="en-US" sz="4000" dirty="0" err="1" smtClean="0"/>
              <a:t>ktna</a:t>
            </a:r>
            <a:r>
              <a:rPr lang="en-US" sz="4000" dirty="0" smtClean="0"/>
              <a:t> </a:t>
            </a:r>
            <a:r>
              <a:rPr lang="en-US" sz="4000" dirty="0" err="1" smtClean="0"/>
              <a:t>tvornica</a:t>
            </a:r>
            <a:r>
              <a:rPr lang="en-US" sz="4000" dirty="0" smtClean="0"/>
              <a:t>	</a:t>
            </a:r>
            <a:endParaRPr lang="en-GB" sz="40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28800"/>
            <a:ext cx="7772400" cy="5112568"/>
          </a:xfrm>
        </p:spPr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Izolira klijenta od implementacije konkretnih klasa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Omogućuje laku zamjenu familija objekata zamjenom samo konkretne tvornice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Dodavanje novih tipova produkata je problematično (potrebne izmjene sučelja apstraktne tvornice i izvedenih klasa)</a:t>
            </a:r>
            <a:endParaRPr lang="en-US" altLang="sr-Latn-RS" dirty="0" smtClean="0"/>
          </a:p>
          <a:p>
            <a:pPr marL="569913" indent="-569913" eaLnBrk="1" hangingPunct="1">
              <a:buSzTx/>
            </a:pPr>
            <a:endParaRPr lang="hr-HR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605370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Motivacija</a:t>
            </a:r>
            <a:r>
              <a:rPr lang="en-US" sz="4000" dirty="0" smtClean="0"/>
              <a:t> </a:t>
            </a:r>
            <a:r>
              <a:rPr lang="hr-HR" sz="4000" dirty="0" smtClean="0"/>
              <a:t>uzorka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Uzmimo za primjer tvornicu slatkiša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Tvornica proizvodi više kategorija proizvoda kao što su čokolade, keksi i slično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Tvornica može u nekom trenutku promjeniti neki od recepata za svoje proizvode ili dodati nove proizvode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Motivacija</a:t>
            </a:r>
            <a:r>
              <a:rPr lang="en-US" sz="4000" dirty="0" smtClean="0"/>
              <a:t> </a:t>
            </a:r>
            <a:r>
              <a:rPr lang="hr-HR" sz="4000" dirty="0" smtClean="0"/>
              <a:t>uzorka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Različite tvornice slatkiša proizvode jednake kategorije proizvoda (čokolade, keksi...)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Sastav kategorija proizvoda različitih tvornica može varirati (postotak kakaa u čokoladi, arome, tajni sastojci...)</a:t>
            </a:r>
          </a:p>
        </p:txBody>
      </p:sp>
    </p:spTree>
    <p:extLst>
      <p:ext uri="{BB962C8B-B14F-4D97-AF65-F5344CB8AC3E}">
        <p14:creationId xmlns:p14="http://schemas.microsoft.com/office/powerpoint/2010/main" val="9556769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Motivacija</a:t>
            </a:r>
            <a:r>
              <a:rPr lang="en-US" sz="4000" dirty="0" smtClean="0"/>
              <a:t> </a:t>
            </a:r>
            <a:r>
              <a:rPr lang="hr-HR" sz="4000" dirty="0" smtClean="0"/>
              <a:t>uzorka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00808"/>
            <a:ext cx="7772400" cy="4680520"/>
          </a:xfrm>
        </p:spPr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Klijenti tvornica slatkiša kao što su razne trgovine koriste usluge tvornica koje ih opskrbljuju proizvodima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Pojedina trgovina može koristiti proizvode jedne ili više tvornica ili mijenjati tvornice od kojih dobiva robu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Trgovina ne mora znati sastav pojedinih proizvoda već samo njihovu kategoriju (sučelje)</a:t>
            </a:r>
          </a:p>
        </p:txBody>
      </p:sp>
    </p:spTree>
    <p:extLst>
      <p:ext uri="{BB962C8B-B14F-4D97-AF65-F5344CB8AC3E}">
        <p14:creationId xmlns:p14="http://schemas.microsoft.com/office/powerpoint/2010/main" val="31415747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Struktura</a:t>
            </a:r>
            <a:endParaRPr lang="en-GB" sz="4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2776"/>
            <a:ext cx="8640960" cy="492137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Sudionici </a:t>
            </a:r>
            <a:endParaRPr lang="hr-HR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1438"/>
            <a:ext cx="7775575" cy="4679950"/>
          </a:xfrm>
        </p:spPr>
        <p:txBody>
          <a:bodyPr/>
          <a:lstStyle/>
          <a:p>
            <a:r>
              <a:rPr lang="hr-HR" altLang="sr-Latn-RS" dirty="0" smtClean="0"/>
              <a:t>AbstractFactory (</a:t>
            </a:r>
            <a:r>
              <a:rPr lang="hr-HR" altLang="sr-Latn-RS" i="1" dirty="0" smtClean="0"/>
              <a:t>ITvornicaSlatkiša</a:t>
            </a:r>
            <a:r>
              <a:rPr lang="hr-HR" altLang="sr-Latn-RS" dirty="0" smtClean="0"/>
              <a:t>) – sučelje sa metodama koje kreiraju apstraktne objekte (</a:t>
            </a:r>
            <a:r>
              <a:rPr lang="hr-HR" altLang="sr-Latn-RS" i="1" dirty="0" smtClean="0"/>
              <a:t>IČokolada, IKeks</a:t>
            </a:r>
            <a:r>
              <a:rPr lang="hr-HR" altLang="sr-Latn-RS" dirty="0" smtClean="0"/>
              <a:t>)</a:t>
            </a:r>
          </a:p>
          <a:p>
            <a:r>
              <a:rPr lang="hr-HR" altLang="sr-Latn-RS" dirty="0" smtClean="0"/>
              <a:t>ConcreteFactory (LjubičastaTvornica, CrvenaTvornica) – implementira metode za kreiranje stvarnih objekata</a:t>
            </a:r>
          </a:p>
          <a:p>
            <a:r>
              <a:rPr lang="hr-HR" altLang="sr-Latn-RS" dirty="0" smtClean="0"/>
              <a:t>AbstractProduct </a:t>
            </a:r>
            <a:r>
              <a:rPr lang="hr-HR" altLang="sr-Latn-RS" dirty="0"/>
              <a:t>(</a:t>
            </a:r>
            <a:r>
              <a:rPr lang="hr-HR" altLang="sr-Latn-RS" i="1" dirty="0"/>
              <a:t>IČokolada, IKeks</a:t>
            </a:r>
            <a:r>
              <a:rPr lang="hr-HR" altLang="sr-Latn-RS" dirty="0"/>
              <a:t>) </a:t>
            </a:r>
            <a:r>
              <a:rPr lang="hr-HR" altLang="sr-Latn-RS" dirty="0" smtClean="0"/>
              <a:t>– deklarira sučelje za pojedini tip objekta</a:t>
            </a:r>
          </a:p>
          <a:p>
            <a:endParaRPr lang="hr-HR" altLang="sr-Latn-R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Sudionici </a:t>
            </a:r>
            <a:endParaRPr lang="hr-HR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2133600"/>
            <a:ext cx="7775575" cy="4535488"/>
          </a:xfrm>
        </p:spPr>
        <p:txBody>
          <a:bodyPr/>
          <a:lstStyle/>
          <a:p>
            <a:r>
              <a:rPr lang="hr-HR" altLang="sr-Latn-RS" dirty="0" smtClean="0"/>
              <a:t>ConcreteProduct (LjubičastaČokolada, CrvenaČokolada, LjubičastiKeks, CrveniKeks) – definira objekt koji </a:t>
            </a:r>
            <a:r>
              <a:rPr lang="hr-HR" altLang="sr-Latn-RS" dirty="0" smtClean="0"/>
              <a:t>će </a:t>
            </a:r>
            <a:r>
              <a:rPr lang="hr-HR" altLang="sr-Latn-RS" dirty="0" smtClean="0"/>
              <a:t>biti kreiran odgovarajućom klasom (ConcreteFactory)</a:t>
            </a:r>
          </a:p>
          <a:p>
            <a:r>
              <a:rPr lang="hr-HR" altLang="sr-Latn-RS" dirty="0" smtClean="0"/>
              <a:t>TrgovinaSlatkiša (Client) – koristi samo sučelja deklarirana sa AbstractFactory i AbstractProduct klasama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7010</TotalTime>
  <Words>647</Words>
  <Application>Microsoft Office PowerPoint</Application>
  <PresentationFormat>On-screen Show (4:3)</PresentationFormat>
  <Paragraphs>138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Arial Black</vt:lpstr>
      <vt:lpstr>Calibri</vt:lpstr>
      <vt:lpstr>Consolas</vt:lpstr>
      <vt:lpstr>Wingdings</vt:lpstr>
      <vt:lpstr>Soaring</vt:lpstr>
      <vt:lpstr>Custom Design</vt:lpstr>
      <vt:lpstr>Objektno orijentirano modeliranje</vt:lpstr>
      <vt:lpstr>Apstraktna tvornica </vt:lpstr>
      <vt:lpstr>Apstraktna tvornica </vt:lpstr>
      <vt:lpstr>Motivacija uzorka</vt:lpstr>
      <vt:lpstr>Motivacija uzorka</vt:lpstr>
      <vt:lpstr>Motivacija uzorka</vt:lpstr>
      <vt:lpstr>Struktura</vt:lpstr>
      <vt:lpstr>Sudionici </vt:lpstr>
      <vt:lpstr>Sudionici </vt:lpstr>
      <vt:lpstr>Primjena uzorka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Hvala na pozornosti!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Dejan Barusic</dc:creator>
  <cp:lastModifiedBy>Dejan Barusic</cp:lastModifiedBy>
  <cp:revision>464</cp:revision>
  <dcterms:created xsi:type="dcterms:W3CDTF">2006-01-19T21:34:21Z</dcterms:created>
  <dcterms:modified xsi:type="dcterms:W3CDTF">2017-05-31T17:09:00Z</dcterms:modified>
</cp:coreProperties>
</file>