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3"/>
  </p:notesMasterIdLst>
  <p:sldIdLst>
    <p:sldId id="256" r:id="rId2"/>
    <p:sldId id="257" r:id="rId3"/>
    <p:sldId id="258" r:id="rId4"/>
    <p:sldId id="259" r:id="rId5"/>
    <p:sldId id="260" r:id="rId6"/>
    <p:sldId id="261" r:id="rId7"/>
    <p:sldId id="286" r:id="rId8"/>
    <p:sldId id="288" r:id="rId9"/>
    <p:sldId id="285" r:id="rId10"/>
    <p:sldId id="309" r:id="rId11"/>
    <p:sldId id="289" r:id="rId12"/>
    <p:sldId id="290" r:id="rId13"/>
    <p:sldId id="291" r:id="rId14"/>
    <p:sldId id="292" r:id="rId15"/>
    <p:sldId id="293" r:id="rId16"/>
    <p:sldId id="299" r:id="rId17"/>
    <p:sldId id="300" r:id="rId18"/>
    <p:sldId id="294" r:id="rId19"/>
    <p:sldId id="295" r:id="rId20"/>
    <p:sldId id="298" r:id="rId21"/>
    <p:sldId id="266" r:id="rId22"/>
    <p:sldId id="314" r:id="rId23"/>
    <p:sldId id="296" r:id="rId24"/>
    <p:sldId id="262" r:id="rId25"/>
    <p:sldId id="263" r:id="rId26"/>
    <p:sldId id="274" r:id="rId27"/>
    <p:sldId id="276" r:id="rId28"/>
    <p:sldId id="283" r:id="rId29"/>
    <p:sldId id="284" r:id="rId30"/>
    <p:sldId id="301" r:id="rId31"/>
    <p:sldId id="302" r:id="rId32"/>
    <p:sldId id="304" r:id="rId33"/>
    <p:sldId id="310" r:id="rId34"/>
    <p:sldId id="311" r:id="rId35"/>
    <p:sldId id="312" r:id="rId36"/>
    <p:sldId id="313" r:id="rId37"/>
    <p:sldId id="277" r:id="rId38"/>
    <p:sldId id="278" r:id="rId39"/>
    <p:sldId id="306" r:id="rId40"/>
    <p:sldId id="305" r:id="rId41"/>
    <p:sldId id="30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30A0A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0"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698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8B687-74EA-4D5D-94A4-3423583C8BAB}" type="doc">
      <dgm:prSet loTypeId="urn:microsoft.com/office/officeart/2005/8/layout/cycle3" loCatId="cycle" qsTypeId="urn:microsoft.com/office/officeart/2005/8/quickstyle/simple1" qsCatId="simple" csTypeId="urn:microsoft.com/office/officeart/2005/8/colors/colorful4" csCatId="colorful" phldr="1"/>
      <dgm:spPr/>
      <dgm:t>
        <a:bodyPr/>
        <a:lstStyle/>
        <a:p>
          <a:endParaRPr lang="en-US"/>
        </a:p>
      </dgm:t>
    </dgm:pt>
    <dgm:pt modelId="{7666FB22-9D9E-4151-9995-791FD8D4CE4F}">
      <dgm:prSet phldrT="[Text]"/>
      <dgm:spPr/>
      <dgm:t>
        <a:bodyPr/>
        <a:lstStyle/>
        <a:p>
          <a:r>
            <a:rPr lang="en-US" dirty="0" smtClean="0"/>
            <a:t>App setup</a:t>
          </a:r>
          <a:endParaRPr lang="en-US" dirty="0"/>
        </a:p>
      </dgm:t>
    </dgm:pt>
    <dgm:pt modelId="{BDC46920-7327-4298-A597-E6D3E2FC0BC5}" type="parTrans" cxnId="{53DD8E89-E477-47A5-858A-1F658F1A88B3}">
      <dgm:prSet/>
      <dgm:spPr/>
      <dgm:t>
        <a:bodyPr/>
        <a:lstStyle/>
        <a:p>
          <a:endParaRPr lang="en-US"/>
        </a:p>
      </dgm:t>
    </dgm:pt>
    <dgm:pt modelId="{FAE2B689-5D72-40D4-99FE-91F2A4BEEDDE}" type="sibTrans" cxnId="{53DD8E89-E477-47A5-858A-1F658F1A88B3}">
      <dgm:prSet/>
      <dgm:spPr/>
      <dgm:t>
        <a:bodyPr/>
        <a:lstStyle/>
        <a:p>
          <a:endParaRPr lang="en-US"/>
        </a:p>
      </dgm:t>
    </dgm:pt>
    <dgm:pt modelId="{8CFAD800-0394-47EE-9484-D6457C68EB5E}">
      <dgm:prSet phldrT="[Text]"/>
      <dgm:spPr/>
      <dgm:t>
        <a:bodyPr/>
        <a:lstStyle/>
        <a:p>
          <a:r>
            <a:rPr lang="en-US" dirty="0" smtClean="0"/>
            <a:t>Team Member setup</a:t>
          </a:r>
          <a:endParaRPr lang="en-US" dirty="0"/>
        </a:p>
      </dgm:t>
    </dgm:pt>
    <dgm:pt modelId="{E1FB302B-02DC-4FB7-A551-E9A400CB2C5B}" type="parTrans" cxnId="{2BE06FC5-19A5-4609-9347-CC1B33694CB3}">
      <dgm:prSet/>
      <dgm:spPr/>
      <dgm:t>
        <a:bodyPr/>
        <a:lstStyle/>
        <a:p>
          <a:endParaRPr lang="en-US"/>
        </a:p>
      </dgm:t>
    </dgm:pt>
    <dgm:pt modelId="{A5D48745-3D6F-42B1-92BA-2027776C4905}" type="sibTrans" cxnId="{2BE06FC5-19A5-4609-9347-CC1B33694CB3}">
      <dgm:prSet/>
      <dgm:spPr/>
      <dgm:t>
        <a:bodyPr/>
        <a:lstStyle/>
        <a:p>
          <a:endParaRPr lang="en-US"/>
        </a:p>
      </dgm:t>
    </dgm:pt>
    <dgm:pt modelId="{DFE12974-EF84-4CC0-86C3-D4880AB4F5EA}">
      <dgm:prSet phldrT="[Text]"/>
      <dgm:spPr/>
      <dgm:t>
        <a:bodyPr/>
        <a:lstStyle/>
        <a:p>
          <a:r>
            <a:rPr lang="en-US" dirty="0" smtClean="0"/>
            <a:t>Create User Story</a:t>
          </a:r>
          <a:endParaRPr lang="en-US" dirty="0"/>
        </a:p>
      </dgm:t>
    </dgm:pt>
    <dgm:pt modelId="{9B17794E-2448-47CA-9725-33E87FE0A129}" type="parTrans" cxnId="{2390657A-CB5B-4DEC-94DA-181788AF9747}">
      <dgm:prSet/>
      <dgm:spPr/>
      <dgm:t>
        <a:bodyPr/>
        <a:lstStyle/>
        <a:p>
          <a:endParaRPr lang="en-US"/>
        </a:p>
      </dgm:t>
    </dgm:pt>
    <dgm:pt modelId="{AC754FC2-B4AA-49CD-8EEE-7A75DC407265}" type="sibTrans" cxnId="{2390657A-CB5B-4DEC-94DA-181788AF9747}">
      <dgm:prSet/>
      <dgm:spPr/>
      <dgm:t>
        <a:bodyPr/>
        <a:lstStyle/>
        <a:p>
          <a:endParaRPr lang="en-US"/>
        </a:p>
      </dgm:t>
    </dgm:pt>
    <dgm:pt modelId="{345BB993-4CEB-4D3B-A9F2-7607B7B5BDC1}">
      <dgm:prSet phldrT="[Text]"/>
      <dgm:spPr/>
      <dgm:t>
        <a:bodyPr/>
        <a:lstStyle/>
        <a:p>
          <a:r>
            <a:rPr lang="en-US" dirty="0" smtClean="0"/>
            <a:t>Create Task</a:t>
          </a:r>
          <a:endParaRPr lang="en-US" dirty="0"/>
        </a:p>
      </dgm:t>
    </dgm:pt>
    <dgm:pt modelId="{92D83F26-F688-4892-81A6-8CBCA2AEB1F1}" type="parTrans" cxnId="{3C963A44-90B7-4683-836D-7D79D9D3572F}">
      <dgm:prSet/>
      <dgm:spPr/>
      <dgm:t>
        <a:bodyPr/>
        <a:lstStyle/>
        <a:p>
          <a:endParaRPr lang="en-US"/>
        </a:p>
      </dgm:t>
    </dgm:pt>
    <dgm:pt modelId="{A2CD1E2F-8C4D-4B22-A6B3-BE70A82C8A42}" type="sibTrans" cxnId="{3C963A44-90B7-4683-836D-7D79D9D3572F}">
      <dgm:prSet/>
      <dgm:spPr/>
      <dgm:t>
        <a:bodyPr/>
        <a:lstStyle/>
        <a:p>
          <a:endParaRPr lang="en-US"/>
        </a:p>
      </dgm:t>
    </dgm:pt>
    <dgm:pt modelId="{8ABD9BA6-30E6-48AE-B57D-DEC0D01C0D30}">
      <dgm:prSet phldrT="[Text]"/>
      <dgm:spPr/>
      <dgm:t>
        <a:bodyPr/>
        <a:lstStyle/>
        <a:p>
          <a:r>
            <a:rPr lang="en-US" dirty="0" smtClean="0"/>
            <a:t>Go Live</a:t>
          </a:r>
          <a:endParaRPr lang="en-US" dirty="0"/>
        </a:p>
      </dgm:t>
    </dgm:pt>
    <dgm:pt modelId="{1072C753-3655-4365-93F0-11F12305A2C4}" type="parTrans" cxnId="{13127148-1D5C-44BF-BA0B-F357404618F0}">
      <dgm:prSet/>
      <dgm:spPr/>
      <dgm:t>
        <a:bodyPr/>
        <a:lstStyle/>
        <a:p>
          <a:endParaRPr lang="en-US"/>
        </a:p>
      </dgm:t>
    </dgm:pt>
    <dgm:pt modelId="{1F371F6F-B105-49A2-89CE-2B5CC8D607F3}" type="sibTrans" cxnId="{13127148-1D5C-44BF-BA0B-F357404618F0}">
      <dgm:prSet/>
      <dgm:spPr/>
      <dgm:t>
        <a:bodyPr/>
        <a:lstStyle/>
        <a:p>
          <a:endParaRPr lang="en-US"/>
        </a:p>
      </dgm:t>
    </dgm:pt>
    <dgm:pt modelId="{C3AA7727-783C-4BD5-9333-39408321E31A}">
      <dgm:prSet phldrT="[Text]"/>
      <dgm:spPr/>
      <dgm:t>
        <a:bodyPr/>
        <a:lstStyle/>
        <a:p>
          <a:r>
            <a:rPr lang="en-US" dirty="0" smtClean="0"/>
            <a:t>Release</a:t>
          </a:r>
          <a:endParaRPr lang="en-US" dirty="0"/>
        </a:p>
      </dgm:t>
    </dgm:pt>
    <dgm:pt modelId="{2BF79797-FDBB-4DFF-B9B7-7B672492CFCA}" type="parTrans" cxnId="{16DDE0DE-E528-4E76-BFAD-BDC69115BE8A}">
      <dgm:prSet/>
      <dgm:spPr/>
      <dgm:t>
        <a:bodyPr/>
        <a:lstStyle/>
        <a:p>
          <a:endParaRPr lang="en-US"/>
        </a:p>
      </dgm:t>
    </dgm:pt>
    <dgm:pt modelId="{9913C21F-95A4-4321-9608-7706BC4B3754}" type="sibTrans" cxnId="{16DDE0DE-E528-4E76-BFAD-BDC69115BE8A}">
      <dgm:prSet/>
      <dgm:spPr/>
      <dgm:t>
        <a:bodyPr/>
        <a:lstStyle/>
        <a:p>
          <a:endParaRPr lang="en-US"/>
        </a:p>
      </dgm:t>
    </dgm:pt>
    <dgm:pt modelId="{35F3584E-A12C-4214-9C7E-A2EB9E1C6FCC}" type="pres">
      <dgm:prSet presAssocID="{6538B687-74EA-4D5D-94A4-3423583C8BAB}" presName="Name0" presStyleCnt="0">
        <dgm:presLayoutVars>
          <dgm:dir/>
          <dgm:resizeHandles val="exact"/>
        </dgm:presLayoutVars>
      </dgm:prSet>
      <dgm:spPr/>
      <dgm:t>
        <a:bodyPr/>
        <a:lstStyle/>
        <a:p>
          <a:endParaRPr lang="en-US"/>
        </a:p>
      </dgm:t>
    </dgm:pt>
    <dgm:pt modelId="{B919E05B-0292-456F-8C6A-04BCE9172634}" type="pres">
      <dgm:prSet presAssocID="{6538B687-74EA-4D5D-94A4-3423583C8BAB}" presName="cycle" presStyleCnt="0"/>
      <dgm:spPr/>
    </dgm:pt>
    <dgm:pt modelId="{EDCA01E5-9EE5-4970-9202-672F0AB10851}" type="pres">
      <dgm:prSet presAssocID="{7666FB22-9D9E-4151-9995-791FD8D4CE4F}" presName="nodeFirstNode" presStyleLbl="node1" presStyleIdx="0" presStyleCnt="6">
        <dgm:presLayoutVars>
          <dgm:bulletEnabled val="1"/>
        </dgm:presLayoutVars>
      </dgm:prSet>
      <dgm:spPr/>
      <dgm:t>
        <a:bodyPr/>
        <a:lstStyle/>
        <a:p>
          <a:endParaRPr lang="en-US"/>
        </a:p>
      </dgm:t>
    </dgm:pt>
    <dgm:pt modelId="{468E9366-6B6F-4408-BD0D-BCC18CA8B728}" type="pres">
      <dgm:prSet presAssocID="{FAE2B689-5D72-40D4-99FE-91F2A4BEEDDE}" presName="sibTransFirstNode" presStyleLbl="bgShp" presStyleIdx="0" presStyleCnt="1"/>
      <dgm:spPr/>
      <dgm:t>
        <a:bodyPr/>
        <a:lstStyle/>
        <a:p>
          <a:endParaRPr lang="en-US"/>
        </a:p>
      </dgm:t>
    </dgm:pt>
    <dgm:pt modelId="{9907D6A6-C447-408A-B74E-07CACC10333B}" type="pres">
      <dgm:prSet presAssocID="{8CFAD800-0394-47EE-9484-D6457C68EB5E}" presName="nodeFollowingNodes" presStyleLbl="node1" presStyleIdx="1" presStyleCnt="6">
        <dgm:presLayoutVars>
          <dgm:bulletEnabled val="1"/>
        </dgm:presLayoutVars>
      </dgm:prSet>
      <dgm:spPr/>
      <dgm:t>
        <a:bodyPr/>
        <a:lstStyle/>
        <a:p>
          <a:endParaRPr lang="en-US"/>
        </a:p>
      </dgm:t>
    </dgm:pt>
    <dgm:pt modelId="{72C591EE-2EF2-4A91-A025-B49DA52A6826}" type="pres">
      <dgm:prSet presAssocID="{DFE12974-EF84-4CC0-86C3-D4880AB4F5EA}" presName="nodeFollowingNodes" presStyleLbl="node1" presStyleIdx="2" presStyleCnt="6">
        <dgm:presLayoutVars>
          <dgm:bulletEnabled val="1"/>
        </dgm:presLayoutVars>
      </dgm:prSet>
      <dgm:spPr/>
      <dgm:t>
        <a:bodyPr/>
        <a:lstStyle/>
        <a:p>
          <a:endParaRPr lang="en-US"/>
        </a:p>
      </dgm:t>
    </dgm:pt>
    <dgm:pt modelId="{C341F8C1-B2A9-45D9-BB60-38FC93136460}" type="pres">
      <dgm:prSet presAssocID="{345BB993-4CEB-4D3B-A9F2-7607B7B5BDC1}" presName="nodeFollowingNodes" presStyleLbl="node1" presStyleIdx="3" presStyleCnt="6">
        <dgm:presLayoutVars>
          <dgm:bulletEnabled val="1"/>
        </dgm:presLayoutVars>
      </dgm:prSet>
      <dgm:spPr/>
      <dgm:t>
        <a:bodyPr/>
        <a:lstStyle/>
        <a:p>
          <a:endParaRPr lang="en-US"/>
        </a:p>
      </dgm:t>
    </dgm:pt>
    <dgm:pt modelId="{4109BA7C-3008-4551-9AE7-0D59D88E8AFB}" type="pres">
      <dgm:prSet presAssocID="{C3AA7727-783C-4BD5-9333-39408321E31A}" presName="nodeFollowingNodes" presStyleLbl="node1" presStyleIdx="4" presStyleCnt="6">
        <dgm:presLayoutVars>
          <dgm:bulletEnabled val="1"/>
        </dgm:presLayoutVars>
      </dgm:prSet>
      <dgm:spPr/>
      <dgm:t>
        <a:bodyPr/>
        <a:lstStyle/>
        <a:p>
          <a:endParaRPr lang="en-US"/>
        </a:p>
      </dgm:t>
    </dgm:pt>
    <dgm:pt modelId="{62C98CED-4B44-4EB0-9E5D-E8F4A46F19E5}" type="pres">
      <dgm:prSet presAssocID="{8ABD9BA6-30E6-48AE-B57D-DEC0D01C0D30}" presName="nodeFollowingNodes" presStyleLbl="node1" presStyleIdx="5" presStyleCnt="6">
        <dgm:presLayoutVars>
          <dgm:bulletEnabled val="1"/>
        </dgm:presLayoutVars>
      </dgm:prSet>
      <dgm:spPr/>
      <dgm:t>
        <a:bodyPr/>
        <a:lstStyle/>
        <a:p>
          <a:endParaRPr lang="en-US"/>
        </a:p>
      </dgm:t>
    </dgm:pt>
  </dgm:ptLst>
  <dgm:cxnLst>
    <dgm:cxn modelId="{6228D8BE-0C88-49B6-B737-D3E9E286CB14}" type="presOf" srcId="{345BB993-4CEB-4D3B-A9F2-7607B7B5BDC1}" destId="{C341F8C1-B2A9-45D9-BB60-38FC93136460}" srcOrd="0" destOrd="0" presId="urn:microsoft.com/office/officeart/2005/8/layout/cycle3"/>
    <dgm:cxn modelId="{16DDE0DE-E528-4E76-BFAD-BDC69115BE8A}" srcId="{6538B687-74EA-4D5D-94A4-3423583C8BAB}" destId="{C3AA7727-783C-4BD5-9333-39408321E31A}" srcOrd="4" destOrd="0" parTransId="{2BF79797-FDBB-4DFF-B9B7-7B672492CFCA}" sibTransId="{9913C21F-95A4-4321-9608-7706BC4B3754}"/>
    <dgm:cxn modelId="{2BE06FC5-19A5-4609-9347-CC1B33694CB3}" srcId="{6538B687-74EA-4D5D-94A4-3423583C8BAB}" destId="{8CFAD800-0394-47EE-9484-D6457C68EB5E}" srcOrd="1" destOrd="0" parTransId="{E1FB302B-02DC-4FB7-A551-E9A400CB2C5B}" sibTransId="{A5D48745-3D6F-42B1-92BA-2027776C4905}"/>
    <dgm:cxn modelId="{13127148-1D5C-44BF-BA0B-F357404618F0}" srcId="{6538B687-74EA-4D5D-94A4-3423583C8BAB}" destId="{8ABD9BA6-30E6-48AE-B57D-DEC0D01C0D30}" srcOrd="5" destOrd="0" parTransId="{1072C753-3655-4365-93F0-11F12305A2C4}" sibTransId="{1F371F6F-B105-49A2-89CE-2B5CC8D607F3}"/>
    <dgm:cxn modelId="{9A1F4AE1-A3FB-49AC-B8C5-C874C83675BF}" type="presOf" srcId="{6538B687-74EA-4D5D-94A4-3423583C8BAB}" destId="{35F3584E-A12C-4214-9C7E-A2EB9E1C6FCC}" srcOrd="0" destOrd="0" presId="urn:microsoft.com/office/officeart/2005/8/layout/cycle3"/>
    <dgm:cxn modelId="{53DD8E89-E477-47A5-858A-1F658F1A88B3}" srcId="{6538B687-74EA-4D5D-94A4-3423583C8BAB}" destId="{7666FB22-9D9E-4151-9995-791FD8D4CE4F}" srcOrd="0" destOrd="0" parTransId="{BDC46920-7327-4298-A597-E6D3E2FC0BC5}" sibTransId="{FAE2B689-5D72-40D4-99FE-91F2A4BEEDDE}"/>
    <dgm:cxn modelId="{B178E52A-A2AB-4F10-A715-5247AAE4D017}" type="presOf" srcId="{7666FB22-9D9E-4151-9995-791FD8D4CE4F}" destId="{EDCA01E5-9EE5-4970-9202-672F0AB10851}" srcOrd="0" destOrd="0" presId="urn:microsoft.com/office/officeart/2005/8/layout/cycle3"/>
    <dgm:cxn modelId="{3130C4DE-AB31-400F-A75D-A7FB9EBA10BB}" type="presOf" srcId="{8CFAD800-0394-47EE-9484-D6457C68EB5E}" destId="{9907D6A6-C447-408A-B74E-07CACC10333B}" srcOrd="0" destOrd="0" presId="urn:microsoft.com/office/officeart/2005/8/layout/cycle3"/>
    <dgm:cxn modelId="{3C963A44-90B7-4683-836D-7D79D9D3572F}" srcId="{6538B687-74EA-4D5D-94A4-3423583C8BAB}" destId="{345BB993-4CEB-4D3B-A9F2-7607B7B5BDC1}" srcOrd="3" destOrd="0" parTransId="{92D83F26-F688-4892-81A6-8CBCA2AEB1F1}" sibTransId="{A2CD1E2F-8C4D-4B22-A6B3-BE70A82C8A42}"/>
    <dgm:cxn modelId="{2390657A-CB5B-4DEC-94DA-181788AF9747}" srcId="{6538B687-74EA-4D5D-94A4-3423583C8BAB}" destId="{DFE12974-EF84-4CC0-86C3-D4880AB4F5EA}" srcOrd="2" destOrd="0" parTransId="{9B17794E-2448-47CA-9725-33E87FE0A129}" sibTransId="{AC754FC2-B4AA-49CD-8EEE-7A75DC407265}"/>
    <dgm:cxn modelId="{C18A27A7-029C-4765-8CB2-42521F68ED52}" type="presOf" srcId="{C3AA7727-783C-4BD5-9333-39408321E31A}" destId="{4109BA7C-3008-4551-9AE7-0D59D88E8AFB}" srcOrd="0" destOrd="0" presId="urn:microsoft.com/office/officeart/2005/8/layout/cycle3"/>
    <dgm:cxn modelId="{FF234851-1F55-43BF-B5E9-839D904EF777}" type="presOf" srcId="{8ABD9BA6-30E6-48AE-B57D-DEC0D01C0D30}" destId="{62C98CED-4B44-4EB0-9E5D-E8F4A46F19E5}" srcOrd="0" destOrd="0" presId="urn:microsoft.com/office/officeart/2005/8/layout/cycle3"/>
    <dgm:cxn modelId="{8B0CBA9D-489C-4B5B-A4DC-DC38B257A612}" type="presOf" srcId="{DFE12974-EF84-4CC0-86C3-D4880AB4F5EA}" destId="{72C591EE-2EF2-4A91-A025-B49DA52A6826}" srcOrd="0" destOrd="0" presId="urn:microsoft.com/office/officeart/2005/8/layout/cycle3"/>
    <dgm:cxn modelId="{05225036-748D-4C45-BAED-418B8630F628}" type="presOf" srcId="{FAE2B689-5D72-40D4-99FE-91F2A4BEEDDE}" destId="{468E9366-6B6F-4408-BD0D-BCC18CA8B728}" srcOrd="0" destOrd="0" presId="urn:microsoft.com/office/officeart/2005/8/layout/cycle3"/>
    <dgm:cxn modelId="{5CFBFF57-76E7-4B12-A27A-45BDDD7804DA}" type="presParOf" srcId="{35F3584E-A12C-4214-9C7E-A2EB9E1C6FCC}" destId="{B919E05B-0292-456F-8C6A-04BCE9172634}" srcOrd="0" destOrd="0" presId="urn:microsoft.com/office/officeart/2005/8/layout/cycle3"/>
    <dgm:cxn modelId="{F434B289-2463-4BA4-A150-1EF23C76C4F1}" type="presParOf" srcId="{B919E05B-0292-456F-8C6A-04BCE9172634}" destId="{EDCA01E5-9EE5-4970-9202-672F0AB10851}" srcOrd="0" destOrd="0" presId="urn:microsoft.com/office/officeart/2005/8/layout/cycle3"/>
    <dgm:cxn modelId="{CD39169B-CD4B-4FC4-B300-3EF2D2C3D9A2}" type="presParOf" srcId="{B919E05B-0292-456F-8C6A-04BCE9172634}" destId="{468E9366-6B6F-4408-BD0D-BCC18CA8B728}" srcOrd="1" destOrd="0" presId="urn:microsoft.com/office/officeart/2005/8/layout/cycle3"/>
    <dgm:cxn modelId="{4BDB37C3-4A81-486A-BAB3-4D574F0EB1C4}" type="presParOf" srcId="{B919E05B-0292-456F-8C6A-04BCE9172634}" destId="{9907D6A6-C447-408A-B74E-07CACC10333B}" srcOrd="2" destOrd="0" presId="urn:microsoft.com/office/officeart/2005/8/layout/cycle3"/>
    <dgm:cxn modelId="{BEFBFA28-372D-41B0-B8EC-9A307213452A}" type="presParOf" srcId="{B919E05B-0292-456F-8C6A-04BCE9172634}" destId="{72C591EE-2EF2-4A91-A025-B49DA52A6826}" srcOrd="3" destOrd="0" presId="urn:microsoft.com/office/officeart/2005/8/layout/cycle3"/>
    <dgm:cxn modelId="{D9ED1334-A5C0-4853-A04A-DFB2A735BD9B}" type="presParOf" srcId="{B919E05B-0292-456F-8C6A-04BCE9172634}" destId="{C341F8C1-B2A9-45D9-BB60-38FC93136460}" srcOrd="4" destOrd="0" presId="urn:microsoft.com/office/officeart/2005/8/layout/cycle3"/>
    <dgm:cxn modelId="{495A6C38-B4EB-4307-85E0-7BAAC734C112}" type="presParOf" srcId="{B919E05B-0292-456F-8C6A-04BCE9172634}" destId="{4109BA7C-3008-4551-9AE7-0D59D88E8AFB}" srcOrd="5" destOrd="0" presId="urn:microsoft.com/office/officeart/2005/8/layout/cycle3"/>
    <dgm:cxn modelId="{464C43BF-8793-4810-82B7-D0694C37162C}" type="presParOf" srcId="{B919E05B-0292-456F-8C6A-04BCE9172634}" destId="{62C98CED-4B44-4EB0-9E5D-E8F4A46F19E5}" srcOrd="6"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9FF282-9628-1E45-8F12-9721367695B0}" type="doc">
      <dgm:prSet loTypeId="urn:microsoft.com/office/officeart/2005/8/layout/hList1" loCatId="" qsTypeId="urn:microsoft.com/office/officeart/2005/8/quickstyle/simple4" qsCatId="simple" csTypeId="urn:microsoft.com/office/officeart/2005/8/colors/colorful4" csCatId="colorful" phldr="1"/>
      <dgm:spPr/>
      <dgm:t>
        <a:bodyPr/>
        <a:lstStyle/>
        <a:p>
          <a:endParaRPr lang="en-US"/>
        </a:p>
      </dgm:t>
    </dgm:pt>
    <dgm:pt modelId="{145E8EBC-D768-7548-AC7C-4B1012F8EAFF}">
      <dgm:prSet phldrT="[Text]"/>
      <dgm:spPr/>
      <dgm:t>
        <a:bodyPr/>
        <a:lstStyle/>
        <a:p>
          <a:r>
            <a:rPr lang="en-US" dirty="0" smtClean="0"/>
            <a:t>Tools</a:t>
          </a:r>
          <a:endParaRPr lang="en-US" dirty="0"/>
        </a:p>
      </dgm:t>
    </dgm:pt>
    <dgm:pt modelId="{5049E7B1-2329-7541-8091-7E4EAB574946}" type="parTrans" cxnId="{A5F0BF40-12FE-EF49-8C1D-032218F89203}">
      <dgm:prSet/>
      <dgm:spPr/>
      <dgm:t>
        <a:bodyPr/>
        <a:lstStyle/>
        <a:p>
          <a:endParaRPr lang="en-US"/>
        </a:p>
      </dgm:t>
    </dgm:pt>
    <dgm:pt modelId="{559040C5-3F58-5441-8D8C-094EBD20CBF1}" type="sibTrans" cxnId="{A5F0BF40-12FE-EF49-8C1D-032218F89203}">
      <dgm:prSet/>
      <dgm:spPr/>
      <dgm:t>
        <a:bodyPr/>
        <a:lstStyle/>
        <a:p>
          <a:endParaRPr lang="en-US"/>
        </a:p>
      </dgm:t>
    </dgm:pt>
    <dgm:pt modelId="{80A5627E-79AE-7745-B302-2EFE7CB3981E}">
      <dgm:prSet phldrT="[Text]"/>
      <dgm:spPr/>
      <dgm:t>
        <a:bodyPr/>
        <a:lstStyle/>
        <a:p>
          <a:r>
            <a:rPr lang="en-US" dirty="0" smtClean="0"/>
            <a:t>UI : Selenium</a:t>
          </a:r>
          <a:endParaRPr lang="en-US" dirty="0"/>
        </a:p>
      </dgm:t>
    </dgm:pt>
    <dgm:pt modelId="{EB3FCA3E-2A12-6D44-B1AF-2B057A7D081A}" type="parTrans" cxnId="{28F5C2B1-970F-D249-953B-FAE00F5979C9}">
      <dgm:prSet/>
      <dgm:spPr/>
      <dgm:t>
        <a:bodyPr/>
        <a:lstStyle/>
        <a:p>
          <a:endParaRPr lang="en-US"/>
        </a:p>
      </dgm:t>
    </dgm:pt>
    <dgm:pt modelId="{5E9EEE1C-214A-B842-924D-25485790F5E5}" type="sibTrans" cxnId="{28F5C2B1-970F-D249-953B-FAE00F5979C9}">
      <dgm:prSet/>
      <dgm:spPr/>
      <dgm:t>
        <a:bodyPr/>
        <a:lstStyle/>
        <a:p>
          <a:endParaRPr lang="en-US"/>
        </a:p>
      </dgm:t>
    </dgm:pt>
    <dgm:pt modelId="{4D82DBF6-1158-224B-941A-3F7E2688A428}">
      <dgm:prSet phldrT="[Text]"/>
      <dgm:spPr/>
      <dgm:t>
        <a:bodyPr/>
        <a:lstStyle/>
        <a:p>
          <a:r>
            <a:rPr lang="en-US" dirty="0" smtClean="0"/>
            <a:t>Services : </a:t>
          </a:r>
          <a:r>
            <a:rPr lang="en-US" dirty="0" err="1" smtClean="0"/>
            <a:t>JUnit</a:t>
          </a:r>
          <a:endParaRPr lang="en-US" dirty="0"/>
        </a:p>
      </dgm:t>
    </dgm:pt>
    <dgm:pt modelId="{AFA3F2F2-408D-8F4F-BA91-5A554FDB58B0}" type="parTrans" cxnId="{45623406-B6B3-0842-A307-BBCA22A14EB2}">
      <dgm:prSet/>
      <dgm:spPr/>
      <dgm:t>
        <a:bodyPr/>
        <a:lstStyle/>
        <a:p>
          <a:endParaRPr lang="en-US"/>
        </a:p>
      </dgm:t>
    </dgm:pt>
    <dgm:pt modelId="{FCB09C85-3E3E-CD4F-958D-01D2FC35C62A}" type="sibTrans" cxnId="{45623406-B6B3-0842-A307-BBCA22A14EB2}">
      <dgm:prSet/>
      <dgm:spPr/>
      <dgm:t>
        <a:bodyPr/>
        <a:lstStyle/>
        <a:p>
          <a:endParaRPr lang="en-US"/>
        </a:p>
      </dgm:t>
    </dgm:pt>
    <dgm:pt modelId="{A44BA693-A0E2-1F4F-92C9-795180C3FE7F}">
      <dgm:prSet phldrT="[Text]"/>
      <dgm:spPr/>
      <dgm:t>
        <a:bodyPr/>
        <a:lstStyle/>
        <a:p>
          <a:r>
            <a:rPr lang="en-US" dirty="0" smtClean="0"/>
            <a:t>Techniques</a:t>
          </a:r>
          <a:endParaRPr lang="en-US" dirty="0"/>
        </a:p>
      </dgm:t>
    </dgm:pt>
    <dgm:pt modelId="{5817293B-107E-394A-AAD5-A842739D53C1}" type="parTrans" cxnId="{821FDB35-1D33-F942-BFA4-C82661DE7737}">
      <dgm:prSet/>
      <dgm:spPr/>
      <dgm:t>
        <a:bodyPr/>
        <a:lstStyle/>
        <a:p>
          <a:endParaRPr lang="en-US"/>
        </a:p>
      </dgm:t>
    </dgm:pt>
    <dgm:pt modelId="{A8437F68-340C-3A48-9B22-70F539461C26}" type="sibTrans" cxnId="{821FDB35-1D33-F942-BFA4-C82661DE7737}">
      <dgm:prSet/>
      <dgm:spPr/>
      <dgm:t>
        <a:bodyPr/>
        <a:lstStyle/>
        <a:p>
          <a:endParaRPr lang="en-US"/>
        </a:p>
      </dgm:t>
    </dgm:pt>
    <dgm:pt modelId="{524E5955-BC41-E240-A289-E83A245B4316}">
      <dgm:prSet phldrT="[Text]"/>
      <dgm:spPr/>
      <dgm:t>
        <a:bodyPr/>
        <a:lstStyle/>
        <a:p>
          <a:r>
            <a:rPr lang="en-US" dirty="0" smtClean="0"/>
            <a:t>Function Testing</a:t>
          </a:r>
          <a:endParaRPr lang="en-US" dirty="0"/>
        </a:p>
      </dgm:t>
    </dgm:pt>
    <dgm:pt modelId="{5EDA4637-5898-2044-8F14-0D659DB8F5F6}" type="parTrans" cxnId="{FC5F4198-6E98-3B44-90C9-FBE6B7B8D9C3}">
      <dgm:prSet/>
      <dgm:spPr/>
      <dgm:t>
        <a:bodyPr/>
        <a:lstStyle/>
        <a:p>
          <a:endParaRPr lang="en-US"/>
        </a:p>
      </dgm:t>
    </dgm:pt>
    <dgm:pt modelId="{E1954F49-986F-7A41-B6B6-7D620D079858}" type="sibTrans" cxnId="{FC5F4198-6E98-3B44-90C9-FBE6B7B8D9C3}">
      <dgm:prSet/>
      <dgm:spPr/>
      <dgm:t>
        <a:bodyPr/>
        <a:lstStyle/>
        <a:p>
          <a:endParaRPr lang="en-US"/>
        </a:p>
      </dgm:t>
    </dgm:pt>
    <dgm:pt modelId="{EF9BD692-93AE-554B-9343-00910C77F351}">
      <dgm:prSet phldrT="[Text]"/>
      <dgm:spPr/>
      <dgm:t>
        <a:bodyPr/>
        <a:lstStyle/>
        <a:p>
          <a:r>
            <a:rPr lang="en-US" dirty="0" smtClean="0"/>
            <a:t>Domain Testing</a:t>
          </a:r>
          <a:endParaRPr lang="en-US" dirty="0"/>
        </a:p>
      </dgm:t>
    </dgm:pt>
    <dgm:pt modelId="{52398952-BFC6-AE4B-88D3-A048944F62C6}" type="parTrans" cxnId="{04A91A32-7945-7245-A2C9-A821D61D7B10}">
      <dgm:prSet/>
      <dgm:spPr/>
      <dgm:t>
        <a:bodyPr/>
        <a:lstStyle/>
        <a:p>
          <a:endParaRPr lang="en-US"/>
        </a:p>
      </dgm:t>
    </dgm:pt>
    <dgm:pt modelId="{9F88D6CA-C1AC-1646-B6CB-302D40CB6B8D}" type="sibTrans" cxnId="{04A91A32-7945-7245-A2C9-A821D61D7B10}">
      <dgm:prSet/>
      <dgm:spPr/>
      <dgm:t>
        <a:bodyPr/>
        <a:lstStyle/>
        <a:p>
          <a:endParaRPr lang="en-US"/>
        </a:p>
      </dgm:t>
    </dgm:pt>
    <dgm:pt modelId="{896046B0-F48E-F44B-A8AE-8EACE6AFCA20}" type="pres">
      <dgm:prSet presAssocID="{A39FF282-9628-1E45-8F12-9721367695B0}" presName="Name0" presStyleCnt="0">
        <dgm:presLayoutVars>
          <dgm:dir/>
          <dgm:animLvl val="lvl"/>
          <dgm:resizeHandles val="exact"/>
        </dgm:presLayoutVars>
      </dgm:prSet>
      <dgm:spPr/>
      <dgm:t>
        <a:bodyPr/>
        <a:lstStyle/>
        <a:p>
          <a:endParaRPr lang="en-IN"/>
        </a:p>
      </dgm:t>
    </dgm:pt>
    <dgm:pt modelId="{58F4F1A1-8D22-E848-A00A-F8729C0BDD6F}" type="pres">
      <dgm:prSet presAssocID="{145E8EBC-D768-7548-AC7C-4B1012F8EAFF}" presName="composite" presStyleCnt="0"/>
      <dgm:spPr/>
    </dgm:pt>
    <dgm:pt modelId="{5DCBE256-2423-E04C-898E-9E1B82ABDB70}" type="pres">
      <dgm:prSet presAssocID="{145E8EBC-D768-7548-AC7C-4B1012F8EAFF}" presName="parTx" presStyleLbl="alignNode1" presStyleIdx="0" presStyleCnt="2">
        <dgm:presLayoutVars>
          <dgm:chMax val="0"/>
          <dgm:chPref val="0"/>
          <dgm:bulletEnabled val="1"/>
        </dgm:presLayoutVars>
      </dgm:prSet>
      <dgm:spPr/>
      <dgm:t>
        <a:bodyPr/>
        <a:lstStyle/>
        <a:p>
          <a:endParaRPr lang="en-US"/>
        </a:p>
      </dgm:t>
    </dgm:pt>
    <dgm:pt modelId="{675170C6-A633-AA47-9CEF-2EB45E391F4B}" type="pres">
      <dgm:prSet presAssocID="{145E8EBC-D768-7548-AC7C-4B1012F8EAFF}" presName="desTx" presStyleLbl="alignAccFollowNode1" presStyleIdx="0" presStyleCnt="2" custLinFactNeighborY="2868">
        <dgm:presLayoutVars>
          <dgm:bulletEnabled val="1"/>
        </dgm:presLayoutVars>
      </dgm:prSet>
      <dgm:spPr/>
      <dgm:t>
        <a:bodyPr/>
        <a:lstStyle/>
        <a:p>
          <a:endParaRPr lang="en-IN"/>
        </a:p>
      </dgm:t>
    </dgm:pt>
    <dgm:pt modelId="{BC21BFBC-5CD9-4F48-BB27-AB797C652946}" type="pres">
      <dgm:prSet presAssocID="{559040C5-3F58-5441-8D8C-094EBD20CBF1}" presName="space" presStyleCnt="0"/>
      <dgm:spPr/>
    </dgm:pt>
    <dgm:pt modelId="{E67B0E03-044B-9C41-B3F2-36261F7F0CF4}" type="pres">
      <dgm:prSet presAssocID="{A44BA693-A0E2-1F4F-92C9-795180C3FE7F}" presName="composite" presStyleCnt="0"/>
      <dgm:spPr/>
    </dgm:pt>
    <dgm:pt modelId="{F1FF60ED-D3DB-B448-B118-327F6A72D6DF}" type="pres">
      <dgm:prSet presAssocID="{A44BA693-A0E2-1F4F-92C9-795180C3FE7F}" presName="parTx" presStyleLbl="alignNode1" presStyleIdx="1" presStyleCnt="2">
        <dgm:presLayoutVars>
          <dgm:chMax val="0"/>
          <dgm:chPref val="0"/>
          <dgm:bulletEnabled val="1"/>
        </dgm:presLayoutVars>
      </dgm:prSet>
      <dgm:spPr/>
      <dgm:t>
        <a:bodyPr/>
        <a:lstStyle/>
        <a:p>
          <a:endParaRPr lang="en-US"/>
        </a:p>
      </dgm:t>
    </dgm:pt>
    <dgm:pt modelId="{4FF4B1F6-716A-0344-A1C4-FBF2A126BC24}" type="pres">
      <dgm:prSet presAssocID="{A44BA693-A0E2-1F4F-92C9-795180C3FE7F}" presName="desTx" presStyleLbl="alignAccFollowNode1" presStyleIdx="1" presStyleCnt="2">
        <dgm:presLayoutVars>
          <dgm:bulletEnabled val="1"/>
        </dgm:presLayoutVars>
      </dgm:prSet>
      <dgm:spPr/>
      <dgm:t>
        <a:bodyPr/>
        <a:lstStyle/>
        <a:p>
          <a:endParaRPr lang="en-US"/>
        </a:p>
      </dgm:t>
    </dgm:pt>
  </dgm:ptLst>
  <dgm:cxnLst>
    <dgm:cxn modelId="{7F91AEDA-32B6-4A04-8E09-05938CCE9AD3}" type="presOf" srcId="{4D82DBF6-1158-224B-941A-3F7E2688A428}" destId="{675170C6-A633-AA47-9CEF-2EB45E391F4B}" srcOrd="0" destOrd="1" presId="urn:microsoft.com/office/officeart/2005/8/layout/hList1"/>
    <dgm:cxn modelId="{FC5F4198-6E98-3B44-90C9-FBE6B7B8D9C3}" srcId="{A44BA693-A0E2-1F4F-92C9-795180C3FE7F}" destId="{524E5955-BC41-E240-A289-E83A245B4316}" srcOrd="0" destOrd="0" parTransId="{5EDA4637-5898-2044-8F14-0D659DB8F5F6}" sibTransId="{E1954F49-986F-7A41-B6B6-7D620D079858}"/>
    <dgm:cxn modelId="{2B5B4C5F-2B25-41FB-9218-2066448F3388}" type="presOf" srcId="{80A5627E-79AE-7745-B302-2EFE7CB3981E}" destId="{675170C6-A633-AA47-9CEF-2EB45E391F4B}" srcOrd="0" destOrd="0" presId="urn:microsoft.com/office/officeart/2005/8/layout/hList1"/>
    <dgm:cxn modelId="{A5F0BF40-12FE-EF49-8C1D-032218F89203}" srcId="{A39FF282-9628-1E45-8F12-9721367695B0}" destId="{145E8EBC-D768-7548-AC7C-4B1012F8EAFF}" srcOrd="0" destOrd="0" parTransId="{5049E7B1-2329-7541-8091-7E4EAB574946}" sibTransId="{559040C5-3F58-5441-8D8C-094EBD20CBF1}"/>
    <dgm:cxn modelId="{FE171538-D65B-431B-B470-A4B0FF7FD4E1}" type="presOf" srcId="{A44BA693-A0E2-1F4F-92C9-795180C3FE7F}" destId="{F1FF60ED-D3DB-B448-B118-327F6A72D6DF}" srcOrd="0" destOrd="0" presId="urn:microsoft.com/office/officeart/2005/8/layout/hList1"/>
    <dgm:cxn modelId="{45623406-B6B3-0842-A307-BBCA22A14EB2}" srcId="{145E8EBC-D768-7548-AC7C-4B1012F8EAFF}" destId="{4D82DBF6-1158-224B-941A-3F7E2688A428}" srcOrd="1" destOrd="0" parTransId="{AFA3F2F2-408D-8F4F-BA91-5A554FDB58B0}" sibTransId="{FCB09C85-3E3E-CD4F-958D-01D2FC35C62A}"/>
    <dgm:cxn modelId="{04A91A32-7945-7245-A2C9-A821D61D7B10}" srcId="{A44BA693-A0E2-1F4F-92C9-795180C3FE7F}" destId="{EF9BD692-93AE-554B-9343-00910C77F351}" srcOrd="1" destOrd="0" parTransId="{52398952-BFC6-AE4B-88D3-A048944F62C6}" sibTransId="{9F88D6CA-C1AC-1646-B6CB-302D40CB6B8D}"/>
    <dgm:cxn modelId="{9F243BCF-ABBB-49A6-ADF2-E6D9ACBD7F2F}" type="presOf" srcId="{524E5955-BC41-E240-A289-E83A245B4316}" destId="{4FF4B1F6-716A-0344-A1C4-FBF2A126BC24}" srcOrd="0" destOrd="0" presId="urn:microsoft.com/office/officeart/2005/8/layout/hList1"/>
    <dgm:cxn modelId="{821FDB35-1D33-F942-BFA4-C82661DE7737}" srcId="{A39FF282-9628-1E45-8F12-9721367695B0}" destId="{A44BA693-A0E2-1F4F-92C9-795180C3FE7F}" srcOrd="1" destOrd="0" parTransId="{5817293B-107E-394A-AAD5-A842739D53C1}" sibTransId="{A8437F68-340C-3A48-9B22-70F539461C26}"/>
    <dgm:cxn modelId="{91F42D75-8303-471B-AF03-66D36B2EBADA}" type="presOf" srcId="{A39FF282-9628-1E45-8F12-9721367695B0}" destId="{896046B0-F48E-F44B-A8AE-8EACE6AFCA20}" srcOrd="0" destOrd="0" presId="urn:microsoft.com/office/officeart/2005/8/layout/hList1"/>
    <dgm:cxn modelId="{1741773F-436C-430A-82A2-91D1971467A7}" type="presOf" srcId="{145E8EBC-D768-7548-AC7C-4B1012F8EAFF}" destId="{5DCBE256-2423-E04C-898E-9E1B82ABDB70}" srcOrd="0" destOrd="0" presId="urn:microsoft.com/office/officeart/2005/8/layout/hList1"/>
    <dgm:cxn modelId="{28F5C2B1-970F-D249-953B-FAE00F5979C9}" srcId="{145E8EBC-D768-7548-AC7C-4B1012F8EAFF}" destId="{80A5627E-79AE-7745-B302-2EFE7CB3981E}" srcOrd="0" destOrd="0" parTransId="{EB3FCA3E-2A12-6D44-B1AF-2B057A7D081A}" sibTransId="{5E9EEE1C-214A-B842-924D-25485790F5E5}"/>
    <dgm:cxn modelId="{50CB6872-7D8F-4F83-A26B-93C161D3B50A}" type="presOf" srcId="{EF9BD692-93AE-554B-9343-00910C77F351}" destId="{4FF4B1F6-716A-0344-A1C4-FBF2A126BC24}" srcOrd="0" destOrd="1" presId="urn:microsoft.com/office/officeart/2005/8/layout/hList1"/>
    <dgm:cxn modelId="{57EA620B-63ED-4FDC-97D0-053FD0488903}" type="presParOf" srcId="{896046B0-F48E-F44B-A8AE-8EACE6AFCA20}" destId="{58F4F1A1-8D22-E848-A00A-F8729C0BDD6F}" srcOrd="0" destOrd="0" presId="urn:microsoft.com/office/officeart/2005/8/layout/hList1"/>
    <dgm:cxn modelId="{6A77F857-019E-4100-B2B9-298066E3FFA8}" type="presParOf" srcId="{58F4F1A1-8D22-E848-A00A-F8729C0BDD6F}" destId="{5DCBE256-2423-E04C-898E-9E1B82ABDB70}" srcOrd="0" destOrd="0" presId="urn:microsoft.com/office/officeart/2005/8/layout/hList1"/>
    <dgm:cxn modelId="{F5A5A777-B9B9-4AA3-BCA1-2CCE8A15166E}" type="presParOf" srcId="{58F4F1A1-8D22-E848-A00A-F8729C0BDD6F}" destId="{675170C6-A633-AA47-9CEF-2EB45E391F4B}" srcOrd="1" destOrd="0" presId="urn:microsoft.com/office/officeart/2005/8/layout/hList1"/>
    <dgm:cxn modelId="{FD4DFAD9-6B86-49D7-9F8E-EDC8A1D76678}" type="presParOf" srcId="{896046B0-F48E-F44B-A8AE-8EACE6AFCA20}" destId="{BC21BFBC-5CD9-4F48-BB27-AB797C652946}" srcOrd="1" destOrd="0" presId="urn:microsoft.com/office/officeart/2005/8/layout/hList1"/>
    <dgm:cxn modelId="{55E685D2-1F56-4CDB-B64B-BDA4C4E27093}" type="presParOf" srcId="{896046B0-F48E-F44B-A8AE-8EACE6AFCA20}" destId="{E67B0E03-044B-9C41-B3F2-36261F7F0CF4}" srcOrd="2" destOrd="0" presId="urn:microsoft.com/office/officeart/2005/8/layout/hList1"/>
    <dgm:cxn modelId="{55F62B3F-5253-42FB-BEB0-1A4779FDEE14}" type="presParOf" srcId="{E67B0E03-044B-9C41-B3F2-36261F7F0CF4}" destId="{F1FF60ED-D3DB-B448-B118-327F6A72D6DF}" srcOrd="0" destOrd="0" presId="urn:microsoft.com/office/officeart/2005/8/layout/hList1"/>
    <dgm:cxn modelId="{C127A2FD-DB82-4BE0-9C17-BDAC12B8D181}" type="presParOf" srcId="{E67B0E03-044B-9C41-B3F2-36261F7F0CF4}" destId="{4FF4B1F6-716A-0344-A1C4-FBF2A126BC24}"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8E9366-6B6F-4408-BD0D-BCC18CA8B728}">
      <dsp:nvSpPr>
        <dsp:cNvPr id="0" name=""/>
        <dsp:cNvSpPr/>
      </dsp:nvSpPr>
      <dsp:spPr>
        <a:xfrm>
          <a:off x="163581" y="-5798"/>
          <a:ext cx="3921309" cy="3921309"/>
        </a:xfrm>
        <a:prstGeom prst="circularArrow">
          <a:avLst>
            <a:gd name="adj1" fmla="val 5274"/>
            <a:gd name="adj2" fmla="val 312630"/>
            <a:gd name="adj3" fmla="val 14322612"/>
            <a:gd name="adj4" fmla="val 17071941"/>
            <a:gd name="adj5" fmla="val 547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A01E5-9EE5-4970-9202-672F0AB10851}">
      <dsp:nvSpPr>
        <dsp:cNvPr id="0" name=""/>
        <dsp:cNvSpPr/>
      </dsp:nvSpPr>
      <dsp:spPr>
        <a:xfrm>
          <a:off x="1418923" y="764"/>
          <a:ext cx="1410625" cy="70531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App setup</a:t>
          </a:r>
          <a:endParaRPr lang="en-US" sz="1500" kern="1200" dirty="0"/>
        </a:p>
      </dsp:txBody>
      <dsp:txXfrm>
        <a:off x="1418923" y="764"/>
        <a:ext cx="1410625" cy="705312"/>
      </dsp:txXfrm>
    </dsp:sp>
    <dsp:sp modelId="{9907D6A6-C447-408A-B74E-07CACC10333B}">
      <dsp:nvSpPr>
        <dsp:cNvPr id="0" name=""/>
        <dsp:cNvSpPr/>
      </dsp:nvSpPr>
      <dsp:spPr>
        <a:xfrm>
          <a:off x="2796591" y="796162"/>
          <a:ext cx="1410625" cy="705312"/>
        </a:xfrm>
        <a:prstGeom prst="roundRect">
          <a:avLst/>
        </a:prstGeom>
        <a:solidFill>
          <a:schemeClr val="accent4">
            <a:hueOff val="28333"/>
            <a:satOff val="-4732"/>
            <a:lumOff val="-160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Team Member setup</a:t>
          </a:r>
          <a:endParaRPr lang="en-US" sz="1500" kern="1200" dirty="0"/>
        </a:p>
      </dsp:txBody>
      <dsp:txXfrm>
        <a:off x="2796591" y="796162"/>
        <a:ext cx="1410625" cy="705312"/>
      </dsp:txXfrm>
    </dsp:sp>
    <dsp:sp modelId="{72C591EE-2EF2-4A91-A025-B49DA52A6826}">
      <dsp:nvSpPr>
        <dsp:cNvPr id="0" name=""/>
        <dsp:cNvSpPr/>
      </dsp:nvSpPr>
      <dsp:spPr>
        <a:xfrm>
          <a:off x="2796591" y="2386957"/>
          <a:ext cx="1410625" cy="705312"/>
        </a:xfrm>
        <a:prstGeom prst="roundRect">
          <a:avLst/>
        </a:prstGeom>
        <a:solidFill>
          <a:schemeClr val="accent4">
            <a:hueOff val="56666"/>
            <a:satOff val="-9464"/>
            <a:lumOff val="-321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Create User Story</a:t>
          </a:r>
          <a:endParaRPr lang="en-US" sz="1500" kern="1200" dirty="0"/>
        </a:p>
      </dsp:txBody>
      <dsp:txXfrm>
        <a:off x="2796591" y="2386957"/>
        <a:ext cx="1410625" cy="705312"/>
      </dsp:txXfrm>
    </dsp:sp>
    <dsp:sp modelId="{C341F8C1-B2A9-45D9-BB60-38FC93136460}">
      <dsp:nvSpPr>
        <dsp:cNvPr id="0" name=""/>
        <dsp:cNvSpPr/>
      </dsp:nvSpPr>
      <dsp:spPr>
        <a:xfrm>
          <a:off x="1418923" y="3182354"/>
          <a:ext cx="1410625" cy="705312"/>
        </a:xfrm>
        <a:prstGeom prst="roundRect">
          <a:avLst/>
        </a:prstGeom>
        <a:solidFill>
          <a:schemeClr val="accent4">
            <a:hueOff val="85000"/>
            <a:satOff val="-14195"/>
            <a:lumOff val="-48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Create Task</a:t>
          </a:r>
          <a:endParaRPr lang="en-US" sz="1500" kern="1200" dirty="0"/>
        </a:p>
      </dsp:txBody>
      <dsp:txXfrm>
        <a:off x="1418923" y="3182354"/>
        <a:ext cx="1410625" cy="705312"/>
      </dsp:txXfrm>
    </dsp:sp>
    <dsp:sp modelId="{4109BA7C-3008-4551-9AE7-0D59D88E8AFB}">
      <dsp:nvSpPr>
        <dsp:cNvPr id="0" name=""/>
        <dsp:cNvSpPr/>
      </dsp:nvSpPr>
      <dsp:spPr>
        <a:xfrm>
          <a:off x="41254" y="2386957"/>
          <a:ext cx="1410625" cy="705312"/>
        </a:xfrm>
        <a:prstGeom prst="roundRect">
          <a:avLst/>
        </a:prstGeom>
        <a:solidFill>
          <a:schemeClr val="accent4">
            <a:hueOff val="113333"/>
            <a:satOff val="-18927"/>
            <a:lumOff val="-64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Release</a:t>
          </a:r>
          <a:endParaRPr lang="en-US" sz="1500" kern="1200" dirty="0"/>
        </a:p>
      </dsp:txBody>
      <dsp:txXfrm>
        <a:off x="41254" y="2386957"/>
        <a:ext cx="1410625" cy="705312"/>
      </dsp:txXfrm>
    </dsp:sp>
    <dsp:sp modelId="{62C98CED-4B44-4EB0-9E5D-E8F4A46F19E5}">
      <dsp:nvSpPr>
        <dsp:cNvPr id="0" name=""/>
        <dsp:cNvSpPr/>
      </dsp:nvSpPr>
      <dsp:spPr>
        <a:xfrm>
          <a:off x="41254" y="796162"/>
          <a:ext cx="1410625" cy="705312"/>
        </a:xfrm>
        <a:prstGeom prst="roundRect">
          <a:avLst/>
        </a:prstGeom>
        <a:solidFill>
          <a:schemeClr val="accent4">
            <a:hueOff val="141666"/>
            <a:satOff val="-23659"/>
            <a:lumOff val="-803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Go Live</a:t>
          </a:r>
          <a:endParaRPr lang="en-US" sz="1500" kern="1200" dirty="0"/>
        </a:p>
      </dsp:txBody>
      <dsp:txXfrm>
        <a:off x="41254" y="796162"/>
        <a:ext cx="1410625" cy="70531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CBE256-2423-E04C-898E-9E1B82ABDB70}">
      <dsp:nvSpPr>
        <dsp:cNvPr id="0" name=""/>
        <dsp:cNvSpPr/>
      </dsp:nvSpPr>
      <dsp:spPr>
        <a:xfrm>
          <a:off x="34" y="22548"/>
          <a:ext cx="3331178" cy="1094400"/>
        </a:xfrm>
        <a:prstGeom prst="rect">
          <a:avLst/>
        </a:prstGeom>
        <a:gradFill rotWithShape="0">
          <a:gsLst>
            <a:gs pos="0">
              <a:schemeClr val="accent4">
                <a:hueOff val="0"/>
                <a:satOff val="0"/>
                <a:lumOff val="0"/>
                <a:alphaOff val="0"/>
                <a:tint val="43000"/>
                <a:satMod val="165000"/>
              </a:schemeClr>
            </a:gs>
            <a:gs pos="55000">
              <a:schemeClr val="accent4">
                <a:hueOff val="0"/>
                <a:satOff val="0"/>
                <a:lumOff val="0"/>
                <a:alphaOff val="0"/>
                <a:tint val="83000"/>
                <a:satMod val="155000"/>
              </a:schemeClr>
            </a:gs>
            <a:gs pos="100000">
              <a:schemeClr val="accent4">
                <a:hueOff val="0"/>
                <a:satOff val="0"/>
                <a:lumOff val="0"/>
                <a:alphaOff val="0"/>
                <a:shade val="85000"/>
              </a:schemeClr>
            </a:gs>
          </a:gsLst>
          <a:path path="circle">
            <a:fillToRect l="-40000" t="-90000" r="140000" b="190000"/>
          </a:path>
        </a:gradFill>
        <a:ln w="9525" cap="flat" cmpd="sng" algn="ctr">
          <a:solidFill>
            <a:schemeClr val="accent4">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en-US" sz="3800" kern="1200" dirty="0" smtClean="0"/>
            <a:t>Tools</a:t>
          </a:r>
          <a:endParaRPr lang="en-US" sz="3800" kern="1200" dirty="0"/>
        </a:p>
      </dsp:txBody>
      <dsp:txXfrm>
        <a:off x="34" y="22548"/>
        <a:ext cx="3331178" cy="1094400"/>
      </dsp:txXfrm>
    </dsp:sp>
    <dsp:sp modelId="{675170C6-A633-AA47-9CEF-2EB45E391F4B}">
      <dsp:nvSpPr>
        <dsp:cNvPr id="0" name=""/>
        <dsp:cNvSpPr/>
      </dsp:nvSpPr>
      <dsp:spPr>
        <a:xfrm>
          <a:off x="34" y="1139497"/>
          <a:ext cx="3331178" cy="2764214"/>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dirty="0" smtClean="0"/>
            <a:t>UI : Selenium</a:t>
          </a:r>
          <a:endParaRPr lang="en-US" sz="3800" kern="1200" dirty="0"/>
        </a:p>
        <a:p>
          <a:pPr marL="285750" lvl="1" indent="-285750" algn="l" defTabSz="1689100">
            <a:lnSpc>
              <a:spcPct val="90000"/>
            </a:lnSpc>
            <a:spcBef>
              <a:spcPct val="0"/>
            </a:spcBef>
            <a:spcAft>
              <a:spcPct val="15000"/>
            </a:spcAft>
            <a:buChar char="••"/>
          </a:pPr>
          <a:r>
            <a:rPr lang="en-US" sz="3800" kern="1200" dirty="0" smtClean="0"/>
            <a:t>Services : </a:t>
          </a:r>
          <a:r>
            <a:rPr lang="en-US" sz="3800" kern="1200" dirty="0" err="1" smtClean="0"/>
            <a:t>JUnit</a:t>
          </a:r>
          <a:endParaRPr lang="en-US" sz="3800" kern="1200" dirty="0"/>
        </a:p>
      </dsp:txBody>
      <dsp:txXfrm>
        <a:off x="34" y="1139497"/>
        <a:ext cx="3331178" cy="2764214"/>
      </dsp:txXfrm>
    </dsp:sp>
    <dsp:sp modelId="{F1FF60ED-D3DB-B448-B118-327F6A72D6DF}">
      <dsp:nvSpPr>
        <dsp:cNvPr id="0" name=""/>
        <dsp:cNvSpPr/>
      </dsp:nvSpPr>
      <dsp:spPr>
        <a:xfrm>
          <a:off x="3797578" y="22548"/>
          <a:ext cx="3331178" cy="1094400"/>
        </a:xfrm>
        <a:prstGeom prst="rect">
          <a:avLst/>
        </a:prstGeom>
        <a:gradFill rotWithShape="0">
          <a:gsLst>
            <a:gs pos="0">
              <a:schemeClr val="accent4">
                <a:hueOff val="141666"/>
                <a:satOff val="-23659"/>
                <a:lumOff val="-8039"/>
                <a:alphaOff val="0"/>
                <a:tint val="43000"/>
                <a:satMod val="165000"/>
              </a:schemeClr>
            </a:gs>
            <a:gs pos="55000">
              <a:schemeClr val="accent4">
                <a:hueOff val="141666"/>
                <a:satOff val="-23659"/>
                <a:lumOff val="-8039"/>
                <a:alphaOff val="0"/>
                <a:tint val="83000"/>
                <a:satMod val="155000"/>
              </a:schemeClr>
            </a:gs>
            <a:gs pos="100000">
              <a:schemeClr val="accent4">
                <a:hueOff val="141666"/>
                <a:satOff val="-23659"/>
                <a:lumOff val="-8039"/>
                <a:alphaOff val="0"/>
                <a:shade val="85000"/>
              </a:schemeClr>
            </a:gs>
          </a:gsLst>
          <a:path path="circle">
            <a:fillToRect l="-40000" t="-90000" r="140000" b="190000"/>
          </a:path>
        </a:gradFill>
        <a:ln w="9525" cap="flat" cmpd="sng" algn="ctr">
          <a:solidFill>
            <a:schemeClr val="accent4">
              <a:hueOff val="141666"/>
              <a:satOff val="-23659"/>
              <a:lumOff val="-8039"/>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en-US" sz="3800" kern="1200" dirty="0" smtClean="0"/>
            <a:t>Techniques</a:t>
          </a:r>
          <a:endParaRPr lang="en-US" sz="3800" kern="1200" dirty="0"/>
        </a:p>
      </dsp:txBody>
      <dsp:txXfrm>
        <a:off x="3797578" y="22548"/>
        <a:ext cx="3331178" cy="1094400"/>
      </dsp:txXfrm>
    </dsp:sp>
    <dsp:sp modelId="{4FF4B1F6-716A-0344-A1C4-FBF2A126BC24}">
      <dsp:nvSpPr>
        <dsp:cNvPr id="0" name=""/>
        <dsp:cNvSpPr/>
      </dsp:nvSpPr>
      <dsp:spPr>
        <a:xfrm>
          <a:off x="3797578" y="1116948"/>
          <a:ext cx="3331178" cy="2764214"/>
        </a:xfrm>
        <a:prstGeom prst="rect">
          <a:avLst/>
        </a:prstGeom>
        <a:solidFill>
          <a:schemeClr val="accent4">
            <a:tint val="40000"/>
            <a:alpha val="90000"/>
            <a:hueOff val="333955"/>
            <a:satOff val="-26218"/>
            <a:lumOff val="-2792"/>
            <a:alphaOff val="0"/>
          </a:schemeClr>
        </a:solidFill>
        <a:ln w="9525" cap="flat" cmpd="sng" algn="ctr">
          <a:solidFill>
            <a:schemeClr val="accent4">
              <a:tint val="40000"/>
              <a:alpha val="90000"/>
              <a:hueOff val="333955"/>
              <a:satOff val="-26218"/>
              <a:lumOff val="-27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dirty="0" smtClean="0"/>
            <a:t>Function Testing</a:t>
          </a:r>
          <a:endParaRPr lang="en-US" sz="3800" kern="1200" dirty="0"/>
        </a:p>
        <a:p>
          <a:pPr marL="285750" lvl="1" indent="-285750" algn="l" defTabSz="1689100">
            <a:lnSpc>
              <a:spcPct val="90000"/>
            </a:lnSpc>
            <a:spcBef>
              <a:spcPct val="0"/>
            </a:spcBef>
            <a:spcAft>
              <a:spcPct val="15000"/>
            </a:spcAft>
            <a:buChar char="••"/>
          </a:pPr>
          <a:r>
            <a:rPr lang="en-US" sz="3800" kern="1200" dirty="0" smtClean="0"/>
            <a:t>Domain Testing</a:t>
          </a:r>
          <a:endParaRPr lang="en-US" sz="3800" kern="1200" dirty="0"/>
        </a:p>
      </dsp:txBody>
      <dsp:txXfrm>
        <a:off x="3797578" y="1116948"/>
        <a:ext cx="3331178" cy="276421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7E910-DAFF-471C-88B7-2910404A7FE8}" type="datetimeFigureOut">
              <a:rPr lang="en-IN" smtClean="0"/>
              <a:pPr/>
              <a:t>05-12-2013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99D0A-DDC1-49E9-9CA6-F6CA10966EF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a:t>
            </a:r>
            <a:r>
              <a:rPr lang="en-US" baseline="0" dirty="0" smtClean="0"/>
              <a:t> 1:</a:t>
            </a:r>
          </a:p>
          <a:p>
            <a:r>
              <a:rPr lang="en-US" baseline="0" dirty="0" smtClean="0"/>
              <a:t>Minor: 0</a:t>
            </a:r>
          </a:p>
          <a:p>
            <a:r>
              <a:rPr lang="en-US" baseline="0" dirty="0" smtClean="0"/>
              <a:t>Trivial : 0</a:t>
            </a:r>
          </a:p>
          <a:p>
            <a:r>
              <a:rPr lang="en-US" baseline="0" dirty="0" smtClean="0"/>
              <a:t>Major : 0</a:t>
            </a:r>
          </a:p>
          <a:p>
            <a:endParaRPr lang="en-US" baseline="0" dirty="0" smtClean="0"/>
          </a:p>
          <a:p>
            <a:r>
              <a:rPr lang="en-US" baseline="0" dirty="0" smtClean="0"/>
              <a:t>Iteration 2:</a:t>
            </a:r>
          </a:p>
          <a:p>
            <a:r>
              <a:rPr lang="en-US" baseline="0" dirty="0" smtClean="0"/>
              <a:t>Minor: #1, #4, #5, </a:t>
            </a:r>
          </a:p>
          <a:p>
            <a:r>
              <a:rPr lang="en-US" baseline="0" dirty="0" smtClean="0"/>
              <a:t>Trivial: #7, #9, #13</a:t>
            </a:r>
          </a:p>
          <a:p>
            <a:r>
              <a:rPr lang="en-US" baseline="0" dirty="0" smtClean="0"/>
              <a:t>Major: #3, #8, #10, #11, </a:t>
            </a:r>
          </a:p>
          <a:p>
            <a:endParaRPr lang="en-US" baseline="0" dirty="0" smtClean="0"/>
          </a:p>
          <a:p>
            <a:r>
              <a:rPr lang="en-US" baseline="0" dirty="0" smtClean="0"/>
              <a:t>Iteration 3:</a:t>
            </a:r>
          </a:p>
          <a:p>
            <a:r>
              <a:rPr lang="en-US" baseline="0" dirty="0" smtClean="0"/>
              <a:t>Minor: #20, #19, #18, #16, #5, #4, #1</a:t>
            </a:r>
          </a:p>
          <a:p>
            <a:r>
              <a:rPr lang="en-US" baseline="0" dirty="0" smtClean="0"/>
              <a:t>Trivial: #14, #11, </a:t>
            </a:r>
          </a:p>
          <a:p>
            <a:r>
              <a:rPr lang="en-US" baseline="0" dirty="0" smtClean="0"/>
              <a:t>Major: #17, #15, #11, #10, </a:t>
            </a:r>
          </a:p>
          <a:p>
            <a:endParaRPr lang="en-US" dirty="0"/>
          </a:p>
        </p:txBody>
      </p:sp>
      <p:sp>
        <p:nvSpPr>
          <p:cNvPr id="4" name="Slide Number Placeholder 3"/>
          <p:cNvSpPr>
            <a:spLocks noGrp="1"/>
          </p:cNvSpPr>
          <p:nvPr>
            <p:ph type="sldNum" sz="quarter" idx="10"/>
          </p:nvPr>
        </p:nvSpPr>
        <p:spPr/>
        <p:txBody>
          <a:bodyPr/>
          <a:lstStyle/>
          <a:p>
            <a:fld id="{9823816D-D36D-A143-8B31-721FB4D78EA0}" type="slidenum">
              <a:rPr lang="en-US" smtClean="0"/>
              <a:pPr/>
              <a:t>33</a:t>
            </a:fld>
            <a:endParaRPr lang="en-US"/>
          </a:p>
        </p:txBody>
      </p:sp>
    </p:spTree>
    <p:extLst>
      <p:ext uri="{BB962C8B-B14F-4D97-AF65-F5344CB8AC3E}">
        <p14:creationId xmlns:p14="http://schemas.microsoft.com/office/powerpoint/2010/main" xmlns="" val="328239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a:t>
            </a:r>
            <a:r>
              <a:rPr lang="en-US" baseline="0" dirty="0" smtClean="0"/>
              <a:t> 1:</a:t>
            </a:r>
          </a:p>
          <a:p>
            <a:r>
              <a:rPr lang="en-US" baseline="0" dirty="0" smtClean="0"/>
              <a:t>Urgent : 0</a:t>
            </a:r>
          </a:p>
          <a:p>
            <a:r>
              <a:rPr lang="en-US" baseline="0" dirty="0" smtClean="0"/>
              <a:t>High : 0</a:t>
            </a:r>
          </a:p>
          <a:p>
            <a:r>
              <a:rPr lang="en-US" baseline="0" dirty="0" smtClean="0"/>
              <a:t>Medium : 0</a:t>
            </a:r>
          </a:p>
          <a:p>
            <a:r>
              <a:rPr lang="en-US" baseline="0" dirty="0" smtClean="0"/>
              <a:t>Low : 0</a:t>
            </a:r>
          </a:p>
          <a:p>
            <a:endParaRPr lang="en-US" baseline="0" dirty="0" smtClean="0"/>
          </a:p>
          <a:p>
            <a:r>
              <a:rPr lang="en-US" baseline="0" dirty="0" smtClean="0"/>
              <a:t>Iteration 2:</a:t>
            </a:r>
          </a:p>
          <a:p>
            <a:r>
              <a:rPr lang="en-US" baseline="0" dirty="0" smtClean="0"/>
              <a:t>Urgent : #3, #10</a:t>
            </a:r>
          </a:p>
          <a:p>
            <a:r>
              <a:rPr lang="en-US" baseline="0" dirty="0" smtClean="0"/>
              <a:t>High : #1, #13, #8</a:t>
            </a:r>
          </a:p>
          <a:p>
            <a:r>
              <a:rPr lang="en-US" baseline="0" dirty="0" smtClean="0"/>
              <a:t>Medium : #7, #9, #11</a:t>
            </a:r>
          </a:p>
          <a:p>
            <a:r>
              <a:rPr lang="en-US" baseline="0" dirty="0" smtClean="0"/>
              <a:t>Low : #4, #5</a:t>
            </a:r>
          </a:p>
          <a:p>
            <a:endParaRPr lang="en-US" baseline="0" dirty="0" smtClean="0"/>
          </a:p>
          <a:p>
            <a:r>
              <a:rPr lang="en-US" baseline="0" dirty="0" smtClean="0"/>
              <a:t>Iteration 3:</a:t>
            </a:r>
          </a:p>
          <a:p>
            <a:r>
              <a:rPr lang="en-US" baseline="0" dirty="0" smtClean="0"/>
              <a:t>Urgent : #17, #10</a:t>
            </a:r>
          </a:p>
          <a:p>
            <a:r>
              <a:rPr lang="en-US" baseline="0" dirty="0" smtClean="0"/>
              <a:t>High : #15, #1</a:t>
            </a:r>
          </a:p>
          <a:p>
            <a:r>
              <a:rPr lang="en-US" baseline="0" dirty="0" smtClean="0"/>
              <a:t>Medium : #19, #11</a:t>
            </a:r>
          </a:p>
          <a:p>
            <a:r>
              <a:rPr lang="en-US" baseline="0" dirty="0" smtClean="0"/>
              <a:t>Low : #20, #18, #16, #14, #5, #4, </a:t>
            </a:r>
          </a:p>
        </p:txBody>
      </p:sp>
      <p:sp>
        <p:nvSpPr>
          <p:cNvPr id="4" name="Slide Number Placeholder 3"/>
          <p:cNvSpPr>
            <a:spLocks noGrp="1"/>
          </p:cNvSpPr>
          <p:nvPr>
            <p:ph type="sldNum" sz="quarter" idx="10"/>
          </p:nvPr>
        </p:nvSpPr>
        <p:spPr/>
        <p:txBody>
          <a:bodyPr/>
          <a:lstStyle/>
          <a:p>
            <a:fld id="{9823816D-D36D-A143-8B31-721FB4D78EA0}" type="slidenum">
              <a:rPr lang="en-US" smtClean="0"/>
              <a:pPr/>
              <a:t>34</a:t>
            </a:fld>
            <a:endParaRPr lang="en-US"/>
          </a:p>
        </p:txBody>
      </p:sp>
    </p:spTree>
    <p:extLst>
      <p:ext uri="{BB962C8B-B14F-4D97-AF65-F5344CB8AC3E}">
        <p14:creationId xmlns:p14="http://schemas.microsoft.com/office/powerpoint/2010/main" xmlns="" val="35207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a:t>
            </a:r>
            <a:r>
              <a:rPr lang="en-US" baseline="0" dirty="0" smtClean="0"/>
              <a:t> 1:</a:t>
            </a:r>
          </a:p>
          <a:p>
            <a:r>
              <a:rPr lang="en-US" baseline="0" dirty="0" smtClean="0"/>
              <a:t>Bug :</a:t>
            </a:r>
          </a:p>
          <a:p>
            <a:r>
              <a:rPr lang="en-US" baseline="0" dirty="0" err="1" smtClean="0"/>
              <a:t>Enh</a:t>
            </a:r>
            <a:r>
              <a:rPr lang="en-US" baseline="0" dirty="0" smtClean="0"/>
              <a:t> :</a:t>
            </a:r>
          </a:p>
          <a:p>
            <a:r>
              <a:rPr lang="en-US" baseline="0" dirty="0" smtClean="0"/>
              <a:t>Invalid :</a:t>
            </a:r>
          </a:p>
          <a:p>
            <a:endParaRPr lang="en-US" baseline="0" dirty="0" smtClean="0"/>
          </a:p>
          <a:p>
            <a:r>
              <a:rPr lang="en-US" baseline="0" dirty="0" smtClean="0"/>
              <a:t>Iteration 2:</a:t>
            </a:r>
          </a:p>
          <a:p>
            <a:r>
              <a:rPr lang="en-US" baseline="0" dirty="0" smtClean="0"/>
              <a:t>Bug : #13, #3, #10</a:t>
            </a:r>
          </a:p>
          <a:p>
            <a:r>
              <a:rPr lang="en-US" baseline="0" dirty="0" err="1" smtClean="0"/>
              <a:t>Enh</a:t>
            </a:r>
            <a:r>
              <a:rPr lang="en-US" baseline="0" dirty="0" smtClean="0"/>
              <a:t> : #1, #4, #5, #7, #8, </a:t>
            </a:r>
          </a:p>
          <a:p>
            <a:r>
              <a:rPr lang="en-US" baseline="0" dirty="0" smtClean="0"/>
              <a:t>Invalid : #9, #11</a:t>
            </a:r>
          </a:p>
          <a:p>
            <a:endParaRPr lang="en-US" baseline="0" dirty="0" smtClean="0"/>
          </a:p>
          <a:p>
            <a:r>
              <a:rPr lang="en-US" baseline="0" dirty="0" smtClean="0"/>
              <a:t>Iteration 3:</a:t>
            </a:r>
          </a:p>
          <a:p>
            <a:r>
              <a:rPr lang="en-US" baseline="0" dirty="0" smtClean="0"/>
              <a:t>Bug : #17, #10</a:t>
            </a:r>
          </a:p>
          <a:p>
            <a:r>
              <a:rPr lang="en-US" baseline="0" dirty="0" err="1" smtClean="0"/>
              <a:t>Enh</a:t>
            </a:r>
            <a:r>
              <a:rPr lang="en-US" baseline="0" dirty="0" smtClean="0"/>
              <a:t> : #20, #18, #5, #1, #14, </a:t>
            </a:r>
          </a:p>
          <a:p>
            <a:r>
              <a:rPr lang="en-US" baseline="0" dirty="0" smtClean="0"/>
              <a:t>Invalid : #19, #16, #11, #15, #11</a:t>
            </a:r>
          </a:p>
        </p:txBody>
      </p:sp>
      <p:sp>
        <p:nvSpPr>
          <p:cNvPr id="4" name="Slide Number Placeholder 3"/>
          <p:cNvSpPr>
            <a:spLocks noGrp="1"/>
          </p:cNvSpPr>
          <p:nvPr>
            <p:ph type="sldNum" sz="quarter" idx="10"/>
          </p:nvPr>
        </p:nvSpPr>
        <p:spPr/>
        <p:txBody>
          <a:bodyPr/>
          <a:lstStyle/>
          <a:p>
            <a:fld id="{9823816D-D36D-A143-8B31-721FB4D78EA0}" type="slidenum">
              <a:rPr lang="en-US" smtClean="0"/>
              <a:pPr/>
              <a:t>35</a:t>
            </a:fld>
            <a:endParaRPr lang="en-US"/>
          </a:p>
        </p:txBody>
      </p:sp>
    </p:spTree>
    <p:extLst>
      <p:ext uri="{BB962C8B-B14F-4D97-AF65-F5344CB8AC3E}">
        <p14:creationId xmlns:p14="http://schemas.microsoft.com/office/powerpoint/2010/main" xmlns="" val="35207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a:t>
            </a:r>
            <a:r>
              <a:rPr lang="en-US" baseline="0" dirty="0" smtClean="0"/>
              <a:t> 1:</a:t>
            </a:r>
          </a:p>
          <a:p>
            <a:r>
              <a:rPr lang="en-US" baseline="0" dirty="0" smtClean="0"/>
              <a:t>Syntax:</a:t>
            </a:r>
          </a:p>
          <a:p>
            <a:r>
              <a:rPr lang="en-US" baseline="0" dirty="0" smtClean="0"/>
              <a:t>Logical :</a:t>
            </a:r>
          </a:p>
          <a:p>
            <a:r>
              <a:rPr lang="en-US" baseline="0" dirty="0" smtClean="0"/>
              <a:t>Data:</a:t>
            </a:r>
          </a:p>
          <a:p>
            <a:endParaRPr lang="en-US" baseline="0" dirty="0" smtClean="0"/>
          </a:p>
          <a:p>
            <a:r>
              <a:rPr lang="en-US" baseline="0" dirty="0" smtClean="0"/>
              <a:t>Iteration 2:</a:t>
            </a:r>
          </a:p>
          <a:p>
            <a:r>
              <a:rPr lang="en-US" baseline="0" dirty="0" smtClean="0"/>
              <a:t>Syntax: #1, #4, #5, #7, #9,  #10, #11</a:t>
            </a:r>
          </a:p>
          <a:p>
            <a:r>
              <a:rPr lang="en-US" baseline="0" dirty="0" smtClean="0"/>
              <a:t>Logical : #3, #8</a:t>
            </a:r>
          </a:p>
          <a:p>
            <a:r>
              <a:rPr lang="en-US" baseline="0" dirty="0" smtClean="0"/>
              <a:t>Data: #13</a:t>
            </a:r>
          </a:p>
          <a:p>
            <a:endParaRPr lang="en-US" baseline="0" dirty="0" smtClean="0"/>
          </a:p>
          <a:p>
            <a:r>
              <a:rPr lang="en-US" baseline="0" dirty="0" smtClean="0"/>
              <a:t>Iteration 3:</a:t>
            </a:r>
          </a:p>
          <a:p>
            <a:r>
              <a:rPr lang="en-US" baseline="0" dirty="0" smtClean="0"/>
              <a:t>Syntax: #20, #17, #14, #11, #10, #5, #4, #1</a:t>
            </a:r>
          </a:p>
          <a:p>
            <a:r>
              <a:rPr lang="en-US" baseline="0" dirty="0" smtClean="0"/>
              <a:t>Logical : #19, #18, #15, </a:t>
            </a:r>
          </a:p>
          <a:p>
            <a:r>
              <a:rPr lang="en-US" baseline="0" dirty="0" smtClean="0"/>
              <a:t>Data: #16</a:t>
            </a:r>
          </a:p>
        </p:txBody>
      </p:sp>
      <p:sp>
        <p:nvSpPr>
          <p:cNvPr id="4" name="Slide Number Placeholder 3"/>
          <p:cNvSpPr>
            <a:spLocks noGrp="1"/>
          </p:cNvSpPr>
          <p:nvPr>
            <p:ph type="sldNum" sz="quarter" idx="10"/>
          </p:nvPr>
        </p:nvSpPr>
        <p:spPr/>
        <p:txBody>
          <a:bodyPr/>
          <a:lstStyle/>
          <a:p>
            <a:fld id="{9823816D-D36D-A143-8B31-721FB4D78EA0}" type="slidenum">
              <a:rPr lang="en-US" smtClean="0"/>
              <a:pPr/>
              <a:t>36</a:t>
            </a:fld>
            <a:endParaRPr lang="en-US"/>
          </a:p>
        </p:txBody>
      </p:sp>
    </p:spTree>
    <p:extLst>
      <p:ext uri="{BB962C8B-B14F-4D97-AF65-F5344CB8AC3E}">
        <p14:creationId xmlns:p14="http://schemas.microsoft.com/office/powerpoint/2010/main" xmlns="" val="35207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C1A79D1-42CD-47E0-894E-02D2F111E75F}" type="datetimeFigureOut">
              <a:rPr lang="en-IN" smtClean="0"/>
              <a:pPr/>
              <a:t>05-12-2013</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C1A79D1-42CD-47E0-894E-02D2F111E75F}" type="datetimeFigureOut">
              <a:rPr lang="en-IN" smtClean="0"/>
              <a:pPr/>
              <a:t>05-12-2013</a:t>
            </a:fld>
            <a:endParaRPr lang="en-IN"/>
          </a:p>
        </p:txBody>
      </p:sp>
      <p:sp>
        <p:nvSpPr>
          <p:cNvPr id="27" name="Slide Number Placeholder 26"/>
          <p:cNvSpPr>
            <a:spLocks noGrp="1"/>
          </p:cNvSpPr>
          <p:nvPr>
            <p:ph type="sldNum" sz="quarter" idx="11"/>
          </p:nvPr>
        </p:nvSpPr>
        <p:spPr/>
        <p:txBody>
          <a:bodyPr rtlCol="0"/>
          <a:lstStyle/>
          <a:p>
            <a:fld id="{E1F82BD7-7897-43EA-98AB-17DC07243ACB}"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C1A79D1-42CD-47E0-894E-02D2F111E75F}" type="datetimeFigureOut">
              <a:rPr lang="en-IN" smtClean="0"/>
              <a:pPr/>
              <a:t>05-12-2013</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1A79D1-42CD-47E0-894E-02D2F111E75F}" type="datetimeFigureOut">
              <a:rPr lang="en-IN" smtClean="0"/>
              <a:pPr/>
              <a:t>05-12-2013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82BD7-7897-43EA-98AB-17DC07243ACB}" type="slidenum">
              <a:rPr lang="en-IN" smtClean="0"/>
              <a:pPr/>
              <a:t>‹#›</a:t>
            </a:fld>
            <a:endParaRPr lang="en-I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C1A79D1-42CD-47E0-894E-02D2F111E75F}" type="datetimeFigureOut">
              <a:rPr lang="en-IN" smtClean="0"/>
              <a:pPr/>
              <a:t>05-12-2013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1F82BD7-7897-43EA-98AB-17DC07243A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cut thruBlk="1"/>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340768"/>
            <a:ext cx="7851648" cy="2507704"/>
          </a:xfrm>
        </p:spPr>
        <p:txBody>
          <a:bodyPr>
            <a:normAutofit fontScale="90000"/>
          </a:bodyPr>
          <a:lstStyle/>
          <a:p>
            <a:pPr algn="ctr"/>
            <a:r>
              <a:rPr lang="en-US" sz="4800" dirty="0" smtClean="0"/>
              <a:t/>
            </a:r>
            <a:br>
              <a:rPr lang="en-US" sz="4800" dirty="0" smtClean="0"/>
            </a:br>
            <a:r>
              <a:rPr lang="en-US" sz="4800" dirty="0"/>
              <a:t/>
            </a:r>
            <a:br>
              <a:rPr lang="en-US" sz="4800" dirty="0"/>
            </a:br>
            <a:r>
              <a:rPr lang="en-US" sz="4800" dirty="0" smtClean="0"/>
              <a:t>                       </a:t>
            </a:r>
            <a:br>
              <a:rPr lang="en-US" sz="4800" dirty="0" smtClean="0"/>
            </a:br>
            <a:r>
              <a:rPr lang="en-US" sz="4800" dirty="0"/>
              <a:t/>
            </a:r>
            <a:br>
              <a:rPr lang="en-US" sz="4800" dirty="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IN" sz="4800" b="0" dirty="0" smtClean="0"/>
              <a:t/>
            </a:r>
            <a:br>
              <a:rPr lang="en-IN" sz="4800" b="0" dirty="0" smtClean="0"/>
            </a:br>
            <a:r>
              <a:rPr lang="en-US" sz="4800" dirty="0" smtClean="0"/>
              <a:t> PROJECT LIFECYCLE MANAGEMENT</a:t>
            </a:r>
            <a:endParaRPr lang="en-IN" sz="4800" dirty="0"/>
          </a:p>
        </p:txBody>
      </p:sp>
      <p:sp>
        <p:nvSpPr>
          <p:cNvPr id="3" name="Subtitle 2"/>
          <p:cNvSpPr>
            <a:spLocks noGrp="1"/>
          </p:cNvSpPr>
          <p:nvPr>
            <p:ph type="subTitle" idx="1"/>
          </p:nvPr>
        </p:nvSpPr>
        <p:spPr>
          <a:xfrm>
            <a:off x="533400" y="3645024"/>
            <a:ext cx="7854696" cy="1336112"/>
          </a:xfrm>
        </p:spPr>
        <p:txBody>
          <a:bodyPr>
            <a:normAutofit/>
          </a:bodyPr>
          <a:lstStyle/>
          <a:p>
            <a:endParaRPr lang="en-IN" dirty="0" smtClean="0">
              <a:solidFill>
                <a:schemeClr val="tx1"/>
              </a:solidFill>
            </a:endParaRPr>
          </a:p>
          <a:p>
            <a:endParaRPr lang="en-IN" dirty="0" smtClean="0"/>
          </a:p>
          <a:p>
            <a:pPr algn="ctr"/>
            <a:r>
              <a:rPr lang="en-IN" dirty="0" smtClean="0">
                <a:solidFill>
                  <a:schemeClr val="tx1"/>
                </a:solidFill>
              </a:rPr>
              <a:t>Alan</a:t>
            </a:r>
            <a:r>
              <a:rPr lang="en-IN" dirty="0">
                <a:solidFill>
                  <a:schemeClr val="tx1"/>
                </a:solidFill>
              </a:rPr>
              <a:t>, Christian, </a:t>
            </a:r>
            <a:r>
              <a:rPr lang="en-IN" dirty="0" err="1">
                <a:solidFill>
                  <a:schemeClr val="tx1"/>
                </a:solidFill>
              </a:rPr>
              <a:t>Manav</a:t>
            </a:r>
            <a:r>
              <a:rPr lang="en-IN" dirty="0">
                <a:solidFill>
                  <a:schemeClr val="tx1"/>
                </a:solidFill>
              </a:rPr>
              <a:t>, </a:t>
            </a:r>
            <a:r>
              <a:rPr lang="en-IN" dirty="0" err="1">
                <a:solidFill>
                  <a:schemeClr val="tx1"/>
                </a:solidFill>
              </a:rPr>
              <a:t>Rachit</a:t>
            </a:r>
            <a:r>
              <a:rPr lang="en-IN" dirty="0">
                <a:solidFill>
                  <a:schemeClr val="tx1"/>
                </a:solidFill>
              </a:rPr>
              <a:t>, </a:t>
            </a:r>
            <a:r>
              <a:rPr lang="en-IN" dirty="0" err="1">
                <a:solidFill>
                  <a:schemeClr val="tx1"/>
                </a:solidFill>
              </a:rPr>
              <a:t>Tandhy</a:t>
            </a:r>
            <a:r>
              <a:rPr lang="en-IN" dirty="0">
                <a:solidFill>
                  <a:schemeClr val="tx1"/>
                </a:solidFill>
              </a:rPr>
              <a:t>, </a:t>
            </a:r>
            <a:r>
              <a:rPr lang="en-IN" dirty="0" err="1">
                <a:solidFill>
                  <a:schemeClr val="tx1"/>
                </a:solidFill>
              </a:rPr>
              <a:t>Vipul</a:t>
            </a:r>
            <a:r>
              <a:rPr lang="en-IN" dirty="0">
                <a:solidFill>
                  <a:schemeClr val="tx1"/>
                </a:solidFill>
              </a:rPr>
              <a:t>, </a:t>
            </a:r>
            <a:r>
              <a:rPr lang="en-IN" dirty="0" err="1">
                <a:solidFill>
                  <a:schemeClr val="tx1"/>
                </a:solidFill>
              </a:rPr>
              <a:t>Yuvaraj</a:t>
            </a:r>
            <a:endParaRPr lang="en-IN" dirty="0">
              <a:solidFill>
                <a:schemeClr val="tx1"/>
              </a:solidFill>
            </a:endParaRPr>
          </a:p>
        </p:txBody>
      </p:sp>
      <p:pic>
        <p:nvPicPr>
          <p:cNvPr id="6" name="Picture 5"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3563888" y="1052736"/>
            <a:ext cx="1872208" cy="1368152"/>
          </a:xfrm>
          <a:prstGeom prst="rect">
            <a:avLst/>
          </a:prstGeom>
          <a:noFill/>
          <a:ln w="9525">
            <a:noFill/>
            <a:miter lim="800000"/>
            <a:headEnd/>
            <a:tailEnd/>
          </a:ln>
        </p:spPr>
      </p:pic>
    </p:spTree>
  </p:cSld>
  <p:clrMapOvr>
    <a:masterClrMapping/>
  </p:clrMapOvr>
  <p:transition spd="med">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dirty="0" smtClean="0">
                <a:solidFill>
                  <a:schemeClr val="accent2"/>
                </a:solidFill>
              </a:rPr>
              <a:t>IMPLEMENTATION (UI)</a:t>
            </a:r>
            <a:endParaRPr lang="en-IN" sz="4400"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r>
              <a:rPr lang="en-US" dirty="0" smtClean="0"/>
              <a:t>Common reusable client framework including </a:t>
            </a:r>
            <a:r>
              <a:rPr lang="en-US" dirty="0" err="1" smtClean="0"/>
              <a:t>RequireJs</a:t>
            </a:r>
            <a:r>
              <a:rPr lang="en-US" dirty="0" smtClean="0"/>
              <a:t>, Kendo, Bootstrap.</a:t>
            </a:r>
          </a:p>
          <a:p>
            <a:r>
              <a:rPr lang="en-US" dirty="0" smtClean="0"/>
              <a:t>Asynchronous Module Definition(AMD) for </a:t>
            </a:r>
            <a:r>
              <a:rPr lang="en-US" dirty="0" err="1" smtClean="0"/>
              <a:t>Javascript</a:t>
            </a:r>
            <a:r>
              <a:rPr lang="en-US" dirty="0" smtClean="0"/>
              <a:t> Modules, module API supported by </a:t>
            </a:r>
            <a:r>
              <a:rPr lang="en-US" dirty="0" err="1" smtClean="0"/>
              <a:t>RequireJs</a:t>
            </a:r>
            <a:r>
              <a:rPr lang="en-US" dirty="0" smtClean="0"/>
              <a:t>.</a:t>
            </a:r>
          </a:p>
          <a:p>
            <a:r>
              <a:rPr lang="en-US" dirty="0" smtClean="0"/>
              <a:t>MVVM Design Pattern used to manage the Model, View, </a:t>
            </a:r>
            <a:r>
              <a:rPr lang="en-US" dirty="0" err="1" smtClean="0"/>
              <a:t>ViewModel</a:t>
            </a:r>
            <a:r>
              <a:rPr lang="en-US" dirty="0" smtClean="0"/>
              <a:t>.</a:t>
            </a:r>
          </a:p>
          <a:p>
            <a:r>
              <a:rPr lang="en-US" dirty="0" smtClean="0"/>
              <a:t>Most of logic is executed on the client side and Service interactions are made via the REST calls.</a:t>
            </a:r>
          </a:p>
          <a:p>
            <a:r>
              <a:rPr lang="en-US" dirty="0" smtClean="0"/>
              <a:t>Service Oriented Architecture(SOA) pattern where in all data is exposed via services.</a:t>
            </a:r>
          </a:p>
          <a:p>
            <a:r>
              <a:rPr lang="en-US" dirty="0" smtClean="0"/>
              <a:t>User Authentication based on service tokens.</a:t>
            </a:r>
          </a:p>
          <a:p>
            <a:endParaRPr lang="en-US" dirty="0" smtClean="0"/>
          </a:p>
          <a:p>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548680"/>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859216" cy="1143000"/>
          </a:xfrm>
        </p:spPr>
        <p:txBody>
          <a:bodyPr/>
          <a:lstStyle/>
          <a:p>
            <a:pPr algn="ctr"/>
            <a:r>
              <a:rPr lang="en-US" dirty="0" smtClean="0">
                <a:solidFill>
                  <a:schemeClr val="accent2"/>
                </a:solidFill>
              </a:rPr>
              <a:t>PROJECT MANAGEMENT</a:t>
            </a:r>
            <a:endParaRPr lang="en-IN" dirty="0">
              <a:solidFill>
                <a:schemeClr val="accent2"/>
              </a:solidFill>
            </a:endParaRPr>
          </a:p>
        </p:txBody>
      </p:sp>
      <p:sp>
        <p:nvSpPr>
          <p:cNvPr id="3" name="Content Placeholder 2"/>
          <p:cNvSpPr>
            <a:spLocks noGrp="1"/>
          </p:cNvSpPr>
          <p:nvPr>
            <p:ph idx="1"/>
          </p:nvPr>
        </p:nvSpPr>
        <p:spPr/>
        <p:txBody>
          <a:bodyPr>
            <a:normAutofit fontScale="92500"/>
          </a:bodyPr>
          <a:lstStyle/>
          <a:p>
            <a:r>
              <a:rPr lang="en-US" dirty="0" smtClean="0"/>
              <a:t>The overall aim of our project was to create a fully functional , quality product within the time and resource  constraints. </a:t>
            </a:r>
          </a:p>
          <a:p>
            <a:r>
              <a:rPr lang="en-US" dirty="0" smtClean="0"/>
              <a:t>This was achieved by having the PM assign us roles and communicating regularly with all the team members. For this apart from the weekly team meetings we also used Skype and Google hangouts. </a:t>
            </a:r>
          </a:p>
          <a:p>
            <a:r>
              <a:rPr lang="en-US" dirty="0" smtClean="0"/>
              <a:t>Roles and responsibilities were clearly defined which helped us in completing the work within the deadline. </a:t>
            </a:r>
          </a:p>
          <a:p>
            <a:pPr>
              <a:buNone/>
            </a:pPr>
            <a:endParaRPr lang="en-US" dirty="0" smtClean="0"/>
          </a:p>
          <a:p>
            <a:pPr>
              <a:buNone/>
            </a:pPr>
            <a:endParaRPr lang="en-US" dirty="0" smtClean="0"/>
          </a:p>
          <a:p>
            <a:endParaRPr lang="en-US" dirty="0" smtClean="0"/>
          </a:p>
          <a:p>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7416824" cy="1143000"/>
          </a:xfrm>
        </p:spPr>
        <p:txBody>
          <a:bodyPr>
            <a:noAutofit/>
          </a:bodyPr>
          <a:lstStyle/>
          <a:p>
            <a:pPr algn="ctr"/>
            <a:r>
              <a:rPr lang="en-US" dirty="0" smtClean="0">
                <a:solidFill>
                  <a:schemeClr val="accent2"/>
                </a:solidFill>
              </a:rPr>
              <a:t>RISK ANALYSIS AND MANAGEMENT	</a:t>
            </a:r>
            <a:endParaRPr lang="en-IN" dirty="0">
              <a:solidFill>
                <a:schemeClr val="accent2"/>
              </a:solidFill>
            </a:endParaRPr>
          </a:p>
        </p:txBody>
      </p:sp>
      <p:sp>
        <p:nvSpPr>
          <p:cNvPr id="3" name="Content Placeholder 2"/>
          <p:cNvSpPr>
            <a:spLocks noGrp="1"/>
          </p:cNvSpPr>
          <p:nvPr>
            <p:ph idx="1"/>
          </p:nvPr>
        </p:nvSpPr>
        <p:spPr>
          <a:xfrm>
            <a:off x="467544" y="2468880"/>
            <a:ext cx="8229600" cy="4389120"/>
          </a:xfrm>
        </p:spPr>
        <p:txBody>
          <a:bodyPr/>
          <a:lstStyle/>
          <a:p>
            <a:r>
              <a:rPr lang="en-US" dirty="0" smtClean="0"/>
              <a:t>The PM was notified in case of problems and this was communicated to the entire group.</a:t>
            </a:r>
          </a:p>
          <a:p>
            <a:r>
              <a:rPr lang="en-US" dirty="0" smtClean="0"/>
              <a:t>We made sure that the initial design of our project is simple and user-friendly and additional features were added during the development process.</a:t>
            </a:r>
          </a:p>
          <a:p>
            <a:pPr>
              <a:buNone/>
            </a:pPr>
            <a:endParaRPr lang="en-US" dirty="0" smtClean="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400" dirty="0" smtClean="0">
                <a:solidFill>
                  <a:schemeClr val="accent2"/>
                </a:solidFill>
              </a:rPr>
              <a:t>RISK ANALYSIS</a:t>
            </a:r>
            <a:endParaRPr lang="en-IN" dirty="0">
              <a:solidFill>
                <a:schemeClr val="accent2"/>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1524000" y="2497138"/>
            <a:ext cx="6096000" cy="3829050"/>
          </a:xfrm>
          <a:prstGeom prst="rect">
            <a:avLst/>
          </a:prstGeom>
          <a:noFill/>
          <a:ln w="9525">
            <a:noFill/>
            <a:miter lim="800000"/>
            <a:headEnd/>
            <a:tailEnd/>
          </a:ln>
        </p:spPr>
      </p:pic>
      <p:pic>
        <p:nvPicPr>
          <p:cNvPr id="4" name="Picture 3" descr="https://lh4.googleusercontent.com/3aXLpTiXyk5c1hB-Z535HikBs-BJDTE4x84e1avhZJ2xKfMPV_8X24ihVIHGHP0YTcCPOgULX0MSv6vyiHUBFGWH6eNNjhAOaD-MZlevXwC8CSlEjbHmFJFFYw"/>
          <p:cNvPicPr/>
          <p:nvPr/>
        </p:nvPicPr>
        <p:blipFill>
          <a:blip r:embed="rId3"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643192" cy="1143000"/>
          </a:xfrm>
        </p:spPr>
        <p:txBody>
          <a:bodyPr>
            <a:normAutofit/>
          </a:bodyPr>
          <a:lstStyle/>
          <a:p>
            <a:pPr algn="ctr"/>
            <a:r>
              <a:rPr lang="en-US" sz="4400" dirty="0" smtClean="0">
                <a:solidFill>
                  <a:schemeClr val="accent2"/>
                </a:solidFill>
              </a:rPr>
              <a:t>REQUIREMENT ANALYSIS</a:t>
            </a:r>
            <a:endParaRPr lang="en-IN" sz="4400"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r>
              <a:rPr lang="en-US" dirty="0" smtClean="0"/>
              <a:t>For specifying the user stories we used Pivotal Tracker. By analyzing the general requirements of this project and what a customer would expect we came up with some of these user stories :</a:t>
            </a:r>
          </a:p>
          <a:p>
            <a:pPr lvl="0"/>
            <a:r>
              <a:rPr lang="en-US" dirty="0" smtClean="0"/>
              <a:t>Users register themselves using under a username and password which are stored securely on a server</a:t>
            </a:r>
            <a:endParaRPr lang="en-IN" dirty="0" smtClean="0"/>
          </a:p>
          <a:p>
            <a:pPr lvl="0"/>
            <a:r>
              <a:rPr lang="en-US" dirty="0" smtClean="0"/>
              <a:t>The system will allow registered users to log in given correct credentials</a:t>
            </a:r>
            <a:endParaRPr lang="en-IN" dirty="0" smtClean="0"/>
          </a:p>
          <a:p>
            <a:pPr lvl="0"/>
            <a:r>
              <a:rPr lang="en-US" dirty="0" smtClean="0"/>
              <a:t>Upon logging in, the system displays a view specific to the user’s role</a:t>
            </a:r>
            <a:endParaRPr lang="en-IN" dirty="0" smtClean="0"/>
          </a:p>
          <a:p>
            <a:pPr lvl="0"/>
            <a:r>
              <a:rPr lang="en-US" dirty="0" smtClean="0"/>
              <a:t>A registered user may create a new project, in turn making them the PL</a:t>
            </a:r>
            <a:endParaRPr lang="en-IN" dirty="0" smtClean="0"/>
          </a:p>
          <a:p>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7416824" cy="1143000"/>
          </a:xfrm>
        </p:spPr>
        <p:txBody>
          <a:bodyPr>
            <a:noAutofit/>
          </a:bodyPr>
          <a:lstStyle/>
          <a:p>
            <a:pPr algn="ctr"/>
            <a:r>
              <a:rPr lang="en-US" dirty="0" smtClean="0">
                <a:solidFill>
                  <a:schemeClr val="accent2"/>
                </a:solidFill>
              </a:rPr>
              <a:t>ANALYZING AND ESTIMATING USER STORIES</a:t>
            </a:r>
            <a:endParaRPr lang="en-IN" dirty="0">
              <a:solidFill>
                <a:schemeClr val="accent2"/>
              </a:solidFill>
            </a:endParaRPr>
          </a:p>
        </p:txBody>
      </p:sp>
      <p:sp>
        <p:nvSpPr>
          <p:cNvPr id="3" name="Content Placeholder 2"/>
          <p:cNvSpPr>
            <a:spLocks noGrp="1"/>
          </p:cNvSpPr>
          <p:nvPr>
            <p:ph idx="1"/>
          </p:nvPr>
        </p:nvSpPr>
        <p:spPr>
          <a:xfrm>
            <a:off x="539552" y="2204864"/>
            <a:ext cx="8229600" cy="4389120"/>
          </a:xfrm>
        </p:spPr>
        <p:txBody>
          <a:bodyPr/>
          <a:lstStyle/>
          <a:p>
            <a:pPr algn="just"/>
            <a:r>
              <a:rPr lang="en-US" dirty="0" smtClean="0"/>
              <a:t>The user stories we came up with had to be analyzed and estimated so as to have a proper flow during the development. </a:t>
            </a:r>
          </a:p>
          <a:p>
            <a:pPr algn="just"/>
            <a:r>
              <a:rPr lang="en-IN" dirty="0" smtClean="0"/>
              <a:t> The priority assigned to a story affects when the work will be done to implement that requirement.</a:t>
            </a:r>
          </a:p>
          <a:p>
            <a:pPr algn="just"/>
            <a:r>
              <a:rPr lang="en-US" dirty="0" smtClean="0"/>
              <a:t>Developers are responsible for estimating the effort required to implement the user stories.</a:t>
            </a:r>
          </a:p>
          <a:p>
            <a:pPr algn="just"/>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7355160" cy="1143000"/>
          </a:xfrm>
        </p:spPr>
        <p:txBody>
          <a:bodyPr>
            <a:noAutofit/>
          </a:bodyPr>
          <a:lstStyle/>
          <a:p>
            <a:pPr algn="ctr"/>
            <a:r>
              <a:rPr lang="en-US" dirty="0" smtClean="0">
                <a:solidFill>
                  <a:schemeClr val="accent2"/>
                </a:solidFill>
              </a:rPr>
              <a:t>USER STORIES FOR 1</a:t>
            </a:r>
            <a:r>
              <a:rPr lang="en-US" baseline="30000" dirty="0" smtClean="0">
                <a:solidFill>
                  <a:schemeClr val="accent2"/>
                </a:solidFill>
              </a:rPr>
              <a:t>st</a:t>
            </a:r>
            <a:r>
              <a:rPr lang="en-US" dirty="0" smtClean="0">
                <a:solidFill>
                  <a:schemeClr val="accent2"/>
                </a:solidFill>
              </a:rPr>
              <a:t> ITERATION</a:t>
            </a:r>
            <a:endParaRPr lang="en-IN" dirty="0">
              <a:solidFill>
                <a:schemeClr val="accent2"/>
              </a:solidFill>
            </a:endParaRPr>
          </a:p>
        </p:txBody>
      </p:sp>
      <p:sp>
        <p:nvSpPr>
          <p:cNvPr id="3" name="Content Placeholder 2"/>
          <p:cNvSpPr>
            <a:spLocks noGrp="1"/>
          </p:cNvSpPr>
          <p:nvPr>
            <p:ph idx="1"/>
          </p:nvPr>
        </p:nvSpPr>
        <p:spPr>
          <a:xfrm>
            <a:off x="467544" y="1988840"/>
            <a:ext cx="8229600" cy="4389120"/>
          </a:xfrm>
        </p:spPr>
        <p:txBody>
          <a:bodyPr/>
          <a:lstStyle/>
          <a:p>
            <a:r>
              <a:rPr lang="en-US" dirty="0" smtClean="0"/>
              <a:t>Feature to register users to the system </a:t>
            </a:r>
          </a:p>
          <a:p>
            <a:r>
              <a:rPr lang="en-US" dirty="0" smtClean="0"/>
              <a:t>Log-in ID and password fields on the main page.</a:t>
            </a:r>
          </a:p>
          <a:p>
            <a:r>
              <a:rPr lang="en-US" dirty="0" smtClean="0"/>
              <a:t>Only registered users can log in and access will be restricted based on user roles.</a:t>
            </a:r>
          </a:p>
          <a:p>
            <a:r>
              <a:rPr lang="en-US" dirty="0" smtClean="0"/>
              <a:t>Dashboard view to see the list of tasks assigned to a member</a:t>
            </a:r>
          </a:p>
          <a:p>
            <a:pPr>
              <a:buNone/>
            </a:pP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7272808" cy="1143000"/>
          </a:xfrm>
        </p:spPr>
        <p:txBody>
          <a:bodyPr>
            <a:noAutofit/>
          </a:bodyPr>
          <a:lstStyle/>
          <a:p>
            <a:pPr algn="ctr"/>
            <a:r>
              <a:rPr lang="en-US" dirty="0" smtClean="0">
                <a:solidFill>
                  <a:schemeClr val="accent2"/>
                </a:solidFill>
              </a:rPr>
              <a:t>USER STORIES FOR 2</a:t>
            </a:r>
            <a:r>
              <a:rPr lang="en-US" baseline="30000" dirty="0" smtClean="0">
                <a:solidFill>
                  <a:schemeClr val="accent2"/>
                </a:solidFill>
              </a:rPr>
              <a:t>nd</a:t>
            </a:r>
            <a:r>
              <a:rPr lang="en-US" dirty="0" smtClean="0">
                <a:solidFill>
                  <a:schemeClr val="accent2"/>
                </a:solidFill>
              </a:rPr>
              <a:t> ITERATION</a:t>
            </a:r>
            <a:endParaRPr lang="en-IN" dirty="0">
              <a:solidFill>
                <a:schemeClr val="accent2"/>
              </a:solidFill>
            </a:endParaRPr>
          </a:p>
        </p:txBody>
      </p:sp>
      <p:sp>
        <p:nvSpPr>
          <p:cNvPr id="3" name="Content Placeholder 2"/>
          <p:cNvSpPr>
            <a:spLocks noGrp="1"/>
          </p:cNvSpPr>
          <p:nvPr>
            <p:ph idx="1"/>
          </p:nvPr>
        </p:nvSpPr>
        <p:spPr>
          <a:xfrm>
            <a:off x="467544" y="1988840"/>
            <a:ext cx="8229600" cy="4389120"/>
          </a:xfrm>
        </p:spPr>
        <p:txBody>
          <a:bodyPr/>
          <a:lstStyle/>
          <a:p>
            <a:r>
              <a:rPr lang="en-IN" dirty="0" smtClean="0"/>
              <a:t>Project    : Create, Update, View projects</a:t>
            </a:r>
          </a:p>
          <a:p>
            <a:r>
              <a:rPr lang="en-IN" dirty="0" smtClean="0"/>
              <a:t>Iteration :Create, Update, View iterations under a project</a:t>
            </a:r>
          </a:p>
          <a:p>
            <a:r>
              <a:rPr lang="en-IN" dirty="0" smtClean="0"/>
              <a:t>User Story : Create, Update, View user stories under an iteration</a:t>
            </a:r>
          </a:p>
          <a:p>
            <a:r>
              <a:rPr lang="en-IN" dirty="0" smtClean="0"/>
              <a:t>Task : Create, Update, View tasks under a user story</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571184" cy="1143000"/>
          </a:xfrm>
        </p:spPr>
        <p:txBody>
          <a:bodyPr/>
          <a:lstStyle/>
          <a:p>
            <a:pPr algn="ctr"/>
            <a:r>
              <a:rPr lang="en-US" dirty="0" smtClean="0">
                <a:solidFill>
                  <a:schemeClr val="accent2"/>
                </a:solidFill>
              </a:rPr>
              <a:t>QUALITY ASSURANCE</a:t>
            </a:r>
            <a:endParaRPr lang="en-IN" dirty="0">
              <a:solidFill>
                <a:schemeClr val="accent2"/>
              </a:solidFill>
            </a:endParaRPr>
          </a:p>
        </p:txBody>
      </p:sp>
      <p:sp>
        <p:nvSpPr>
          <p:cNvPr id="3" name="Content Placeholder 2"/>
          <p:cNvSpPr>
            <a:spLocks noGrp="1"/>
          </p:cNvSpPr>
          <p:nvPr>
            <p:ph idx="1"/>
          </p:nvPr>
        </p:nvSpPr>
        <p:spPr/>
        <p:txBody>
          <a:bodyPr>
            <a:normAutofit/>
          </a:bodyPr>
          <a:lstStyle/>
          <a:p>
            <a:r>
              <a:rPr lang="en-IN" dirty="0" smtClean="0"/>
              <a:t>Quality metrics are an objective, verifiable number. Unlike subjective data, the number is both quantifiable and can be confirmed</a:t>
            </a:r>
          </a:p>
          <a:p>
            <a:r>
              <a:rPr lang="en-IN" dirty="0" smtClean="0"/>
              <a:t>The potential downside to quality metrics is that the data may be poor  : while the numbers look good, they may be measuring the wrong thing, or capturing the information in a way that mars the resulting information.</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04088"/>
            <a:ext cx="7056784" cy="1143000"/>
          </a:xfrm>
        </p:spPr>
        <p:txBody>
          <a:bodyPr>
            <a:noAutofit/>
          </a:bodyPr>
          <a:lstStyle/>
          <a:p>
            <a:pPr algn="ctr"/>
            <a:r>
              <a:rPr lang="en-US" sz="4400" dirty="0" smtClean="0">
                <a:solidFill>
                  <a:schemeClr val="accent2"/>
                </a:solidFill>
              </a:rPr>
              <a:t>    QUALITY METRICS </a:t>
            </a:r>
            <a:endParaRPr lang="en-IN" sz="4400"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r>
              <a:rPr lang="en-US" dirty="0" smtClean="0"/>
              <a:t>For maintaining the progress of our project we evaluated and kept a record of the following items :</a:t>
            </a:r>
          </a:p>
          <a:p>
            <a:pPr lvl="0"/>
            <a:r>
              <a:rPr lang="en-US" dirty="0" smtClean="0"/>
              <a:t>Total Lines of Code: the value of this property is a number, which reflect the total implemented line of coding on each task.</a:t>
            </a:r>
          </a:p>
          <a:p>
            <a:pPr lvl="0"/>
            <a:r>
              <a:rPr lang="en-US" dirty="0" smtClean="0"/>
              <a:t>Total number of functions: the value of this property is a number of functions, which define in each task.</a:t>
            </a:r>
          </a:p>
          <a:p>
            <a:r>
              <a:rPr lang="en-US" dirty="0" smtClean="0"/>
              <a:t>Man hours: the value of this property is a number of hours, starting from 0, which a member requires to finish the task.</a:t>
            </a:r>
            <a:r>
              <a:rPr lang="en-IN" dirty="0" smtClean="0"/>
              <a:t/>
            </a:r>
            <a:br>
              <a:rPr lang="en-IN" dirty="0" smtClean="0"/>
            </a:br>
            <a:r>
              <a:rPr lang="en-US" dirty="0" smtClean="0"/>
              <a:t> </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704088"/>
            <a:ext cx="5184576" cy="1572784"/>
          </a:xfrm>
        </p:spPr>
        <p:txBody>
          <a:bodyPr>
            <a:normAutofit fontScale="90000"/>
          </a:bodyPr>
          <a:lstStyle/>
          <a:p>
            <a:pPr algn="ctr"/>
            <a:r>
              <a:rPr lang="en-US" dirty="0" smtClean="0">
                <a:solidFill>
                  <a:schemeClr val="bg2">
                    <a:lumMod val="75000"/>
                  </a:schemeClr>
                </a:solidFill>
              </a:rPr>
              <a:t/>
            </a:r>
            <a:br>
              <a:rPr lang="en-US" dirty="0" smtClean="0">
                <a:solidFill>
                  <a:schemeClr val="bg2">
                    <a:lumMod val="75000"/>
                  </a:schemeClr>
                </a:solidFill>
              </a:rPr>
            </a:br>
            <a:r>
              <a:rPr lang="en-US" dirty="0" smtClean="0">
                <a:solidFill>
                  <a:schemeClr val="bg2">
                    <a:lumMod val="75000"/>
                  </a:schemeClr>
                </a:solidFill>
              </a:rPr>
              <a:t/>
            </a:r>
            <a:br>
              <a:rPr lang="en-US" dirty="0" smtClean="0">
                <a:solidFill>
                  <a:schemeClr val="bg2">
                    <a:lumMod val="75000"/>
                  </a:schemeClr>
                </a:solidFill>
              </a:rPr>
            </a:br>
            <a:r>
              <a:rPr lang="en-US" sz="5300" dirty="0" smtClean="0">
                <a:solidFill>
                  <a:schemeClr val="accent2"/>
                </a:solidFill>
              </a:rPr>
              <a:t>INTRODUCTION</a:t>
            </a:r>
            <a:endParaRPr lang="en-IN" dirty="0">
              <a:solidFill>
                <a:schemeClr val="accent2"/>
              </a:solidFill>
            </a:endParaRPr>
          </a:p>
        </p:txBody>
      </p:sp>
      <p:sp>
        <p:nvSpPr>
          <p:cNvPr id="3" name="Content Placeholder 2"/>
          <p:cNvSpPr>
            <a:spLocks noGrp="1"/>
          </p:cNvSpPr>
          <p:nvPr>
            <p:ph idx="1"/>
          </p:nvPr>
        </p:nvSpPr>
        <p:spPr>
          <a:xfrm>
            <a:off x="457200" y="2564904"/>
            <a:ext cx="8229600" cy="3759696"/>
          </a:xfrm>
        </p:spPr>
        <p:txBody>
          <a:bodyPr>
            <a:normAutofit fontScale="92500" lnSpcReduction="10000"/>
          </a:bodyPr>
          <a:lstStyle/>
          <a:p>
            <a:r>
              <a:rPr lang="en-US" sz="2800" dirty="0" smtClean="0">
                <a:latin typeface="Times New Roman" pitchFamily="18" charset="0"/>
                <a:cs typeface="Times New Roman" pitchFamily="18" charset="0"/>
              </a:rPr>
              <a:t>Can capture the various stages of a Project Lifecycle.</a:t>
            </a:r>
          </a:p>
          <a:p>
            <a:r>
              <a:rPr lang="en-IN" dirty="0" smtClean="0"/>
              <a:t>Allows you to concentrate on the task at hand without having to bother about keeping things in sync with other tasks.</a:t>
            </a:r>
          </a:p>
          <a:p>
            <a:r>
              <a:rPr lang="en-IN" dirty="0" smtClean="0"/>
              <a:t>Does not require the installation of any software and the use of it is governed only by the need to register with them for free access to their facilities.</a:t>
            </a:r>
          </a:p>
          <a:p>
            <a:r>
              <a:rPr lang="en-IN" dirty="0" smtClean="0"/>
              <a:t>Can be used for commercial software development as well as any open source project.</a:t>
            </a:r>
            <a:endParaRPr lang="en-IN" dirty="0"/>
          </a:p>
        </p:txBody>
      </p:sp>
      <p:pic>
        <p:nvPicPr>
          <p:cNvPr id="5" name="Picture 4"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0688"/>
            <a:ext cx="7355160" cy="924712"/>
          </a:xfrm>
        </p:spPr>
        <p:txBody>
          <a:bodyPr>
            <a:normAutofit fontScale="90000"/>
          </a:bodyPr>
          <a:lstStyle/>
          <a:p>
            <a:pPr algn="ctr"/>
            <a:r>
              <a:rPr lang="en-US" sz="4400" dirty="0" smtClean="0">
                <a:solidFill>
                  <a:schemeClr val="accent2"/>
                </a:solidFill>
              </a:rPr>
              <a:t>Metrics for 1</a:t>
            </a:r>
            <a:r>
              <a:rPr lang="en-US" sz="4400" baseline="30000" dirty="0" smtClean="0">
                <a:solidFill>
                  <a:schemeClr val="accent2"/>
                </a:solidFill>
              </a:rPr>
              <a:t>st</a:t>
            </a:r>
            <a:r>
              <a:rPr lang="en-US" sz="4400" dirty="0" smtClean="0">
                <a:solidFill>
                  <a:schemeClr val="accent2"/>
                </a:solidFill>
              </a:rPr>
              <a:t>  2</a:t>
            </a:r>
            <a:r>
              <a:rPr lang="en-US" sz="4400" baseline="30000" dirty="0" smtClean="0">
                <a:solidFill>
                  <a:schemeClr val="accent2"/>
                </a:solidFill>
              </a:rPr>
              <a:t>nd </a:t>
            </a:r>
            <a:r>
              <a:rPr lang="en-US" sz="4400" dirty="0" smtClean="0">
                <a:solidFill>
                  <a:schemeClr val="accent2"/>
                </a:solidFill>
              </a:rPr>
              <a:t> and 3</a:t>
            </a:r>
            <a:r>
              <a:rPr lang="en-US" sz="4400" baseline="30000" dirty="0" smtClean="0">
                <a:solidFill>
                  <a:schemeClr val="accent2"/>
                </a:solidFill>
              </a:rPr>
              <a:t>rd</a:t>
            </a:r>
            <a:r>
              <a:rPr lang="en-US" sz="4400" dirty="0" smtClean="0">
                <a:solidFill>
                  <a:schemeClr val="accent2"/>
                </a:solidFill>
              </a:rPr>
              <a:t> Iterations</a:t>
            </a:r>
            <a:endParaRPr lang="en-IN" sz="4400" dirty="0">
              <a:solidFill>
                <a:schemeClr val="accent2"/>
              </a:solidFill>
            </a:endParaRPr>
          </a:p>
        </p:txBody>
      </p:sp>
      <p:pic>
        <p:nvPicPr>
          <p:cNvPr id="4098" name="Picture 2"/>
          <p:cNvPicPr>
            <a:picLocks noChangeAspect="1" noChangeArrowheads="1"/>
          </p:cNvPicPr>
          <p:nvPr/>
        </p:nvPicPr>
        <p:blipFill>
          <a:blip r:embed="rId2" cstate="print"/>
          <a:srcRect/>
          <a:stretch>
            <a:fillRect/>
          </a:stretch>
        </p:blipFill>
        <p:spPr bwMode="auto">
          <a:xfrm>
            <a:off x="827584" y="4412183"/>
            <a:ext cx="7669360" cy="2445817"/>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83568" y="1700808"/>
            <a:ext cx="7704856" cy="2664296"/>
          </a:xfrm>
          <a:prstGeom prst="rect">
            <a:avLst/>
          </a:prstGeom>
          <a:noFill/>
          <a:ln w="9525">
            <a:noFill/>
            <a:miter lim="800000"/>
            <a:headEnd/>
            <a:tailEnd/>
          </a:ln>
        </p:spPr>
      </p:pic>
      <p:pic>
        <p:nvPicPr>
          <p:cNvPr id="8" name="Picture 7" descr="https://lh4.googleusercontent.com/3aXLpTiXyk5c1hB-Z535HikBs-BJDTE4x84e1avhZJ2xKfMPV_8X24ihVIHGHP0YTcCPOgULX0MSv6vyiHUBFGWH6eNNjhAOaD-MZlevXwC8CSlEjbHmFJFFYw"/>
          <p:cNvPicPr/>
          <p:nvPr/>
        </p:nvPicPr>
        <p:blipFill>
          <a:blip r:embed="rId4" cstate="print"/>
          <a:srcRect/>
          <a:stretch>
            <a:fillRect/>
          </a:stretch>
        </p:blipFill>
        <p:spPr bwMode="auto">
          <a:xfrm>
            <a:off x="7884368" y="692696"/>
            <a:ext cx="1080120" cy="864096"/>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9552" y="3573016"/>
            <a:ext cx="6480720" cy="3096344"/>
          </a:xfrm>
          <a:prstGeom prst="rect">
            <a:avLst/>
          </a:prstGeom>
          <a:noFill/>
          <a:ln w="9525">
            <a:noFill/>
            <a:miter lim="800000"/>
            <a:headEnd/>
            <a:tailEnd/>
          </a:ln>
        </p:spPr>
      </p:pic>
      <p:pic>
        <p:nvPicPr>
          <p:cNvPr id="7" name="Picture 2"/>
          <p:cNvPicPr>
            <a:picLocks noGrp="1" noChangeAspect="1" noChangeArrowheads="1"/>
          </p:cNvPicPr>
          <p:nvPr>
            <p:ph idx="1"/>
          </p:nvPr>
        </p:nvPicPr>
        <p:blipFill>
          <a:blip r:embed="rId3" cstate="print"/>
          <a:srcRect/>
          <a:stretch>
            <a:fillRect/>
          </a:stretch>
        </p:blipFill>
        <p:spPr bwMode="auto">
          <a:xfrm>
            <a:off x="539552" y="764704"/>
            <a:ext cx="6552728" cy="2592288"/>
          </a:xfrm>
          <a:prstGeom prst="rect">
            <a:avLst/>
          </a:prstGeom>
          <a:noFill/>
          <a:ln w="9525">
            <a:noFill/>
            <a:miter lim="800000"/>
            <a:headEnd/>
            <a:tailEnd/>
          </a:ln>
        </p:spPr>
      </p:pic>
      <p:pic>
        <p:nvPicPr>
          <p:cNvPr id="6" name="Picture 5" descr="https://lh4.googleusercontent.com/3aXLpTiXyk5c1hB-Z535HikBs-BJDTE4x84e1avhZJ2xKfMPV_8X24ihVIHGHP0YTcCPOgULX0MSv6vyiHUBFGWH6eNNjhAOaD-MZlevXwC8CSlEjbHmFJFFYw"/>
          <p:cNvPicPr/>
          <p:nvPr/>
        </p:nvPicPr>
        <p:blipFill>
          <a:blip r:embed="rId4"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772816"/>
            <a:ext cx="8229600" cy="4325112"/>
          </a:xfrm>
        </p:spPr>
        <p:txBody>
          <a:bodyPr/>
          <a:lstStyle/>
          <a:p>
            <a:r>
              <a:rPr lang="en-IN" dirty="0" smtClean="0"/>
              <a:t>UI: 11 files changed, 718 insertions(+), 212 deletions(-)</a:t>
            </a:r>
            <a:br>
              <a:rPr lang="en-IN" dirty="0" smtClean="0"/>
            </a:br>
            <a:endParaRPr lang="en-IN" dirty="0" smtClean="0"/>
          </a:p>
          <a:p>
            <a:r>
              <a:rPr lang="en-IN" dirty="0" smtClean="0"/>
              <a:t>Service:  7 files changed, 336 insertions(+), 6 deletions(-)</a:t>
            </a:r>
            <a:br>
              <a:rPr lang="en-IN" dirty="0" smtClean="0"/>
            </a:b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836712"/>
            <a:ext cx="7859216" cy="1143000"/>
          </a:xfrm>
        </p:spPr>
        <p:txBody>
          <a:bodyPr>
            <a:noAutofit/>
          </a:bodyPr>
          <a:lstStyle/>
          <a:p>
            <a:pPr algn="ctr"/>
            <a:r>
              <a:rPr lang="en-US" sz="4400" dirty="0" smtClean="0">
                <a:solidFill>
                  <a:schemeClr val="accent2"/>
                </a:solidFill>
              </a:rPr>
              <a:t>QUALITY EVALUATION AND PROCESS IMPROVEMENT</a:t>
            </a:r>
            <a:endParaRPr lang="en-IN" sz="4400" dirty="0">
              <a:solidFill>
                <a:schemeClr val="accent2"/>
              </a:solidFill>
            </a:endParaRPr>
          </a:p>
        </p:txBody>
      </p:sp>
      <p:sp>
        <p:nvSpPr>
          <p:cNvPr id="5" name="Content Placeholder 4"/>
          <p:cNvSpPr>
            <a:spLocks noGrp="1"/>
          </p:cNvSpPr>
          <p:nvPr>
            <p:ph idx="1"/>
          </p:nvPr>
        </p:nvSpPr>
        <p:spPr>
          <a:xfrm>
            <a:off x="467544" y="2204864"/>
            <a:ext cx="8229600" cy="4389120"/>
          </a:xfrm>
        </p:spPr>
        <p:txBody>
          <a:bodyPr>
            <a:normAutofit fontScale="92500" lnSpcReduction="20000"/>
          </a:bodyPr>
          <a:lstStyle/>
          <a:p>
            <a:r>
              <a:rPr lang="en-IN" dirty="0" smtClean="0"/>
              <a:t>Verify that your data provides a view of your complete business cycle.</a:t>
            </a:r>
          </a:p>
          <a:p>
            <a:r>
              <a:rPr lang="en-IN" dirty="0" smtClean="0"/>
              <a:t>Check if your quality metrics make sense to your customer. Your customers don't view your product the same way you do. Understand how customers use and identify your product</a:t>
            </a:r>
          </a:p>
          <a:p>
            <a:r>
              <a:rPr lang="en-IN" dirty="0" smtClean="0"/>
              <a:t>Verify that quality metrics track all the development work.</a:t>
            </a:r>
          </a:p>
          <a:p>
            <a:r>
              <a:rPr lang="en-IN" dirty="0" smtClean="0"/>
              <a:t>Re-orient your quality metrics to your business goals, as necessary. This can be particularly difficult if you have robust quality metrics that successfully measure an entirely different set of information.</a:t>
            </a:r>
            <a:endParaRPr lang="en-IN" dirty="0"/>
          </a:p>
        </p:txBody>
      </p:sp>
      <p:pic>
        <p:nvPicPr>
          <p:cNvPr id="6" name="Picture 5"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08720"/>
            <a:ext cx="6768752" cy="1143000"/>
          </a:xfrm>
        </p:spPr>
        <p:txBody>
          <a:bodyPr>
            <a:noAutofit/>
          </a:bodyPr>
          <a:lstStyle/>
          <a:p>
            <a:pPr algn="ctr"/>
            <a:r>
              <a:rPr lang="en-US" sz="4400" dirty="0" smtClean="0">
                <a:solidFill>
                  <a:schemeClr val="accent2"/>
                </a:solidFill>
              </a:rPr>
              <a:t>DEVELOPMENT TOOLS USED</a:t>
            </a:r>
            <a:endParaRPr lang="en-IN" sz="4400" dirty="0">
              <a:solidFill>
                <a:schemeClr val="accent2"/>
              </a:solidFill>
            </a:endParaRPr>
          </a:p>
        </p:txBody>
      </p:sp>
      <p:sp>
        <p:nvSpPr>
          <p:cNvPr id="3" name="Content Placeholder 2"/>
          <p:cNvSpPr>
            <a:spLocks noGrp="1"/>
          </p:cNvSpPr>
          <p:nvPr>
            <p:ph idx="1"/>
          </p:nvPr>
        </p:nvSpPr>
        <p:spPr>
          <a:xfrm>
            <a:off x="539552" y="2468880"/>
            <a:ext cx="8229600" cy="4389120"/>
          </a:xfrm>
        </p:spPr>
        <p:txBody>
          <a:bodyPr/>
          <a:lstStyle/>
          <a:p>
            <a:r>
              <a:rPr lang="en-IN" dirty="0" smtClean="0"/>
              <a:t>Git / </a:t>
            </a:r>
            <a:r>
              <a:rPr lang="en-IN" dirty="0" err="1" smtClean="0"/>
              <a:t>GitHub</a:t>
            </a:r>
            <a:r>
              <a:rPr lang="en-IN" dirty="0" smtClean="0"/>
              <a:t> for version control and issue tracking.</a:t>
            </a:r>
          </a:p>
          <a:p>
            <a:r>
              <a:rPr lang="en-IN" dirty="0" smtClean="0"/>
              <a:t>Pivotal Tracker for requirement analysis.</a:t>
            </a:r>
          </a:p>
          <a:p>
            <a:r>
              <a:rPr lang="en-IN" dirty="0" smtClean="0"/>
              <a:t>Google Group for communication.</a:t>
            </a:r>
          </a:p>
          <a:p>
            <a:r>
              <a:rPr lang="en-IN" dirty="0" err="1" smtClean="0"/>
              <a:t>JUnit</a:t>
            </a:r>
            <a:r>
              <a:rPr lang="en-IN" dirty="0" smtClean="0"/>
              <a:t> for service testing.</a:t>
            </a:r>
          </a:p>
          <a:p>
            <a:r>
              <a:rPr lang="en-IN" dirty="0" smtClean="0"/>
              <a:t>Selenium for UI testing.</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20688"/>
            <a:ext cx="6912768" cy="1143000"/>
          </a:xfrm>
        </p:spPr>
        <p:txBody>
          <a:bodyPr/>
          <a:lstStyle/>
          <a:p>
            <a:pPr algn="ctr"/>
            <a:r>
              <a:rPr lang="en-US" dirty="0" smtClean="0">
                <a:solidFill>
                  <a:schemeClr val="accent2"/>
                </a:solidFill>
              </a:rPr>
              <a:t>DEPLOYMENT TOOLS USED</a:t>
            </a:r>
            <a:endParaRPr lang="en-IN" dirty="0">
              <a:solidFill>
                <a:schemeClr val="accent2"/>
              </a:solidFill>
            </a:endParaRPr>
          </a:p>
        </p:txBody>
      </p:sp>
      <p:sp>
        <p:nvSpPr>
          <p:cNvPr id="3" name="Content Placeholder 2"/>
          <p:cNvSpPr>
            <a:spLocks noGrp="1"/>
          </p:cNvSpPr>
          <p:nvPr>
            <p:ph idx="1"/>
          </p:nvPr>
        </p:nvSpPr>
        <p:spPr>
          <a:xfrm>
            <a:off x="457200" y="2204864"/>
            <a:ext cx="8229600" cy="4119736"/>
          </a:xfrm>
        </p:spPr>
        <p:txBody>
          <a:bodyPr>
            <a:normAutofit/>
          </a:bodyPr>
          <a:lstStyle/>
          <a:p>
            <a:r>
              <a:rPr lang="en-IN" sz="4000" dirty="0" smtClean="0"/>
              <a:t>Apache Tomcat</a:t>
            </a:r>
          </a:p>
          <a:p>
            <a:r>
              <a:rPr lang="en-IN" sz="4000" dirty="0" smtClean="0"/>
              <a:t>Apache Ant</a:t>
            </a:r>
          </a:p>
          <a:p>
            <a:r>
              <a:rPr lang="en-IN" sz="4000" dirty="0" err="1" smtClean="0"/>
              <a:t>MySQL</a:t>
            </a:r>
            <a:endParaRPr lang="en-IN" sz="4000"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7488832" cy="1143000"/>
          </a:xfrm>
        </p:spPr>
        <p:txBody>
          <a:bodyPr>
            <a:noAutofit/>
          </a:bodyPr>
          <a:lstStyle/>
          <a:p>
            <a:pPr algn="ctr"/>
            <a:r>
              <a:rPr lang="en-US" dirty="0" smtClean="0">
                <a:solidFill>
                  <a:schemeClr val="accent2"/>
                </a:solidFill>
              </a:rPr>
              <a:t>PROJECT FUNCTIONALITY REVISITED</a:t>
            </a:r>
            <a:endParaRPr lang="en-IN" dirty="0">
              <a:solidFill>
                <a:schemeClr val="accent2"/>
              </a:solidFill>
            </a:endParaRPr>
          </a:p>
        </p:txBody>
      </p:sp>
      <p:sp>
        <p:nvSpPr>
          <p:cNvPr id="3" name="Content Placeholder 2"/>
          <p:cNvSpPr>
            <a:spLocks noGrp="1"/>
          </p:cNvSpPr>
          <p:nvPr>
            <p:ph idx="1"/>
          </p:nvPr>
        </p:nvSpPr>
        <p:spPr>
          <a:xfrm>
            <a:off x="395536" y="2132856"/>
            <a:ext cx="8229600" cy="4725144"/>
          </a:xfrm>
        </p:spPr>
        <p:txBody>
          <a:bodyPr>
            <a:normAutofit fontScale="85000" lnSpcReduction="20000"/>
          </a:bodyPr>
          <a:lstStyle/>
          <a:p>
            <a:r>
              <a:rPr lang="en-IN" dirty="0" smtClean="0"/>
              <a:t>Register – Completed.</a:t>
            </a:r>
          </a:p>
          <a:p>
            <a:r>
              <a:rPr lang="en-IN" dirty="0" smtClean="0"/>
              <a:t>Login – Completed.</a:t>
            </a:r>
          </a:p>
          <a:p>
            <a:r>
              <a:rPr lang="en-IN" dirty="0" smtClean="0"/>
              <a:t>Manage projects – Needed user management.</a:t>
            </a:r>
          </a:p>
          <a:p>
            <a:r>
              <a:rPr lang="en-IN" dirty="0" smtClean="0"/>
              <a:t>Create iterations – Completed.</a:t>
            </a:r>
          </a:p>
          <a:p>
            <a:r>
              <a:rPr lang="en-IN" dirty="0" smtClean="0"/>
              <a:t>Manage user stories – Completed.</a:t>
            </a:r>
          </a:p>
          <a:p>
            <a:r>
              <a:rPr lang="en-IN" dirty="0" smtClean="0"/>
              <a:t>Manage tasks – Completed.</a:t>
            </a:r>
          </a:p>
          <a:p>
            <a:r>
              <a:rPr lang="en-US" dirty="0" smtClean="0"/>
              <a:t>Reduce the number of roles.</a:t>
            </a:r>
          </a:p>
          <a:p>
            <a:r>
              <a:rPr lang="en-IN" dirty="0" smtClean="0"/>
              <a:t>Only project manager can edit user stories and developers can comment but not add/delete.</a:t>
            </a:r>
          </a:p>
          <a:p>
            <a:r>
              <a:rPr lang="en-IN" dirty="0" smtClean="0"/>
              <a:t>Iteration will be handled by release page: release number, project id, release start date, release end date, create release, save release.</a:t>
            </a:r>
          </a:p>
          <a:p>
            <a:r>
              <a:rPr lang="en-IN" dirty="0" smtClean="0"/>
              <a:t>Tasks: owner of user story will be creating and assigning the tasks, task description, task assigned to, status.</a:t>
            </a:r>
          </a:p>
          <a:p>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pture.PNG"/>
          <p:cNvPicPr>
            <a:picLocks noChangeAspect="1"/>
          </p:cNvPicPr>
          <p:nvPr/>
        </p:nvPicPr>
        <p:blipFill>
          <a:blip r:embed="rId2" cstate="print"/>
          <a:stretch>
            <a:fillRect/>
          </a:stretch>
        </p:blipFill>
        <p:spPr>
          <a:xfrm>
            <a:off x="1331640" y="980728"/>
            <a:ext cx="6480720" cy="5684142"/>
          </a:xfrm>
          <a:prstGeom prst="rect">
            <a:avLst/>
          </a:prstGeom>
        </p:spPr>
      </p:pic>
      <p:pic>
        <p:nvPicPr>
          <p:cNvPr id="8" name="Picture 7" descr="https://lh4.googleusercontent.com/3aXLpTiXyk5c1hB-Z535HikBs-BJDTE4x84e1avhZJ2xKfMPV_8X24ihVIHGHP0YTcCPOgULX0MSv6vyiHUBFGWH6eNNjhAOaD-MZlevXwC8CSlEjbHmFJFFYw"/>
          <p:cNvPicPr/>
          <p:nvPr/>
        </p:nvPicPr>
        <p:blipFill>
          <a:blip r:embed="rId3"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32656"/>
            <a:ext cx="5760640" cy="1143000"/>
          </a:xfrm>
        </p:spPr>
        <p:txBody>
          <a:bodyPr>
            <a:normAutofit/>
          </a:bodyPr>
          <a:lstStyle/>
          <a:p>
            <a:pPr algn="ctr"/>
            <a:r>
              <a:rPr lang="en-US" sz="4400" dirty="0" smtClean="0">
                <a:solidFill>
                  <a:schemeClr val="accent2"/>
                </a:solidFill>
              </a:rPr>
              <a:t>DATABASE DESIGN</a:t>
            </a:r>
            <a:endParaRPr lang="en-IN" sz="4400" dirty="0">
              <a:solidFill>
                <a:schemeClr val="accent2"/>
              </a:solidFill>
            </a:endParaRPr>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79512" y="1844824"/>
            <a:ext cx="8712968" cy="4797152"/>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5544616" cy="1143000"/>
          </a:xfrm>
        </p:spPr>
        <p:txBody>
          <a:bodyPr>
            <a:normAutofit/>
          </a:bodyPr>
          <a:lstStyle/>
          <a:p>
            <a:pPr algn="ctr"/>
            <a:r>
              <a:rPr lang="en-US" sz="4400" dirty="0" smtClean="0">
                <a:solidFill>
                  <a:schemeClr val="accent2"/>
                </a:solidFill>
              </a:rPr>
              <a:t>CLASS DIAGRAM</a:t>
            </a:r>
            <a:endParaRPr lang="en-IN" sz="4400" dirty="0">
              <a:solidFill>
                <a:schemeClr val="accent2"/>
              </a:solidFill>
            </a:endParaRPr>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668344" y="332656"/>
            <a:ext cx="1224136" cy="108012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0" y="1340768"/>
            <a:ext cx="9144000" cy="5517232"/>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200800" cy="1368152"/>
          </a:xfrm>
        </p:spPr>
        <p:txBody>
          <a:bodyPr>
            <a:normAutofit fontScale="90000"/>
          </a:bodyPr>
          <a:lstStyle/>
          <a:p>
            <a:pPr algn="ctr"/>
            <a:r>
              <a:rPr lang="en-US" sz="3200" dirty="0" smtClean="0">
                <a:solidFill>
                  <a:schemeClr val="accent2"/>
                </a:solidFill>
              </a:rPr>
              <a:t/>
            </a:r>
            <a:br>
              <a:rPr lang="en-US" sz="3200" dirty="0" smtClean="0">
                <a:solidFill>
                  <a:schemeClr val="accent2"/>
                </a:solidFill>
              </a:rPr>
            </a:br>
            <a:r>
              <a:rPr lang="en-US" sz="4400" dirty="0" smtClean="0">
                <a:solidFill>
                  <a:schemeClr val="accent2"/>
                </a:solidFill>
              </a:rPr>
              <a:t>FEATURES AND HIGHLIGHTS</a:t>
            </a:r>
            <a:endParaRPr lang="en-IN" sz="3200" dirty="0">
              <a:solidFill>
                <a:schemeClr val="accent2"/>
              </a:solidFill>
            </a:endParaRPr>
          </a:p>
        </p:txBody>
      </p:sp>
      <p:sp>
        <p:nvSpPr>
          <p:cNvPr id="3" name="Content Placeholder 2"/>
          <p:cNvSpPr>
            <a:spLocks noGrp="1"/>
          </p:cNvSpPr>
          <p:nvPr>
            <p:ph idx="1"/>
          </p:nvPr>
        </p:nvSpPr>
        <p:spPr>
          <a:xfrm>
            <a:off x="457200" y="1916832"/>
            <a:ext cx="8229600" cy="4407768"/>
          </a:xfrm>
        </p:spPr>
        <p:txBody>
          <a:bodyPr>
            <a:normAutofit/>
          </a:bodyPr>
          <a:lstStyle/>
          <a:p>
            <a:r>
              <a:rPr lang="en-IN" dirty="0" smtClean="0"/>
              <a:t>Agile methodology.</a:t>
            </a:r>
          </a:p>
          <a:p>
            <a:r>
              <a:rPr lang="en-IN" dirty="0" smtClean="0"/>
              <a:t>Release &amp; Iteration planning.</a:t>
            </a:r>
          </a:p>
          <a:p>
            <a:r>
              <a:rPr lang="en-IN" dirty="0" smtClean="0"/>
              <a:t>Collaboration Features.</a:t>
            </a:r>
          </a:p>
          <a:p>
            <a:pPr lvl="0"/>
            <a:r>
              <a:rPr lang="en-US" dirty="0" smtClean="0"/>
              <a:t>Captures Business Requirements in form of User Story.</a:t>
            </a:r>
          </a:p>
          <a:p>
            <a:r>
              <a:rPr lang="en-US" dirty="0" smtClean="0"/>
              <a:t>Workflow keeping track of the state of the User Story/Task.</a:t>
            </a:r>
          </a:p>
          <a:p>
            <a:pPr lvl="0"/>
            <a:r>
              <a:rPr lang="en-US" dirty="0" smtClean="0"/>
              <a:t>Team Members can communicate via the system.</a:t>
            </a:r>
            <a:endParaRPr lang="en-IN" dirty="0" smtClean="0"/>
          </a:p>
          <a:p>
            <a:pPr lvl="0">
              <a:buNone/>
            </a:pPr>
            <a:endParaRPr lang="en-US" dirty="0" smtClean="0"/>
          </a:p>
          <a:p>
            <a:endParaRPr lang="en-US" dirty="0" smtClean="0"/>
          </a:p>
          <a:p>
            <a:pPr lvl="0"/>
            <a:endParaRPr lang="en-US" dirty="0" smtClean="0"/>
          </a:p>
          <a:p>
            <a:endParaRPr lang="en-IN" dirty="0" smtClean="0"/>
          </a:p>
          <a:p>
            <a:endParaRPr lang="en-IN" dirty="0"/>
          </a:p>
        </p:txBody>
      </p:sp>
      <p:pic>
        <p:nvPicPr>
          <p:cNvPr id="5" name="Picture 4"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33265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836712"/>
            <a:ext cx="5616624" cy="1143000"/>
          </a:xfrm>
        </p:spPr>
        <p:txBody>
          <a:bodyPr>
            <a:normAutofit/>
          </a:bodyPr>
          <a:lstStyle/>
          <a:p>
            <a:pPr algn="ctr"/>
            <a:r>
              <a:rPr lang="en-US" sz="4400" dirty="0" smtClean="0">
                <a:solidFill>
                  <a:schemeClr val="accent2"/>
                </a:solidFill>
              </a:rPr>
              <a:t>TESTING</a:t>
            </a:r>
            <a:endParaRPr lang="en-IN" sz="4400" dirty="0">
              <a:solidFill>
                <a:schemeClr val="accent2"/>
              </a:solidFill>
            </a:endParaRPr>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2458045267"/>
              </p:ext>
            </p:extLst>
          </p:nvPr>
        </p:nvGraphicFramePr>
        <p:xfrm>
          <a:off x="1259632" y="2420888"/>
          <a:ext cx="7128792" cy="3903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https://lh4.googleusercontent.com/3aXLpTiXyk5c1hB-Z535HikBs-BJDTE4x84e1avhZJ2xKfMPV_8X24ihVIHGHP0YTcCPOgULX0MSv6vyiHUBFGWH6eNNjhAOaD-MZlevXwC8CSlEjbHmFJFFYw"/>
          <p:cNvPicPr/>
          <p:nvPr/>
        </p:nvPicPr>
        <p:blipFill>
          <a:blip r:embed="rId7"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548680"/>
            <a:ext cx="4464496" cy="1143000"/>
          </a:xfrm>
        </p:spPr>
        <p:txBody>
          <a:bodyPr/>
          <a:lstStyle/>
          <a:p>
            <a:pPr algn="ctr"/>
            <a:r>
              <a:rPr lang="en-US" dirty="0" smtClean="0">
                <a:solidFill>
                  <a:schemeClr val="accent2"/>
                </a:solidFill>
              </a:rPr>
              <a:t>TESTING</a:t>
            </a:r>
            <a:endParaRPr lang="en-IN" dirty="0"/>
          </a:p>
        </p:txBody>
      </p:sp>
      <p:pic>
        <p:nvPicPr>
          <p:cNvPr id="5" name="Picture 4"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US" dirty="0" smtClean="0"/>
              <a:t>WHO</a:t>
            </a:r>
          </a:p>
          <a:p>
            <a:pPr lvl="1"/>
            <a:r>
              <a:rPr lang="en-US" dirty="0" smtClean="0"/>
              <a:t>Self</a:t>
            </a:r>
          </a:p>
          <a:p>
            <a:pPr lvl="1"/>
            <a:r>
              <a:rPr lang="en-US" dirty="0" smtClean="0"/>
              <a:t>Team</a:t>
            </a:r>
          </a:p>
          <a:p>
            <a:r>
              <a:rPr lang="en-US" dirty="0" smtClean="0"/>
              <a:t>WHEN</a:t>
            </a:r>
          </a:p>
          <a:p>
            <a:pPr lvl="1"/>
            <a:r>
              <a:rPr lang="en-US" dirty="0" smtClean="0"/>
              <a:t>Self Inspection</a:t>
            </a:r>
          </a:p>
          <a:p>
            <a:pPr lvl="1"/>
            <a:r>
              <a:rPr lang="en-US" dirty="0" smtClean="0"/>
              <a:t>Team Inspection</a:t>
            </a:r>
          </a:p>
          <a:p>
            <a:r>
              <a:rPr lang="en-US" dirty="0" smtClean="0"/>
              <a:t>HOW</a:t>
            </a:r>
          </a:p>
          <a:p>
            <a:pPr lvl="1"/>
            <a:r>
              <a:rPr lang="en-US" dirty="0" smtClean="0"/>
              <a:t>Running sets of activity</a:t>
            </a:r>
          </a:p>
          <a:p>
            <a:endParaRPr lang="en-IN" dirty="0"/>
          </a:p>
        </p:txBody>
      </p:sp>
    </p:spTree>
  </p:cSld>
  <p:clrMapOvr>
    <a:masterClrMapping/>
  </p:clrMapOvr>
  <p:transition>
    <p:cut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476672"/>
            <a:ext cx="4464496" cy="1143000"/>
          </a:xfrm>
        </p:spPr>
        <p:txBody>
          <a:bodyPr/>
          <a:lstStyle/>
          <a:p>
            <a:pPr algn="ctr"/>
            <a:r>
              <a:rPr lang="en-US" dirty="0" smtClean="0">
                <a:solidFill>
                  <a:schemeClr val="accent2"/>
                </a:solidFill>
              </a:rPr>
              <a:t>Metrics</a:t>
            </a:r>
            <a:endParaRPr lang="en-IN" dirty="0"/>
          </a:p>
        </p:txBody>
      </p:sp>
      <p:pic>
        <p:nvPicPr>
          <p:cNvPr id="5" name="Picture 4"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
        <p:nvSpPr>
          <p:cNvPr id="6" name="Content Placeholder 5"/>
          <p:cNvSpPr>
            <a:spLocks noGrp="1"/>
          </p:cNvSpPr>
          <p:nvPr>
            <p:ph idx="1"/>
          </p:nvPr>
        </p:nvSpPr>
        <p:spPr/>
        <p:txBody>
          <a:bodyPr/>
          <a:lstStyle/>
          <a:p>
            <a:pPr lvl="0"/>
            <a:r>
              <a:rPr lang="en-US" dirty="0" smtClean="0"/>
              <a:t>32 test cases</a:t>
            </a:r>
          </a:p>
          <a:p>
            <a:pPr lvl="0"/>
            <a:r>
              <a:rPr lang="en-US" dirty="0" smtClean="0"/>
              <a:t>8 UI</a:t>
            </a:r>
          </a:p>
          <a:p>
            <a:pPr lvl="0"/>
            <a:r>
              <a:rPr lang="en-US" dirty="0" smtClean="0"/>
              <a:t>Defect Priority</a:t>
            </a:r>
          </a:p>
          <a:p>
            <a:pPr lvl="0"/>
            <a:r>
              <a:rPr lang="en-US" dirty="0" smtClean="0"/>
              <a:t>Defect Severity</a:t>
            </a:r>
          </a:p>
          <a:p>
            <a:pPr lvl="0"/>
            <a:r>
              <a:rPr lang="en-US" dirty="0" smtClean="0"/>
              <a:t>Defect Type</a:t>
            </a:r>
          </a:p>
          <a:p>
            <a:pPr lvl="0"/>
            <a:r>
              <a:rPr lang="en-US" dirty="0" smtClean="0"/>
              <a:t>Code Defect Type</a:t>
            </a:r>
          </a:p>
          <a:p>
            <a:endParaRPr lang="en-US" dirty="0" smtClean="0"/>
          </a:p>
          <a:p>
            <a:endParaRPr lang="en-IN" dirty="0"/>
          </a:p>
        </p:txBody>
      </p:sp>
    </p:spTree>
  </p:cSld>
  <p:clrMapOvr>
    <a:masterClrMapping/>
  </p:clrMapOvr>
  <p:transition>
    <p:cut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pPr algn="ctr"/>
            <a:r>
              <a:rPr lang="en-US" dirty="0" smtClean="0">
                <a:solidFill>
                  <a:schemeClr val="accent2"/>
                </a:solidFill>
              </a:rPr>
              <a:t>Defect Severity</a:t>
            </a:r>
            <a:endParaRPr lang="en-US" dirty="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772587034"/>
              </p:ext>
            </p:extLst>
          </p:nvPr>
        </p:nvGraphicFramePr>
        <p:xfrm>
          <a:off x="457200" y="2035734"/>
          <a:ext cx="8229600" cy="3043520"/>
        </p:xfrm>
        <a:graphic>
          <a:graphicData uri="http://schemas.openxmlformats.org/drawingml/2006/table">
            <a:tbl>
              <a:tblPr firstRow="1" bandRow="1">
                <a:tableStyleId>{5C22544A-7EE6-4342-B048-85BDC9FD1C3A}</a:tableStyleId>
              </a:tblPr>
              <a:tblGrid>
                <a:gridCol w="2057400"/>
                <a:gridCol w="2057400"/>
                <a:gridCol w="2057400"/>
                <a:gridCol w="2057400"/>
              </a:tblGrid>
              <a:tr h="760880">
                <a:tc>
                  <a:txBody>
                    <a:bodyPr/>
                    <a:lstStyle/>
                    <a:p>
                      <a:pPr algn="ctr"/>
                      <a:r>
                        <a:rPr lang="en-US" sz="2400" dirty="0" smtClean="0"/>
                        <a:t>Severity</a:t>
                      </a:r>
                      <a:endParaRPr lang="en-US" sz="2400" dirty="0"/>
                    </a:p>
                  </a:txBody>
                  <a:tcPr/>
                </a:tc>
                <a:tc>
                  <a:txBody>
                    <a:bodyPr/>
                    <a:lstStyle/>
                    <a:p>
                      <a:pPr algn="ctr"/>
                      <a:r>
                        <a:rPr lang="en-US" sz="2400" dirty="0" smtClean="0"/>
                        <a:t>Iteration 1</a:t>
                      </a:r>
                      <a:endParaRPr lang="en-US" sz="2400" dirty="0"/>
                    </a:p>
                  </a:txBody>
                  <a:tcPr/>
                </a:tc>
                <a:tc>
                  <a:txBody>
                    <a:bodyPr/>
                    <a:lstStyle/>
                    <a:p>
                      <a:pPr algn="ctr"/>
                      <a:r>
                        <a:rPr lang="en-US" sz="2400" dirty="0" smtClean="0"/>
                        <a:t>Iteration</a:t>
                      </a:r>
                      <a:r>
                        <a:rPr lang="en-US" sz="2400" baseline="0" dirty="0" smtClean="0"/>
                        <a:t> 2</a:t>
                      </a:r>
                      <a:endParaRPr lang="en-US" sz="2400" dirty="0"/>
                    </a:p>
                  </a:txBody>
                  <a:tcPr/>
                </a:tc>
                <a:tc>
                  <a:txBody>
                    <a:bodyPr/>
                    <a:lstStyle/>
                    <a:p>
                      <a:pPr algn="ctr"/>
                      <a:r>
                        <a:rPr lang="en-US" sz="2400" dirty="0" smtClean="0"/>
                        <a:t>Iteration 3</a:t>
                      </a:r>
                      <a:endParaRPr lang="en-US" sz="2400" dirty="0"/>
                    </a:p>
                  </a:txBody>
                  <a:tcPr/>
                </a:tc>
              </a:tr>
              <a:tr h="760880">
                <a:tc>
                  <a:txBody>
                    <a:bodyPr/>
                    <a:lstStyle/>
                    <a:p>
                      <a:r>
                        <a:rPr lang="en-US" sz="2400" dirty="0" smtClean="0"/>
                        <a:t>Minor</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7</a:t>
                      </a:r>
                      <a:endParaRPr lang="en-US" sz="2400" dirty="0"/>
                    </a:p>
                  </a:txBody>
                  <a:tcPr/>
                </a:tc>
              </a:tr>
              <a:tr h="760880">
                <a:tc>
                  <a:txBody>
                    <a:bodyPr/>
                    <a:lstStyle/>
                    <a:p>
                      <a:r>
                        <a:rPr lang="en-US" sz="2400" dirty="0" smtClean="0"/>
                        <a:t>Trivial</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r>
              <a:tr h="760880">
                <a:tc>
                  <a:txBody>
                    <a:bodyPr/>
                    <a:lstStyle/>
                    <a:p>
                      <a:r>
                        <a:rPr lang="en-US" sz="2400" dirty="0" smtClean="0"/>
                        <a:t>Major</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4</a:t>
                      </a:r>
                      <a:endParaRPr lang="en-US" sz="2400" dirty="0"/>
                    </a:p>
                  </a:txBody>
                  <a:tcPr/>
                </a:tc>
              </a:tr>
            </a:tbl>
          </a:graphicData>
        </a:graphic>
      </p:graphicFrame>
      <p:pic>
        <p:nvPicPr>
          <p:cNvPr id="5" name="Picture 4" descr="https://lh4.googleusercontent.com/3aXLpTiXyk5c1hB-Z535HikBs-BJDTE4x84e1avhZJ2xKfMPV_8X24ihVIHGHP0YTcCPOgULX0MSv6vyiHUBFGWH6eNNjhAOaD-MZlevXwC8CSlEjbHmFJFFYw"/>
          <p:cNvPicPr/>
          <p:nvPr/>
        </p:nvPicPr>
        <p:blipFill>
          <a:blip r:embed="rId3" cstate="print"/>
          <a:srcRect/>
          <a:stretch>
            <a:fillRect/>
          </a:stretch>
        </p:blipFill>
        <p:spPr bwMode="auto">
          <a:xfrm>
            <a:off x="7740352" y="692696"/>
            <a:ext cx="1224136" cy="1080120"/>
          </a:xfrm>
          <a:prstGeom prst="rect">
            <a:avLst/>
          </a:prstGeom>
          <a:noFill/>
          <a:ln w="9525">
            <a:noFill/>
            <a:miter lim="800000"/>
            <a:headEnd/>
            <a:tailEnd/>
          </a:ln>
        </p:spPr>
      </p:pic>
    </p:spTree>
    <p:extLst>
      <p:ext uri="{BB962C8B-B14F-4D97-AF65-F5344CB8AC3E}">
        <p14:creationId xmlns:p14="http://schemas.microsoft.com/office/powerpoint/2010/main" xmlns="" val="772514765"/>
      </p:ext>
    </p:extLst>
  </p:cSld>
  <p:clrMapOvr>
    <a:masterClrMapping/>
  </p:clrMapOvr>
  <p:transition>
    <p:cut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pPr algn="ctr"/>
            <a:r>
              <a:rPr lang="en-US" dirty="0" smtClean="0">
                <a:solidFill>
                  <a:schemeClr val="accent2"/>
                </a:solidFill>
              </a:rPr>
              <a:t>Defect Priority</a:t>
            </a:r>
            <a:endParaRPr lang="en-US" dirty="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70662668"/>
              </p:ext>
            </p:extLst>
          </p:nvPr>
        </p:nvGraphicFramePr>
        <p:xfrm>
          <a:off x="457200" y="2035734"/>
          <a:ext cx="8229600" cy="3804400"/>
        </p:xfrm>
        <a:graphic>
          <a:graphicData uri="http://schemas.openxmlformats.org/drawingml/2006/table">
            <a:tbl>
              <a:tblPr firstRow="1" bandRow="1">
                <a:tableStyleId>{5C22544A-7EE6-4342-B048-85BDC9FD1C3A}</a:tableStyleId>
              </a:tblPr>
              <a:tblGrid>
                <a:gridCol w="2057400"/>
                <a:gridCol w="2057400"/>
                <a:gridCol w="2057400"/>
                <a:gridCol w="2057400"/>
              </a:tblGrid>
              <a:tr h="760880">
                <a:tc>
                  <a:txBody>
                    <a:bodyPr/>
                    <a:lstStyle/>
                    <a:p>
                      <a:pPr algn="ctr"/>
                      <a:r>
                        <a:rPr lang="en-US" sz="2400" dirty="0" smtClean="0"/>
                        <a:t>Priority</a:t>
                      </a:r>
                      <a:endParaRPr lang="en-US" sz="2400" dirty="0"/>
                    </a:p>
                  </a:txBody>
                  <a:tcPr/>
                </a:tc>
                <a:tc>
                  <a:txBody>
                    <a:bodyPr/>
                    <a:lstStyle/>
                    <a:p>
                      <a:pPr algn="ctr"/>
                      <a:r>
                        <a:rPr lang="en-US" sz="2400" dirty="0" smtClean="0"/>
                        <a:t>Iteration 1</a:t>
                      </a:r>
                      <a:endParaRPr lang="en-US" sz="2400" dirty="0"/>
                    </a:p>
                  </a:txBody>
                  <a:tcPr/>
                </a:tc>
                <a:tc>
                  <a:txBody>
                    <a:bodyPr/>
                    <a:lstStyle/>
                    <a:p>
                      <a:pPr algn="ctr"/>
                      <a:r>
                        <a:rPr lang="en-US" sz="2400" dirty="0" smtClean="0"/>
                        <a:t>Iteration</a:t>
                      </a:r>
                      <a:r>
                        <a:rPr lang="en-US" sz="2400" baseline="0" dirty="0" smtClean="0"/>
                        <a:t> 2</a:t>
                      </a:r>
                      <a:endParaRPr lang="en-US" sz="2400" dirty="0"/>
                    </a:p>
                  </a:txBody>
                  <a:tcPr/>
                </a:tc>
                <a:tc>
                  <a:txBody>
                    <a:bodyPr/>
                    <a:lstStyle/>
                    <a:p>
                      <a:pPr algn="ctr"/>
                      <a:r>
                        <a:rPr lang="en-US" sz="2400" dirty="0" smtClean="0"/>
                        <a:t>Iteration 3</a:t>
                      </a:r>
                      <a:endParaRPr lang="en-US" sz="2400" dirty="0"/>
                    </a:p>
                  </a:txBody>
                  <a:tcPr/>
                </a:tc>
              </a:tr>
              <a:tr h="760880">
                <a:tc>
                  <a:txBody>
                    <a:bodyPr/>
                    <a:lstStyle/>
                    <a:p>
                      <a:r>
                        <a:rPr lang="en-US" sz="2400" dirty="0" smtClean="0"/>
                        <a:t>Urgent</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a:t>
                      </a:r>
                      <a:endParaRPr lang="en-US" sz="2400" dirty="0"/>
                    </a:p>
                  </a:txBody>
                  <a:tcPr/>
                </a:tc>
              </a:tr>
              <a:tr h="760880">
                <a:tc>
                  <a:txBody>
                    <a:bodyPr/>
                    <a:lstStyle/>
                    <a:p>
                      <a:r>
                        <a:rPr lang="en-US" sz="2400" dirty="0" smtClean="0"/>
                        <a:t>High</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r>
              <a:tr h="760880">
                <a:tc>
                  <a:txBody>
                    <a:bodyPr/>
                    <a:lstStyle/>
                    <a:p>
                      <a:r>
                        <a:rPr lang="en-US" sz="2400" dirty="0" smtClean="0"/>
                        <a:t>Medium</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r>
              <a:tr h="760880">
                <a:tc>
                  <a:txBody>
                    <a:bodyPr/>
                    <a:lstStyle/>
                    <a:p>
                      <a:r>
                        <a:rPr lang="en-US" sz="2400" dirty="0" smtClean="0"/>
                        <a:t>Low</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6</a:t>
                      </a:r>
                      <a:endParaRPr lang="en-US" sz="2400" dirty="0"/>
                    </a:p>
                  </a:txBody>
                  <a:tcPr/>
                </a:tc>
              </a:tr>
            </a:tbl>
          </a:graphicData>
        </a:graphic>
      </p:graphicFrame>
      <p:pic>
        <p:nvPicPr>
          <p:cNvPr id="5" name="Picture 4" descr="https://lh4.googleusercontent.com/3aXLpTiXyk5c1hB-Z535HikBs-BJDTE4x84e1avhZJ2xKfMPV_8X24ihVIHGHP0YTcCPOgULX0MSv6vyiHUBFGWH6eNNjhAOaD-MZlevXwC8CSlEjbHmFJFFYw"/>
          <p:cNvPicPr/>
          <p:nvPr/>
        </p:nvPicPr>
        <p:blipFill>
          <a:blip r:embed="rId3" cstate="print"/>
          <a:srcRect/>
          <a:stretch>
            <a:fillRect/>
          </a:stretch>
        </p:blipFill>
        <p:spPr bwMode="auto">
          <a:xfrm>
            <a:off x="7740352" y="692696"/>
            <a:ext cx="1224136" cy="1080120"/>
          </a:xfrm>
          <a:prstGeom prst="rect">
            <a:avLst/>
          </a:prstGeom>
          <a:noFill/>
          <a:ln w="9525">
            <a:noFill/>
            <a:miter lim="800000"/>
            <a:headEnd/>
            <a:tailEnd/>
          </a:ln>
        </p:spPr>
      </p:pic>
    </p:spTree>
    <p:extLst>
      <p:ext uri="{BB962C8B-B14F-4D97-AF65-F5344CB8AC3E}">
        <p14:creationId xmlns:p14="http://schemas.microsoft.com/office/powerpoint/2010/main" xmlns="" val="877012140"/>
      </p:ext>
    </p:extLst>
  </p:cSld>
  <p:clrMapOvr>
    <a:masterClrMapping/>
  </p:clrMapOvr>
  <p:transition>
    <p:cut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pPr algn="ctr"/>
            <a:r>
              <a:rPr lang="en-US" dirty="0" smtClean="0">
                <a:solidFill>
                  <a:schemeClr val="accent2"/>
                </a:solidFill>
              </a:rPr>
              <a:t>Defect Type</a:t>
            </a:r>
            <a:endParaRPr lang="en-US" dirty="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403061155"/>
              </p:ext>
            </p:extLst>
          </p:nvPr>
        </p:nvGraphicFramePr>
        <p:xfrm>
          <a:off x="457200" y="2035734"/>
          <a:ext cx="8229600" cy="3043520"/>
        </p:xfrm>
        <a:graphic>
          <a:graphicData uri="http://schemas.openxmlformats.org/drawingml/2006/table">
            <a:tbl>
              <a:tblPr firstRow="1" bandRow="1">
                <a:tableStyleId>{5C22544A-7EE6-4342-B048-85BDC9FD1C3A}</a:tableStyleId>
              </a:tblPr>
              <a:tblGrid>
                <a:gridCol w="2850913"/>
                <a:gridCol w="1824488"/>
                <a:gridCol w="1777100"/>
                <a:gridCol w="1777099"/>
              </a:tblGrid>
              <a:tr h="760880">
                <a:tc>
                  <a:txBody>
                    <a:bodyPr/>
                    <a:lstStyle/>
                    <a:p>
                      <a:pPr algn="ctr"/>
                      <a:r>
                        <a:rPr lang="en-US" sz="2400" dirty="0" smtClean="0"/>
                        <a:t>Type</a:t>
                      </a:r>
                      <a:endParaRPr lang="en-US" sz="2400" dirty="0"/>
                    </a:p>
                  </a:txBody>
                  <a:tcPr/>
                </a:tc>
                <a:tc>
                  <a:txBody>
                    <a:bodyPr/>
                    <a:lstStyle/>
                    <a:p>
                      <a:pPr algn="ctr"/>
                      <a:r>
                        <a:rPr lang="en-US" sz="2400" dirty="0" smtClean="0"/>
                        <a:t>Iteration 1</a:t>
                      </a:r>
                      <a:endParaRPr lang="en-US" sz="2400" dirty="0"/>
                    </a:p>
                  </a:txBody>
                  <a:tcPr/>
                </a:tc>
                <a:tc>
                  <a:txBody>
                    <a:bodyPr/>
                    <a:lstStyle/>
                    <a:p>
                      <a:pPr algn="ctr"/>
                      <a:r>
                        <a:rPr lang="en-US" sz="2400" dirty="0" smtClean="0"/>
                        <a:t>Iteration</a:t>
                      </a:r>
                      <a:r>
                        <a:rPr lang="en-US" sz="2400" baseline="0" dirty="0" smtClean="0"/>
                        <a:t> 2</a:t>
                      </a:r>
                      <a:endParaRPr lang="en-US" sz="2400" dirty="0"/>
                    </a:p>
                  </a:txBody>
                  <a:tcPr/>
                </a:tc>
                <a:tc>
                  <a:txBody>
                    <a:bodyPr/>
                    <a:lstStyle/>
                    <a:p>
                      <a:pPr algn="ctr"/>
                      <a:r>
                        <a:rPr lang="en-US" sz="2400" dirty="0" smtClean="0"/>
                        <a:t>Iteration 3</a:t>
                      </a:r>
                      <a:endParaRPr lang="en-US" sz="2400" dirty="0"/>
                    </a:p>
                  </a:txBody>
                  <a:tcPr/>
                </a:tc>
              </a:tr>
              <a:tr h="760880">
                <a:tc>
                  <a:txBody>
                    <a:bodyPr/>
                    <a:lstStyle/>
                    <a:p>
                      <a:r>
                        <a:rPr lang="en-US" sz="2400" dirty="0" smtClean="0"/>
                        <a:t>Bug</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r>
              <a:tr h="760880">
                <a:tc>
                  <a:txBody>
                    <a:bodyPr/>
                    <a:lstStyle/>
                    <a:p>
                      <a:r>
                        <a:rPr lang="en-US" sz="2400" dirty="0" smtClean="0"/>
                        <a:t>Enhancement</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r>
              <a:tr h="760880">
                <a:tc>
                  <a:txBody>
                    <a:bodyPr/>
                    <a:lstStyle/>
                    <a:p>
                      <a:r>
                        <a:rPr lang="en-US" sz="2400" dirty="0" smtClean="0"/>
                        <a:t>Invalid</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5</a:t>
                      </a:r>
                      <a:endParaRPr lang="en-US" sz="2400" dirty="0"/>
                    </a:p>
                  </a:txBody>
                  <a:tcPr/>
                </a:tc>
              </a:tr>
            </a:tbl>
          </a:graphicData>
        </a:graphic>
      </p:graphicFrame>
      <p:pic>
        <p:nvPicPr>
          <p:cNvPr id="5" name="Picture 4" descr="https://lh4.googleusercontent.com/3aXLpTiXyk5c1hB-Z535HikBs-BJDTE4x84e1avhZJ2xKfMPV_8X24ihVIHGHP0YTcCPOgULX0MSv6vyiHUBFGWH6eNNjhAOaD-MZlevXwC8CSlEjbHmFJFFYw"/>
          <p:cNvPicPr/>
          <p:nvPr/>
        </p:nvPicPr>
        <p:blipFill>
          <a:blip r:embed="rId3" cstate="print"/>
          <a:srcRect/>
          <a:stretch>
            <a:fillRect/>
          </a:stretch>
        </p:blipFill>
        <p:spPr bwMode="auto">
          <a:xfrm>
            <a:off x="7740352" y="692696"/>
            <a:ext cx="1224136" cy="1080120"/>
          </a:xfrm>
          <a:prstGeom prst="rect">
            <a:avLst/>
          </a:prstGeom>
          <a:noFill/>
          <a:ln w="9525">
            <a:noFill/>
            <a:miter lim="800000"/>
            <a:headEnd/>
            <a:tailEnd/>
          </a:ln>
        </p:spPr>
      </p:pic>
    </p:spTree>
    <p:extLst>
      <p:ext uri="{BB962C8B-B14F-4D97-AF65-F5344CB8AC3E}">
        <p14:creationId xmlns:p14="http://schemas.microsoft.com/office/powerpoint/2010/main" xmlns="" val="2055994716"/>
      </p:ext>
    </p:extLst>
  </p:cSld>
  <p:clrMapOvr>
    <a:masterClrMapping/>
  </p:clrMapOvr>
  <p:transition>
    <p:cut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pPr algn="ctr"/>
            <a:r>
              <a:rPr lang="en-US" dirty="0" smtClean="0">
                <a:solidFill>
                  <a:schemeClr val="accent2"/>
                </a:solidFill>
              </a:rPr>
              <a:t>Defect Code Type</a:t>
            </a:r>
            <a:endParaRPr lang="en-US" dirty="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990439298"/>
              </p:ext>
            </p:extLst>
          </p:nvPr>
        </p:nvGraphicFramePr>
        <p:xfrm>
          <a:off x="457200" y="2035734"/>
          <a:ext cx="8229600" cy="3043520"/>
        </p:xfrm>
        <a:graphic>
          <a:graphicData uri="http://schemas.openxmlformats.org/drawingml/2006/table">
            <a:tbl>
              <a:tblPr firstRow="1" bandRow="1">
                <a:tableStyleId>{5C22544A-7EE6-4342-B048-85BDC9FD1C3A}</a:tableStyleId>
              </a:tblPr>
              <a:tblGrid>
                <a:gridCol w="2850913"/>
                <a:gridCol w="1824488"/>
                <a:gridCol w="1777100"/>
                <a:gridCol w="1777099"/>
              </a:tblGrid>
              <a:tr h="760880">
                <a:tc>
                  <a:txBody>
                    <a:bodyPr/>
                    <a:lstStyle/>
                    <a:p>
                      <a:pPr algn="ctr"/>
                      <a:r>
                        <a:rPr lang="en-US" sz="2400" dirty="0" smtClean="0"/>
                        <a:t>Code Type</a:t>
                      </a:r>
                      <a:endParaRPr lang="en-US" sz="2400" dirty="0"/>
                    </a:p>
                  </a:txBody>
                  <a:tcPr/>
                </a:tc>
                <a:tc>
                  <a:txBody>
                    <a:bodyPr/>
                    <a:lstStyle/>
                    <a:p>
                      <a:pPr algn="ctr"/>
                      <a:r>
                        <a:rPr lang="en-US" sz="2400" dirty="0" smtClean="0"/>
                        <a:t>Iteration 1</a:t>
                      </a:r>
                      <a:endParaRPr lang="en-US" sz="2400" dirty="0"/>
                    </a:p>
                  </a:txBody>
                  <a:tcPr/>
                </a:tc>
                <a:tc>
                  <a:txBody>
                    <a:bodyPr/>
                    <a:lstStyle/>
                    <a:p>
                      <a:pPr algn="ctr"/>
                      <a:r>
                        <a:rPr lang="en-US" sz="2400" dirty="0" smtClean="0"/>
                        <a:t>Iteration</a:t>
                      </a:r>
                      <a:r>
                        <a:rPr lang="en-US" sz="2400" baseline="0" dirty="0" smtClean="0"/>
                        <a:t> 2</a:t>
                      </a:r>
                      <a:endParaRPr lang="en-US" sz="2400" dirty="0"/>
                    </a:p>
                  </a:txBody>
                  <a:tcPr/>
                </a:tc>
                <a:tc>
                  <a:txBody>
                    <a:bodyPr/>
                    <a:lstStyle/>
                    <a:p>
                      <a:pPr algn="ctr"/>
                      <a:r>
                        <a:rPr lang="en-US" sz="2400" dirty="0" smtClean="0"/>
                        <a:t>Iteration 3</a:t>
                      </a:r>
                      <a:endParaRPr lang="en-US" sz="2400" dirty="0"/>
                    </a:p>
                  </a:txBody>
                  <a:tcPr/>
                </a:tc>
              </a:tr>
              <a:tr h="760880">
                <a:tc>
                  <a:txBody>
                    <a:bodyPr/>
                    <a:lstStyle/>
                    <a:p>
                      <a:r>
                        <a:rPr lang="en-US" sz="2400" dirty="0" smtClean="0"/>
                        <a:t>Syntax</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8</a:t>
                      </a:r>
                      <a:endParaRPr lang="en-US" sz="2400" dirty="0"/>
                    </a:p>
                  </a:txBody>
                  <a:tcPr/>
                </a:tc>
              </a:tr>
              <a:tr h="760880">
                <a:tc>
                  <a:txBody>
                    <a:bodyPr/>
                    <a:lstStyle/>
                    <a:p>
                      <a:r>
                        <a:rPr lang="en-US" sz="2400" dirty="0" smtClean="0"/>
                        <a:t>Logical</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r>
              <a:tr h="760880">
                <a:tc>
                  <a:txBody>
                    <a:bodyPr/>
                    <a:lstStyle/>
                    <a:p>
                      <a:r>
                        <a:rPr lang="en-US" sz="2400" dirty="0" smtClean="0"/>
                        <a:t>Data</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bl>
          </a:graphicData>
        </a:graphic>
      </p:graphicFrame>
    </p:spTree>
    <p:extLst>
      <p:ext uri="{BB962C8B-B14F-4D97-AF65-F5344CB8AC3E}">
        <p14:creationId xmlns:p14="http://schemas.microsoft.com/office/powerpoint/2010/main" xmlns="" val="1449404813"/>
      </p:ext>
    </p:extLst>
  </p:cSld>
  <p:clrMapOvr>
    <a:masterClrMapping/>
  </p:clrMapOvr>
  <p:transition>
    <p:cut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29600" cy="1143000"/>
          </a:xfrm>
        </p:spPr>
        <p:txBody>
          <a:bodyPr>
            <a:normAutofit/>
          </a:bodyPr>
          <a:lstStyle/>
          <a:p>
            <a:pPr algn="ctr"/>
            <a:r>
              <a:rPr lang="en-US" sz="4400" dirty="0" smtClean="0">
                <a:solidFill>
                  <a:schemeClr val="accent2"/>
                </a:solidFill>
              </a:rPr>
              <a:t>CONCLUSION</a:t>
            </a:r>
            <a:endParaRPr lang="en-IN" sz="4400" dirty="0">
              <a:solidFill>
                <a:schemeClr val="accent2"/>
              </a:solidFill>
            </a:endParaRPr>
          </a:p>
        </p:txBody>
      </p:sp>
      <p:sp>
        <p:nvSpPr>
          <p:cNvPr id="3" name="Content Placeholder 2"/>
          <p:cNvSpPr>
            <a:spLocks noGrp="1"/>
          </p:cNvSpPr>
          <p:nvPr>
            <p:ph idx="1"/>
          </p:nvPr>
        </p:nvSpPr>
        <p:spPr>
          <a:xfrm>
            <a:off x="467544" y="2276872"/>
            <a:ext cx="8229600" cy="4389120"/>
          </a:xfrm>
        </p:spPr>
        <p:txBody>
          <a:bodyPr>
            <a:normAutofit fontScale="92500" lnSpcReduction="20000"/>
          </a:bodyPr>
          <a:lstStyle/>
          <a:p>
            <a:r>
              <a:rPr lang="en-IN" dirty="0" smtClean="0"/>
              <a:t>PLM is a product for project management and collaboration between project team members.</a:t>
            </a:r>
          </a:p>
          <a:p>
            <a:r>
              <a:rPr lang="en-IN" dirty="0" smtClean="0"/>
              <a:t>The entire project will be manageable from the dashboard.</a:t>
            </a:r>
          </a:p>
          <a:p>
            <a:r>
              <a:rPr lang="en-IN" dirty="0" smtClean="0"/>
              <a:t>It will enable an efficient and clearer workflow between multiple teams.</a:t>
            </a:r>
          </a:p>
          <a:p>
            <a:r>
              <a:rPr lang="en-IN" dirty="0" smtClean="0"/>
              <a:t>For Agile teams that want to get moving quickly, this tool is just right and hard to beat.</a:t>
            </a:r>
          </a:p>
          <a:p>
            <a:r>
              <a:rPr lang="en-IN" dirty="0" smtClean="0"/>
              <a:t>For larger projects and teams, additional software would be needed to allow team collaboration and document sharing. Also notable is the usability, which, for a web-based client, is exceptionally high.</a:t>
            </a:r>
          </a:p>
          <a:p>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lstStyle/>
          <a:p>
            <a:pPr algn="ctr"/>
            <a:r>
              <a:rPr lang="en-US" dirty="0" smtClean="0">
                <a:solidFill>
                  <a:schemeClr val="accent2"/>
                </a:solidFill>
              </a:rPr>
              <a:t>CONCLUSION</a:t>
            </a:r>
            <a:endParaRPr lang="en-IN" dirty="0">
              <a:solidFill>
                <a:schemeClr val="bg2">
                  <a:lumMod val="75000"/>
                </a:schemeClr>
              </a:solidFill>
            </a:endParaRPr>
          </a:p>
        </p:txBody>
      </p:sp>
      <p:sp>
        <p:nvSpPr>
          <p:cNvPr id="3" name="Content Placeholder 2"/>
          <p:cNvSpPr>
            <a:spLocks noGrp="1"/>
          </p:cNvSpPr>
          <p:nvPr>
            <p:ph idx="1"/>
          </p:nvPr>
        </p:nvSpPr>
        <p:spPr/>
        <p:txBody>
          <a:bodyPr>
            <a:normAutofit fontScale="92500" lnSpcReduction="10000"/>
          </a:bodyPr>
          <a:lstStyle/>
          <a:p>
            <a:pPr>
              <a:buNone/>
            </a:pPr>
            <a:r>
              <a:rPr lang="en-IN" b="1" dirty="0" smtClean="0"/>
              <a:t>Pros</a:t>
            </a:r>
            <a:endParaRPr lang="en-IN" dirty="0" smtClean="0"/>
          </a:p>
          <a:p>
            <a:r>
              <a:rPr lang="en-IN" dirty="0" smtClean="0"/>
              <a:t>Freeware.</a:t>
            </a:r>
          </a:p>
          <a:p>
            <a:r>
              <a:rPr lang="en-IN" dirty="0" smtClean="0"/>
              <a:t>Quick start.</a:t>
            </a:r>
          </a:p>
          <a:p>
            <a:r>
              <a:rPr lang="en-IN" dirty="0" smtClean="0"/>
              <a:t>Good task management.</a:t>
            </a:r>
          </a:p>
          <a:p>
            <a:r>
              <a:rPr lang="en-IN" dirty="0" smtClean="0"/>
              <a:t> Collaboration in real-time.</a:t>
            </a:r>
          </a:p>
          <a:p>
            <a:pPr>
              <a:buNone/>
            </a:pPr>
            <a:r>
              <a:rPr lang="en-IN" b="1" dirty="0" smtClean="0"/>
              <a:t>Cons</a:t>
            </a:r>
          </a:p>
          <a:p>
            <a:r>
              <a:rPr lang="en-IN" dirty="0" smtClean="0"/>
              <a:t>From the perspective of a project manager, personnel utilization control is difficult.</a:t>
            </a:r>
          </a:p>
          <a:p>
            <a:r>
              <a:rPr lang="en-IN" dirty="0" smtClean="0"/>
              <a:t>For exchanges among larger teams, important collaboration features are lacking, such as document sharing.</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2"/>
                </a:solidFill>
              </a:rPr>
              <a:t>LESSONS LEARNED</a:t>
            </a:r>
            <a:endParaRPr lang="en-IN" sz="4400" dirty="0">
              <a:solidFill>
                <a:schemeClr val="accent2"/>
              </a:solidFill>
            </a:endParaRPr>
          </a:p>
        </p:txBody>
      </p:sp>
      <p:sp>
        <p:nvSpPr>
          <p:cNvPr id="3" name="Content Placeholder 2"/>
          <p:cNvSpPr>
            <a:spLocks noGrp="1"/>
          </p:cNvSpPr>
          <p:nvPr>
            <p:ph idx="1"/>
          </p:nvPr>
        </p:nvSpPr>
        <p:spPr>
          <a:xfrm>
            <a:off x="467544" y="2468880"/>
            <a:ext cx="8229600" cy="4389120"/>
          </a:xfrm>
        </p:spPr>
        <p:txBody>
          <a:bodyPr>
            <a:normAutofit/>
          </a:bodyPr>
          <a:lstStyle/>
          <a:p>
            <a:r>
              <a:rPr lang="en-IN" sz="3200" dirty="0" smtClean="0"/>
              <a:t>Communication</a:t>
            </a:r>
          </a:p>
          <a:p>
            <a:r>
              <a:rPr lang="en-IN" sz="3200" dirty="0" smtClean="0"/>
              <a:t>Steady progress across the iteration.</a:t>
            </a:r>
          </a:p>
          <a:p>
            <a:r>
              <a:rPr lang="en-US" sz="3200" dirty="0" smtClean="0"/>
              <a:t>Consider limitations and time constraints to determine the project functionality.</a:t>
            </a:r>
            <a:endParaRPr lang="en-IN" sz="3200"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476672"/>
            <a:ext cx="6120680" cy="1143000"/>
          </a:xfrm>
        </p:spPr>
        <p:txBody>
          <a:bodyPr>
            <a:normAutofit/>
          </a:bodyPr>
          <a:lstStyle/>
          <a:p>
            <a:pPr algn="ctr"/>
            <a:r>
              <a:rPr lang="en-US" sz="4400" dirty="0" smtClean="0">
                <a:solidFill>
                  <a:schemeClr val="accent2"/>
                </a:solidFill>
              </a:rPr>
              <a:t>PLM PHASES</a:t>
            </a:r>
            <a:endParaRPr lang="en-IN" sz="4400" dirty="0">
              <a:solidFill>
                <a:schemeClr val="accent2"/>
              </a:solidFill>
            </a:endParaRPr>
          </a:p>
        </p:txBody>
      </p:sp>
      <p:sp>
        <p:nvSpPr>
          <p:cNvPr id="5" name="Content Placeholder 2"/>
          <p:cNvSpPr>
            <a:spLocks noGrp="1"/>
          </p:cNvSpPr>
          <p:nvPr>
            <p:ph idx="1"/>
          </p:nvPr>
        </p:nvSpPr>
        <p:spPr>
          <a:xfrm>
            <a:off x="0" y="1988840"/>
            <a:ext cx="4716016" cy="4869160"/>
          </a:xfrm>
        </p:spPr>
        <p:txBody>
          <a:bodyPr>
            <a:normAutofit fontScale="77500" lnSpcReduction="20000"/>
          </a:bodyPr>
          <a:lstStyle/>
          <a:p>
            <a:pPr marL="285750" indent="-285750">
              <a:buFont typeface="Arial" panose="020B0604020202020204" pitchFamily="34" charset="0"/>
              <a:buChar char="•"/>
            </a:pPr>
            <a:r>
              <a:rPr lang="en-US" sz="2800" dirty="0" smtClean="0"/>
              <a:t>App Setup – Create application and enter additional app attributes.</a:t>
            </a:r>
          </a:p>
          <a:p>
            <a:pPr marL="285750" indent="-285750">
              <a:buFont typeface="Arial" panose="020B0604020202020204" pitchFamily="34" charset="0"/>
              <a:buChar char="•"/>
            </a:pPr>
            <a:r>
              <a:rPr lang="en-US" sz="2800" dirty="0" smtClean="0"/>
              <a:t>Team Member Setup – Add Team member and assign roles to the Team Member</a:t>
            </a:r>
          </a:p>
          <a:p>
            <a:pPr marL="285750" indent="-285750">
              <a:buFont typeface="Arial" panose="020B0604020202020204" pitchFamily="34" charset="0"/>
              <a:buChar char="•"/>
            </a:pPr>
            <a:r>
              <a:rPr lang="en-US" sz="2800" dirty="0" smtClean="0"/>
              <a:t>Create User Story – Gather Business Requirements. Define Release</a:t>
            </a:r>
          </a:p>
          <a:p>
            <a:pPr marL="285750" indent="-285750">
              <a:buFont typeface="Arial" panose="020B0604020202020204" pitchFamily="34" charset="0"/>
              <a:buChar char="•"/>
            </a:pPr>
            <a:r>
              <a:rPr lang="en-US" sz="2800" dirty="0" smtClean="0"/>
              <a:t>Create Task – Tasks can be classified as Business Analyst Task, Development Task, Testing Task.</a:t>
            </a:r>
          </a:p>
          <a:p>
            <a:pPr marL="285750" indent="-285750">
              <a:buFont typeface="Arial" panose="020B0604020202020204" pitchFamily="34" charset="0"/>
              <a:buChar char="•"/>
            </a:pPr>
            <a:r>
              <a:rPr lang="en-US" sz="2800" dirty="0" smtClean="0"/>
              <a:t>Release – Package and make the release.</a:t>
            </a:r>
          </a:p>
          <a:p>
            <a:pPr marL="285750" indent="-285750">
              <a:buFont typeface="Arial" panose="020B0604020202020204" pitchFamily="34" charset="0"/>
              <a:buChar char="•"/>
            </a:pPr>
            <a:r>
              <a:rPr lang="en-US" sz="2800" dirty="0" smtClean="0"/>
              <a:t>GO live – System is ready to be released to production.</a:t>
            </a:r>
            <a:endParaRPr lang="en-US" dirty="0" smtClean="0"/>
          </a:p>
          <a:p>
            <a:pPr>
              <a:buNone/>
            </a:pP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graphicFrame>
        <p:nvGraphicFramePr>
          <p:cNvPr id="7" name="Diagram 6"/>
          <p:cNvGraphicFramePr/>
          <p:nvPr>
            <p:extLst>
              <p:ext uri="{D42A27DB-BD31-4B8C-83A1-F6EECF244321}">
                <p14:modId xmlns:p14="http://schemas.microsoft.com/office/powerpoint/2010/main" xmlns="" val="3439647906"/>
              </p:ext>
            </p:extLst>
          </p:nvPr>
        </p:nvGraphicFramePr>
        <p:xfrm>
          <a:off x="4716016" y="2204864"/>
          <a:ext cx="424847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cut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96752"/>
            <a:ext cx="7200800" cy="1143000"/>
          </a:xfrm>
        </p:spPr>
        <p:txBody>
          <a:bodyPr>
            <a:noAutofit/>
          </a:bodyPr>
          <a:lstStyle/>
          <a:p>
            <a:pPr algn="ctr"/>
            <a:r>
              <a:rPr lang="en-US" sz="8800" dirty="0" smtClean="0">
                <a:solidFill>
                  <a:schemeClr val="bg2">
                    <a:lumMod val="75000"/>
                  </a:schemeClr>
                </a:solidFill>
              </a:rPr>
              <a:t>Thank You</a:t>
            </a:r>
            <a:endParaRPr lang="en-IN" sz="8800" dirty="0">
              <a:solidFill>
                <a:schemeClr val="bg2">
                  <a:lumMod val="75000"/>
                </a:schemeClr>
              </a:solidFill>
            </a:endParaRPr>
          </a:p>
        </p:txBody>
      </p:sp>
      <p:pic>
        <p:nvPicPr>
          <p:cNvPr id="5" name="Picture 4" descr="C:\Users\vipul\Desktop\111.jpg"/>
          <p:cNvPicPr/>
          <p:nvPr/>
        </p:nvPicPr>
        <p:blipFill>
          <a:blip r:embed="rId2" cstate="print"/>
          <a:srcRect/>
          <a:stretch>
            <a:fillRect/>
          </a:stretch>
        </p:blipFill>
        <p:spPr bwMode="auto">
          <a:xfrm>
            <a:off x="2771800" y="3068960"/>
            <a:ext cx="3816423" cy="1689150"/>
          </a:xfrm>
          <a:prstGeom prst="rect">
            <a:avLst/>
          </a:prstGeom>
          <a:noFill/>
          <a:ln w="9525">
            <a:noFill/>
            <a:miter lim="800000"/>
            <a:headEnd/>
            <a:tailEnd/>
          </a:ln>
        </p:spPr>
      </p:pic>
      <p:pic>
        <p:nvPicPr>
          <p:cNvPr id="6" name="Picture 5" descr="https://lh4.googleusercontent.com/3aXLpTiXyk5c1hB-Z535HikBs-BJDTE4x84e1avhZJ2xKfMPV_8X24ihVIHGHP0YTcCPOgULX0MSv6vyiHUBFGWH6eNNjhAOaD-MZlevXwC8CSlEjbHmFJFFYw"/>
          <p:cNvPicPr/>
          <p:nvPr/>
        </p:nvPicPr>
        <p:blipFill>
          <a:blip r:embed="rId3" cstate="print"/>
          <a:srcRect/>
          <a:stretch>
            <a:fillRect/>
          </a:stretch>
        </p:blipFill>
        <p:spPr bwMode="auto">
          <a:xfrm>
            <a:off x="7740352" y="69269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851648" cy="3384376"/>
          </a:xfrm>
        </p:spPr>
        <p:txBody>
          <a:bodyPr>
            <a:normAutofit fontScale="90000"/>
          </a:bodyPr>
          <a:lstStyle/>
          <a:p>
            <a:pPr algn="ctr"/>
            <a:r>
              <a:rPr lang="en-US" sz="4800" dirty="0" smtClean="0"/>
              <a:t/>
            </a:r>
            <a:br>
              <a:rPr lang="en-US" sz="4800" dirty="0" smtClean="0"/>
            </a:br>
            <a:r>
              <a:rPr lang="en-US" sz="4800" dirty="0"/>
              <a:t/>
            </a:r>
            <a:br>
              <a:rPr lang="en-US" sz="4800" dirty="0"/>
            </a:br>
            <a:r>
              <a:rPr lang="en-US" sz="4800" dirty="0" smtClean="0"/>
              <a:t>                       </a:t>
            </a:r>
            <a:br>
              <a:rPr lang="en-US" sz="4800" dirty="0" smtClean="0"/>
            </a:br>
            <a:r>
              <a:rPr lang="en-US" sz="4800" dirty="0"/>
              <a:t/>
            </a:r>
            <a:br>
              <a:rPr lang="en-US" sz="4800" dirty="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IN" sz="4800" b="0" dirty="0" smtClean="0"/>
              <a:t/>
            </a:r>
            <a:br>
              <a:rPr lang="en-IN" sz="4800" b="0" dirty="0" smtClean="0"/>
            </a:br>
            <a:r>
              <a:rPr lang="en-US" sz="4800" dirty="0" smtClean="0"/>
              <a:t> </a:t>
            </a:r>
            <a:r>
              <a:rPr lang="en-US" sz="4800" dirty="0" smtClean="0">
                <a:solidFill>
                  <a:schemeClr val="accent2"/>
                </a:solidFill>
              </a:rPr>
              <a:t>Project Lifecycle Management Software Demo</a:t>
            </a:r>
            <a:endParaRPr lang="en-IN" sz="4800" dirty="0">
              <a:solidFill>
                <a:schemeClr val="accent2"/>
              </a:solidFill>
            </a:endParaRPr>
          </a:p>
        </p:txBody>
      </p:sp>
      <p:pic>
        <p:nvPicPr>
          <p:cNvPr id="6" name="Picture 5"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3635896" y="908720"/>
            <a:ext cx="1872208" cy="1368152"/>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6912768" cy="1143000"/>
          </a:xfrm>
        </p:spPr>
        <p:txBody>
          <a:bodyPr>
            <a:normAutofit fontScale="90000"/>
          </a:bodyPr>
          <a:lstStyle/>
          <a:p>
            <a:pPr algn="ctr"/>
            <a:r>
              <a:rPr lang="en-US" sz="4400" dirty="0" smtClean="0">
                <a:solidFill>
                  <a:schemeClr val="accent2"/>
                </a:solidFill>
              </a:rPr>
              <a:t>SOFTWARE ARCHITECTURE</a:t>
            </a:r>
            <a:endParaRPr lang="en-IN" sz="4400" dirty="0">
              <a:solidFill>
                <a:schemeClr val="accent2"/>
              </a:solidFill>
            </a:endParaRPr>
          </a:p>
        </p:txBody>
      </p:sp>
      <p:sp>
        <p:nvSpPr>
          <p:cNvPr id="3" name="Content Placeholder 2"/>
          <p:cNvSpPr>
            <a:spLocks noGrp="1"/>
          </p:cNvSpPr>
          <p:nvPr>
            <p:ph idx="1"/>
          </p:nvPr>
        </p:nvSpPr>
        <p:spPr>
          <a:xfrm>
            <a:off x="457200" y="1844824"/>
            <a:ext cx="8229600" cy="4479776"/>
          </a:xfrm>
        </p:spPr>
        <p:txBody>
          <a:bodyPr>
            <a:normAutofit fontScale="62500" lnSpcReduction="20000"/>
          </a:bodyPr>
          <a:lstStyle/>
          <a:p>
            <a:pPr algn="ctr">
              <a:buNone/>
            </a:pPr>
            <a:r>
              <a:rPr lang="en-IN" dirty="0" smtClean="0"/>
              <a:t>User Interface (HTML 5, Kendo, </a:t>
            </a:r>
            <a:r>
              <a:rPr lang="en-IN" dirty="0" err="1" smtClean="0"/>
              <a:t>JQuery</a:t>
            </a:r>
            <a:r>
              <a:rPr lang="en-IN" dirty="0" smtClean="0"/>
              <a:t>, </a:t>
            </a:r>
            <a:r>
              <a:rPr lang="en-IN" dirty="0" err="1" smtClean="0"/>
              <a:t>RequireJS</a:t>
            </a:r>
            <a:r>
              <a:rPr lang="en-IN" dirty="0" smtClean="0"/>
              <a:t>, Bootstrap)</a:t>
            </a:r>
          </a:p>
          <a:p>
            <a:pPr algn="ctr">
              <a:buNone/>
            </a:pPr>
            <a:endParaRPr lang="en-IN" b="1" dirty="0" smtClean="0"/>
          </a:p>
          <a:p>
            <a:pPr algn="ctr">
              <a:buNone/>
            </a:pPr>
            <a:endParaRPr lang="en-IN" dirty="0" smtClean="0"/>
          </a:p>
          <a:p>
            <a:pPr algn="ctr">
              <a:buNone/>
            </a:pPr>
            <a:r>
              <a:rPr lang="en-IN" dirty="0" smtClean="0"/>
              <a:t>Service Authentication/Authorization</a:t>
            </a:r>
          </a:p>
          <a:p>
            <a:pPr algn="ctr">
              <a:buNone/>
            </a:pPr>
            <a:endParaRPr lang="en-IN" dirty="0" smtClean="0"/>
          </a:p>
          <a:p>
            <a:pPr algn="ctr">
              <a:buNone/>
            </a:pPr>
            <a:endParaRPr lang="en-IN" dirty="0" smtClean="0"/>
          </a:p>
          <a:p>
            <a:pPr algn="ctr">
              <a:buNone/>
            </a:pPr>
            <a:r>
              <a:rPr lang="en-IN" dirty="0" smtClean="0"/>
              <a:t>REST Services</a:t>
            </a:r>
          </a:p>
          <a:p>
            <a:pPr algn="ctr">
              <a:buNone/>
            </a:pPr>
            <a:endParaRPr lang="en-IN" dirty="0" smtClean="0"/>
          </a:p>
          <a:p>
            <a:pPr algn="ctr">
              <a:buNone/>
            </a:pPr>
            <a:endParaRPr lang="en-IN" dirty="0" smtClean="0"/>
          </a:p>
          <a:p>
            <a:pPr algn="ctr">
              <a:buNone/>
            </a:pPr>
            <a:r>
              <a:rPr lang="en-IN" dirty="0" smtClean="0"/>
              <a:t>Business Logic</a:t>
            </a:r>
          </a:p>
          <a:p>
            <a:pPr algn="ctr">
              <a:buNone/>
            </a:pPr>
            <a:endParaRPr lang="en-IN" dirty="0" smtClean="0"/>
          </a:p>
          <a:p>
            <a:pPr algn="ctr">
              <a:buNone/>
            </a:pPr>
            <a:endParaRPr lang="en-IN" dirty="0" smtClean="0"/>
          </a:p>
          <a:p>
            <a:pPr algn="ctr">
              <a:buNone/>
            </a:pPr>
            <a:r>
              <a:rPr lang="en-IN" dirty="0" smtClean="0"/>
              <a:t>Data Access</a:t>
            </a:r>
          </a:p>
          <a:p>
            <a:pPr algn="ctr">
              <a:buNone/>
            </a:pPr>
            <a:endParaRPr lang="en-IN" dirty="0" smtClean="0"/>
          </a:p>
          <a:p>
            <a:pPr algn="ctr">
              <a:buNone/>
            </a:pPr>
            <a:endParaRPr lang="en-IN" dirty="0" smtClean="0"/>
          </a:p>
          <a:p>
            <a:pPr algn="ctr">
              <a:buNone/>
            </a:pPr>
            <a:r>
              <a:rPr lang="en-IN" dirty="0" err="1" smtClean="0"/>
              <a:t>MySQL</a:t>
            </a:r>
            <a:r>
              <a:rPr lang="en-IN" dirty="0" smtClean="0"/>
              <a:t> Database</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692696"/>
            <a:ext cx="1224136" cy="1080120"/>
          </a:xfrm>
          <a:prstGeom prst="rect">
            <a:avLst/>
          </a:prstGeom>
          <a:noFill/>
          <a:ln w="9525">
            <a:noFill/>
            <a:miter lim="800000"/>
            <a:headEnd/>
            <a:tailEnd/>
          </a:ln>
        </p:spPr>
      </p:pic>
      <p:sp>
        <p:nvSpPr>
          <p:cNvPr id="10" name="Down Arrow 9"/>
          <p:cNvSpPr/>
          <p:nvPr/>
        </p:nvSpPr>
        <p:spPr>
          <a:xfrm>
            <a:off x="4427984" y="2924944"/>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4427984" y="3789040"/>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Down Arrow 12"/>
          <p:cNvSpPr/>
          <p:nvPr/>
        </p:nvSpPr>
        <p:spPr>
          <a:xfrm>
            <a:off x="4427984" y="4437112"/>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4427984" y="5301208"/>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4427984" y="2132856"/>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80728"/>
            <a:ext cx="7560840" cy="1143000"/>
          </a:xfrm>
        </p:spPr>
        <p:txBody>
          <a:bodyPr>
            <a:noAutofit/>
          </a:bodyPr>
          <a:lstStyle/>
          <a:p>
            <a:pPr algn="ctr"/>
            <a:r>
              <a:rPr lang="en-US" sz="4400" dirty="0" smtClean="0">
                <a:solidFill>
                  <a:schemeClr val="accent2"/>
                </a:solidFill>
              </a:rPr>
              <a:t>SOFTWARE ARCHITECTURE</a:t>
            </a:r>
            <a:endParaRPr lang="en-IN" sz="4400" dirty="0">
              <a:solidFill>
                <a:schemeClr val="accent2"/>
              </a:solidFill>
            </a:endParaRPr>
          </a:p>
        </p:txBody>
      </p:sp>
      <p:sp>
        <p:nvSpPr>
          <p:cNvPr id="3" name="Content Placeholder 2"/>
          <p:cNvSpPr>
            <a:spLocks noGrp="1"/>
          </p:cNvSpPr>
          <p:nvPr>
            <p:ph idx="1"/>
          </p:nvPr>
        </p:nvSpPr>
        <p:spPr/>
        <p:txBody>
          <a:bodyPr>
            <a:normAutofit fontScale="32500" lnSpcReduction="20000"/>
          </a:bodyPr>
          <a:lstStyle/>
          <a:p>
            <a:pPr>
              <a:buNone/>
            </a:pPr>
            <a:r>
              <a:rPr lang="en-IN" sz="7400" b="1" dirty="0" smtClean="0"/>
              <a:t>User Interface</a:t>
            </a:r>
          </a:p>
          <a:p>
            <a:r>
              <a:rPr lang="en-IN" sz="6200" dirty="0" smtClean="0"/>
              <a:t>Model View </a:t>
            </a:r>
            <a:r>
              <a:rPr lang="en-IN" sz="6200" dirty="0" err="1" smtClean="0"/>
              <a:t>View</a:t>
            </a:r>
            <a:r>
              <a:rPr lang="en-IN" sz="6200" dirty="0" smtClean="0"/>
              <a:t> Model (MVVM) pattern.</a:t>
            </a:r>
          </a:p>
          <a:p>
            <a:r>
              <a:rPr lang="en-IN" sz="6200" dirty="0" smtClean="0"/>
              <a:t>MVVM separates UI and back end.</a:t>
            </a:r>
          </a:p>
          <a:p>
            <a:r>
              <a:rPr lang="en-IN" sz="6200" dirty="0" smtClean="0"/>
              <a:t>Kendo framework (</a:t>
            </a:r>
            <a:r>
              <a:rPr lang="en-IN" sz="6200" dirty="0" err="1" smtClean="0"/>
              <a:t>JQuery</a:t>
            </a:r>
            <a:r>
              <a:rPr lang="en-IN" sz="6200" dirty="0" smtClean="0"/>
              <a:t> library) used for MVVM.</a:t>
            </a:r>
          </a:p>
          <a:p>
            <a:r>
              <a:rPr lang="en-US" sz="6200" dirty="0" smtClean="0"/>
              <a:t>Elements of MVVM pattern include : </a:t>
            </a:r>
          </a:p>
          <a:p>
            <a:r>
              <a:rPr lang="en-US" sz="6200" dirty="0" smtClean="0"/>
              <a:t> Model : This is the same as the classic MVC pattern, the model refers to a domain model or the data access layer. </a:t>
            </a:r>
          </a:p>
          <a:p>
            <a:r>
              <a:rPr lang="en-US" sz="6200" dirty="0" smtClean="0"/>
              <a:t>View : The view refers to all the elements displayed by the   GUI.</a:t>
            </a:r>
          </a:p>
          <a:p>
            <a:r>
              <a:rPr lang="en-US" sz="6200" dirty="0" smtClean="0"/>
              <a:t>View Model : </a:t>
            </a:r>
            <a:r>
              <a:rPr lang="en-IN" sz="6200" dirty="0" smtClean="0"/>
              <a:t>as a specialized aspect of what would be a controller (in the MVC pattern) that acts as a converter that changes model information into view information and passes commands from the view into the model. The view model exposes public properties, commands, and abstractions.</a:t>
            </a:r>
          </a:p>
          <a:p>
            <a:pPr>
              <a:buNone/>
            </a:pPr>
            <a:endParaRPr lang="en-US" dirty="0" smtClean="0"/>
          </a:p>
          <a:p>
            <a:pPr>
              <a:buNone/>
            </a:pPr>
            <a:endParaRPr lang="en-IN" dirty="0" smtClean="0"/>
          </a:p>
          <a:p>
            <a:pPr>
              <a:buNone/>
            </a:pPr>
            <a:r>
              <a:rPr lang="en-US" dirty="0" smtClean="0"/>
              <a:t>	</a:t>
            </a:r>
          </a:p>
          <a:p>
            <a:pPr>
              <a:buNone/>
            </a:pPr>
            <a:r>
              <a:rPr lang="en-US" dirty="0" smtClean="0"/>
              <a:t>     </a:t>
            </a:r>
          </a:p>
          <a:p>
            <a:pPr>
              <a:buNone/>
            </a:pPr>
            <a:r>
              <a:rPr lang="en-US" dirty="0" smtClean="0"/>
              <a:t>  </a:t>
            </a:r>
            <a:endParaRPr lang="en-IN" dirty="0" smtClean="0"/>
          </a:p>
          <a:p>
            <a:endParaRPr lang="en-IN" dirty="0" smtClean="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188640"/>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291264" cy="1277888"/>
          </a:xfrm>
        </p:spPr>
        <p:txBody>
          <a:bodyPr>
            <a:noAutofit/>
          </a:bodyPr>
          <a:lstStyle/>
          <a:p>
            <a:pPr algn="ctr"/>
            <a:r>
              <a:rPr lang="en-US" sz="4400" dirty="0" smtClean="0">
                <a:solidFill>
                  <a:schemeClr val="accent2"/>
                </a:solidFill>
              </a:rPr>
              <a:t/>
            </a:r>
            <a:br>
              <a:rPr lang="en-US" sz="4400" dirty="0" smtClean="0">
                <a:solidFill>
                  <a:schemeClr val="accent2"/>
                </a:solidFill>
              </a:rPr>
            </a:br>
            <a:r>
              <a:rPr lang="en-US" sz="4400" dirty="0" smtClean="0">
                <a:solidFill>
                  <a:schemeClr val="accent2"/>
                </a:solidFill>
              </a:rPr>
              <a:t>SOFTWARE ARCHITECTURE</a:t>
            </a:r>
            <a:endParaRPr lang="en-IN" sz="5400" dirty="0"/>
          </a:p>
        </p:txBody>
      </p:sp>
      <p:sp>
        <p:nvSpPr>
          <p:cNvPr id="3" name="Content Placeholder 2"/>
          <p:cNvSpPr>
            <a:spLocks noGrp="1"/>
          </p:cNvSpPr>
          <p:nvPr>
            <p:ph idx="1"/>
          </p:nvPr>
        </p:nvSpPr>
        <p:spPr>
          <a:xfrm>
            <a:off x="467544" y="2420888"/>
            <a:ext cx="8219256" cy="4153648"/>
          </a:xfrm>
        </p:spPr>
        <p:txBody>
          <a:bodyPr>
            <a:normAutofit fontScale="85000" lnSpcReduction="20000"/>
          </a:bodyPr>
          <a:lstStyle/>
          <a:p>
            <a:r>
              <a:rPr lang="en-US" dirty="0" smtClean="0"/>
              <a:t>Key reasons for choosing MVVM pattern : </a:t>
            </a:r>
          </a:p>
          <a:p>
            <a:r>
              <a:rPr lang="en-US" dirty="0" smtClean="0"/>
              <a:t>Follow up : </a:t>
            </a:r>
            <a:r>
              <a:rPr lang="en-IN" dirty="0" smtClean="0"/>
              <a:t>Patterns and best practices will actually slow down initial development and that's often a hard sell to management and engineering alike. </a:t>
            </a:r>
          </a:p>
          <a:p>
            <a:r>
              <a:rPr lang="en-US" dirty="0" smtClean="0"/>
              <a:t>For </a:t>
            </a:r>
            <a:r>
              <a:rPr lang="en-IN" dirty="0" smtClean="0"/>
              <a:t>example, if you follow MVVM properly, you should be able to make very drastic changes to the display logic, such as swapping out an entire view, with no impact on the data and business logic.</a:t>
            </a:r>
          </a:p>
          <a:p>
            <a:r>
              <a:rPr lang="en-IN" dirty="0" smtClean="0"/>
              <a:t>It helps you in separating GUI and program logic; mixing them can result in very hard to maintain applications, especially when your project grows with time.</a:t>
            </a: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668344" y="476672"/>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2"/>
                </a:solidFill>
              </a:rPr>
              <a:t>SOFTWARE ARCHITECTURE</a:t>
            </a:r>
            <a:endParaRPr lang="en-IN" sz="3600"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pPr>
              <a:buNone/>
            </a:pPr>
            <a:r>
              <a:rPr lang="en-US" dirty="0" smtClean="0"/>
              <a:t>Pros of using MVVM architecture :</a:t>
            </a:r>
          </a:p>
          <a:p>
            <a:r>
              <a:rPr lang="en-US" dirty="0" smtClean="0"/>
              <a:t>View is isolated from the model.</a:t>
            </a:r>
          </a:p>
          <a:p>
            <a:r>
              <a:rPr lang="en-US" dirty="0" err="1" smtClean="0"/>
              <a:t>ViewModel</a:t>
            </a:r>
            <a:r>
              <a:rPr lang="en-US" dirty="0" smtClean="0"/>
              <a:t> does not manipulate controls directly.</a:t>
            </a:r>
          </a:p>
          <a:p>
            <a:r>
              <a:rPr lang="en-IN" dirty="0" smtClean="0"/>
              <a:t>Using MVVM leads to benefits on it's own that have nothing to do with the platform technology including the increased testability that comes from taking logic that might be lumped into the View otherwise.</a:t>
            </a:r>
            <a:endParaRPr lang="en-US" dirty="0" smtClean="0"/>
          </a:p>
          <a:p>
            <a:pPr>
              <a:buNone/>
            </a:pPr>
            <a:endParaRPr lang="en-US" dirty="0" smtClean="0"/>
          </a:p>
          <a:p>
            <a:pPr>
              <a:buNone/>
            </a:pPr>
            <a:r>
              <a:rPr lang="en-US" dirty="0" smtClean="0"/>
              <a:t>Cons of using MVVM architecture :</a:t>
            </a:r>
          </a:p>
          <a:p>
            <a:r>
              <a:rPr lang="en-US" dirty="0" smtClean="0"/>
              <a:t>Data binding may be difficult to debug.</a:t>
            </a:r>
          </a:p>
          <a:p>
            <a:r>
              <a:rPr lang="en-US" dirty="0" smtClean="0"/>
              <a:t>Data binding may cause performance issues.</a:t>
            </a:r>
          </a:p>
          <a:p>
            <a:r>
              <a:rPr lang="en-US" dirty="0" smtClean="0"/>
              <a:t>Command binding requires custom components.</a:t>
            </a:r>
          </a:p>
          <a:p>
            <a:pPr>
              <a:buNone/>
            </a:pPr>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332656"/>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2"/>
                </a:solidFill>
              </a:rPr>
              <a:t>SOFTWARE ARCHITECTURE</a:t>
            </a:r>
            <a:endParaRPr lang="en-IN" sz="4400" dirty="0">
              <a:solidFill>
                <a:schemeClr val="accent2"/>
              </a:solidFill>
            </a:endParaRPr>
          </a:p>
        </p:txBody>
      </p:sp>
      <p:sp>
        <p:nvSpPr>
          <p:cNvPr id="3" name="Content Placeholder 2"/>
          <p:cNvSpPr>
            <a:spLocks noGrp="1"/>
          </p:cNvSpPr>
          <p:nvPr>
            <p:ph idx="1"/>
          </p:nvPr>
        </p:nvSpPr>
        <p:spPr/>
        <p:txBody>
          <a:bodyPr>
            <a:normAutofit fontScale="85000" lnSpcReduction="10000"/>
          </a:bodyPr>
          <a:lstStyle/>
          <a:p>
            <a:pPr>
              <a:buNone/>
            </a:pPr>
            <a:r>
              <a:rPr lang="en-IN" b="1" dirty="0" smtClean="0"/>
              <a:t>Service</a:t>
            </a:r>
          </a:p>
          <a:p>
            <a:r>
              <a:rPr lang="en-IN" dirty="0" smtClean="0"/>
              <a:t>Tiered architecture : is a client server architecture in which presentation, application processing, and data management functions are logically separated. </a:t>
            </a:r>
          </a:p>
          <a:p>
            <a:r>
              <a:rPr lang="en-US" dirty="0" smtClean="0"/>
              <a:t>It is different from the MVC design as in a tiered architecture the client tier never communicates with the data tier. They must pass through the middle tiers. </a:t>
            </a:r>
            <a:endParaRPr lang="en-IN" dirty="0" smtClean="0"/>
          </a:p>
          <a:p>
            <a:r>
              <a:rPr lang="en-IN" dirty="0" smtClean="0"/>
              <a:t>Authentication.</a:t>
            </a:r>
          </a:p>
          <a:p>
            <a:r>
              <a:rPr lang="en-IN" dirty="0" smtClean="0"/>
              <a:t>username and password ! session token.</a:t>
            </a:r>
          </a:p>
          <a:p>
            <a:r>
              <a:rPr lang="en-IN" dirty="0" smtClean="0"/>
              <a:t>Authorization.</a:t>
            </a:r>
          </a:p>
          <a:p>
            <a:r>
              <a:rPr lang="en-IN" dirty="0" smtClean="0"/>
              <a:t>session token and project ID ! access granted/denied.</a:t>
            </a:r>
          </a:p>
          <a:p>
            <a:r>
              <a:rPr lang="en-IN" dirty="0" smtClean="0"/>
              <a:t>Business layer, Data access layer, Database layer.</a:t>
            </a:r>
          </a:p>
          <a:p>
            <a:endParaRPr lang="en-IN" dirty="0"/>
          </a:p>
        </p:txBody>
      </p:sp>
      <p:pic>
        <p:nvPicPr>
          <p:cNvPr id="4" name="Picture 3" descr="https://lh4.googleusercontent.com/3aXLpTiXyk5c1hB-Z535HikBs-BJDTE4x84e1avhZJ2xKfMPV_8X24ihVIHGHP0YTcCPOgULX0MSv6vyiHUBFGWH6eNNjhAOaD-MZlevXwC8CSlEjbHmFJFFYw"/>
          <p:cNvPicPr/>
          <p:nvPr/>
        </p:nvPicPr>
        <p:blipFill>
          <a:blip r:embed="rId2" cstate="print"/>
          <a:srcRect/>
          <a:stretch>
            <a:fillRect/>
          </a:stretch>
        </p:blipFill>
        <p:spPr bwMode="auto">
          <a:xfrm>
            <a:off x="7740352" y="404664"/>
            <a:ext cx="1224136" cy="108012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417</TotalTime>
  <Words>2087</Words>
  <Application>Microsoft Office PowerPoint</Application>
  <PresentationFormat>On-screen Show (4:3)</PresentationFormat>
  <Paragraphs>342</Paragraphs>
  <Slides>41</Slides>
  <Notes>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Urban</vt:lpstr>
      <vt:lpstr>                                     PROJECT LIFECYCLE MANAGEMENT</vt:lpstr>
      <vt:lpstr>  INTRODUCTION</vt:lpstr>
      <vt:lpstr> FEATURES AND HIGHLIGHTS</vt:lpstr>
      <vt:lpstr>PLM PHASES</vt:lpstr>
      <vt:lpstr>SOFTWARE ARCHITECTURE</vt:lpstr>
      <vt:lpstr>SOFTWARE ARCHITECTURE</vt:lpstr>
      <vt:lpstr> SOFTWARE ARCHITECTURE</vt:lpstr>
      <vt:lpstr>SOFTWARE ARCHITECTURE</vt:lpstr>
      <vt:lpstr>SOFTWARE ARCHITECTURE</vt:lpstr>
      <vt:lpstr>        IMPLEMENTATION (UI)</vt:lpstr>
      <vt:lpstr>PROJECT MANAGEMENT</vt:lpstr>
      <vt:lpstr>RISK ANALYSIS AND MANAGEMENT </vt:lpstr>
      <vt:lpstr> RISK ANALYSIS</vt:lpstr>
      <vt:lpstr>REQUIREMENT ANALYSIS</vt:lpstr>
      <vt:lpstr>ANALYZING AND ESTIMATING USER STORIES</vt:lpstr>
      <vt:lpstr>USER STORIES FOR 1st ITERATION</vt:lpstr>
      <vt:lpstr>USER STORIES FOR 2nd ITERATION</vt:lpstr>
      <vt:lpstr>QUALITY ASSURANCE</vt:lpstr>
      <vt:lpstr>    QUALITY METRICS </vt:lpstr>
      <vt:lpstr>Metrics for 1st  2nd  and 3rd Iterations</vt:lpstr>
      <vt:lpstr>Slide 21</vt:lpstr>
      <vt:lpstr>Slide 22</vt:lpstr>
      <vt:lpstr>QUALITY EVALUATION AND PROCESS IMPROVEMENT</vt:lpstr>
      <vt:lpstr>DEVELOPMENT TOOLS USED</vt:lpstr>
      <vt:lpstr>DEPLOYMENT TOOLS USED</vt:lpstr>
      <vt:lpstr>PROJECT FUNCTIONALITY REVISITED</vt:lpstr>
      <vt:lpstr>Slide 27</vt:lpstr>
      <vt:lpstr>DATABASE DESIGN</vt:lpstr>
      <vt:lpstr>CLASS DIAGRAM</vt:lpstr>
      <vt:lpstr>TESTING</vt:lpstr>
      <vt:lpstr>TESTING</vt:lpstr>
      <vt:lpstr>Metrics</vt:lpstr>
      <vt:lpstr>Defect Severity</vt:lpstr>
      <vt:lpstr>Defect Priority</vt:lpstr>
      <vt:lpstr>Defect Type</vt:lpstr>
      <vt:lpstr>Defect Code Type</vt:lpstr>
      <vt:lpstr>CONCLUSION</vt:lpstr>
      <vt:lpstr>CONCLUSION</vt:lpstr>
      <vt:lpstr>LESSONS LEARNED</vt:lpstr>
      <vt:lpstr>Thank You</vt:lpstr>
      <vt:lpstr>                                     Project Lifecycle Management Software Demo</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Lifecycle Management</dc:title>
  <dc:creator>Rachit</dc:creator>
  <cp:lastModifiedBy>Rachit</cp:lastModifiedBy>
  <cp:revision>44</cp:revision>
  <dcterms:created xsi:type="dcterms:W3CDTF">2013-12-02T17:16:08Z</dcterms:created>
  <dcterms:modified xsi:type="dcterms:W3CDTF">2013-12-05T23:28:45Z</dcterms:modified>
</cp:coreProperties>
</file>