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0"/>
  </p:notesMasterIdLst>
  <p:sldIdLst>
    <p:sldId id="256" r:id="rId2"/>
    <p:sldId id="309" r:id="rId3"/>
    <p:sldId id="257" r:id="rId4"/>
    <p:sldId id="296" r:id="rId5"/>
    <p:sldId id="297" r:id="rId6"/>
    <p:sldId id="308" r:id="rId7"/>
    <p:sldId id="295" r:id="rId8"/>
    <p:sldId id="310" r:id="rId9"/>
    <p:sldId id="313" r:id="rId10"/>
    <p:sldId id="314" r:id="rId11"/>
    <p:sldId id="311" r:id="rId12"/>
    <p:sldId id="282" r:id="rId13"/>
    <p:sldId id="281" r:id="rId14"/>
    <p:sldId id="283" r:id="rId15"/>
    <p:sldId id="284" r:id="rId16"/>
    <p:sldId id="306" r:id="rId17"/>
    <p:sldId id="307" r:id="rId18"/>
    <p:sldId id="278" r:id="rId19"/>
    <p:sldId id="258" r:id="rId20"/>
    <p:sldId id="265" r:id="rId21"/>
    <p:sldId id="266" r:id="rId22"/>
    <p:sldId id="267" r:id="rId23"/>
    <p:sldId id="269" r:id="rId24"/>
    <p:sldId id="270" r:id="rId25"/>
    <p:sldId id="271" r:id="rId26"/>
    <p:sldId id="272" r:id="rId27"/>
    <p:sldId id="274" r:id="rId28"/>
    <p:sldId id="275" r:id="rId29"/>
    <p:sldId id="259" r:id="rId30"/>
    <p:sldId id="280" r:id="rId31"/>
    <p:sldId id="260" r:id="rId32"/>
    <p:sldId id="261" r:id="rId33"/>
    <p:sldId id="262" r:id="rId34"/>
    <p:sldId id="264" r:id="rId35"/>
    <p:sldId id="290" r:id="rId36"/>
    <p:sldId id="291" r:id="rId37"/>
    <p:sldId id="285" r:id="rId38"/>
    <p:sldId id="299" r:id="rId39"/>
    <p:sldId id="286" r:id="rId40"/>
    <p:sldId id="292" r:id="rId41"/>
    <p:sldId id="300" r:id="rId42"/>
    <p:sldId id="287" r:id="rId43"/>
    <p:sldId id="263" r:id="rId44"/>
    <p:sldId id="302" r:id="rId45"/>
    <p:sldId id="303" r:id="rId46"/>
    <p:sldId id="301" r:id="rId47"/>
    <p:sldId id="298" r:id="rId48"/>
    <p:sldId id="294"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217"/>
    <a:srgbClr val="FF8181"/>
    <a:srgbClr val="FFB92D"/>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6" autoAdjust="0"/>
    <p:restoredTop sz="83458" autoAdjust="0"/>
  </p:normalViewPr>
  <p:slideViewPr>
    <p:cSldViewPr snapToGrid="0">
      <p:cViewPr varScale="1">
        <p:scale>
          <a:sx n="46" d="100"/>
          <a:sy n="46" d="100"/>
        </p:scale>
        <p:origin x="10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9AE035-E7C4-4196-A02F-D640C0EFC673}" type="datetimeFigureOut">
              <a:rPr lang="en-US" smtClean="0"/>
              <a:t>11/30/2018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7A4960-2D59-438B-8E0A-3DBEEC507DEC}" type="slidenum">
              <a:rPr lang="en-US" smtClean="0"/>
              <a:t>‹#›</a:t>
            </a:fld>
            <a:endParaRPr lang="en-US"/>
          </a:p>
        </p:txBody>
      </p:sp>
    </p:spTree>
    <p:extLst>
      <p:ext uri="{BB962C8B-B14F-4D97-AF65-F5344CB8AC3E}">
        <p14:creationId xmlns:p14="http://schemas.microsoft.com/office/powerpoint/2010/main" val="4035773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ware.intel.com/sites/landingpage/icc/api/namespace_cn_c.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Turbulent Energy Dissipation (TED) Equation:</a:t>
            </a:r>
          </a:p>
          <a:p>
            <a:r>
              <a:rPr lang="en-US" sz="1200" b="0" i="0" kern="1200" dirty="0">
                <a:solidFill>
                  <a:schemeClr val="tx1"/>
                </a:solidFill>
                <a:effectLst/>
                <a:latin typeface="+mn-lt"/>
                <a:ea typeface="+mn-ea"/>
                <a:cs typeface="+mn-cs"/>
              </a:rPr>
              <a:t>MADNESS (multiresolution adaptive numerical environment for scientific simulation)</a:t>
            </a:r>
          </a:p>
          <a:p>
            <a:r>
              <a:rPr lang="en-US" sz="1200" b="0" i="0" kern="1200" dirty="0">
                <a:solidFill>
                  <a:schemeClr val="tx1"/>
                </a:solidFill>
                <a:effectLst/>
                <a:latin typeface="+mn-lt"/>
                <a:ea typeface="+mn-ea"/>
                <a:cs typeface="+mn-cs"/>
              </a:rPr>
              <a:t> is a high-level software environment for solving integral and differential equations in many dimensions that uses adaptive and fast harmonic analysis methods with guaranteed precision that are based on multiresolution analysis and separated representations.</a:t>
            </a:r>
            <a:br>
              <a:rPr lang="en-US" dirty="0"/>
            </a:br>
            <a:endParaRPr lang="en-US" dirty="0"/>
          </a:p>
          <a:p>
            <a:r>
              <a:rPr lang="en-US" sz="1200" b="0" i="0" kern="1200" dirty="0">
                <a:solidFill>
                  <a:schemeClr val="tx1"/>
                </a:solidFill>
                <a:effectLst/>
                <a:latin typeface="+mn-lt"/>
                <a:ea typeface="+mn-ea"/>
                <a:cs typeface="+mn-cs"/>
              </a:rPr>
              <a:t> Intel CNC </a:t>
            </a:r>
          </a:p>
          <a:p>
            <a:r>
              <a:rPr lang="en-US" sz="1200" b="0" i="0" kern="1200" dirty="0">
                <a:solidFill>
                  <a:schemeClr val="tx1"/>
                </a:solidFill>
                <a:effectLst/>
                <a:latin typeface="+mn-lt"/>
                <a:ea typeface="+mn-ea"/>
                <a:cs typeface="+mn-cs"/>
              </a:rPr>
              <a:t>Is designed for creating parallel applications, but not for expressing parallelism explicitly. In </a:t>
            </a:r>
            <a:r>
              <a:rPr lang="en-US" sz="1200" b="1" i="0" u="none" strike="noStrike" kern="1200" dirty="0" err="1">
                <a:solidFill>
                  <a:schemeClr val="tx1"/>
                </a:solidFill>
                <a:effectLst/>
                <a:latin typeface="+mn-lt"/>
                <a:ea typeface="+mn-ea"/>
                <a:cs typeface="+mn-cs"/>
                <a:hlinkClick r:id="rId3" tooltip="CnC API."/>
              </a:rPr>
              <a:t>CnC</a:t>
            </a:r>
            <a:r>
              <a:rPr lang="en-US" sz="1200" b="0" i="0" kern="1200" dirty="0">
                <a:solidFill>
                  <a:schemeClr val="tx1"/>
                </a:solidFill>
                <a:effectLst/>
                <a:latin typeface="+mn-lt"/>
                <a:ea typeface="+mn-ea"/>
                <a:cs typeface="+mn-cs"/>
              </a:rPr>
              <a:t> the programmer declaratively specifies the dependencies among computation units, but does not in any way indicate how those are to be met. It is specifically designed for addressing the coordination among potentially parallel computation units and data.</a:t>
            </a:r>
            <a:endParaRPr lang="en-US" dirty="0"/>
          </a:p>
        </p:txBody>
      </p:sp>
      <p:sp>
        <p:nvSpPr>
          <p:cNvPr id="4" name="Slide Number Placeholder 3"/>
          <p:cNvSpPr>
            <a:spLocks noGrp="1"/>
          </p:cNvSpPr>
          <p:nvPr>
            <p:ph type="sldNum" sz="quarter" idx="10"/>
          </p:nvPr>
        </p:nvSpPr>
        <p:spPr/>
        <p:txBody>
          <a:bodyPr/>
          <a:lstStyle/>
          <a:p>
            <a:fld id="{687A4960-2D59-438B-8E0A-3DBEEC507DEC}" type="slidenum">
              <a:rPr lang="en-US" smtClean="0"/>
              <a:t>3</a:t>
            </a:fld>
            <a:endParaRPr lang="en-US"/>
          </a:p>
        </p:txBody>
      </p:sp>
    </p:spTree>
    <p:extLst>
      <p:ext uri="{BB962C8B-B14F-4D97-AF65-F5344CB8AC3E}">
        <p14:creationId xmlns:p14="http://schemas.microsoft.com/office/powerpoint/2010/main" val="3326861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more general case this tilling turns out to be very important, because there could be a large sequence of operation, and with fusing operations together we avoid to create temporal results between steps, but rather we use local results as input in another operation</a:t>
            </a:r>
          </a:p>
          <a:p>
            <a:endParaRPr lang="en-US" dirty="0"/>
          </a:p>
          <a:p>
            <a:r>
              <a:rPr lang="en-US" dirty="0"/>
              <a:t>Say about tilling up down, many </a:t>
            </a:r>
            <a:r>
              <a:rPr lang="en-US" dirty="0" err="1"/>
              <a:t>operatior</a:t>
            </a:r>
            <a:endParaRPr lang="en-US" dirty="0"/>
          </a:p>
        </p:txBody>
      </p:sp>
      <p:sp>
        <p:nvSpPr>
          <p:cNvPr id="4" name="Slide Number Placeholder 3"/>
          <p:cNvSpPr>
            <a:spLocks noGrp="1"/>
          </p:cNvSpPr>
          <p:nvPr>
            <p:ph type="sldNum" sz="quarter" idx="10"/>
          </p:nvPr>
        </p:nvSpPr>
        <p:spPr/>
        <p:txBody>
          <a:bodyPr/>
          <a:lstStyle/>
          <a:p>
            <a:fld id="{687A4960-2D59-438B-8E0A-3DBEEC507DEC}" type="slidenum">
              <a:rPr lang="en-US" smtClean="0"/>
              <a:t>32</a:t>
            </a:fld>
            <a:endParaRPr lang="en-US"/>
          </a:p>
        </p:txBody>
      </p:sp>
    </p:spTree>
    <p:extLst>
      <p:ext uri="{BB962C8B-B14F-4D97-AF65-F5344CB8AC3E}">
        <p14:creationId xmlns:p14="http://schemas.microsoft.com/office/powerpoint/2010/main" val="2627632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mj-lt"/>
              <a:buAutoNum type="arabicPeriod"/>
            </a:pPr>
            <a:r>
              <a:rPr lang="en-US" dirty="0"/>
              <a:t>How can you efficiently traverse through tree in Project Step(Refinement) ?</a:t>
            </a:r>
          </a:p>
          <a:p>
            <a:pPr marL="457200" indent="-457200">
              <a:buFont typeface="+mj-lt"/>
              <a:buAutoNum type="arabicPeriod"/>
            </a:pPr>
            <a:endParaRPr lang="en-US" dirty="0"/>
          </a:p>
          <a:p>
            <a:pPr marL="457200" indent="-457200">
              <a:buFont typeface="+mj-lt"/>
              <a:buAutoNum type="arabicPeriod"/>
            </a:pPr>
            <a:r>
              <a:rPr lang="en-US" dirty="0"/>
              <a:t>How to convey the information from children Subtrees to parent Subtree, if you don’t know the shape of tree in advance ?</a:t>
            </a:r>
          </a:p>
          <a:p>
            <a:pPr marL="457200" indent="-457200">
              <a:buFont typeface="+mj-lt"/>
              <a:buAutoNum type="arabicPeriod"/>
            </a:pPr>
            <a:endParaRPr lang="en-US" dirty="0"/>
          </a:p>
          <a:p>
            <a:pPr marL="457200" indent="-457200">
              <a:buFont typeface="+mj-lt"/>
              <a:buAutoNum type="arabicPeriod"/>
            </a:pPr>
            <a:r>
              <a:rPr lang="en-US" dirty="0"/>
              <a:t>How do you know whether some node in a subtree will eventually appear or not, if the vector-tiled Inner-Product should be executed ? </a:t>
            </a:r>
          </a:p>
          <a:p>
            <a:pPr marL="0" indent="0">
              <a:buFont typeface="+mj-lt"/>
              <a:buNone/>
            </a:pPr>
            <a:r>
              <a:rPr lang="en-US" dirty="0"/>
              <a:t>Trees are different</a:t>
            </a:r>
          </a:p>
          <a:p>
            <a:endParaRPr lang="en-US" dirty="0"/>
          </a:p>
        </p:txBody>
      </p:sp>
      <p:sp>
        <p:nvSpPr>
          <p:cNvPr id="4" name="Slide Number Placeholder 3"/>
          <p:cNvSpPr>
            <a:spLocks noGrp="1"/>
          </p:cNvSpPr>
          <p:nvPr>
            <p:ph type="sldNum" sz="quarter" idx="10"/>
          </p:nvPr>
        </p:nvSpPr>
        <p:spPr/>
        <p:txBody>
          <a:bodyPr/>
          <a:lstStyle/>
          <a:p>
            <a:fld id="{687A4960-2D59-438B-8E0A-3DBEEC507DEC}" type="slidenum">
              <a:rPr lang="en-US" smtClean="0"/>
              <a:t>33</a:t>
            </a:fld>
            <a:endParaRPr lang="en-US"/>
          </a:p>
        </p:txBody>
      </p:sp>
    </p:spTree>
    <p:extLst>
      <p:ext uri="{BB962C8B-B14F-4D97-AF65-F5344CB8AC3E}">
        <p14:creationId xmlns:p14="http://schemas.microsoft.com/office/powerpoint/2010/main" val="2200062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Char char="Ø"/>
            </a:pPr>
            <a:r>
              <a:rPr lang="en-US" dirty="0"/>
              <a:t>Every time when you prescribe new subtree, look at the size of the vector, set ID of new subtree and allocate desired memory for it</a:t>
            </a:r>
          </a:p>
          <a:p>
            <a:pPr>
              <a:buFont typeface="Wingdings" panose="05000000000000000000" pitchFamily="2" charset="2"/>
              <a:buChar char="Ø"/>
            </a:pPr>
            <a:r>
              <a:rPr lang="en-US" dirty="0"/>
              <a:t>Provide information about parent ID </a:t>
            </a:r>
          </a:p>
          <a:p>
            <a:endParaRPr lang="en-US" dirty="0"/>
          </a:p>
        </p:txBody>
      </p:sp>
      <p:sp>
        <p:nvSpPr>
          <p:cNvPr id="4" name="Slide Number Placeholder 3"/>
          <p:cNvSpPr>
            <a:spLocks noGrp="1"/>
          </p:cNvSpPr>
          <p:nvPr>
            <p:ph type="sldNum" sz="quarter" idx="10"/>
          </p:nvPr>
        </p:nvSpPr>
        <p:spPr/>
        <p:txBody>
          <a:bodyPr/>
          <a:lstStyle/>
          <a:p>
            <a:fld id="{687A4960-2D59-438B-8E0A-3DBEEC507DEC}" type="slidenum">
              <a:rPr lang="en-US" smtClean="0"/>
              <a:t>37</a:t>
            </a:fld>
            <a:endParaRPr lang="en-US"/>
          </a:p>
        </p:txBody>
      </p:sp>
    </p:spTree>
    <p:extLst>
      <p:ext uri="{BB962C8B-B14F-4D97-AF65-F5344CB8AC3E}">
        <p14:creationId xmlns:p14="http://schemas.microsoft.com/office/powerpoint/2010/main" val="40979552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7A4960-2D59-438B-8E0A-3DBEEC507DEC}" type="slidenum">
              <a:rPr lang="en-US" smtClean="0"/>
              <a:t>38</a:t>
            </a:fld>
            <a:endParaRPr lang="en-US"/>
          </a:p>
        </p:txBody>
      </p:sp>
    </p:spTree>
    <p:extLst>
      <p:ext uri="{BB962C8B-B14F-4D97-AF65-F5344CB8AC3E}">
        <p14:creationId xmlns:p14="http://schemas.microsoft.com/office/powerpoint/2010/main" val="957039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7A4960-2D59-438B-8E0A-3DBEEC507DEC}" type="slidenum">
              <a:rPr lang="en-US" smtClean="0"/>
              <a:t>39</a:t>
            </a:fld>
            <a:endParaRPr lang="en-US"/>
          </a:p>
        </p:txBody>
      </p:sp>
    </p:spTree>
    <p:extLst>
      <p:ext uri="{BB962C8B-B14F-4D97-AF65-F5344CB8AC3E}">
        <p14:creationId xmlns:p14="http://schemas.microsoft.com/office/powerpoint/2010/main" val="13556456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Project Step gets the information which subtree exists for that tile and produces list of nodes for every subtree</a:t>
            </a:r>
          </a:p>
          <a:p>
            <a:endParaRPr lang="en-US" dirty="0"/>
          </a:p>
        </p:txBody>
      </p:sp>
      <p:sp>
        <p:nvSpPr>
          <p:cNvPr id="4" name="Slide Number Placeholder 3"/>
          <p:cNvSpPr>
            <a:spLocks noGrp="1"/>
          </p:cNvSpPr>
          <p:nvPr>
            <p:ph type="sldNum" sz="quarter" idx="10"/>
          </p:nvPr>
        </p:nvSpPr>
        <p:spPr/>
        <p:txBody>
          <a:bodyPr/>
          <a:lstStyle/>
          <a:p>
            <a:fld id="{687A4960-2D59-438B-8E0A-3DBEEC507DEC}" type="slidenum">
              <a:rPr lang="en-US" smtClean="0"/>
              <a:t>41</a:t>
            </a:fld>
            <a:endParaRPr lang="en-US"/>
          </a:p>
        </p:txBody>
      </p:sp>
    </p:spTree>
    <p:extLst>
      <p:ext uri="{BB962C8B-B14F-4D97-AF65-F5344CB8AC3E}">
        <p14:creationId xmlns:p14="http://schemas.microsoft.com/office/powerpoint/2010/main" val="464156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Add: refine all subtrees in vector tile to look the same, so as to have simpler computation in automatic implementation</a:t>
            </a:r>
          </a:p>
          <a:p>
            <a:r>
              <a:rPr lang="en-US" dirty="0"/>
              <a:t>Take advantage of approximate nature of problem match subtrees and made computation even more simpler (Complete tiles)</a:t>
            </a:r>
          </a:p>
        </p:txBody>
      </p:sp>
      <p:sp>
        <p:nvSpPr>
          <p:cNvPr id="4" name="Slide Number Placeholder 3"/>
          <p:cNvSpPr>
            <a:spLocks noGrp="1"/>
          </p:cNvSpPr>
          <p:nvPr>
            <p:ph type="sldNum" sz="quarter" idx="10"/>
          </p:nvPr>
        </p:nvSpPr>
        <p:spPr/>
        <p:txBody>
          <a:bodyPr/>
          <a:lstStyle/>
          <a:p>
            <a:fld id="{687A4960-2D59-438B-8E0A-3DBEEC507DEC}" type="slidenum">
              <a:rPr lang="en-US" smtClean="0"/>
              <a:t>47</a:t>
            </a:fld>
            <a:endParaRPr lang="en-US"/>
          </a:p>
        </p:txBody>
      </p:sp>
    </p:spTree>
    <p:extLst>
      <p:ext uri="{BB962C8B-B14F-4D97-AF65-F5344CB8AC3E}">
        <p14:creationId xmlns:p14="http://schemas.microsoft.com/office/powerpoint/2010/main" val="3112880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Represents function with trees</a:t>
            </a:r>
          </a:p>
          <a:p>
            <a:pPr marL="171450" indent="-171450">
              <a:buFontTx/>
              <a:buChar char="-"/>
            </a:pPr>
            <a:endParaRPr lang="en-US" dirty="0"/>
          </a:p>
          <a:p>
            <a:pPr marL="171450" indent="-171450">
              <a:buFontTx/>
              <a:buChar char="-"/>
            </a:pPr>
            <a:r>
              <a:rPr lang="en-US" dirty="0"/>
              <a:t>Defines multiple operations between trees ( Unary: Spectral Transformations, Integration |  Binary: addition, multiplication, </a:t>
            </a:r>
            <a:r>
              <a:rPr lang="en-US" dirty="0" err="1"/>
              <a:t>innerProduct</a:t>
            </a:r>
            <a:endParaRPr lang="en-US" dirty="0"/>
          </a:p>
          <a:p>
            <a:pPr marL="171450" indent="-171450">
              <a:buFontTx/>
              <a:buChar char="-"/>
            </a:pPr>
            <a:endParaRPr lang="en-US" dirty="0"/>
          </a:p>
          <a:p>
            <a:pPr marL="171450" indent="-171450">
              <a:buFontTx/>
              <a:buChar char="-"/>
            </a:pPr>
            <a:r>
              <a:rPr lang="en-US" dirty="0"/>
              <a:t>Uses adaptive and fast harmonic analysis methods</a:t>
            </a:r>
          </a:p>
        </p:txBody>
      </p:sp>
      <p:sp>
        <p:nvSpPr>
          <p:cNvPr id="4" name="Slide Number Placeholder 3"/>
          <p:cNvSpPr>
            <a:spLocks noGrp="1"/>
          </p:cNvSpPr>
          <p:nvPr>
            <p:ph type="sldNum" sz="quarter" idx="10"/>
          </p:nvPr>
        </p:nvSpPr>
        <p:spPr/>
        <p:txBody>
          <a:bodyPr/>
          <a:lstStyle/>
          <a:p>
            <a:fld id="{687A4960-2D59-438B-8E0A-3DBEEC507DEC}" type="slidenum">
              <a:rPr lang="en-US" smtClean="0"/>
              <a:t>4</a:t>
            </a:fld>
            <a:endParaRPr lang="en-US"/>
          </a:p>
        </p:txBody>
      </p:sp>
    </p:spTree>
    <p:extLst>
      <p:ext uri="{BB962C8B-B14F-4D97-AF65-F5344CB8AC3E}">
        <p14:creationId xmlns:p14="http://schemas.microsoft.com/office/powerpoint/2010/main" val="333978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CNC </a:t>
            </a:r>
            <a:r>
              <a:rPr lang="en-US" dirty="0" err="1"/>
              <a:t>declerative</a:t>
            </a:r>
            <a:r>
              <a:rPr lang="en-US" dirty="0"/>
              <a:t> functional Task oriented model for parallel programming</a:t>
            </a:r>
          </a:p>
          <a:p>
            <a:endParaRPr lang="en-US" dirty="0"/>
          </a:p>
          <a:p>
            <a:r>
              <a:rPr lang="en-US" sz="1200" b="0" i="0" kern="1200" dirty="0">
                <a:solidFill>
                  <a:schemeClr val="tx1"/>
                </a:solidFill>
                <a:effectLst/>
                <a:latin typeface="+mn-lt"/>
                <a:ea typeface="+mn-ea"/>
                <a:cs typeface="+mn-cs"/>
              </a:rPr>
              <a:t>Unlike often used </a:t>
            </a:r>
            <a:r>
              <a:rPr lang="en-US" sz="1200" b="0" i="0" kern="1200" dirty="0" err="1">
                <a:solidFill>
                  <a:schemeClr val="tx1"/>
                </a:solidFill>
                <a:effectLst/>
                <a:latin typeface="+mn-lt"/>
                <a:ea typeface="+mn-ea"/>
                <a:cs typeface="+mn-cs"/>
              </a:rPr>
              <a:t>OpenMP+MPI</a:t>
            </a:r>
            <a:r>
              <a:rPr lang="en-US" sz="1200" b="0" i="0" kern="1200" dirty="0">
                <a:solidFill>
                  <a:schemeClr val="tx1"/>
                </a:solidFill>
                <a:effectLst/>
                <a:latin typeface="+mn-lt"/>
                <a:ea typeface="+mn-ea"/>
                <a:cs typeface="+mn-cs"/>
              </a:rPr>
              <a:t> CNC is based on task-based programming, </a:t>
            </a:r>
          </a:p>
          <a:p>
            <a:r>
              <a:rPr lang="en-US" sz="1200" b="0" i="0" kern="1200" dirty="0">
                <a:solidFill>
                  <a:schemeClr val="tx1"/>
                </a:solidFill>
                <a:effectLst/>
                <a:latin typeface="+mn-lt"/>
                <a:ea typeface="+mn-ea"/>
                <a:cs typeface="+mn-cs"/>
              </a:rPr>
              <a:t>User expresses the data and control-flow relations between tasks, offering the runtime maximal freedom to place and schedule tasks.</a:t>
            </a:r>
            <a:endParaRPr lang="en-US" dirty="0"/>
          </a:p>
        </p:txBody>
      </p:sp>
      <p:sp>
        <p:nvSpPr>
          <p:cNvPr id="4" name="Slide Number Placeholder 3"/>
          <p:cNvSpPr>
            <a:spLocks noGrp="1"/>
          </p:cNvSpPr>
          <p:nvPr>
            <p:ph type="sldNum" sz="quarter" idx="10"/>
          </p:nvPr>
        </p:nvSpPr>
        <p:spPr/>
        <p:txBody>
          <a:bodyPr/>
          <a:lstStyle/>
          <a:p>
            <a:fld id="{687A4960-2D59-438B-8E0A-3DBEEC507DEC}" type="slidenum">
              <a:rPr lang="en-US" smtClean="0"/>
              <a:t>5</a:t>
            </a:fld>
            <a:endParaRPr lang="en-US"/>
          </a:p>
        </p:txBody>
      </p:sp>
    </p:spTree>
    <p:extLst>
      <p:ext uri="{BB962C8B-B14F-4D97-AF65-F5344CB8AC3E}">
        <p14:creationId xmlns:p14="http://schemas.microsoft.com/office/powerpoint/2010/main" val="1394230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CNC </a:t>
            </a:r>
            <a:r>
              <a:rPr lang="en-US" dirty="0" err="1"/>
              <a:t>declerative</a:t>
            </a:r>
            <a:r>
              <a:rPr lang="en-US" dirty="0"/>
              <a:t> functional Task oriented model for parallel programming</a:t>
            </a:r>
          </a:p>
          <a:p>
            <a:endParaRPr lang="en-US" dirty="0"/>
          </a:p>
        </p:txBody>
      </p:sp>
      <p:sp>
        <p:nvSpPr>
          <p:cNvPr id="4" name="Slide Number Placeholder 3"/>
          <p:cNvSpPr>
            <a:spLocks noGrp="1"/>
          </p:cNvSpPr>
          <p:nvPr>
            <p:ph type="sldNum" sz="quarter" idx="10"/>
          </p:nvPr>
        </p:nvSpPr>
        <p:spPr/>
        <p:txBody>
          <a:bodyPr/>
          <a:lstStyle/>
          <a:p>
            <a:fld id="{687A4960-2D59-438B-8E0A-3DBEEC507DEC}" type="slidenum">
              <a:rPr lang="en-US" smtClean="0"/>
              <a:t>6</a:t>
            </a:fld>
            <a:endParaRPr lang="en-US"/>
          </a:p>
        </p:txBody>
      </p:sp>
    </p:spTree>
    <p:extLst>
      <p:ext uri="{BB962C8B-B14F-4D97-AF65-F5344CB8AC3E}">
        <p14:creationId xmlns:p14="http://schemas.microsoft.com/office/powerpoint/2010/main" val="622271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7A4960-2D59-438B-8E0A-3DBEEC507DEC}" type="slidenum">
              <a:rPr lang="en-US" smtClean="0"/>
              <a:t>15</a:t>
            </a:fld>
            <a:endParaRPr lang="en-US"/>
          </a:p>
        </p:txBody>
      </p:sp>
    </p:spTree>
    <p:extLst>
      <p:ext uri="{BB962C8B-B14F-4D97-AF65-F5344CB8AC3E}">
        <p14:creationId xmlns:p14="http://schemas.microsoft.com/office/powerpoint/2010/main" val="991502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7A4960-2D59-438B-8E0A-3DBEEC507DEC}" type="slidenum">
              <a:rPr lang="en-US" smtClean="0"/>
              <a:t>16</a:t>
            </a:fld>
            <a:endParaRPr lang="en-US"/>
          </a:p>
        </p:txBody>
      </p:sp>
    </p:spTree>
    <p:extLst>
      <p:ext uri="{BB962C8B-B14F-4D97-AF65-F5344CB8AC3E}">
        <p14:creationId xmlns:p14="http://schemas.microsoft.com/office/powerpoint/2010/main" val="2967433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7A4960-2D59-438B-8E0A-3DBEEC507DEC}" type="slidenum">
              <a:rPr lang="en-US" smtClean="0"/>
              <a:t>17</a:t>
            </a:fld>
            <a:endParaRPr lang="en-US"/>
          </a:p>
        </p:txBody>
      </p:sp>
    </p:spTree>
    <p:extLst>
      <p:ext uri="{BB962C8B-B14F-4D97-AF65-F5344CB8AC3E}">
        <p14:creationId xmlns:p14="http://schemas.microsoft.com/office/powerpoint/2010/main" val="2401990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say that I have node on position in the tree f2. We need to multiply that node position with all corresponding node of other functions. The problem is that some of other functions might not have that node in their tree. Shape of trees could be vastly different. So if I multiplying something with tree that doesn’t even have corresponding node, what the result should be? Original implementation just ignore that results (zero is neutral for adding).</a:t>
            </a:r>
          </a:p>
          <a:p>
            <a:r>
              <a:rPr lang="en-US" dirty="0"/>
              <a:t>Monday: </a:t>
            </a:r>
            <a:r>
              <a:rPr lang="en-US" dirty="0" err="1"/>
              <a:t>CnC</a:t>
            </a:r>
            <a:r>
              <a:rPr lang="en-US" dirty="0"/>
              <a:t> enable us to prescribe step and if there is no input data, the step will not be executed</a:t>
            </a:r>
          </a:p>
          <a:p>
            <a:r>
              <a:rPr lang="en-US" dirty="0"/>
              <a:t>Thursday: Explain </a:t>
            </a:r>
            <a:r>
              <a:rPr lang="en-US" dirty="0" err="1"/>
              <a:t>CnC</a:t>
            </a:r>
            <a:r>
              <a:rPr lang="en-US" dirty="0"/>
              <a:t> also…</a:t>
            </a:r>
          </a:p>
          <a:p>
            <a:r>
              <a:rPr lang="en-US" dirty="0"/>
              <a:t>Conceptually we are not creating red task, but rather only green ones.  </a:t>
            </a:r>
          </a:p>
        </p:txBody>
      </p:sp>
      <p:sp>
        <p:nvSpPr>
          <p:cNvPr id="4" name="Slide Number Placeholder 3"/>
          <p:cNvSpPr>
            <a:spLocks noGrp="1"/>
          </p:cNvSpPr>
          <p:nvPr>
            <p:ph type="sldNum" sz="quarter" idx="10"/>
          </p:nvPr>
        </p:nvSpPr>
        <p:spPr/>
        <p:txBody>
          <a:bodyPr/>
          <a:lstStyle/>
          <a:p>
            <a:fld id="{687A4960-2D59-438B-8E0A-3DBEEC507DEC}" type="slidenum">
              <a:rPr lang="en-US" smtClean="0"/>
              <a:t>18</a:t>
            </a:fld>
            <a:endParaRPr lang="en-US"/>
          </a:p>
        </p:txBody>
      </p:sp>
    </p:spTree>
    <p:extLst>
      <p:ext uri="{BB962C8B-B14F-4D97-AF65-F5344CB8AC3E}">
        <p14:creationId xmlns:p14="http://schemas.microsoft.com/office/powerpoint/2010/main" val="1308939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Decrease number of task, increase granularity of computation: Means that we want to create bigger tasks instead of bunch of small ones</a:t>
            </a:r>
            <a:br>
              <a:rPr lang="en-US" dirty="0"/>
            </a:br>
            <a:r>
              <a:rPr lang="en-US" dirty="0"/>
              <a:t>Find not only an optimal amount of computation, but optimal shape as well that should be done by one Step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687A4960-2D59-438B-8E0A-3DBEEC507DEC}" type="slidenum">
              <a:rPr lang="en-US" smtClean="0"/>
              <a:t>30</a:t>
            </a:fld>
            <a:endParaRPr lang="en-US"/>
          </a:p>
        </p:txBody>
      </p:sp>
    </p:spTree>
    <p:extLst>
      <p:ext uri="{BB962C8B-B14F-4D97-AF65-F5344CB8AC3E}">
        <p14:creationId xmlns:p14="http://schemas.microsoft.com/office/powerpoint/2010/main" val="5166404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AD50978-D41D-43F5-B42C-974BCA3A0C99}" type="datetime1">
              <a:rPr lang="en-US" smtClean="0"/>
              <a:t>11/30/2018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C645A2-ED42-4499-8BB5-B1FEE988288C}" type="datetime1">
              <a:rPr lang="en-US" smtClean="0"/>
              <a:t>11/30/2018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6704CB8-F281-48F5-BE26-8F434D00BAC3}" type="datetime1">
              <a:rPr lang="en-US" smtClean="0"/>
              <a:t>11/30/2018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855E99-24F9-467C-853D-424BD82B4DD7}" type="datetime1">
              <a:rPr lang="en-US" smtClean="0"/>
              <a:t>11/30/2018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CFDD605-0975-4B50-BCD4-F7A848E2134E}" type="datetime1">
              <a:rPr lang="en-US" smtClean="0"/>
              <a:t>11/30/2018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C8F9325-B029-4449-8884-302B97C801C7}" type="datetime1">
              <a:rPr lang="en-US" smtClean="0"/>
              <a:t>11/30/2018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CD66BAC-6DF4-454B-BF5A-E50F2E2387F1}" type="datetime1">
              <a:rPr lang="en-US" smtClean="0"/>
              <a:t>11/30/2018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57F8B4-B466-4F45-B394-C35980C9EB81}" type="datetime1">
              <a:rPr lang="en-US" smtClean="0"/>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D3F118-EF19-493F-AC5F-0BD8B56EE9E0}" type="datetime1">
              <a:rPr lang="en-US" smtClean="0"/>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8E7217-DB86-4B3E-A0D1-7B0EFAB99784}" type="datetime1">
              <a:rPr lang="en-US" smtClean="0"/>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2000"/>
            </a:lvl1pPr>
          </a:lstStyle>
          <a:p>
            <a:fld id="{6D22F896-40B5-4ADD-8801-0D06FADFA09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95FD50-2DFE-4E75-9261-9AC9621C965B}" type="datetime1">
              <a:rPr lang="en-US" smtClean="0"/>
              <a:t>11/30/2018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B8B3C6-DBBF-4DCE-B614-E9E83265358A}" type="datetime1">
              <a:rPr lang="en-US" smtClean="0"/>
              <a:t>11/30/2018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7A3BB4-1794-4139-A212-8FC2C33CEE4E}" type="datetime1">
              <a:rPr lang="en-US" smtClean="0"/>
              <a:t>11/30/2018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77F439-6DE4-49B8-98EE-798363D42CD3}" type="datetime1">
              <a:rPr lang="en-US" smtClean="0"/>
              <a:t>11/30/2018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26BC4A-CCB7-4206-B47A-321449A2D93F}" type="datetime1">
              <a:rPr lang="en-US" smtClean="0"/>
              <a:t>11/30/2018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EA29DB-9A3C-4BEA-B1A5-FB0E4AE6168B}" type="datetime1">
              <a:rPr lang="en-US" smtClean="0"/>
              <a:t>11/30/2018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033A558-93B6-48B2-B819-2A7D12C0EB57}" type="datetime1">
              <a:rPr lang="en-US" smtClean="0"/>
              <a:t>11/30/2018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AC29BBD-AF00-4B96-869D-5FA185920B14}" type="datetime1">
              <a:rPr lang="en-US" smtClean="0"/>
              <a:t>11/30/2018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1.png"/><Relationship Id="rId2" Type="http://schemas.openxmlformats.org/officeDocument/2006/relationships/image" Target="../media/image150.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4.png"/><Relationship Id="rId7"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4E416-1781-4F19-A620-71933C62D8AC}"/>
              </a:ext>
            </a:extLst>
          </p:cNvPr>
          <p:cNvSpPr>
            <a:spLocks noGrp="1"/>
          </p:cNvSpPr>
          <p:nvPr>
            <p:ph type="ctrTitle"/>
          </p:nvPr>
        </p:nvSpPr>
        <p:spPr>
          <a:xfrm>
            <a:off x="1867631" y="1641109"/>
            <a:ext cx="9843722" cy="4205775"/>
          </a:xfrm>
        </p:spPr>
        <p:txBody>
          <a:bodyPr>
            <a:normAutofit fontScale="90000"/>
          </a:bodyPr>
          <a:lstStyle/>
          <a:p>
            <a:r>
              <a:rPr lang="en-US" dirty="0"/>
              <a:t>optimization of fine-grained </a:t>
            </a:r>
            <a:r>
              <a:rPr lang="en-US" dirty="0" err="1"/>
              <a:t>cnc</a:t>
            </a:r>
            <a:r>
              <a:rPr lang="en-US" dirty="0"/>
              <a:t> application by tilling in VECTOR, TREE and Operator dimensions</a:t>
            </a:r>
            <a:br>
              <a:rPr lang="en-US" dirty="0"/>
            </a:br>
            <a:br>
              <a:rPr lang="en-US" dirty="0"/>
            </a:br>
            <a:r>
              <a:rPr lang="en-US" dirty="0"/>
              <a:t>						</a:t>
            </a:r>
            <a:r>
              <a:rPr lang="en-US" sz="4000" dirty="0"/>
              <a:t>Dejan </a:t>
            </a:r>
            <a:r>
              <a:rPr lang="en-US" sz="4000" dirty="0" err="1"/>
              <a:t>Grubi</a:t>
            </a:r>
            <a:r>
              <a:rPr lang="sr-Latn-CS" sz="4000" dirty="0"/>
              <a:t>š</a:t>
            </a:r>
            <a:r>
              <a:rPr lang="en-US" sz="4000" dirty="0" err="1"/>
              <a:t>i</a:t>
            </a:r>
            <a:r>
              <a:rPr lang="sr-Latn-CS" sz="4000" dirty="0"/>
              <a:t>ć</a:t>
            </a:r>
            <a:br>
              <a:rPr lang="en-US" sz="4000" dirty="0"/>
            </a:br>
            <a:r>
              <a:rPr lang="en-US" sz="4000" dirty="0"/>
              <a:t>						Zoran </a:t>
            </a:r>
            <a:r>
              <a:rPr lang="en-US" sz="4000" dirty="0" err="1"/>
              <a:t>Budimli</a:t>
            </a:r>
            <a:r>
              <a:rPr lang="sr-Latn-CS" sz="4000" dirty="0"/>
              <a:t>ć</a:t>
            </a:r>
            <a:endParaRPr lang="en-US" dirty="0"/>
          </a:p>
        </p:txBody>
      </p:sp>
      <p:sp>
        <p:nvSpPr>
          <p:cNvPr id="5" name="Slide Number Placeholder 4">
            <a:extLst>
              <a:ext uri="{FF2B5EF4-FFF2-40B4-BE49-F238E27FC236}">
                <a16:creationId xmlns:a16="http://schemas.microsoft.com/office/drawing/2014/main" id="{41FD9177-5D95-49C6-9D91-7A07B80DA41D}"/>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2145615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CD0A37-0334-4FBD-8C38-D13E30092692}"/>
              </a:ext>
            </a:extLst>
          </p:cNvPr>
          <p:cNvPicPr>
            <a:picLocks noChangeAspect="1"/>
          </p:cNvPicPr>
          <p:nvPr/>
        </p:nvPicPr>
        <p:blipFill>
          <a:blip r:embed="rId2"/>
          <a:stretch>
            <a:fillRect/>
          </a:stretch>
        </p:blipFill>
        <p:spPr>
          <a:xfrm>
            <a:off x="1664348" y="3008960"/>
            <a:ext cx="3493110" cy="3493110"/>
          </a:xfrm>
          <a:prstGeom prst="rect">
            <a:avLst/>
          </a:prstGeom>
        </p:spPr>
      </p:pic>
      <p:sp>
        <p:nvSpPr>
          <p:cNvPr id="2" name="Title 1">
            <a:extLst>
              <a:ext uri="{FF2B5EF4-FFF2-40B4-BE49-F238E27FC236}">
                <a16:creationId xmlns:a16="http://schemas.microsoft.com/office/drawing/2014/main" id="{CD0AFCB1-6605-4B8E-B9FF-BB3066478426}"/>
              </a:ext>
            </a:extLst>
          </p:cNvPr>
          <p:cNvSpPr>
            <a:spLocks noGrp="1"/>
          </p:cNvSpPr>
          <p:nvPr>
            <p:ph type="title"/>
          </p:nvPr>
        </p:nvSpPr>
        <p:spPr/>
        <p:txBody>
          <a:bodyPr/>
          <a:lstStyle/>
          <a:p>
            <a:r>
              <a:rPr lang="en-US" dirty="0"/>
              <a:t>Inner-Product basic implementation</a:t>
            </a:r>
          </a:p>
        </p:txBody>
      </p:sp>
      <p:sp>
        <p:nvSpPr>
          <p:cNvPr id="3" name="Content Placeholder 2">
            <a:extLst>
              <a:ext uri="{FF2B5EF4-FFF2-40B4-BE49-F238E27FC236}">
                <a16:creationId xmlns:a16="http://schemas.microsoft.com/office/drawing/2014/main" id="{CA39D1DF-F2E7-4748-86F1-0111101448C2}"/>
              </a:ext>
            </a:extLst>
          </p:cNvPr>
          <p:cNvSpPr>
            <a:spLocks noGrp="1"/>
          </p:cNvSpPr>
          <p:nvPr>
            <p:ph idx="1"/>
          </p:nvPr>
        </p:nvSpPr>
        <p:spPr>
          <a:xfrm>
            <a:off x="1141413" y="1941756"/>
            <a:ext cx="8934572" cy="555259"/>
          </a:xfrm>
        </p:spPr>
        <p:txBody>
          <a:bodyPr/>
          <a:lstStyle/>
          <a:p>
            <a:r>
              <a:rPr lang="en-US" dirty="0"/>
              <a:t>Represent analogue function with tree</a:t>
            </a:r>
          </a:p>
        </p:txBody>
      </p:sp>
      <p:sp>
        <p:nvSpPr>
          <p:cNvPr id="8" name="Arrow: Right 7">
            <a:extLst>
              <a:ext uri="{FF2B5EF4-FFF2-40B4-BE49-F238E27FC236}">
                <a16:creationId xmlns:a16="http://schemas.microsoft.com/office/drawing/2014/main" id="{F9B72B04-6843-4EC7-8C3C-C87E8B34B15F}"/>
              </a:ext>
            </a:extLst>
          </p:cNvPr>
          <p:cNvSpPr/>
          <p:nvPr/>
        </p:nvSpPr>
        <p:spPr>
          <a:xfrm>
            <a:off x="5524076" y="4413616"/>
            <a:ext cx="1477901" cy="694592"/>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B72E1BE1-33FD-46EC-AFCD-4C75BB9829C9}"/>
              </a:ext>
            </a:extLst>
          </p:cNvPr>
          <p:cNvPicPr>
            <a:picLocks noChangeAspect="1"/>
          </p:cNvPicPr>
          <p:nvPr/>
        </p:nvPicPr>
        <p:blipFill rotWithShape="1">
          <a:blip r:embed="rId3"/>
          <a:srcRect b="72574"/>
          <a:stretch/>
        </p:blipFill>
        <p:spPr>
          <a:xfrm>
            <a:off x="7211524" y="3156927"/>
            <a:ext cx="3493110" cy="879814"/>
          </a:xfrm>
          <a:prstGeom prst="rect">
            <a:avLst/>
          </a:prstGeom>
        </p:spPr>
      </p:pic>
      <p:sp>
        <p:nvSpPr>
          <p:cNvPr id="24" name="Rectangle 23">
            <a:extLst>
              <a:ext uri="{FF2B5EF4-FFF2-40B4-BE49-F238E27FC236}">
                <a16:creationId xmlns:a16="http://schemas.microsoft.com/office/drawing/2014/main" id="{84BD324E-FEA7-488C-B6DF-AF26E5E96FF2}"/>
              </a:ext>
            </a:extLst>
          </p:cNvPr>
          <p:cNvSpPr/>
          <p:nvPr/>
        </p:nvSpPr>
        <p:spPr>
          <a:xfrm>
            <a:off x="1722120" y="3084855"/>
            <a:ext cx="3368040" cy="33521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31A19A5-63C3-4B17-BF81-CC7F07F5166C}"/>
              </a:ext>
            </a:extLst>
          </p:cNvPr>
          <p:cNvSpPr>
            <a:spLocks noGrp="1"/>
          </p:cNvSpPr>
          <p:nvPr>
            <p:ph type="sldNum" sz="quarter" idx="12"/>
          </p:nvPr>
        </p:nvSpPr>
        <p:spPr/>
        <p:txBody>
          <a:bodyPr/>
          <a:lstStyle/>
          <a:p>
            <a:fld id="{6D22F896-40B5-4ADD-8801-0D06FADFA095}" type="slidenum">
              <a:rPr lang="en-US" smtClean="0"/>
              <a:t>10</a:t>
            </a:fld>
            <a:endParaRPr lang="en-US" dirty="0"/>
          </a:p>
        </p:txBody>
      </p:sp>
      <p:cxnSp>
        <p:nvCxnSpPr>
          <p:cNvPr id="10" name="Straight Connector 9">
            <a:extLst>
              <a:ext uri="{FF2B5EF4-FFF2-40B4-BE49-F238E27FC236}">
                <a16:creationId xmlns:a16="http://schemas.microsoft.com/office/drawing/2014/main" id="{1EC63E81-3D96-4327-BDFA-E05DC3576D20}"/>
              </a:ext>
            </a:extLst>
          </p:cNvPr>
          <p:cNvCxnSpPr>
            <a:cxnSpLocks/>
          </p:cNvCxnSpPr>
          <p:nvPr/>
        </p:nvCxnSpPr>
        <p:spPr>
          <a:xfrm>
            <a:off x="3404616" y="3084855"/>
            <a:ext cx="0" cy="3352114"/>
          </a:xfrm>
          <a:prstGeom prst="line">
            <a:avLst/>
          </a:prstGeom>
          <a:ln>
            <a:solidFill>
              <a:srgbClr val="FF0000"/>
            </a:solidFill>
          </a:ln>
        </p:spPr>
        <p:style>
          <a:lnRef idx="2">
            <a:schemeClr val="accent4"/>
          </a:lnRef>
          <a:fillRef idx="0">
            <a:schemeClr val="accent4"/>
          </a:fillRef>
          <a:effectRef idx="1">
            <a:schemeClr val="accent4"/>
          </a:effectRef>
          <a:fontRef idx="minor">
            <a:schemeClr val="tx1"/>
          </a:fontRef>
        </p:style>
      </p:cxnSp>
      <p:pic>
        <p:nvPicPr>
          <p:cNvPr id="13" name="Picture 12">
            <a:extLst>
              <a:ext uri="{FF2B5EF4-FFF2-40B4-BE49-F238E27FC236}">
                <a16:creationId xmlns:a16="http://schemas.microsoft.com/office/drawing/2014/main" id="{1343047B-64E0-4685-A441-5BC512F36E19}"/>
              </a:ext>
            </a:extLst>
          </p:cNvPr>
          <p:cNvPicPr>
            <a:picLocks noChangeAspect="1"/>
          </p:cNvPicPr>
          <p:nvPr/>
        </p:nvPicPr>
        <p:blipFill rotWithShape="1">
          <a:blip r:embed="rId3"/>
          <a:srcRect t="27364" b="45210"/>
          <a:stretch/>
        </p:blipFill>
        <p:spPr>
          <a:xfrm>
            <a:off x="7211524" y="4036741"/>
            <a:ext cx="3493110" cy="879814"/>
          </a:xfrm>
          <a:prstGeom prst="rect">
            <a:avLst/>
          </a:prstGeom>
        </p:spPr>
      </p:pic>
      <p:sp>
        <p:nvSpPr>
          <p:cNvPr id="14" name="Rectangle 13">
            <a:extLst>
              <a:ext uri="{FF2B5EF4-FFF2-40B4-BE49-F238E27FC236}">
                <a16:creationId xmlns:a16="http://schemas.microsoft.com/office/drawing/2014/main" id="{D487BB9A-41B2-4701-8276-AFF823514DC8}"/>
              </a:ext>
            </a:extLst>
          </p:cNvPr>
          <p:cNvSpPr/>
          <p:nvPr/>
        </p:nvSpPr>
        <p:spPr>
          <a:xfrm>
            <a:off x="2554229" y="3084856"/>
            <a:ext cx="1725158" cy="33521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AA525EAC-8AA9-4B2C-BFB5-4B699E847922}"/>
              </a:ext>
            </a:extLst>
          </p:cNvPr>
          <p:cNvPicPr>
            <a:picLocks noChangeAspect="1"/>
          </p:cNvPicPr>
          <p:nvPr/>
        </p:nvPicPr>
        <p:blipFill rotWithShape="1">
          <a:blip r:embed="rId3"/>
          <a:srcRect t="54852" b="25994"/>
          <a:stretch/>
        </p:blipFill>
        <p:spPr>
          <a:xfrm>
            <a:off x="7211524" y="4916555"/>
            <a:ext cx="3493110" cy="614450"/>
          </a:xfrm>
          <a:prstGeom prst="rect">
            <a:avLst/>
          </a:prstGeom>
        </p:spPr>
      </p:pic>
      <p:sp>
        <p:nvSpPr>
          <p:cNvPr id="18" name="Freeform: Shape 17">
            <a:extLst>
              <a:ext uri="{FF2B5EF4-FFF2-40B4-BE49-F238E27FC236}">
                <a16:creationId xmlns:a16="http://schemas.microsoft.com/office/drawing/2014/main" id="{C4A76FC7-FC45-4C42-9DDE-7AD1853AE976}"/>
              </a:ext>
            </a:extLst>
          </p:cNvPr>
          <p:cNvSpPr/>
          <p:nvPr/>
        </p:nvSpPr>
        <p:spPr>
          <a:xfrm>
            <a:off x="1714500" y="3763751"/>
            <a:ext cx="838200" cy="2111588"/>
          </a:xfrm>
          <a:custGeom>
            <a:avLst/>
            <a:gdLst>
              <a:gd name="connsiteX0" fmla="*/ 0 w 838200"/>
              <a:gd name="connsiteY0" fmla="*/ 1174009 h 2111588"/>
              <a:gd name="connsiteX1" fmla="*/ 160020 w 838200"/>
              <a:gd name="connsiteY1" fmla="*/ 23389 h 2111588"/>
              <a:gd name="connsiteX2" fmla="*/ 373380 w 838200"/>
              <a:gd name="connsiteY2" fmla="*/ 2111269 h 2111588"/>
              <a:gd name="connsiteX3" fmla="*/ 701040 w 838200"/>
              <a:gd name="connsiteY3" fmla="*/ 183409 h 2111588"/>
              <a:gd name="connsiteX4" fmla="*/ 838200 w 838200"/>
              <a:gd name="connsiteY4" fmla="*/ 305329 h 2111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2111588">
                <a:moveTo>
                  <a:pt x="0" y="1174009"/>
                </a:moveTo>
                <a:cubicBezTo>
                  <a:pt x="48895" y="520594"/>
                  <a:pt x="97790" y="-132821"/>
                  <a:pt x="160020" y="23389"/>
                </a:cubicBezTo>
                <a:cubicBezTo>
                  <a:pt x="222250" y="179599"/>
                  <a:pt x="283210" y="2084599"/>
                  <a:pt x="373380" y="2111269"/>
                </a:cubicBezTo>
                <a:cubicBezTo>
                  <a:pt x="463550" y="2137939"/>
                  <a:pt x="623570" y="484399"/>
                  <a:pt x="701040" y="183409"/>
                </a:cubicBezTo>
                <a:cubicBezTo>
                  <a:pt x="778510" y="-117581"/>
                  <a:pt x="808355" y="93874"/>
                  <a:pt x="838200" y="305329"/>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0FAE0530-16A3-4387-B1F0-5D168250CB0F}"/>
              </a:ext>
            </a:extLst>
          </p:cNvPr>
          <p:cNvSpPr/>
          <p:nvPr/>
        </p:nvSpPr>
        <p:spPr>
          <a:xfrm>
            <a:off x="2537460" y="4008121"/>
            <a:ext cx="861060" cy="979238"/>
          </a:xfrm>
          <a:custGeom>
            <a:avLst/>
            <a:gdLst>
              <a:gd name="connsiteX0" fmla="*/ 0 w 861060"/>
              <a:gd name="connsiteY0" fmla="*/ 0 h 910658"/>
              <a:gd name="connsiteX1" fmla="*/ 449580 w 861060"/>
              <a:gd name="connsiteY1" fmla="*/ 800100 h 910658"/>
              <a:gd name="connsiteX2" fmla="*/ 861060 w 861060"/>
              <a:gd name="connsiteY2" fmla="*/ 883920 h 910658"/>
            </a:gdLst>
            <a:ahLst/>
            <a:cxnLst>
              <a:cxn ang="0">
                <a:pos x="connsiteX0" y="connsiteY0"/>
              </a:cxn>
              <a:cxn ang="0">
                <a:pos x="connsiteX1" y="connsiteY1"/>
              </a:cxn>
              <a:cxn ang="0">
                <a:pos x="connsiteX2" y="connsiteY2"/>
              </a:cxn>
            </a:cxnLst>
            <a:rect l="l" t="t" r="r" b="b"/>
            <a:pathLst>
              <a:path w="861060" h="910658">
                <a:moveTo>
                  <a:pt x="0" y="0"/>
                </a:moveTo>
                <a:cubicBezTo>
                  <a:pt x="153035" y="326390"/>
                  <a:pt x="306070" y="652780"/>
                  <a:pt x="449580" y="800100"/>
                </a:cubicBezTo>
                <a:cubicBezTo>
                  <a:pt x="593090" y="947420"/>
                  <a:pt x="727075" y="915670"/>
                  <a:pt x="861060" y="88392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4A812EC-5F89-4931-9FE1-52223C8F27C2}"/>
              </a:ext>
            </a:extLst>
          </p:cNvPr>
          <p:cNvSpPr/>
          <p:nvPr/>
        </p:nvSpPr>
        <p:spPr>
          <a:xfrm>
            <a:off x="3398520" y="4954000"/>
            <a:ext cx="899160" cy="692420"/>
          </a:xfrm>
          <a:custGeom>
            <a:avLst/>
            <a:gdLst>
              <a:gd name="connsiteX0" fmla="*/ 0 w 899160"/>
              <a:gd name="connsiteY0" fmla="*/ 21860 h 692420"/>
              <a:gd name="connsiteX1" fmla="*/ 403860 w 899160"/>
              <a:gd name="connsiteY1" fmla="*/ 82820 h 692420"/>
              <a:gd name="connsiteX2" fmla="*/ 899160 w 899160"/>
              <a:gd name="connsiteY2" fmla="*/ 692420 h 692420"/>
            </a:gdLst>
            <a:ahLst/>
            <a:cxnLst>
              <a:cxn ang="0">
                <a:pos x="connsiteX0" y="connsiteY0"/>
              </a:cxn>
              <a:cxn ang="0">
                <a:pos x="connsiteX1" y="connsiteY1"/>
              </a:cxn>
              <a:cxn ang="0">
                <a:pos x="connsiteX2" y="connsiteY2"/>
              </a:cxn>
            </a:cxnLst>
            <a:rect l="l" t="t" r="r" b="b"/>
            <a:pathLst>
              <a:path w="899160" h="692420">
                <a:moveTo>
                  <a:pt x="0" y="21860"/>
                </a:moveTo>
                <a:cubicBezTo>
                  <a:pt x="127000" y="-3540"/>
                  <a:pt x="254000" y="-28940"/>
                  <a:pt x="403860" y="82820"/>
                </a:cubicBezTo>
                <a:cubicBezTo>
                  <a:pt x="553720" y="194580"/>
                  <a:pt x="726440" y="443500"/>
                  <a:pt x="899160" y="69242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952B4EF-B96B-4ABA-A4DE-DF41D51FAEE6}"/>
              </a:ext>
            </a:extLst>
          </p:cNvPr>
          <p:cNvSpPr/>
          <p:nvPr/>
        </p:nvSpPr>
        <p:spPr>
          <a:xfrm>
            <a:off x="4282440" y="4099124"/>
            <a:ext cx="792480" cy="1547296"/>
          </a:xfrm>
          <a:custGeom>
            <a:avLst/>
            <a:gdLst>
              <a:gd name="connsiteX0" fmla="*/ 0 w 792480"/>
              <a:gd name="connsiteY0" fmla="*/ 1524436 h 1538650"/>
              <a:gd name="connsiteX1" fmla="*/ 167640 w 792480"/>
              <a:gd name="connsiteY1" fmla="*/ 1318696 h 1538650"/>
              <a:gd name="connsiteX2" fmla="*/ 419100 w 792480"/>
              <a:gd name="connsiteY2" fmla="*/ 436 h 1538650"/>
              <a:gd name="connsiteX3" fmla="*/ 640080 w 792480"/>
              <a:gd name="connsiteY3" fmla="*/ 1471096 h 1538650"/>
              <a:gd name="connsiteX4" fmla="*/ 792480 w 792480"/>
              <a:gd name="connsiteY4" fmla="*/ 747196 h 15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2480" h="1538650">
                <a:moveTo>
                  <a:pt x="0" y="1524436"/>
                </a:moveTo>
                <a:cubicBezTo>
                  <a:pt x="48895" y="1548566"/>
                  <a:pt x="97790" y="1572696"/>
                  <a:pt x="167640" y="1318696"/>
                </a:cubicBezTo>
                <a:cubicBezTo>
                  <a:pt x="237490" y="1064696"/>
                  <a:pt x="340360" y="-24964"/>
                  <a:pt x="419100" y="436"/>
                </a:cubicBezTo>
                <a:cubicBezTo>
                  <a:pt x="497840" y="25836"/>
                  <a:pt x="577850" y="1346636"/>
                  <a:pt x="640080" y="1471096"/>
                </a:cubicBezTo>
                <a:cubicBezTo>
                  <a:pt x="702310" y="1595556"/>
                  <a:pt x="747395" y="1171376"/>
                  <a:pt x="792480" y="747196"/>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5891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50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1000"/>
                                        <p:tgtEl>
                                          <p:spTgt spid="14"/>
                                        </p:tgtEl>
                                      </p:cBhvr>
                                    </p:animEffect>
                                  </p:childTnLst>
                                </p:cTn>
                              </p:par>
                              <p:par>
                                <p:cTn id="8" presetID="10" presetClass="entr" presetSubtype="0" fill="hold" nodeType="withEffect">
                                  <p:stCondLst>
                                    <p:cond delay="100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par>
                          <p:cTn id="11" fill="hold">
                            <p:stCondLst>
                              <p:cond delay="1500"/>
                            </p:stCondLst>
                            <p:childTnLst>
                              <p:par>
                                <p:cTn id="12" presetID="10"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1000"/>
                                        <p:tgtEl>
                                          <p:spTgt spid="18"/>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childTnLst>
                                </p:cTn>
                              </p:par>
                              <p:par>
                                <p:cTn id="18" presetID="10" presetClass="entr" presetSubtype="0" fill="hold" grpId="0" nodeType="withEffect">
                                  <p:stCondLst>
                                    <p:cond delay="100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1000"/>
                                        <p:tgtEl>
                                          <p:spTgt spid="20"/>
                                        </p:tgtEl>
                                      </p:cBhvr>
                                    </p:animEffect>
                                  </p:childTnLst>
                                </p:cTn>
                              </p:par>
                              <p:par>
                                <p:cTn id="21" presetID="10" presetClass="entr" presetSubtype="0" fill="hold" grpId="0" nodeType="withEffect">
                                  <p:stCondLst>
                                    <p:cond delay="1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19" grpId="0" animBg="1"/>
      <p:bldP spid="20"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CD0A37-0334-4FBD-8C38-D13E30092692}"/>
              </a:ext>
            </a:extLst>
          </p:cNvPr>
          <p:cNvPicPr>
            <a:picLocks noChangeAspect="1"/>
          </p:cNvPicPr>
          <p:nvPr/>
        </p:nvPicPr>
        <p:blipFill>
          <a:blip r:embed="rId2"/>
          <a:stretch>
            <a:fillRect/>
          </a:stretch>
        </p:blipFill>
        <p:spPr>
          <a:xfrm>
            <a:off x="1664348" y="3008960"/>
            <a:ext cx="3493110" cy="3493110"/>
          </a:xfrm>
          <a:prstGeom prst="rect">
            <a:avLst/>
          </a:prstGeom>
        </p:spPr>
      </p:pic>
      <p:sp>
        <p:nvSpPr>
          <p:cNvPr id="2" name="Title 1">
            <a:extLst>
              <a:ext uri="{FF2B5EF4-FFF2-40B4-BE49-F238E27FC236}">
                <a16:creationId xmlns:a16="http://schemas.microsoft.com/office/drawing/2014/main" id="{CD0AFCB1-6605-4B8E-B9FF-BB3066478426}"/>
              </a:ext>
            </a:extLst>
          </p:cNvPr>
          <p:cNvSpPr>
            <a:spLocks noGrp="1"/>
          </p:cNvSpPr>
          <p:nvPr>
            <p:ph type="title"/>
          </p:nvPr>
        </p:nvSpPr>
        <p:spPr/>
        <p:txBody>
          <a:bodyPr/>
          <a:lstStyle/>
          <a:p>
            <a:r>
              <a:rPr lang="en-US" dirty="0"/>
              <a:t>Inner-Product basic implementation</a:t>
            </a:r>
          </a:p>
        </p:txBody>
      </p:sp>
      <p:sp>
        <p:nvSpPr>
          <p:cNvPr id="3" name="Content Placeholder 2">
            <a:extLst>
              <a:ext uri="{FF2B5EF4-FFF2-40B4-BE49-F238E27FC236}">
                <a16:creationId xmlns:a16="http://schemas.microsoft.com/office/drawing/2014/main" id="{CA39D1DF-F2E7-4748-86F1-0111101448C2}"/>
              </a:ext>
            </a:extLst>
          </p:cNvPr>
          <p:cNvSpPr>
            <a:spLocks noGrp="1"/>
          </p:cNvSpPr>
          <p:nvPr>
            <p:ph idx="1"/>
          </p:nvPr>
        </p:nvSpPr>
        <p:spPr>
          <a:xfrm>
            <a:off x="1141413" y="1941756"/>
            <a:ext cx="8934572" cy="555259"/>
          </a:xfrm>
        </p:spPr>
        <p:txBody>
          <a:bodyPr/>
          <a:lstStyle/>
          <a:p>
            <a:r>
              <a:rPr lang="en-US" dirty="0"/>
              <a:t>Represent analogue function with tree</a:t>
            </a:r>
          </a:p>
        </p:txBody>
      </p:sp>
      <p:sp>
        <p:nvSpPr>
          <p:cNvPr id="8" name="Arrow: Right 7">
            <a:extLst>
              <a:ext uri="{FF2B5EF4-FFF2-40B4-BE49-F238E27FC236}">
                <a16:creationId xmlns:a16="http://schemas.microsoft.com/office/drawing/2014/main" id="{F9B72B04-6843-4EC7-8C3C-C87E8B34B15F}"/>
              </a:ext>
            </a:extLst>
          </p:cNvPr>
          <p:cNvSpPr/>
          <p:nvPr/>
        </p:nvSpPr>
        <p:spPr>
          <a:xfrm>
            <a:off x="5524076" y="4413616"/>
            <a:ext cx="1477901" cy="694592"/>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B72E1BE1-33FD-46EC-AFCD-4C75BB9829C9}"/>
              </a:ext>
            </a:extLst>
          </p:cNvPr>
          <p:cNvPicPr>
            <a:picLocks noChangeAspect="1"/>
          </p:cNvPicPr>
          <p:nvPr/>
        </p:nvPicPr>
        <p:blipFill rotWithShape="1">
          <a:blip r:embed="rId3"/>
          <a:srcRect b="72574"/>
          <a:stretch/>
        </p:blipFill>
        <p:spPr>
          <a:xfrm>
            <a:off x="7211524" y="3156927"/>
            <a:ext cx="3493110" cy="879814"/>
          </a:xfrm>
          <a:prstGeom prst="rect">
            <a:avLst/>
          </a:prstGeom>
        </p:spPr>
      </p:pic>
      <p:sp>
        <p:nvSpPr>
          <p:cNvPr id="23" name="Rectangle 22">
            <a:extLst>
              <a:ext uri="{FF2B5EF4-FFF2-40B4-BE49-F238E27FC236}">
                <a16:creationId xmlns:a16="http://schemas.microsoft.com/office/drawing/2014/main" id="{5AEF2D76-FB10-4F99-8BA3-690927A1BCE5}"/>
              </a:ext>
            </a:extLst>
          </p:cNvPr>
          <p:cNvSpPr/>
          <p:nvPr/>
        </p:nvSpPr>
        <p:spPr>
          <a:xfrm>
            <a:off x="2554229" y="3084856"/>
            <a:ext cx="1725158" cy="33521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4BD324E-FEA7-488C-B6DF-AF26E5E96FF2}"/>
              </a:ext>
            </a:extLst>
          </p:cNvPr>
          <p:cNvSpPr/>
          <p:nvPr/>
        </p:nvSpPr>
        <p:spPr>
          <a:xfrm>
            <a:off x="1722120" y="3084855"/>
            <a:ext cx="3368040" cy="33521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3BE52E-A63E-4D6E-B666-1F2FDB847F8B}"/>
              </a:ext>
            </a:extLst>
          </p:cNvPr>
          <p:cNvSpPr/>
          <p:nvPr/>
        </p:nvSpPr>
        <p:spPr>
          <a:xfrm>
            <a:off x="2072640" y="3084855"/>
            <a:ext cx="2639568" cy="33521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0B7E6DA3-B9A3-4B97-B620-AF4B238E8423}"/>
              </a:ext>
            </a:extLst>
          </p:cNvPr>
          <p:cNvCxnSpPr>
            <a:cxnSpLocks/>
          </p:cNvCxnSpPr>
          <p:nvPr/>
        </p:nvCxnSpPr>
        <p:spPr>
          <a:xfrm>
            <a:off x="3404616" y="3084855"/>
            <a:ext cx="0" cy="3352114"/>
          </a:xfrm>
          <a:prstGeom prst="line">
            <a:avLst/>
          </a:prstGeom>
          <a:ln>
            <a:solidFill>
              <a:srgbClr val="FF0000"/>
            </a:solidFill>
          </a:ln>
        </p:spPr>
        <p:style>
          <a:lnRef idx="2">
            <a:schemeClr val="accent4"/>
          </a:lnRef>
          <a:fillRef idx="0">
            <a:schemeClr val="accent4"/>
          </a:fillRef>
          <a:effectRef idx="1">
            <a:schemeClr val="accent4"/>
          </a:effectRef>
          <a:fontRef idx="minor">
            <a:schemeClr val="tx1"/>
          </a:fontRef>
        </p:style>
      </p:cxnSp>
      <p:sp>
        <p:nvSpPr>
          <p:cNvPr id="6" name="Slide Number Placeholder 5">
            <a:extLst>
              <a:ext uri="{FF2B5EF4-FFF2-40B4-BE49-F238E27FC236}">
                <a16:creationId xmlns:a16="http://schemas.microsoft.com/office/drawing/2014/main" id="{D31A19A5-63C3-4B17-BF81-CC7F07F5166C}"/>
              </a:ext>
            </a:extLst>
          </p:cNvPr>
          <p:cNvSpPr>
            <a:spLocks noGrp="1"/>
          </p:cNvSpPr>
          <p:nvPr>
            <p:ph type="sldNum" sz="quarter" idx="12"/>
          </p:nvPr>
        </p:nvSpPr>
        <p:spPr/>
        <p:txBody>
          <a:bodyPr/>
          <a:lstStyle/>
          <a:p>
            <a:fld id="{6D22F896-40B5-4ADD-8801-0D06FADFA095}" type="slidenum">
              <a:rPr lang="en-US" smtClean="0"/>
              <a:t>11</a:t>
            </a:fld>
            <a:endParaRPr lang="en-US" dirty="0"/>
          </a:p>
        </p:txBody>
      </p:sp>
      <p:pic>
        <p:nvPicPr>
          <p:cNvPr id="14" name="Picture 13">
            <a:extLst>
              <a:ext uri="{FF2B5EF4-FFF2-40B4-BE49-F238E27FC236}">
                <a16:creationId xmlns:a16="http://schemas.microsoft.com/office/drawing/2014/main" id="{714F4150-82AD-4A99-B380-123B797E8B6C}"/>
              </a:ext>
            </a:extLst>
          </p:cNvPr>
          <p:cNvPicPr>
            <a:picLocks noChangeAspect="1"/>
          </p:cNvPicPr>
          <p:nvPr/>
        </p:nvPicPr>
        <p:blipFill rotWithShape="1">
          <a:blip r:embed="rId3"/>
          <a:srcRect t="27364" b="45210"/>
          <a:stretch/>
        </p:blipFill>
        <p:spPr>
          <a:xfrm>
            <a:off x="7211524" y="4036741"/>
            <a:ext cx="3493110" cy="879814"/>
          </a:xfrm>
          <a:prstGeom prst="rect">
            <a:avLst/>
          </a:prstGeom>
        </p:spPr>
      </p:pic>
      <p:pic>
        <p:nvPicPr>
          <p:cNvPr id="16" name="Picture 15">
            <a:extLst>
              <a:ext uri="{FF2B5EF4-FFF2-40B4-BE49-F238E27FC236}">
                <a16:creationId xmlns:a16="http://schemas.microsoft.com/office/drawing/2014/main" id="{BB42180A-315D-4CF2-8F6B-3C004E304EC2}"/>
              </a:ext>
            </a:extLst>
          </p:cNvPr>
          <p:cNvPicPr>
            <a:picLocks noChangeAspect="1"/>
          </p:cNvPicPr>
          <p:nvPr/>
        </p:nvPicPr>
        <p:blipFill rotWithShape="1">
          <a:blip r:embed="rId3"/>
          <a:srcRect t="54852" b="25994"/>
          <a:stretch/>
        </p:blipFill>
        <p:spPr>
          <a:xfrm>
            <a:off x="7211524" y="4916555"/>
            <a:ext cx="3493110" cy="614450"/>
          </a:xfrm>
          <a:prstGeom prst="rect">
            <a:avLst/>
          </a:prstGeom>
        </p:spPr>
      </p:pic>
      <p:pic>
        <p:nvPicPr>
          <p:cNvPr id="17" name="Picture 16">
            <a:extLst>
              <a:ext uri="{FF2B5EF4-FFF2-40B4-BE49-F238E27FC236}">
                <a16:creationId xmlns:a16="http://schemas.microsoft.com/office/drawing/2014/main" id="{5FC331BC-6150-4061-B679-4DDF7CFECE3B}"/>
              </a:ext>
            </a:extLst>
          </p:cNvPr>
          <p:cNvPicPr>
            <a:picLocks noChangeAspect="1"/>
          </p:cNvPicPr>
          <p:nvPr/>
        </p:nvPicPr>
        <p:blipFill rotWithShape="1">
          <a:blip r:embed="rId3"/>
          <a:srcRect t="73623" b="-880"/>
          <a:stretch/>
        </p:blipFill>
        <p:spPr>
          <a:xfrm>
            <a:off x="7211524" y="5525302"/>
            <a:ext cx="3493110" cy="874366"/>
          </a:xfrm>
          <a:prstGeom prst="rect">
            <a:avLst/>
          </a:prstGeom>
        </p:spPr>
      </p:pic>
      <p:sp>
        <p:nvSpPr>
          <p:cNvPr id="7" name="Freeform: Shape 6">
            <a:extLst>
              <a:ext uri="{FF2B5EF4-FFF2-40B4-BE49-F238E27FC236}">
                <a16:creationId xmlns:a16="http://schemas.microsoft.com/office/drawing/2014/main" id="{95D4F5A1-8B4E-4D24-81E7-E0615CE31BEB}"/>
              </a:ext>
            </a:extLst>
          </p:cNvPr>
          <p:cNvSpPr/>
          <p:nvPr/>
        </p:nvSpPr>
        <p:spPr>
          <a:xfrm>
            <a:off x="1722120" y="3864075"/>
            <a:ext cx="373380" cy="2018167"/>
          </a:xfrm>
          <a:custGeom>
            <a:avLst/>
            <a:gdLst>
              <a:gd name="connsiteX0" fmla="*/ 0 w 373380"/>
              <a:gd name="connsiteY0" fmla="*/ 1088925 h 2018167"/>
              <a:gd name="connsiteX1" fmla="*/ 106680 w 373380"/>
              <a:gd name="connsiteY1" fmla="*/ 14505 h 2018167"/>
              <a:gd name="connsiteX2" fmla="*/ 281940 w 373380"/>
              <a:gd name="connsiteY2" fmla="*/ 1782345 h 2018167"/>
              <a:gd name="connsiteX3" fmla="*/ 373380 w 373380"/>
              <a:gd name="connsiteY3" fmla="*/ 1949985 h 2018167"/>
            </a:gdLst>
            <a:ahLst/>
            <a:cxnLst>
              <a:cxn ang="0">
                <a:pos x="connsiteX0" y="connsiteY0"/>
              </a:cxn>
              <a:cxn ang="0">
                <a:pos x="connsiteX1" y="connsiteY1"/>
              </a:cxn>
              <a:cxn ang="0">
                <a:pos x="connsiteX2" y="connsiteY2"/>
              </a:cxn>
              <a:cxn ang="0">
                <a:pos x="connsiteX3" y="connsiteY3"/>
              </a:cxn>
            </a:cxnLst>
            <a:rect l="l" t="t" r="r" b="b"/>
            <a:pathLst>
              <a:path w="373380" h="2018167">
                <a:moveTo>
                  <a:pt x="0" y="1088925"/>
                </a:moveTo>
                <a:cubicBezTo>
                  <a:pt x="29845" y="493930"/>
                  <a:pt x="59690" y="-101065"/>
                  <a:pt x="106680" y="14505"/>
                </a:cubicBezTo>
                <a:cubicBezTo>
                  <a:pt x="153670" y="130075"/>
                  <a:pt x="237490" y="1459765"/>
                  <a:pt x="281940" y="1782345"/>
                </a:cubicBezTo>
                <a:cubicBezTo>
                  <a:pt x="326390" y="2104925"/>
                  <a:pt x="349885" y="2027455"/>
                  <a:pt x="373380" y="1949985"/>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EE40B127-F6C1-49B5-AC3E-555E768FAB1A}"/>
              </a:ext>
            </a:extLst>
          </p:cNvPr>
          <p:cNvSpPr/>
          <p:nvPr/>
        </p:nvSpPr>
        <p:spPr>
          <a:xfrm>
            <a:off x="2114547" y="3931921"/>
            <a:ext cx="479296" cy="1872726"/>
          </a:xfrm>
          <a:custGeom>
            <a:avLst/>
            <a:gdLst>
              <a:gd name="connsiteX0" fmla="*/ 0 w 426720"/>
              <a:gd name="connsiteY0" fmla="*/ 1862977 h 1862977"/>
              <a:gd name="connsiteX1" fmla="*/ 236220 w 426720"/>
              <a:gd name="connsiteY1" fmla="*/ 148477 h 1862977"/>
              <a:gd name="connsiteX2" fmla="*/ 426720 w 426720"/>
              <a:gd name="connsiteY2" fmla="*/ 201817 h 1862977"/>
            </a:gdLst>
            <a:ahLst/>
            <a:cxnLst>
              <a:cxn ang="0">
                <a:pos x="connsiteX0" y="connsiteY0"/>
              </a:cxn>
              <a:cxn ang="0">
                <a:pos x="connsiteX1" y="connsiteY1"/>
              </a:cxn>
              <a:cxn ang="0">
                <a:pos x="connsiteX2" y="connsiteY2"/>
              </a:cxn>
            </a:cxnLst>
            <a:rect l="l" t="t" r="r" b="b"/>
            <a:pathLst>
              <a:path w="426720" h="1862977">
                <a:moveTo>
                  <a:pt x="0" y="1862977"/>
                </a:moveTo>
                <a:cubicBezTo>
                  <a:pt x="82550" y="1144157"/>
                  <a:pt x="165100" y="425337"/>
                  <a:pt x="236220" y="148477"/>
                </a:cubicBezTo>
                <a:cubicBezTo>
                  <a:pt x="307340" y="-128383"/>
                  <a:pt x="367030" y="36717"/>
                  <a:pt x="426720" y="201817"/>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BEE816FA-4AE6-4C74-8CCD-56F131977EEF}"/>
              </a:ext>
            </a:extLst>
          </p:cNvPr>
          <p:cNvSpPr/>
          <p:nvPr/>
        </p:nvSpPr>
        <p:spPr>
          <a:xfrm>
            <a:off x="2560320" y="4038600"/>
            <a:ext cx="845820" cy="953378"/>
          </a:xfrm>
          <a:custGeom>
            <a:avLst/>
            <a:gdLst>
              <a:gd name="connsiteX0" fmla="*/ 0 w 845820"/>
              <a:gd name="connsiteY0" fmla="*/ 0 h 953378"/>
              <a:gd name="connsiteX1" fmla="*/ 350520 w 845820"/>
              <a:gd name="connsiteY1" fmla="*/ 723900 h 953378"/>
              <a:gd name="connsiteX2" fmla="*/ 701040 w 845820"/>
              <a:gd name="connsiteY2" fmla="*/ 937260 h 953378"/>
              <a:gd name="connsiteX3" fmla="*/ 845820 w 845820"/>
              <a:gd name="connsiteY3" fmla="*/ 922020 h 953378"/>
            </a:gdLst>
            <a:ahLst/>
            <a:cxnLst>
              <a:cxn ang="0">
                <a:pos x="connsiteX0" y="connsiteY0"/>
              </a:cxn>
              <a:cxn ang="0">
                <a:pos x="connsiteX1" y="connsiteY1"/>
              </a:cxn>
              <a:cxn ang="0">
                <a:pos x="connsiteX2" y="connsiteY2"/>
              </a:cxn>
              <a:cxn ang="0">
                <a:pos x="connsiteX3" y="connsiteY3"/>
              </a:cxn>
            </a:cxnLst>
            <a:rect l="l" t="t" r="r" b="b"/>
            <a:pathLst>
              <a:path w="845820" h="953378">
                <a:moveTo>
                  <a:pt x="0" y="0"/>
                </a:moveTo>
                <a:cubicBezTo>
                  <a:pt x="116840" y="283845"/>
                  <a:pt x="233680" y="567690"/>
                  <a:pt x="350520" y="723900"/>
                </a:cubicBezTo>
                <a:cubicBezTo>
                  <a:pt x="467360" y="880110"/>
                  <a:pt x="618490" y="904240"/>
                  <a:pt x="701040" y="937260"/>
                </a:cubicBezTo>
                <a:cubicBezTo>
                  <a:pt x="783590" y="970280"/>
                  <a:pt x="814705" y="946150"/>
                  <a:pt x="845820" y="92202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EEC0FB4C-5C5B-472F-AD55-0FACD64104AA}"/>
              </a:ext>
            </a:extLst>
          </p:cNvPr>
          <p:cNvSpPr/>
          <p:nvPr/>
        </p:nvSpPr>
        <p:spPr>
          <a:xfrm>
            <a:off x="3398520" y="4935516"/>
            <a:ext cx="891540" cy="672804"/>
          </a:xfrm>
          <a:custGeom>
            <a:avLst/>
            <a:gdLst>
              <a:gd name="connsiteX0" fmla="*/ 891540 w 891540"/>
              <a:gd name="connsiteY0" fmla="*/ 672804 h 672804"/>
              <a:gd name="connsiteX1" fmla="*/ 762000 w 891540"/>
              <a:gd name="connsiteY1" fmla="*/ 588984 h 672804"/>
              <a:gd name="connsiteX2" fmla="*/ 525780 w 891540"/>
              <a:gd name="connsiteY2" fmla="*/ 207984 h 672804"/>
              <a:gd name="connsiteX3" fmla="*/ 198120 w 891540"/>
              <a:gd name="connsiteY3" fmla="*/ 9864 h 672804"/>
              <a:gd name="connsiteX4" fmla="*/ 0 w 891540"/>
              <a:gd name="connsiteY4" fmla="*/ 47964 h 67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540" h="672804">
                <a:moveTo>
                  <a:pt x="891540" y="672804"/>
                </a:moveTo>
                <a:cubicBezTo>
                  <a:pt x="857250" y="669629"/>
                  <a:pt x="822960" y="666454"/>
                  <a:pt x="762000" y="588984"/>
                </a:cubicBezTo>
                <a:cubicBezTo>
                  <a:pt x="701040" y="511514"/>
                  <a:pt x="619760" y="304504"/>
                  <a:pt x="525780" y="207984"/>
                </a:cubicBezTo>
                <a:cubicBezTo>
                  <a:pt x="431800" y="111464"/>
                  <a:pt x="285750" y="36534"/>
                  <a:pt x="198120" y="9864"/>
                </a:cubicBezTo>
                <a:cubicBezTo>
                  <a:pt x="110490" y="-16806"/>
                  <a:pt x="55245" y="15579"/>
                  <a:pt x="0" y="47964"/>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BBBAA3C-11D2-4F1F-BE70-6CABFBF5D346}"/>
              </a:ext>
            </a:extLst>
          </p:cNvPr>
          <p:cNvSpPr/>
          <p:nvPr/>
        </p:nvSpPr>
        <p:spPr>
          <a:xfrm>
            <a:off x="4290060" y="4092871"/>
            <a:ext cx="441960" cy="1530689"/>
          </a:xfrm>
          <a:custGeom>
            <a:avLst/>
            <a:gdLst>
              <a:gd name="connsiteX0" fmla="*/ 441960 w 441960"/>
              <a:gd name="connsiteY0" fmla="*/ 60029 h 1530689"/>
              <a:gd name="connsiteX1" fmla="*/ 358140 w 441960"/>
              <a:gd name="connsiteY1" fmla="*/ 128609 h 1530689"/>
              <a:gd name="connsiteX2" fmla="*/ 198120 w 441960"/>
              <a:gd name="connsiteY2" fmla="*/ 1203029 h 1530689"/>
              <a:gd name="connsiteX3" fmla="*/ 91440 w 441960"/>
              <a:gd name="connsiteY3" fmla="*/ 1424009 h 1530689"/>
              <a:gd name="connsiteX4" fmla="*/ 0 w 441960"/>
              <a:gd name="connsiteY4" fmla="*/ 1530689 h 1530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960" h="1530689">
                <a:moveTo>
                  <a:pt x="441960" y="60029"/>
                </a:moveTo>
                <a:cubicBezTo>
                  <a:pt x="420370" y="-931"/>
                  <a:pt x="398780" y="-61891"/>
                  <a:pt x="358140" y="128609"/>
                </a:cubicBezTo>
                <a:cubicBezTo>
                  <a:pt x="317500" y="319109"/>
                  <a:pt x="242570" y="987129"/>
                  <a:pt x="198120" y="1203029"/>
                </a:cubicBezTo>
                <a:cubicBezTo>
                  <a:pt x="153670" y="1418929"/>
                  <a:pt x="124460" y="1369399"/>
                  <a:pt x="91440" y="1424009"/>
                </a:cubicBezTo>
                <a:cubicBezTo>
                  <a:pt x="58420" y="1478619"/>
                  <a:pt x="29210" y="1504654"/>
                  <a:pt x="0" y="1530689"/>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8626115-7EC1-4308-9FB9-FF3113A14BCB}"/>
              </a:ext>
            </a:extLst>
          </p:cNvPr>
          <p:cNvSpPr/>
          <p:nvPr/>
        </p:nvSpPr>
        <p:spPr>
          <a:xfrm>
            <a:off x="4709160" y="4137660"/>
            <a:ext cx="373380" cy="1455264"/>
          </a:xfrm>
          <a:custGeom>
            <a:avLst/>
            <a:gdLst>
              <a:gd name="connsiteX0" fmla="*/ 373380 w 373380"/>
              <a:gd name="connsiteY0" fmla="*/ 449580 h 1455264"/>
              <a:gd name="connsiteX1" fmla="*/ 312420 w 373380"/>
              <a:gd name="connsiteY1" fmla="*/ 1211580 h 1455264"/>
              <a:gd name="connsiteX2" fmla="*/ 243840 w 373380"/>
              <a:gd name="connsiteY2" fmla="*/ 1402080 h 1455264"/>
              <a:gd name="connsiteX3" fmla="*/ 106680 w 373380"/>
              <a:gd name="connsiteY3" fmla="*/ 350520 h 1455264"/>
              <a:gd name="connsiteX4" fmla="*/ 0 w 373380"/>
              <a:gd name="connsiteY4" fmla="*/ 0 h 145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380" h="1455264">
                <a:moveTo>
                  <a:pt x="373380" y="449580"/>
                </a:moveTo>
                <a:cubicBezTo>
                  <a:pt x="353695" y="751205"/>
                  <a:pt x="334010" y="1052830"/>
                  <a:pt x="312420" y="1211580"/>
                </a:cubicBezTo>
                <a:cubicBezTo>
                  <a:pt x="290830" y="1370330"/>
                  <a:pt x="278130" y="1545590"/>
                  <a:pt x="243840" y="1402080"/>
                </a:cubicBezTo>
                <a:cubicBezTo>
                  <a:pt x="209550" y="1258570"/>
                  <a:pt x="147320" y="584200"/>
                  <a:pt x="106680" y="350520"/>
                </a:cubicBezTo>
                <a:cubicBezTo>
                  <a:pt x="66040" y="116840"/>
                  <a:pt x="33020" y="58420"/>
                  <a:pt x="0" y="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0254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1000"/>
                                        <p:tgtEl>
                                          <p:spTgt spid="26"/>
                                        </p:tgtEl>
                                      </p:cBhvr>
                                    </p:animEffect>
                                  </p:childTnLst>
                                </p:cTn>
                              </p:par>
                              <p:par>
                                <p:cTn id="8" presetID="10" presetClass="entr" presetSubtype="0" fill="hold" nodeType="withEffect">
                                  <p:stCondLst>
                                    <p:cond delay="50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childTnLst>
                                </p:cTn>
                              </p:par>
                              <p:par>
                                <p:cTn id="18" presetID="10" presetClass="entr" presetSubtype="0" fill="hold" grpId="0" nodeType="withEffect">
                                  <p:stCondLst>
                                    <p:cond delay="100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1000"/>
                                        <p:tgtEl>
                                          <p:spTgt spid="10"/>
                                        </p:tgtEl>
                                      </p:cBhvr>
                                    </p:animEffect>
                                  </p:childTnLst>
                                </p:cTn>
                              </p:par>
                              <p:par>
                                <p:cTn id="21" presetID="10" presetClass="entr" presetSubtype="0" fill="hold" grpId="0" nodeType="withEffect">
                                  <p:stCondLst>
                                    <p:cond delay="125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childTnLst>
                                </p:cTn>
                              </p:par>
                              <p:par>
                                <p:cTn id="24" presetID="10" presetClass="entr" presetSubtype="0" fill="hold" grpId="0" nodeType="withEffect">
                                  <p:stCondLst>
                                    <p:cond delay="175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childTnLst>
                                </p:cTn>
                              </p:par>
                              <p:par>
                                <p:cTn id="27" presetID="10" presetClass="entr" presetSubtype="0" fill="hold" grpId="0" nodeType="withEffect">
                                  <p:stCondLst>
                                    <p:cond delay="225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7" grpId="0" animBg="1"/>
      <p:bldP spid="9" grpId="0" animBg="1"/>
      <p:bldP spid="10" grpId="0" animBg="1"/>
      <p:bldP spid="11" grpId="0" animBg="1"/>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DF733DC-273B-40F0-9156-F62C2914446D}"/>
              </a:ext>
            </a:extLst>
          </p:cNvPr>
          <p:cNvPicPr>
            <a:picLocks noChangeAspect="1"/>
          </p:cNvPicPr>
          <p:nvPr/>
        </p:nvPicPr>
        <p:blipFill>
          <a:blip r:embed="rId2"/>
          <a:stretch>
            <a:fillRect/>
          </a:stretch>
        </p:blipFill>
        <p:spPr>
          <a:xfrm>
            <a:off x="1637283" y="2987039"/>
            <a:ext cx="5434077" cy="3523417"/>
          </a:xfrm>
          <a:prstGeom prst="rect">
            <a:avLst/>
          </a:prstGeom>
        </p:spPr>
      </p:pic>
      <p:sp>
        <p:nvSpPr>
          <p:cNvPr id="2" name="Title 1">
            <a:extLst>
              <a:ext uri="{FF2B5EF4-FFF2-40B4-BE49-F238E27FC236}">
                <a16:creationId xmlns:a16="http://schemas.microsoft.com/office/drawing/2014/main" id="{CD0AFCB1-6605-4B8E-B9FF-BB3066478426}"/>
              </a:ext>
            </a:extLst>
          </p:cNvPr>
          <p:cNvSpPr>
            <a:spLocks noGrp="1"/>
          </p:cNvSpPr>
          <p:nvPr>
            <p:ph type="title"/>
          </p:nvPr>
        </p:nvSpPr>
        <p:spPr/>
        <p:txBody>
          <a:bodyPr/>
          <a:lstStyle/>
          <a:p>
            <a:r>
              <a:rPr lang="en-US" dirty="0"/>
              <a:t>Inner-Product basic implementation</a:t>
            </a:r>
          </a:p>
        </p:txBody>
      </p:sp>
      <p:sp>
        <p:nvSpPr>
          <p:cNvPr id="3" name="Content Placeholder 2">
            <a:extLst>
              <a:ext uri="{FF2B5EF4-FFF2-40B4-BE49-F238E27FC236}">
                <a16:creationId xmlns:a16="http://schemas.microsoft.com/office/drawing/2014/main" id="{CA39D1DF-F2E7-4748-86F1-0111101448C2}"/>
              </a:ext>
            </a:extLst>
          </p:cNvPr>
          <p:cNvSpPr>
            <a:spLocks noGrp="1"/>
          </p:cNvSpPr>
          <p:nvPr>
            <p:ph idx="1"/>
          </p:nvPr>
        </p:nvSpPr>
        <p:spPr>
          <a:xfrm>
            <a:off x="1141413" y="1941756"/>
            <a:ext cx="8934572" cy="555259"/>
          </a:xfrm>
        </p:spPr>
        <p:txBody>
          <a:bodyPr/>
          <a:lstStyle/>
          <a:p>
            <a:r>
              <a:rPr lang="en-US" dirty="0"/>
              <a:t>Approximate each interval with polynomial of degree k</a:t>
            </a:r>
          </a:p>
        </p:txBody>
      </p:sp>
      <p:pic>
        <p:nvPicPr>
          <p:cNvPr id="18" name="Picture 17" descr="A close up of a map&#10;&#10;Description generated with high confidence">
            <a:extLst>
              <a:ext uri="{FF2B5EF4-FFF2-40B4-BE49-F238E27FC236}">
                <a16:creationId xmlns:a16="http://schemas.microsoft.com/office/drawing/2014/main" id="{9E597DA9-10A8-45B3-9B59-6BB5C9937D6E}"/>
              </a:ext>
            </a:extLst>
          </p:cNvPr>
          <p:cNvPicPr>
            <a:picLocks noChangeAspect="1"/>
          </p:cNvPicPr>
          <p:nvPr/>
        </p:nvPicPr>
        <p:blipFill rotWithShape="1">
          <a:blip r:embed="rId3"/>
          <a:srcRect l="61418" t="4511" r="-4" b="4363"/>
          <a:stretch/>
        </p:blipFill>
        <p:spPr>
          <a:xfrm>
            <a:off x="7207592" y="3166553"/>
            <a:ext cx="3495675" cy="3183343"/>
          </a:xfrm>
          <a:prstGeom prst="rect">
            <a:avLst/>
          </a:prstGeom>
        </p:spPr>
      </p:pic>
      <p:sp>
        <p:nvSpPr>
          <p:cNvPr id="6" name="Slide Number Placeholder 5">
            <a:extLst>
              <a:ext uri="{FF2B5EF4-FFF2-40B4-BE49-F238E27FC236}">
                <a16:creationId xmlns:a16="http://schemas.microsoft.com/office/drawing/2014/main" id="{7D8841DB-6271-4BFF-A529-4A651B5D0E14}"/>
              </a:ext>
            </a:extLst>
          </p:cNvPr>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240288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nodeType="clickEffect">
                                  <p:stCondLst>
                                    <p:cond delay="0"/>
                                  </p:stCondLst>
                                  <p:childTnLst>
                                    <p:anim calcmode="lin" valueType="num">
                                      <p:cBhvr additive="base">
                                        <p:cTn id="6" dur="1750"/>
                                        <p:tgtEl>
                                          <p:spTgt spid="15"/>
                                        </p:tgtEl>
                                        <p:attrNameLst>
                                          <p:attrName>ppt_x</p:attrName>
                                        </p:attrNameLst>
                                      </p:cBhvr>
                                      <p:tavLst>
                                        <p:tav tm="0">
                                          <p:val>
                                            <p:strVal val="ppt_x"/>
                                          </p:val>
                                        </p:tav>
                                        <p:tav tm="100000">
                                          <p:val>
                                            <p:strVal val="0-ppt_w/2"/>
                                          </p:val>
                                        </p:tav>
                                      </p:tavLst>
                                    </p:anim>
                                    <p:anim calcmode="lin" valueType="num">
                                      <p:cBhvr additive="base">
                                        <p:cTn id="7" dur="1750"/>
                                        <p:tgtEl>
                                          <p:spTgt spid="15"/>
                                        </p:tgtEl>
                                        <p:attrNameLst>
                                          <p:attrName>ppt_y</p:attrName>
                                        </p:attrNameLst>
                                      </p:cBhvr>
                                      <p:tavLst>
                                        <p:tav tm="0">
                                          <p:val>
                                            <p:strVal val="ppt_y"/>
                                          </p:val>
                                        </p:tav>
                                        <p:tav tm="100000">
                                          <p:val>
                                            <p:strVal val="ppt_y"/>
                                          </p:val>
                                        </p:tav>
                                      </p:tavLst>
                                    </p:anim>
                                    <p:set>
                                      <p:cBhvr>
                                        <p:cTn id="8" dur="1" fill="hold">
                                          <p:stCondLst>
                                            <p:cond delay="1749"/>
                                          </p:stCondLst>
                                        </p:cTn>
                                        <p:tgtEl>
                                          <p:spTgt spid="15"/>
                                        </p:tgtEl>
                                        <p:attrNameLst>
                                          <p:attrName>style.visibility</p:attrName>
                                        </p:attrNameLst>
                                      </p:cBhvr>
                                      <p:to>
                                        <p:strVal val="hidden"/>
                                      </p:to>
                                    </p:set>
                                  </p:childTnLst>
                                </p:cTn>
                              </p:par>
                              <p:par>
                                <p:cTn id="9" presetID="35" presetClass="path" presetSubtype="0" accel="50000" decel="50000" fill="hold" nodeType="withEffect">
                                  <p:stCondLst>
                                    <p:cond delay="0"/>
                                  </p:stCondLst>
                                  <p:childTnLst>
                                    <p:animMotion origin="layout" path="M 4.79167E-6 0.00116 L -0.52019 0.00069 " pathEditMode="relative" rAng="0" ptsTypes="AA">
                                      <p:cBhvr>
                                        <p:cTn id="10" dur="2000" fill="hold"/>
                                        <p:tgtEl>
                                          <p:spTgt spid="18"/>
                                        </p:tgtEl>
                                        <p:attrNameLst>
                                          <p:attrName>ppt_x</p:attrName>
                                          <p:attrName>ppt_y</p:attrName>
                                        </p:attrNameLst>
                                      </p:cBhvr>
                                      <p:rCtr x="-26016" y="-23"/>
                                    </p:animMotion>
                                  </p:childTnLst>
                                </p:cTn>
                              </p:par>
                              <p:par>
                                <p:cTn id="11" presetID="10" presetClass="exit" presetSubtype="0" fill="hold" grpId="0" nodeType="withEffect">
                                  <p:stCondLst>
                                    <p:cond delay="0"/>
                                  </p:stCondLst>
                                  <p:childTnLst>
                                    <p:animEffect transition="out" filter="fade">
                                      <p:cBhvr>
                                        <p:cTn id="12" dur="500"/>
                                        <p:tgtEl>
                                          <p:spTgt spid="3">
                                            <p:txEl>
                                              <p:pRg st="0" end="0"/>
                                            </p:txEl>
                                          </p:spTgt>
                                        </p:tgtEl>
                                      </p:cBhvr>
                                    </p:animEffect>
                                    <p:set>
                                      <p:cBhvr>
                                        <p:cTn id="13"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A close up of a map&#10;&#10;Description generated with high confidence">
            <a:extLst>
              <a:ext uri="{FF2B5EF4-FFF2-40B4-BE49-F238E27FC236}">
                <a16:creationId xmlns:a16="http://schemas.microsoft.com/office/drawing/2014/main" id="{B29633A3-D4E4-40C8-A695-1E27707DBC96}"/>
              </a:ext>
            </a:extLst>
          </p:cNvPr>
          <p:cNvPicPr>
            <a:picLocks noChangeAspect="1"/>
          </p:cNvPicPr>
          <p:nvPr/>
        </p:nvPicPr>
        <p:blipFill rotWithShape="1">
          <a:blip r:embed="rId2"/>
          <a:srcRect l="61418" t="4511" r="-4" b="4363"/>
          <a:stretch/>
        </p:blipFill>
        <p:spPr>
          <a:xfrm>
            <a:off x="857493" y="3175337"/>
            <a:ext cx="3495675" cy="3183343"/>
          </a:xfrm>
          <a:prstGeom prst="rect">
            <a:avLst/>
          </a:prstGeom>
        </p:spPr>
      </p:pic>
      <p:sp>
        <p:nvSpPr>
          <p:cNvPr id="2" name="Title 1">
            <a:extLst>
              <a:ext uri="{FF2B5EF4-FFF2-40B4-BE49-F238E27FC236}">
                <a16:creationId xmlns:a16="http://schemas.microsoft.com/office/drawing/2014/main" id="{CD0AFCB1-6605-4B8E-B9FF-BB3066478426}"/>
              </a:ext>
            </a:extLst>
          </p:cNvPr>
          <p:cNvSpPr>
            <a:spLocks noGrp="1"/>
          </p:cNvSpPr>
          <p:nvPr>
            <p:ph type="title"/>
          </p:nvPr>
        </p:nvSpPr>
        <p:spPr/>
        <p:txBody>
          <a:bodyPr/>
          <a:lstStyle/>
          <a:p>
            <a:r>
              <a:rPr lang="en-US" dirty="0"/>
              <a:t>Inner-Product basic implementation</a:t>
            </a:r>
          </a:p>
        </p:txBody>
      </p:sp>
      <p:sp>
        <p:nvSpPr>
          <p:cNvPr id="3" name="Content Placeholder 2">
            <a:extLst>
              <a:ext uri="{FF2B5EF4-FFF2-40B4-BE49-F238E27FC236}">
                <a16:creationId xmlns:a16="http://schemas.microsoft.com/office/drawing/2014/main" id="{CA39D1DF-F2E7-4748-86F1-0111101448C2}"/>
              </a:ext>
            </a:extLst>
          </p:cNvPr>
          <p:cNvSpPr>
            <a:spLocks noGrp="1"/>
          </p:cNvSpPr>
          <p:nvPr>
            <p:ph idx="1"/>
          </p:nvPr>
        </p:nvSpPr>
        <p:spPr>
          <a:xfrm>
            <a:off x="1141413" y="1941756"/>
            <a:ext cx="8934572" cy="555259"/>
          </a:xfrm>
        </p:spPr>
        <p:txBody>
          <a:bodyPr/>
          <a:lstStyle/>
          <a:p>
            <a:r>
              <a:rPr lang="en-US" dirty="0"/>
              <a:t>Transform representation into desired form</a:t>
            </a:r>
          </a:p>
        </p:txBody>
      </p:sp>
      <p:sp>
        <p:nvSpPr>
          <p:cNvPr id="28" name="Oval 27">
            <a:extLst>
              <a:ext uri="{FF2B5EF4-FFF2-40B4-BE49-F238E27FC236}">
                <a16:creationId xmlns:a16="http://schemas.microsoft.com/office/drawing/2014/main" id="{165A6132-59B3-4126-A518-C2B3EE85D79C}"/>
              </a:ext>
            </a:extLst>
          </p:cNvPr>
          <p:cNvSpPr/>
          <p:nvPr/>
        </p:nvSpPr>
        <p:spPr>
          <a:xfrm>
            <a:off x="2432712" y="3559994"/>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E40DB30-FE5C-46B5-8536-2D777A796C55}"/>
              </a:ext>
            </a:extLst>
          </p:cNvPr>
          <p:cNvSpPr/>
          <p:nvPr/>
        </p:nvSpPr>
        <p:spPr>
          <a:xfrm>
            <a:off x="1715358" y="4291813"/>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5BD36F07-7680-490A-A403-FDE81DD1D9AC}"/>
              </a:ext>
            </a:extLst>
          </p:cNvPr>
          <p:cNvSpPr/>
          <p:nvPr/>
        </p:nvSpPr>
        <p:spPr>
          <a:xfrm>
            <a:off x="3124423" y="4288003"/>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7E3BBBB4-0ACA-4F8E-9668-B3DB6D176EFF}"/>
              </a:ext>
            </a:extLst>
          </p:cNvPr>
          <p:cNvSpPr/>
          <p:nvPr/>
        </p:nvSpPr>
        <p:spPr>
          <a:xfrm>
            <a:off x="1366743" y="5061433"/>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4E7C8212-F477-4B86-9422-B98A43462943}"/>
              </a:ext>
            </a:extLst>
          </p:cNvPr>
          <p:cNvSpPr/>
          <p:nvPr/>
        </p:nvSpPr>
        <p:spPr>
          <a:xfrm>
            <a:off x="2081112" y="5063244"/>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3C8F8522-9C3E-4F74-A2CD-273A00241CE6}"/>
              </a:ext>
            </a:extLst>
          </p:cNvPr>
          <p:cNvSpPr/>
          <p:nvPr/>
        </p:nvSpPr>
        <p:spPr>
          <a:xfrm>
            <a:off x="2769484" y="5066512"/>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2D8D0C7B-AA9D-4D56-B5AB-7D9C862851F6}"/>
              </a:ext>
            </a:extLst>
          </p:cNvPr>
          <p:cNvSpPr/>
          <p:nvPr/>
        </p:nvSpPr>
        <p:spPr>
          <a:xfrm>
            <a:off x="3480432" y="5062702"/>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7B78907F-D4F3-453F-A344-C39345548467}"/>
              </a:ext>
            </a:extLst>
          </p:cNvPr>
          <p:cNvSpPr/>
          <p:nvPr/>
        </p:nvSpPr>
        <p:spPr>
          <a:xfrm>
            <a:off x="1017493" y="5747233"/>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B6129B63-050D-4FE2-ABD0-7B44D0BF734F}"/>
              </a:ext>
            </a:extLst>
          </p:cNvPr>
          <p:cNvSpPr/>
          <p:nvPr/>
        </p:nvSpPr>
        <p:spPr>
          <a:xfrm>
            <a:off x="1711547" y="5747232"/>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E5229E06-1A49-4368-9A52-B028917B838D}"/>
              </a:ext>
            </a:extLst>
          </p:cNvPr>
          <p:cNvSpPr/>
          <p:nvPr/>
        </p:nvSpPr>
        <p:spPr>
          <a:xfrm>
            <a:off x="3111722" y="5742796"/>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F337985-4F1D-4318-ABB5-6CA0B7B88ED4}"/>
              </a:ext>
            </a:extLst>
          </p:cNvPr>
          <p:cNvSpPr/>
          <p:nvPr/>
        </p:nvSpPr>
        <p:spPr>
          <a:xfrm>
            <a:off x="3828636" y="5742796"/>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345296F2-7A35-42DB-843D-4AC3365BD38D}"/>
              </a:ext>
            </a:extLst>
          </p:cNvPr>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236628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25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25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25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25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50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50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75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8"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AFCB1-6605-4B8E-B9FF-BB3066478426}"/>
              </a:ext>
            </a:extLst>
          </p:cNvPr>
          <p:cNvSpPr>
            <a:spLocks noGrp="1"/>
          </p:cNvSpPr>
          <p:nvPr>
            <p:ph type="title"/>
          </p:nvPr>
        </p:nvSpPr>
        <p:spPr/>
        <p:txBody>
          <a:bodyPr/>
          <a:lstStyle/>
          <a:p>
            <a:r>
              <a:rPr lang="en-US" dirty="0"/>
              <a:t>Inner-Product basic implementation</a:t>
            </a:r>
          </a:p>
        </p:txBody>
      </p:sp>
      <p:sp>
        <p:nvSpPr>
          <p:cNvPr id="3" name="Content Placeholder 2">
            <a:extLst>
              <a:ext uri="{FF2B5EF4-FFF2-40B4-BE49-F238E27FC236}">
                <a16:creationId xmlns:a16="http://schemas.microsoft.com/office/drawing/2014/main" id="{CA39D1DF-F2E7-4748-86F1-0111101448C2}"/>
              </a:ext>
            </a:extLst>
          </p:cNvPr>
          <p:cNvSpPr>
            <a:spLocks noGrp="1"/>
          </p:cNvSpPr>
          <p:nvPr>
            <p:ph idx="1"/>
          </p:nvPr>
        </p:nvSpPr>
        <p:spPr>
          <a:xfrm>
            <a:off x="1141412" y="1941756"/>
            <a:ext cx="9803395" cy="555259"/>
          </a:xfrm>
        </p:spPr>
        <p:txBody>
          <a:bodyPr>
            <a:normAutofit/>
          </a:bodyPr>
          <a:lstStyle/>
          <a:p>
            <a:r>
              <a:rPr lang="en-US" dirty="0"/>
              <a:t>Calculate Inner-Product between each node on the same position in the tree</a:t>
            </a:r>
          </a:p>
        </p:txBody>
      </p:sp>
      <p:sp>
        <p:nvSpPr>
          <p:cNvPr id="28" name="Oval 27">
            <a:extLst>
              <a:ext uri="{FF2B5EF4-FFF2-40B4-BE49-F238E27FC236}">
                <a16:creationId xmlns:a16="http://schemas.microsoft.com/office/drawing/2014/main" id="{165A6132-59B3-4126-A518-C2B3EE85D79C}"/>
              </a:ext>
            </a:extLst>
          </p:cNvPr>
          <p:cNvSpPr/>
          <p:nvPr/>
        </p:nvSpPr>
        <p:spPr>
          <a:xfrm>
            <a:off x="2401575" y="3556607"/>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37" name="Oval 36">
            <a:extLst>
              <a:ext uri="{FF2B5EF4-FFF2-40B4-BE49-F238E27FC236}">
                <a16:creationId xmlns:a16="http://schemas.microsoft.com/office/drawing/2014/main" id="{1E40DB30-FE5C-46B5-8536-2D777A796C55}"/>
              </a:ext>
            </a:extLst>
          </p:cNvPr>
          <p:cNvSpPr/>
          <p:nvPr/>
        </p:nvSpPr>
        <p:spPr>
          <a:xfrm>
            <a:off x="1706252" y="4279536"/>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38" name="Oval 37">
            <a:extLst>
              <a:ext uri="{FF2B5EF4-FFF2-40B4-BE49-F238E27FC236}">
                <a16:creationId xmlns:a16="http://schemas.microsoft.com/office/drawing/2014/main" id="{5BD36F07-7680-490A-A403-FDE81DD1D9AC}"/>
              </a:ext>
            </a:extLst>
          </p:cNvPr>
          <p:cNvSpPr/>
          <p:nvPr/>
        </p:nvSpPr>
        <p:spPr>
          <a:xfrm>
            <a:off x="3110237" y="4279536"/>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39" name="Oval 38">
            <a:extLst>
              <a:ext uri="{FF2B5EF4-FFF2-40B4-BE49-F238E27FC236}">
                <a16:creationId xmlns:a16="http://schemas.microsoft.com/office/drawing/2014/main" id="{7E3BBBB4-0ACA-4F8E-9668-B3DB6D176EFF}"/>
              </a:ext>
            </a:extLst>
          </p:cNvPr>
          <p:cNvSpPr/>
          <p:nvPr/>
        </p:nvSpPr>
        <p:spPr>
          <a:xfrm>
            <a:off x="1357637" y="5056776"/>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40" name="Oval 39">
            <a:extLst>
              <a:ext uri="{FF2B5EF4-FFF2-40B4-BE49-F238E27FC236}">
                <a16:creationId xmlns:a16="http://schemas.microsoft.com/office/drawing/2014/main" id="{4E7C8212-F477-4B86-9422-B98A43462943}"/>
              </a:ext>
            </a:extLst>
          </p:cNvPr>
          <p:cNvSpPr/>
          <p:nvPr/>
        </p:nvSpPr>
        <p:spPr>
          <a:xfrm>
            <a:off x="2063401" y="5056776"/>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41" name="Oval 40">
            <a:extLst>
              <a:ext uri="{FF2B5EF4-FFF2-40B4-BE49-F238E27FC236}">
                <a16:creationId xmlns:a16="http://schemas.microsoft.com/office/drawing/2014/main" id="{3C8F8522-9C3E-4F74-A2CD-273A00241CE6}"/>
              </a:ext>
            </a:extLst>
          </p:cNvPr>
          <p:cNvSpPr/>
          <p:nvPr/>
        </p:nvSpPr>
        <p:spPr>
          <a:xfrm>
            <a:off x="2754132" y="5056775"/>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42" name="Oval 41">
            <a:extLst>
              <a:ext uri="{FF2B5EF4-FFF2-40B4-BE49-F238E27FC236}">
                <a16:creationId xmlns:a16="http://schemas.microsoft.com/office/drawing/2014/main" id="{2D8D0C7B-AA9D-4D56-B5AB-7D9C862851F6}"/>
              </a:ext>
            </a:extLst>
          </p:cNvPr>
          <p:cNvSpPr/>
          <p:nvPr/>
        </p:nvSpPr>
        <p:spPr>
          <a:xfrm>
            <a:off x="3459896" y="5056775"/>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43" name="Oval 42">
            <a:extLst>
              <a:ext uri="{FF2B5EF4-FFF2-40B4-BE49-F238E27FC236}">
                <a16:creationId xmlns:a16="http://schemas.microsoft.com/office/drawing/2014/main" id="{7B78907F-D4F3-453F-A344-C39345548467}"/>
              </a:ext>
            </a:extLst>
          </p:cNvPr>
          <p:cNvSpPr/>
          <p:nvPr/>
        </p:nvSpPr>
        <p:spPr>
          <a:xfrm>
            <a:off x="1012197" y="5738766"/>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44" name="Oval 43">
            <a:extLst>
              <a:ext uri="{FF2B5EF4-FFF2-40B4-BE49-F238E27FC236}">
                <a16:creationId xmlns:a16="http://schemas.microsoft.com/office/drawing/2014/main" id="{B6129B63-050D-4FE2-ABD0-7B44D0BF734F}"/>
              </a:ext>
            </a:extLst>
          </p:cNvPr>
          <p:cNvSpPr/>
          <p:nvPr/>
        </p:nvSpPr>
        <p:spPr>
          <a:xfrm>
            <a:off x="1706251" y="5738765"/>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45" name="Oval 44">
            <a:extLst>
              <a:ext uri="{FF2B5EF4-FFF2-40B4-BE49-F238E27FC236}">
                <a16:creationId xmlns:a16="http://schemas.microsoft.com/office/drawing/2014/main" id="{E5229E06-1A49-4368-9A52-B028917B838D}"/>
              </a:ext>
            </a:extLst>
          </p:cNvPr>
          <p:cNvSpPr/>
          <p:nvPr/>
        </p:nvSpPr>
        <p:spPr>
          <a:xfrm>
            <a:off x="3110236" y="5734329"/>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46" name="Oval 45">
            <a:extLst>
              <a:ext uri="{FF2B5EF4-FFF2-40B4-BE49-F238E27FC236}">
                <a16:creationId xmlns:a16="http://schemas.microsoft.com/office/drawing/2014/main" id="{FF337985-4F1D-4318-ABB5-6CA0B7B88ED4}"/>
              </a:ext>
            </a:extLst>
          </p:cNvPr>
          <p:cNvSpPr/>
          <p:nvPr/>
        </p:nvSpPr>
        <p:spPr>
          <a:xfrm>
            <a:off x="3804290" y="5734329"/>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pic>
        <p:nvPicPr>
          <p:cNvPr id="4" name="Picture 3">
            <a:extLst>
              <a:ext uri="{FF2B5EF4-FFF2-40B4-BE49-F238E27FC236}">
                <a16:creationId xmlns:a16="http://schemas.microsoft.com/office/drawing/2014/main" id="{FA90F14F-2173-4797-91C9-38CACB1C94EF}"/>
              </a:ext>
            </a:extLst>
          </p:cNvPr>
          <p:cNvPicPr>
            <a:picLocks noChangeAspect="1"/>
          </p:cNvPicPr>
          <p:nvPr/>
        </p:nvPicPr>
        <p:blipFill>
          <a:blip r:embed="rId2"/>
          <a:stretch>
            <a:fillRect/>
          </a:stretch>
        </p:blipFill>
        <p:spPr>
          <a:xfrm>
            <a:off x="845301" y="3166671"/>
            <a:ext cx="3499407" cy="3188484"/>
          </a:xfrm>
          <a:prstGeom prst="rect">
            <a:avLst/>
          </a:prstGeom>
        </p:spPr>
      </p:pic>
      <p:sp>
        <p:nvSpPr>
          <p:cNvPr id="9" name="Slide Number Placeholder 8">
            <a:extLst>
              <a:ext uri="{FF2B5EF4-FFF2-40B4-BE49-F238E27FC236}">
                <a16:creationId xmlns:a16="http://schemas.microsoft.com/office/drawing/2014/main" id="{9BA4E00E-8BBC-41F3-AA2A-88F5F5EE0421}"/>
              </a:ext>
            </a:extLst>
          </p:cNvPr>
          <p:cNvSpPr>
            <a:spLocks noGrp="1"/>
          </p:cNvSpPr>
          <p:nvPr>
            <p:ph type="sldNum" sz="quarter" idx="12"/>
          </p:nvPr>
        </p:nvSpPr>
        <p:spPr/>
        <p:txBody>
          <a:bodyPr/>
          <a:lstStyle/>
          <a:p>
            <a:fld id="{6D22F896-40B5-4ADD-8801-0D06FADFA095}" type="slidenum">
              <a:rPr lang="en-US" smtClean="0"/>
              <a:t>14</a:t>
            </a:fld>
            <a:endParaRPr lang="en-US" dirty="0"/>
          </a:p>
        </p:txBody>
      </p:sp>
      <p:pic>
        <p:nvPicPr>
          <p:cNvPr id="10" name="Picture 9">
            <a:extLst>
              <a:ext uri="{FF2B5EF4-FFF2-40B4-BE49-F238E27FC236}">
                <a16:creationId xmlns:a16="http://schemas.microsoft.com/office/drawing/2014/main" id="{B1E47799-F152-4BC1-8E3D-128D76D1D4F0}"/>
              </a:ext>
            </a:extLst>
          </p:cNvPr>
          <p:cNvPicPr>
            <a:picLocks noChangeAspect="1"/>
          </p:cNvPicPr>
          <p:nvPr/>
        </p:nvPicPr>
        <p:blipFill>
          <a:blip r:embed="rId3"/>
          <a:stretch>
            <a:fillRect/>
          </a:stretch>
        </p:blipFill>
        <p:spPr>
          <a:xfrm>
            <a:off x="4344707" y="3166670"/>
            <a:ext cx="3479087" cy="3183329"/>
          </a:xfrm>
          <a:prstGeom prst="rect">
            <a:avLst/>
          </a:prstGeom>
        </p:spPr>
      </p:pic>
      <p:pic>
        <p:nvPicPr>
          <p:cNvPr id="11" name="Picture 10">
            <a:extLst>
              <a:ext uri="{FF2B5EF4-FFF2-40B4-BE49-F238E27FC236}">
                <a16:creationId xmlns:a16="http://schemas.microsoft.com/office/drawing/2014/main" id="{655F1DE3-FD5D-44D4-8E3E-12A131F5EAE3}"/>
              </a:ext>
            </a:extLst>
          </p:cNvPr>
          <p:cNvPicPr>
            <a:picLocks noChangeAspect="1"/>
          </p:cNvPicPr>
          <p:nvPr/>
        </p:nvPicPr>
        <p:blipFill>
          <a:blip r:embed="rId4"/>
          <a:stretch>
            <a:fillRect/>
          </a:stretch>
        </p:blipFill>
        <p:spPr>
          <a:xfrm>
            <a:off x="7823794" y="3161513"/>
            <a:ext cx="3522905" cy="3188485"/>
          </a:xfrm>
          <a:prstGeom prst="rect">
            <a:avLst/>
          </a:prstGeom>
        </p:spPr>
      </p:pic>
      <p:sp>
        <p:nvSpPr>
          <p:cNvPr id="12" name="TextBox 11">
            <a:extLst>
              <a:ext uri="{FF2B5EF4-FFF2-40B4-BE49-F238E27FC236}">
                <a16:creationId xmlns:a16="http://schemas.microsoft.com/office/drawing/2014/main" id="{88C676BC-A041-4290-9D74-09CDCD1C6592}"/>
              </a:ext>
            </a:extLst>
          </p:cNvPr>
          <p:cNvSpPr txBox="1"/>
          <p:nvPr/>
        </p:nvSpPr>
        <p:spPr>
          <a:xfrm>
            <a:off x="2147074" y="3145934"/>
            <a:ext cx="1282723" cy="400110"/>
          </a:xfrm>
          <a:prstGeom prst="rect">
            <a:avLst/>
          </a:prstGeom>
          <a:noFill/>
        </p:spPr>
        <p:txBody>
          <a:bodyPr wrap="none" rtlCol="0">
            <a:spAutoFit/>
          </a:bodyPr>
          <a:lstStyle/>
          <a:p>
            <a:r>
              <a:rPr lang="en-US" sz="2000" dirty="0">
                <a:solidFill>
                  <a:schemeClr val="bg1"/>
                </a:solidFill>
              </a:rPr>
              <a:t>Function f0</a:t>
            </a:r>
          </a:p>
        </p:txBody>
      </p:sp>
      <p:sp>
        <p:nvSpPr>
          <p:cNvPr id="25" name="TextBox 24">
            <a:extLst>
              <a:ext uri="{FF2B5EF4-FFF2-40B4-BE49-F238E27FC236}">
                <a16:creationId xmlns:a16="http://schemas.microsoft.com/office/drawing/2014/main" id="{C6E871D2-E83E-4F25-87B2-D8CADC22F44F}"/>
              </a:ext>
            </a:extLst>
          </p:cNvPr>
          <p:cNvSpPr txBox="1"/>
          <p:nvPr/>
        </p:nvSpPr>
        <p:spPr>
          <a:xfrm>
            <a:off x="5626160" y="3145934"/>
            <a:ext cx="1282723" cy="400110"/>
          </a:xfrm>
          <a:prstGeom prst="rect">
            <a:avLst/>
          </a:prstGeom>
          <a:noFill/>
        </p:spPr>
        <p:txBody>
          <a:bodyPr wrap="none" rtlCol="0">
            <a:spAutoFit/>
          </a:bodyPr>
          <a:lstStyle/>
          <a:p>
            <a:r>
              <a:rPr lang="en-US" sz="2000" dirty="0">
                <a:solidFill>
                  <a:schemeClr val="bg1"/>
                </a:solidFill>
              </a:rPr>
              <a:t>Function f1</a:t>
            </a:r>
          </a:p>
        </p:txBody>
      </p:sp>
      <p:sp>
        <p:nvSpPr>
          <p:cNvPr id="26" name="TextBox 25">
            <a:extLst>
              <a:ext uri="{FF2B5EF4-FFF2-40B4-BE49-F238E27FC236}">
                <a16:creationId xmlns:a16="http://schemas.microsoft.com/office/drawing/2014/main" id="{DB371D94-7100-4A52-876A-19F99038373C}"/>
              </a:ext>
            </a:extLst>
          </p:cNvPr>
          <p:cNvSpPr txBox="1"/>
          <p:nvPr/>
        </p:nvSpPr>
        <p:spPr>
          <a:xfrm>
            <a:off x="8943885" y="3145934"/>
            <a:ext cx="1282723" cy="400110"/>
          </a:xfrm>
          <a:prstGeom prst="rect">
            <a:avLst/>
          </a:prstGeom>
          <a:noFill/>
        </p:spPr>
        <p:txBody>
          <a:bodyPr wrap="none" rtlCol="0">
            <a:spAutoFit/>
          </a:bodyPr>
          <a:lstStyle/>
          <a:p>
            <a:r>
              <a:rPr lang="en-US" sz="2000" dirty="0">
                <a:solidFill>
                  <a:schemeClr val="bg1"/>
                </a:solidFill>
              </a:rPr>
              <a:t>Function f2</a:t>
            </a:r>
          </a:p>
        </p:txBody>
      </p:sp>
    </p:spTree>
    <p:extLst>
      <p:ext uri="{BB962C8B-B14F-4D97-AF65-F5344CB8AC3E}">
        <p14:creationId xmlns:p14="http://schemas.microsoft.com/office/powerpoint/2010/main" val="2221131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75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750" fill="hold"/>
                                        <p:tgtEl>
                                          <p:spTgt spid="10"/>
                                        </p:tgtEl>
                                        <p:attrNameLst>
                                          <p:attrName>ppt_x</p:attrName>
                                        </p:attrNameLst>
                                      </p:cBhvr>
                                      <p:tavLst>
                                        <p:tav tm="0">
                                          <p:val>
                                            <p:strVal val="1+#ppt_w/2"/>
                                          </p:val>
                                        </p:tav>
                                        <p:tav tm="100000">
                                          <p:val>
                                            <p:strVal val="#ppt_x"/>
                                          </p:val>
                                        </p:tav>
                                      </p:tavLst>
                                    </p:anim>
                                    <p:anim calcmode="lin" valueType="num">
                                      <p:cBhvr additive="base">
                                        <p:cTn id="13" dur="750" fill="hold"/>
                                        <p:tgtEl>
                                          <p:spTgt spid="10"/>
                                        </p:tgtEl>
                                        <p:attrNameLst>
                                          <p:attrName>ppt_y</p:attrName>
                                        </p:attrNameLst>
                                      </p:cBhvr>
                                      <p:tavLst>
                                        <p:tav tm="0">
                                          <p:val>
                                            <p:strVal val="#ppt_y"/>
                                          </p:val>
                                        </p:tav>
                                        <p:tav tm="100000">
                                          <p:val>
                                            <p:strVal val="#ppt_y"/>
                                          </p:val>
                                        </p:tav>
                                      </p:tavLst>
                                    </p:anim>
                                  </p:childTnLst>
                                </p:cTn>
                              </p:par>
                              <p:par>
                                <p:cTn id="14" presetID="2" presetClass="entr" presetSubtype="2" fill="hold" nodeType="withEffect">
                                  <p:stCondLst>
                                    <p:cond delay="150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1+#ppt_w/2"/>
                                          </p:val>
                                        </p:tav>
                                        <p:tav tm="100000">
                                          <p:val>
                                            <p:strVal val="#ppt_x"/>
                                          </p:val>
                                        </p:tav>
                                      </p:tavLst>
                                    </p:anim>
                                    <p:anim calcmode="lin" valueType="num">
                                      <p:cBhvr additive="base">
                                        <p:cTn id="17" dur="500" fill="hold"/>
                                        <p:tgtEl>
                                          <p:spTgt spid="11"/>
                                        </p:tgtEl>
                                        <p:attrNameLst>
                                          <p:attrName>ppt_y</p:attrName>
                                        </p:attrNameLst>
                                      </p:cBhvr>
                                      <p:tavLst>
                                        <p:tav tm="0">
                                          <p:val>
                                            <p:strVal val="#ppt_y"/>
                                          </p:val>
                                        </p:tav>
                                        <p:tav tm="100000">
                                          <p:val>
                                            <p:strVal val="#ppt_y"/>
                                          </p:val>
                                        </p:tav>
                                      </p:tavLst>
                                    </p:anim>
                                  </p:childTnLst>
                                </p:cTn>
                              </p:par>
                            </p:childTnLst>
                          </p:cTn>
                        </p:par>
                        <p:par>
                          <p:cTn id="18" fill="hold">
                            <p:stCondLst>
                              <p:cond delay="2000"/>
                            </p:stCondLst>
                            <p:childTnLst>
                              <p:par>
                                <p:cTn id="19" presetID="22" presetClass="entr" presetSubtype="4"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down)">
                                      <p:cBhvr>
                                        <p:cTn id="21" dur="500"/>
                                        <p:tgtEl>
                                          <p:spTgt spid="12"/>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down)">
                                      <p:cBhvr>
                                        <p:cTn id="24" dur="500"/>
                                        <p:tgtEl>
                                          <p:spTgt spid="25"/>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p:bldP spid="25" grpId="0"/>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47115B5E-519F-41D3-847D-E8C0C4250581}"/>
              </a:ext>
            </a:extLst>
          </p:cNvPr>
          <p:cNvPicPr>
            <a:picLocks noChangeAspect="1"/>
          </p:cNvPicPr>
          <p:nvPr/>
        </p:nvPicPr>
        <p:blipFill>
          <a:blip r:embed="rId3"/>
          <a:stretch>
            <a:fillRect/>
          </a:stretch>
        </p:blipFill>
        <p:spPr>
          <a:xfrm>
            <a:off x="7823794" y="3161513"/>
            <a:ext cx="3522905" cy="3188485"/>
          </a:xfrm>
          <a:prstGeom prst="rect">
            <a:avLst/>
          </a:prstGeom>
        </p:spPr>
      </p:pic>
      <p:pic>
        <p:nvPicPr>
          <p:cNvPr id="46" name="Picture 45">
            <a:extLst>
              <a:ext uri="{FF2B5EF4-FFF2-40B4-BE49-F238E27FC236}">
                <a16:creationId xmlns:a16="http://schemas.microsoft.com/office/drawing/2014/main" id="{7FE3C7C6-6EBF-479D-B534-7D29D9F7DEFE}"/>
              </a:ext>
            </a:extLst>
          </p:cNvPr>
          <p:cNvPicPr>
            <a:picLocks noChangeAspect="1"/>
          </p:cNvPicPr>
          <p:nvPr/>
        </p:nvPicPr>
        <p:blipFill>
          <a:blip r:embed="rId4"/>
          <a:stretch>
            <a:fillRect/>
          </a:stretch>
        </p:blipFill>
        <p:spPr>
          <a:xfrm>
            <a:off x="4344707" y="3172918"/>
            <a:ext cx="3479087" cy="3177081"/>
          </a:xfrm>
          <a:prstGeom prst="rect">
            <a:avLst/>
          </a:prstGeom>
        </p:spPr>
      </p:pic>
      <p:sp>
        <p:nvSpPr>
          <p:cNvPr id="55" name="Oval 54">
            <a:extLst>
              <a:ext uri="{FF2B5EF4-FFF2-40B4-BE49-F238E27FC236}">
                <a16:creationId xmlns:a16="http://schemas.microsoft.com/office/drawing/2014/main" id="{F7CBD540-BC11-4C98-A5B8-13E2D7B57051}"/>
              </a:ext>
            </a:extLst>
          </p:cNvPr>
          <p:cNvSpPr/>
          <p:nvPr/>
        </p:nvSpPr>
        <p:spPr>
          <a:xfrm>
            <a:off x="1013380" y="5740576"/>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CD0AFCB1-6605-4B8E-B9FF-BB3066478426}"/>
              </a:ext>
            </a:extLst>
          </p:cNvPr>
          <p:cNvSpPr>
            <a:spLocks noGrp="1"/>
          </p:cNvSpPr>
          <p:nvPr>
            <p:ph type="title"/>
          </p:nvPr>
        </p:nvSpPr>
        <p:spPr/>
        <p:txBody>
          <a:bodyPr/>
          <a:lstStyle/>
          <a:p>
            <a:r>
              <a:rPr lang="en-US" dirty="0"/>
              <a:t>Inner-Product basic implementation</a:t>
            </a:r>
          </a:p>
        </p:txBody>
      </p:sp>
      <p:sp>
        <p:nvSpPr>
          <p:cNvPr id="3" name="Content Placeholder 2">
            <a:extLst>
              <a:ext uri="{FF2B5EF4-FFF2-40B4-BE49-F238E27FC236}">
                <a16:creationId xmlns:a16="http://schemas.microsoft.com/office/drawing/2014/main" id="{CA39D1DF-F2E7-4748-86F1-0111101448C2}"/>
              </a:ext>
            </a:extLst>
          </p:cNvPr>
          <p:cNvSpPr>
            <a:spLocks noGrp="1"/>
          </p:cNvSpPr>
          <p:nvPr>
            <p:ph idx="1"/>
          </p:nvPr>
        </p:nvSpPr>
        <p:spPr>
          <a:xfrm>
            <a:off x="1141413" y="1941756"/>
            <a:ext cx="10335240" cy="555259"/>
          </a:xfrm>
        </p:spPr>
        <p:txBody>
          <a:bodyPr>
            <a:normAutofit/>
          </a:bodyPr>
          <a:lstStyle/>
          <a:p>
            <a:r>
              <a:rPr lang="en-US" dirty="0"/>
              <a:t>Calculate Inner-Product between each node on the same position in the tree</a:t>
            </a:r>
          </a:p>
        </p:txBody>
      </p:sp>
      <p:pic>
        <p:nvPicPr>
          <p:cNvPr id="27" name="Picture 26">
            <a:extLst>
              <a:ext uri="{FF2B5EF4-FFF2-40B4-BE49-F238E27FC236}">
                <a16:creationId xmlns:a16="http://schemas.microsoft.com/office/drawing/2014/main" id="{FF7CF8EF-B2DD-4224-92FD-2252D211ED3C}"/>
              </a:ext>
            </a:extLst>
          </p:cNvPr>
          <p:cNvPicPr>
            <a:picLocks noChangeAspect="1"/>
          </p:cNvPicPr>
          <p:nvPr/>
        </p:nvPicPr>
        <p:blipFill>
          <a:blip r:embed="rId5"/>
          <a:stretch>
            <a:fillRect/>
          </a:stretch>
        </p:blipFill>
        <p:spPr>
          <a:xfrm>
            <a:off x="846486" y="3172918"/>
            <a:ext cx="3499407" cy="3188484"/>
          </a:xfrm>
          <a:prstGeom prst="rect">
            <a:avLst/>
          </a:prstGeom>
        </p:spPr>
      </p:pic>
      <p:sp>
        <p:nvSpPr>
          <p:cNvPr id="43" name="Oval 42">
            <a:extLst>
              <a:ext uri="{FF2B5EF4-FFF2-40B4-BE49-F238E27FC236}">
                <a16:creationId xmlns:a16="http://schemas.microsoft.com/office/drawing/2014/main" id="{7B78907F-D4F3-453F-A344-C39345548467}"/>
              </a:ext>
            </a:extLst>
          </p:cNvPr>
          <p:cNvSpPr/>
          <p:nvPr/>
        </p:nvSpPr>
        <p:spPr>
          <a:xfrm>
            <a:off x="1013380" y="5745013"/>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44" name="Oval 43">
            <a:extLst>
              <a:ext uri="{FF2B5EF4-FFF2-40B4-BE49-F238E27FC236}">
                <a16:creationId xmlns:a16="http://schemas.microsoft.com/office/drawing/2014/main" id="{B6129B63-050D-4FE2-ABD0-7B44D0BF734F}"/>
              </a:ext>
            </a:extLst>
          </p:cNvPr>
          <p:cNvSpPr/>
          <p:nvPr/>
        </p:nvSpPr>
        <p:spPr>
          <a:xfrm>
            <a:off x="1707434" y="5745012"/>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57" name="Oval 56">
            <a:extLst>
              <a:ext uri="{FF2B5EF4-FFF2-40B4-BE49-F238E27FC236}">
                <a16:creationId xmlns:a16="http://schemas.microsoft.com/office/drawing/2014/main" id="{B9C81A1C-4AF9-418F-9928-77A81DD81F58}"/>
              </a:ext>
            </a:extLst>
          </p:cNvPr>
          <p:cNvSpPr/>
          <p:nvPr/>
        </p:nvSpPr>
        <p:spPr>
          <a:xfrm>
            <a:off x="3105432" y="5741516"/>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58" name="Oval 57">
            <a:extLst>
              <a:ext uri="{FF2B5EF4-FFF2-40B4-BE49-F238E27FC236}">
                <a16:creationId xmlns:a16="http://schemas.microsoft.com/office/drawing/2014/main" id="{68BE5C89-AA8B-4331-B1EC-FF4633721ECA}"/>
              </a:ext>
            </a:extLst>
          </p:cNvPr>
          <p:cNvSpPr/>
          <p:nvPr/>
        </p:nvSpPr>
        <p:spPr>
          <a:xfrm>
            <a:off x="3819510" y="5740576"/>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64" name="Oval 63">
            <a:extLst>
              <a:ext uri="{FF2B5EF4-FFF2-40B4-BE49-F238E27FC236}">
                <a16:creationId xmlns:a16="http://schemas.microsoft.com/office/drawing/2014/main" id="{8878DEE9-15C8-4404-A38A-65FE7A5233A9}"/>
              </a:ext>
            </a:extLst>
          </p:cNvPr>
          <p:cNvSpPr/>
          <p:nvPr/>
        </p:nvSpPr>
        <p:spPr>
          <a:xfrm>
            <a:off x="1360361" y="5056707"/>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65" name="Oval 64">
            <a:extLst>
              <a:ext uri="{FF2B5EF4-FFF2-40B4-BE49-F238E27FC236}">
                <a16:creationId xmlns:a16="http://schemas.microsoft.com/office/drawing/2014/main" id="{B52695EE-FBC6-47CB-8F01-37D36B50FDA7}"/>
              </a:ext>
            </a:extLst>
          </p:cNvPr>
          <p:cNvSpPr/>
          <p:nvPr/>
        </p:nvSpPr>
        <p:spPr>
          <a:xfrm>
            <a:off x="2072971" y="5063022"/>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71" name="Oval 70">
            <a:extLst>
              <a:ext uri="{FF2B5EF4-FFF2-40B4-BE49-F238E27FC236}">
                <a16:creationId xmlns:a16="http://schemas.microsoft.com/office/drawing/2014/main" id="{98DD3E39-7A4B-40E5-8D7B-F6E827A136CD}"/>
              </a:ext>
            </a:extLst>
          </p:cNvPr>
          <p:cNvSpPr/>
          <p:nvPr/>
        </p:nvSpPr>
        <p:spPr>
          <a:xfrm>
            <a:off x="2760500" y="5063021"/>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73" name="Oval 72">
            <a:extLst>
              <a:ext uri="{FF2B5EF4-FFF2-40B4-BE49-F238E27FC236}">
                <a16:creationId xmlns:a16="http://schemas.microsoft.com/office/drawing/2014/main" id="{4D2399AC-D7E9-4AB1-A069-3BA7FB157644}"/>
              </a:ext>
            </a:extLst>
          </p:cNvPr>
          <p:cNvSpPr/>
          <p:nvPr/>
        </p:nvSpPr>
        <p:spPr>
          <a:xfrm>
            <a:off x="3472962" y="5061016"/>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79" name="Oval 78">
            <a:extLst>
              <a:ext uri="{FF2B5EF4-FFF2-40B4-BE49-F238E27FC236}">
                <a16:creationId xmlns:a16="http://schemas.microsoft.com/office/drawing/2014/main" id="{75605060-AE01-4A68-8492-B70FDE5EA5A1}"/>
              </a:ext>
            </a:extLst>
          </p:cNvPr>
          <p:cNvSpPr/>
          <p:nvPr/>
        </p:nvSpPr>
        <p:spPr>
          <a:xfrm>
            <a:off x="1707277" y="4286942"/>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80" name="Oval 79">
            <a:extLst>
              <a:ext uri="{FF2B5EF4-FFF2-40B4-BE49-F238E27FC236}">
                <a16:creationId xmlns:a16="http://schemas.microsoft.com/office/drawing/2014/main" id="{29BE55C1-669E-4C6C-A688-D08AC67D3082}"/>
              </a:ext>
            </a:extLst>
          </p:cNvPr>
          <p:cNvSpPr/>
          <p:nvPr/>
        </p:nvSpPr>
        <p:spPr>
          <a:xfrm>
            <a:off x="3118902" y="4283302"/>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87" name="Oval 86">
            <a:extLst>
              <a:ext uri="{FF2B5EF4-FFF2-40B4-BE49-F238E27FC236}">
                <a16:creationId xmlns:a16="http://schemas.microsoft.com/office/drawing/2014/main" id="{DDC326F2-A5EB-48B1-BDDA-344DB21F6FDA}"/>
              </a:ext>
            </a:extLst>
          </p:cNvPr>
          <p:cNvSpPr/>
          <p:nvPr/>
        </p:nvSpPr>
        <p:spPr>
          <a:xfrm>
            <a:off x="2424928" y="3560374"/>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49" name="Oval 48">
            <a:extLst>
              <a:ext uri="{FF2B5EF4-FFF2-40B4-BE49-F238E27FC236}">
                <a16:creationId xmlns:a16="http://schemas.microsoft.com/office/drawing/2014/main" id="{2D28EFAB-9222-4E5C-AE56-92A6E2DA57FA}"/>
              </a:ext>
            </a:extLst>
          </p:cNvPr>
          <p:cNvSpPr/>
          <p:nvPr/>
        </p:nvSpPr>
        <p:spPr>
          <a:xfrm>
            <a:off x="2762584" y="5063173"/>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56" name="TextBox 55">
            <a:extLst>
              <a:ext uri="{FF2B5EF4-FFF2-40B4-BE49-F238E27FC236}">
                <a16:creationId xmlns:a16="http://schemas.microsoft.com/office/drawing/2014/main" id="{ED36A875-1B70-4E12-8DC4-D3F7F9ECFA21}"/>
              </a:ext>
            </a:extLst>
          </p:cNvPr>
          <p:cNvSpPr txBox="1"/>
          <p:nvPr/>
        </p:nvSpPr>
        <p:spPr>
          <a:xfrm>
            <a:off x="2147074" y="3145934"/>
            <a:ext cx="1282723" cy="400110"/>
          </a:xfrm>
          <a:prstGeom prst="rect">
            <a:avLst/>
          </a:prstGeom>
          <a:noFill/>
        </p:spPr>
        <p:txBody>
          <a:bodyPr wrap="none" rtlCol="0">
            <a:spAutoFit/>
          </a:bodyPr>
          <a:lstStyle/>
          <a:p>
            <a:r>
              <a:rPr lang="en-US" sz="2000" dirty="0">
                <a:solidFill>
                  <a:schemeClr val="bg1"/>
                </a:solidFill>
              </a:rPr>
              <a:t>Function f0</a:t>
            </a:r>
          </a:p>
        </p:txBody>
      </p:sp>
      <p:sp>
        <p:nvSpPr>
          <p:cNvPr id="63" name="TextBox 62">
            <a:extLst>
              <a:ext uri="{FF2B5EF4-FFF2-40B4-BE49-F238E27FC236}">
                <a16:creationId xmlns:a16="http://schemas.microsoft.com/office/drawing/2014/main" id="{756DAE40-7458-423A-86A0-7833970A3E54}"/>
              </a:ext>
            </a:extLst>
          </p:cNvPr>
          <p:cNvSpPr txBox="1"/>
          <p:nvPr/>
        </p:nvSpPr>
        <p:spPr>
          <a:xfrm>
            <a:off x="5626160" y="3145934"/>
            <a:ext cx="1282723" cy="400110"/>
          </a:xfrm>
          <a:prstGeom prst="rect">
            <a:avLst/>
          </a:prstGeom>
          <a:noFill/>
        </p:spPr>
        <p:txBody>
          <a:bodyPr wrap="none" rtlCol="0">
            <a:spAutoFit/>
          </a:bodyPr>
          <a:lstStyle/>
          <a:p>
            <a:r>
              <a:rPr lang="en-US" sz="2000" dirty="0">
                <a:solidFill>
                  <a:schemeClr val="bg1"/>
                </a:solidFill>
              </a:rPr>
              <a:t>Function f1</a:t>
            </a:r>
          </a:p>
        </p:txBody>
      </p:sp>
      <p:sp>
        <p:nvSpPr>
          <p:cNvPr id="70" name="TextBox 69">
            <a:extLst>
              <a:ext uri="{FF2B5EF4-FFF2-40B4-BE49-F238E27FC236}">
                <a16:creationId xmlns:a16="http://schemas.microsoft.com/office/drawing/2014/main" id="{70E8C4D3-7BA5-49D6-BD2A-8FD79762B990}"/>
              </a:ext>
            </a:extLst>
          </p:cNvPr>
          <p:cNvSpPr txBox="1"/>
          <p:nvPr/>
        </p:nvSpPr>
        <p:spPr>
          <a:xfrm>
            <a:off x="8943885" y="3145934"/>
            <a:ext cx="1282723" cy="400110"/>
          </a:xfrm>
          <a:prstGeom prst="rect">
            <a:avLst/>
          </a:prstGeom>
          <a:noFill/>
        </p:spPr>
        <p:txBody>
          <a:bodyPr wrap="none" rtlCol="0">
            <a:spAutoFit/>
          </a:bodyPr>
          <a:lstStyle/>
          <a:p>
            <a:r>
              <a:rPr lang="en-US" sz="2000" dirty="0">
                <a:solidFill>
                  <a:schemeClr val="bg1"/>
                </a:solidFill>
              </a:rPr>
              <a:t>Function f2</a:t>
            </a:r>
          </a:p>
        </p:txBody>
      </p:sp>
      <p:sp>
        <p:nvSpPr>
          <p:cNvPr id="72" name="Oval 71">
            <a:extLst>
              <a:ext uri="{FF2B5EF4-FFF2-40B4-BE49-F238E27FC236}">
                <a16:creationId xmlns:a16="http://schemas.microsoft.com/office/drawing/2014/main" id="{82CBE739-A23D-4BCA-B107-8B49054C2C7F}"/>
              </a:ext>
            </a:extLst>
          </p:cNvPr>
          <p:cNvSpPr/>
          <p:nvPr/>
        </p:nvSpPr>
        <p:spPr>
          <a:xfrm>
            <a:off x="1702367" y="5751327"/>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86" name="Oval 85">
            <a:extLst>
              <a:ext uri="{FF2B5EF4-FFF2-40B4-BE49-F238E27FC236}">
                <a16:creationId xmlns:a16="http://schemas.microsoft.com/office/drawing/2014/main" id="{113F7BC0-2418-44E3-B80E-4C44CC91ED5A}"/>
              </a:ext>
            </a:extLst>
          </p:cNvPr>
          <p:cNvSpPr/>
          <p:nvPr/>
        </p:nvSpPr>
        <p:spPr>
          <a:xfrm>
            <a:off x="4523105" y="5804202"/>
            <a:ext cx="386861" cy="378069"/>
          </a:xfrm>
          <a:prstGeom prst="ellipse">
            <a:avLst/>
          </a:prstGeom>
          <a:solidFill>
            <a:schemeClr val="tx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94" name="Oval 93">
            <a:extLst>
              <a:ext uri="{FF2B5EF4-FFF2-40B4-BE49-F238E27FC236}">
                <a16:creationId xmlns:a16="http://schemas.microsoft.com/office/drawing/2014/main" id="{A10747C2-85B5-43A0-83B8-2166546C1ED6}"/>
              </a:ext>
            </a:extLst>
          </p:cNvPr>
          <p:cNvSpPr/>
          <p:nvPr/>
        </p:nvSpPr>
        <p:spPr>
          <a:xfrm>
            <a:off x="4876182" y="5085281"/>
            <a:ext cx="386861" cy="378069"/>
          </a:xfrm>
          <a:prstGeom prst="ellipse">
            <a:avLst/>
          </a:prstGeom>
          <a:solidFill>
            <a:schemeClr val="tx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95" name="Oval 94">
            <a:extLst>
              <a:ext uri="{FF2B5EF4-FFF2-40B4-BE49-F238E27FC236}">
                <a16:creationId xmlns:a16="http://schemas.microsoft.com/office/drawing/2014/main" id="{1F60B765-1C9D-41CB-A1E3-22DD53993D81}"/>
              </a:ext>
            </a:extLst>
          </p:cNvPr>
          <p:cNvSpPr/>
          <p:nvPr/>
        </p:nvSpPr>
        <p:spPr>
          <a:xfrm>
            <a:off x="5599460" y="5083976"/>
            <a:ext cx="386861" cy="378069"/>
          </a:xfrm>
          <a:prstGeom prst="ellipse">
            <a:avLst/>
          </a:prstGeom>
          <a:solidFill>
            <a:schemeClr val="tx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97" name="Oval 96">
            <a:extLst>
              <a:ext uri="{FF2B5EF4-FFF2-40B4-BE49-F238E27FC236}">
                <a16:creationId xmlns:a16="http://schemas.microsoft.com/office/drawing/2014/main" id="{A5BEFD8C-2535-4B01-9151-EC713B43665F}"/>
              </a:ext>
            </a:extLst>
          </p:cNvPr>
          <p:cNvSpPr/>
          <p:nvPr/>
        </p:nvSpPr>
        <p:spPr>
          <a:xfrm>
            <a:off x="7047188" y="5070423"/>
            <a:ext cx="386861" cy="378069"/>
          </a:xfrm>
          <a:prstGeom prst="ellipse">
            <a:avLst/>
          </a:prstGeom>
          <a:solidFill>
            <a:schemeClr val="tx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98" name="Oval 97">
            <a:extLst>
              <a:ext uri="{FF2B5EF4-FFF2-40B4-BE49-F238E27FC236}">
                <a16:creationId xmlns:a16="http://schemas.microsoft.com/office/drawing/2014/main" id="{8790F7BD-3D5F-4D48-AE75-233FB53856D7}"/>
              </a:ext>
            </a:extLst>
          </p:cNvPr>
          <p:cNvSpPr/>
          <p:nvPr/>
        </p:nvSpPr>
        <p:spPr>
          <a:xfrm>
            <a:off x="5239862" y="4277416"/>
            <a:ext cx="386861" cy="378069"/>
          </a:xfrm>
          <a:prstGeom prst="ellipse">
            <a:avLst/>
          </a:prstGeom>
          <a:solidFill>
            <a:schemeClr val="tx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99" name="Oval 98">
            <a:extLst>
              <a:ext uri="{FF2B5EF4-FFF2-40B4-BE49-F238E27FC236}">
                <a16:creationId xmlns:a16="http://schemas.microsoft.com/office/drawing/2014/main" id="{07A6DD12-CDC6-444B-BD70-B351AC414024}"/>
              </a:ext>
            </a:extLst>
          </p:cNvPr>
          <p:cNvSpPr/>
          <p:nvPr/>
        </p:nvSpPr>
        <p:spPr>
          <a:xfrm>
            <a:off x="6689587" y="4266156"/>
            <a:ext cx="386861" cy="378069"/>
          </a:xfrm>
          <a:prstGeom prst="ellipse">
            <a:avLst/>
          </a:prstGeom>
          <a:solidFill>
            <a:schemeClr val="tx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00" name="Oval 99">
            <a:extLst>
              <a:ext uri="{FF2B5EF4-FFF2-40B4-BE49-F238E27FC236}">
                <a16:creationId xmlns:a16="http://schemas.microsoft.com/office/drawing/2014/main" id="{ED16447E-FDA4-4773-94BB-311928E10B93}"/>
              </a:ext>
            </a:extLst>
          </p:cNvPr>
          <p:cNvSpPr/>
          <p:nvPr/>
        </p:nvSpPr>
        <p:spPr>
          <a:xfrm>
            <a:off x="5957513" y="3505128"/>
            <a:ext cx="386861" cy="378069"/>
          </a:xfrm>
          <a:prstGeom prst="ellipse">
            <a:avLst/>
          </a:prstGeom>
          <a:solidFill>
            <a:schemeClr val="tx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01" name="Oval 100">
            <a:extLst>
              <a:ext uri="{FF2B5EF4-FFF2-40B4-BE49-F238E27FC236}">
                <a16:creationId xmlns:a16="http://schemas.microsoft.com/office/drawing/2014/main" id="{9F4F9716-5007-4A82-B893-541F1EBF75FC}"/>
              </a:ext>
            </a:extLst>
          </p:cNvPr>
          <p:cNvSpPr/>
          <p:nvPr/>
        </p:nvSpPr>
        <p:spPr>
          <a:xfrm>
            <a:off x="6325649" y="5074983"/>
            <a:ext cx="386861" cy="378069"/>
          </a:xfrm>
          <a:prstGeom prst="ellipse">
            <a:avLst/>
          </a:prstGeom>
          <a:solidFill>
            <a:schemeClr val="tx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03" name="Oval 102">
            <a:extLst>
              <a:ext uri="{FF2B5EF4-FFF2-40B4-BE49-F238E27FC236}">
                <a16:creationId xmlns:a16="http://schemas.microsoft.com/office/drawing/2014/main" id="{C6FAA741-9686-4014-ACD7-5938446A5508}"/>
              </a:ext>
            </a:extLst>
          </p:cNvPr>
          <p:cNvSpPr/>
          <p:nvPr/>
        </p:nvSpPr>
        <p:spPr>
          <a:xfrm>
            <a:off x="5239299" y="5805070"/>
            <a:ext cx="386861" cy="378069"/>
          </a:xfrm>
          <a:prstGeom prst="ellipse">
            <a:avLst/>
          </a:prstGeom>
          <a:solidFill>
            <a:schemeClr val="tx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593547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55"/>
                                        </p:tgtEl>
                                        <p:attrNameLst>
                                          <p:attrName>fillcolor</p:attrName>
                                        </p:attrNameLst>
                                      </p:cBhvr>
                                      <p:to>
                                        <a:srgbClr val="FF0000"/>
                                      </p:to>
                                    </p:animClr>
                                    <p:set>
                                      <p:cBhvr>
                                        <p:cTn id="7" dur="2000" fill="hold"/>
                                        <p:tgtEl>
                                          <p:spTgt spid="55"/>
                                        </p:tgtEl>
                                        <p:attrNameLst>
                                          <p:attrName>fill.type</p:attrName>
                                        </p:attrNameLst>
                                      </p:cBhvr>
                                      <p:to>
                                        <p:strVal val="solid"/>
                                      </p:to>
                                    </p:set>
                                    <p:set>
                                      <p:cBhvr>
                                        <p:cTn id="8" dur="2000" fill="hold"/>
                                        <p:tgtEl>
                                          <p:spTgt spid="55"/>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43"/>
                                        </p:tgtEl>
                                        <p:attrNameLst>
                                          <p:attrName>fillcolor</p:attrName>
                                        </p:attrNameLst>
                                      </p:cBhvr>
                                      <p:to>
                                        <a:srgbClr val="FF0000"/>
                                      </p:to>
                                    </p:animClr>
                                    <p:set>
                                      <p:cBhvr>
                                        <p:cTn id="11" dur="2000" fill="hold"/>
                                        <p:tgtEl>
                                          <p:spTgt spid="43"/>
                                        </p:tgtEl>
                                        <p:attrNameLst>
                                          <p:attrName>fill.type</p:attrName>
                                        </p:attrNameLst>
                                      </p:cBhvr>
                                      <p:to>
                                        <p:strVal val="solid"/>
                                      </p:to>
                                    </p:set>
                                    <p:set>
                                      <p:cBhvr>
                                        <p:cTn id="12" dur="2000" fill="hold"/>
                                        <p:tgtEl>
                                          <p:spTgt spid="43"/>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000" fill="hold"/>
                                        <p:tgtEl>
                                          <p:spTgt spid="44"/>
                                        </p:tgtEl>
                                        <p:attrNameLst>
                                          <p:attrName>fillcolor</p:attrName>
                                        </p:attrNameLst>
                                      </p:cBhvr>
                                      <p:to>
                                        <a:srgbClr val="FF0000"/>
                                      </p:to>
                                    </p:animClr>
                                    <p:set>
                                      <p:cBhvr>
                                        <p:cTn id="15" dur="2000" fill="hold"/>
                                        <p:tgtEl>
                                          <p:spTgt spid="44"/>
                                        </p:tgtEl>
                                        <p:attrNameLst>
                                          <p:attrName>fill.type</p:attrName>
                                        </p:attrNameLst>
                                      </p:cBhvr>
                                      <p:to>
                                        <p:strVal val="solid"/>
                                      </p:to>
                                    </p:set>
                                    <p:set>
                                      <p:cBhvr>
                                        <p:cTn id="16" dur="2000" fill="hold"/>
                                        <p:tgtEl>
                                          <p:spTgt spid="44"/>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2000" fill="hold"/>
                                        <p:tgtEl>
                                          <p:spTgt spid="64"/>
                                        </p:tgtEl>
                                        <p:attrNameLst>
                                          <p:attrName>fillcolor</p:attrName>
                                        </p:attrNameLst>
                                      </p:cBhvr>
                                      <p:to>
                                        <a:srgbClr val="FF0000"/>
                                      </p:to>
                                    </p:animClr>
                                    <p:set>
                                      <p:cBhvr>
                                        <p:cTn id="19" dur="2000" fill="hold"/>
                                        <p:tgtEl>
                                          <p:spTgt spid="64"/>
                                        </p:tgtEl>
                                        <p:attrNameLst>
                                          <p:attrName>fill.type</p:attrName>
                                        </p:attrNameLst>
                                      </p:cBhvr>
                                      <p:to>
                                        <p:strVal val="solid"/>
                                      </p:to>
                                    </p:set>
                                    <p:set>
                                      <p:cBhvr>
                                        <p:cTn id="20" dur="2000" fill="hold"/>
                                        <p:tgtEl>
                                          <p:spTgt spid="64"/>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2000" fill="hold"/>
                                        <p:tgtEl>
                                          <p:spTgt spid="65"/>
                                        </p:tgtEl>
                                        <p:attrNameLst>
                                          <p:attrName>fillcolor</p:attrName>
                                        </p:attrNameLst>
                                      </p:cBhvr>
                                      <p:to>
                                        <a:srgbClr val="FF0000"/>
                                      </p:to>
                                    </p:animClr>
                                    <p:set>
                                      <p:cBhvr>
                                        <p:cTn id="23" dur="2000" fill="hold"/>
                                        <p:tgtEl>
                                          <p:spTgt spid="65"/>
                                        </p:tgtEl>
                                        <p:attrNameLst>
                                          <p:attrName>fill.type</p:attrName>
                                        </p:attrNameLst>
                                      </p:cBhvr>
                                      <p:to>
                                        <p:strVal val="solid"/>
                                      </p:to>
                                    </p:set>
                                    <p:set>
                                      <p:cBhvr>
                                        <p:cTn id="24" dur="2000" fill="hold"/>
                                        <p:tgtEl>
                                          <p:spTgt spid="65"/>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2000" fill="hold"/>
                                        <p:tgtEl>
                                          <p:spTgt spid="71"/>
                                        </p:tgtEl>
                                        <p:attrNameLst>
                                          <p:attrName>fillcolor</p:attrName>
                                        </p:attrNameLst>
                                      </p:cBhvr>
                                      <p:to>
                                        <a:srgbClr val="FF0000"/>
                                      </p:to>
                                    </p:animClr>
                                    <p:set>
                                      <p:cBhvr>
                                        <p:cTn id="27" dur="2000" fill="hold"/>
                                        <p:tgtEl>
                                          <p:spTgt spid="71"/>
                                        </p:tgtEl>
                                        <p:attrNameLst>
                                          <p:attrName>fill.type</p:attrName>
                                        </p:attrNameLst>
                                      </p:cBhvr>
                                      <p:to>
                                        <p:strVal val="solid"/>
                                      </p:to>
                                    </p:set>
                                    <p:set>
                                      <p:cBhvr>
                                        <p:cTn id="28" dur="2000" fill="hold"/>
                                        <p:tgtEl>
                                          <p:spTgt spid="71"/>
                                        </p:tgtEl>
                                        <p:attrNameLst>
                                          <p:attrName>fill.on</p:attrName>
                                        </p:attrNameLst>
                                      </p:cBhvr>
                                      <p:to>
                                        <p:strVal val="true"/>
                                      </p:to>
                                    </p:set>
                                  </p:childTnLst>
                                </p:cTn>
                              </p:par>
                              <p:par>
                                <p:cTn id="29" presetID="1" presetClass="emph" presetSubtype="2" fill="hold" nodeType="withEffect">
                                  <p:stCondLst>
                                    <p:cond delay="0"/>
                                  </p:stCondLst>
                                  <p:childTnLst>
                                    <p:animClr clrSpc="rgb" dir="cw">
                                      <p:cBhvr>
                                        <p:cTn id="30" dur="2000" fill="hold"/>
                                        <p:tgtEl>
                                          <p:spTgt spid="73"/>
                                        </p:tgtEl>
                                        <p:attrNameLst>
                                          <p:attrName>fillcolor</p:attrName>
                                        </p:attrNameLst>
                                      </p:cBhvr>
                                      <p:to>
                                        <a:srgbClr val="FF0000"/>
                                      </p:to>
                                    </p:animClr>
                                    <p:set>
                                      <p:cBhvr>
                                        <p:cTn id="31" dur="2000" fill="hold"/>
                                        <p:tgtEl>
                                          <p:spTgt spid="73"/>
                                        </p:tgtEl>
                                        <p:attrNameLst>
                                          <p:attrName>fill.type</p:attrName>
                                        </p:attrNameLst>
                                      </p:cBhvr>
                                      <p:to>
                                        <p:strVal val="solid"/>
                                      </p:to>
                                    </p:set>
                                    <p:set>
                                      <p:cBhvr>
                                        <p:cTn id="32" dur="2000" fill="hold"/>
                                        <p:tgtEl>
                                          <p:spTgt spid="73"/>
                                        </p:tgtEl>
                                        <p:attrNameLst>
                                          <p:attrName>fill.on</p:attrName>
                                        </p:attrNameLst>
                                      </p:cBhvr>
                                      <p:to>
                                        <p:strVal val="true"/>
                                      </p:to>
                                    </p:set>
                                  </p:childTnLst>
                                </p:cTn>
                              </p:par>
                              <p:par>
                                <p:cTn id="33" presetID="1" presetClass="emph" presetSubtype="2" fill="hold" nodeType="withEffect">
                                  <p:stCondLst>
                                    <p:cond delay="0"/>
                                  </p:stCondLst>
                                  <p:childTnLst>
                                    <p:animClr clrSpc="rgb" dir="cw">
                                      <p:cBhvr>
                                        <p:cTn id="34" dur="2000" fill="hold"/>
                                        <p:tgtEl>
                                          <p:spTgt spid="79"/>
                                        </p:tgtEl>
                                        <p:attrNameLst>
                                          <p:attrName>fillcolor</p:attrName>
                                        </p:attrNameLst>
                                      </p:cBhvr>
                                      <p:to>
                                        <a:srgbClr val="FF0000"/>
                                      </p:to>
                                    </p:animClr>
                                    <p:set>
                                      <p:cBhvr>
                                        <p:cTn id="35" dur="2000" fill="hold"/>
                                        <p:tgtEl>
                                          <p:spTgt spid="79"/>
                                        </p:tgtEl>
                                        <p:attrNameLst>
                                          <p:attrName>fill.type</p:attrName>
                                        </p:attrNameLst>
                                      </p:cBhvr>
                                      <p:to>
                                        <p:strVal val="solid"/>
                                      </p:to>
                                    </p:set>
                                    <p:set>
                                      <p:cBhvr>
                                        <p:cTn id="36" dur="2000" fill="hold"/>
                                        <p:tgtEl>
                                          <p:spTgt spid="79"/>
                                        </p:tgtEl>
                                        <p:attrNameLst>
                                          <p:attrName>fill.on</p:attrName>
                                        </p:attrNameLst>
                                      </p:cBhvr>
                                      <p:to>
                                        <p:strVal val="true"/>
                                      </p:to>
                                    </p:set>
                                  </p:childTnLst>
                                </p:cTn>
                              </p:par>
                              <p:par>
                                <p:cTn id="37" presetID="1" presetClass="emph" presetSubtype="2" fill="hold" nodeType="withEffect">
                                  <p:stCondLst>
                                    <p:cond delay="0"/>
                                  </p:stCondLst>
                                  <p:childTnLst>
                                    <p:animClr clrSpc="rgb" dir="cw">
                                      <p:cBhvr>
                                        <p:cTn id="38" dur="2000" fill="hold"/>
                                        <p:tgtEl>
                                          <p:spTgt spid="80"/>
                                        </p:tgtEl>
                                        <p:attrNameLst>
                                          <p:attrName>fillcolor</p:attrName>
                                        </p:attrNameLst>
                                      </p:cBhvr>
                                      <p:to>
                                        <a:srgbClr val="FF0000"/>
                                      </p:to>
                                    </p:animClr>
                                    <p:set>
                                      <p:cBhvr>
                                        <p:cTn id="39" dur="2000" fill="hold"/>
                                        <p:tgtEl>
                                          <p:spTgt spid="80"/>
                                        </p:tgtEl>
                                        <p:attrNameLst>
                                          <p:attrName>fill.type</p:attrName>
                                        </p:attrNameLst>
                                      </p:cBhvr>
                                      <p:to>
                                        <p:strVal val="solid"/>
                                      </p:to>
                                    </p:set>
                                    <p:set>
                                      <p:cBhvr>
                                        <p:cTn id="40" dur="2000" fill="hold"/>
                                        <p:tgtEl>
                                          <p:spTgt spid="80"/>
                                        </p:tgtEl>
                                        <p:attrNameLst>
                                          <p:attrName>fill.on</p:attrName>
                                        </p:attrNameLst>
                                      </p:cBhvr>
                                      <p:to>
                                        <p:strVal val="true"/>
                                      </p:to>
                                    </p:set>
                                  </p:childTnLst>
                                </p:cTn>
                              </p:par>
                              <p:par>
                                <p:cTn id="41" presetID="1" presetClass="emph" presetSubtype="2" fill="hold" nodeType="withEffect">
                                  <p:stCondLst>
                                    <p:cond delay="0"/>
                                  </p:stCondLst>
                                  <p:childTnLst>
                                    <p:animClr clrSpc="rgb" dir="cw">
                                      <p:cBhvr>
                                        <p:cTn id="42" dur="2000" fill="hold"/>
                                        <p:tgtEl>
                                          <p:spTgt spid="87"/>
                                        </p:tgtEl>
                                        <p:attrNameLst>
                                          <p:attrName>fillcolor</p:attrName>
                                        </p:attrNameLst>
                                      </p:cBhvr>
                                      <p:to>
                                        <a:srgbClr val="FF0000"/>
                                      </p:to>
                                    </p:animClr>
                                    <p:set>
                                      <p:cBhvr>
                                        <p:cTn id="43" dur="2000" fill="hold"/>
                                        <p:tgtEl>
                                          <p:spTgt spid="87"/>
                                        </p:tgtEl>
                                        <p:attrNameLst>
                                          <p:attrName>fill.type</p:attrName>
                                        </p:attrNameLst>
                                      </p:cBhvr>
                                      <p:to>
                                        <p:strVal val="solid"/>
                                      </p:to>
                                    </p:set>
                                    <p:set>
                                      <p:cBhvr>
                                        <p:cTn id="44" dur="2000" fill="hold"/>
                                        <p:tgtEl>
                                          <p:spTgt spid="87"/>
                                        </p:tgtEl>
                                        <p:attrNameLst>
                                          <p:attrName>fill.on</p:attrName>
                                        </p:attrNameLst>
                                      </p:cBhvr>
                                      <p:to>
                                        <p:strVal val="true"/>
                                      </p:to>
                                    </p:set>
                                  </p:childTnLst>
                                </p:cTn>
                              </p:par>
                              <p:par>
                                <p:cTn id="45" presetID="1" presetClass="emph" presetSubtype="2" fill="hold" nodeType="withEffect">
                                  <p:stCondLst>
                                    <p:cond delay="0"/>
                                  </p:stCondLst>
                                  <p:childTnLst>
                                    <p:animClr clrSpc="rgb" dir="cw">
                                      <p:cBhvr>
                                        <p:cTn id="46" dur="2000" fill="hold"/>
                                        <p:tgtEl>
                                          <p:spTgt spid="49"/>
                                        </p:tgtEl>
                                        <p:attrNameLst>
                                          <p:attrName>fillcolor</p:attrName>
                                        </p:attrNameLst>
                                      </p:cBhvr>
                                      <p:to>
                                        <a:srgbClr val="FF0000"/>
                                      </p:to>
                                    </p:animClr>
                                    <p:set>
                                      <p:cBhvr>
                                        <p:cTn id="47" dur="2000" fill="hold"/>
                                        <p:tgtEl>
                                          <p:spTgt spid="49"/>
                                        </p:tgtEl>
                                        <p:attrNameLst>
                                          <p:attrName>fill.type</p:attrName>
                                        </p:attrNameLst>
                                      </p:cBhvr>
                                      <p:to>
                                        <p:strVal val="solid"/>
                                      </p:to>
                                    </p:set>
                                    <p:set>
                                      <p:cBhvr>
                                        <p:cTn id="48" dur="2000" fill="hold"/>
                                        <p:tgtEl>
                                          <p:spTgt spid="49"/>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2000" fill="hold"/>
                                        <p:tgtEl>
                                          <p:spTgt spid="72"/>
                                        </p:tgtEl>
                                        <p:attrNameLst>
                                          <p:attrName>fillcolor</p:attrName>
                                        </p:attrNameLst>
                                      </p:cBhvr>
                                      <p:to>
                                        <a:srgbClr val="FF0000"/>
                                      </p:to>
                                    </p:animClr>
                                    <p:set>
                                      <p:cBhvr>
                                        <p:cTn id="51" dur="2000" fill="hold"/>
                                        <p:tgtEl>
                                          <p:spTgt spid="72"/>
                                        </p:tgtEl>
                                        <p:attrNameLst>
                                          <p:attrName>fill.type</p:attrName>
                                        </p:attrNameLst>
                                      </p:cBhvr>
                                      <p:to>
                                        <p:strVal val="solid"/>
                                      </p:to>
                                    </p:set>
                                    <p:set>
                                      <p:cBhvr>
                                        <p:cTn id="52" dur="2000" fill="hold"/>
                                        <p:tgtEl>
                                          <p:spTgt spid="72"/>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2000" fill="hold"/>
                                        <p:tgtEl>
                                          <p:spTgt spid="86"/>
                                        </p:tgtEl>
                                        <p:attrNameLst>
                                          <p:attrName>fillcolor</p:attrName>
                                        </p:attrNameLst>
                                      </p:cBhvr>
                                      <p:to>
                                        <a:srgbClr val="FF0000"/>
                                      </p:to>
                                    </p:animClr>
                                    <p:set>
                                      <p:cBhvr>
                                        <p:cTn id="55" dur="2000" fill="hold"/>
                                        <p:tgtEl>
                                          <p:spTgt spid="86"/>
                                        </p:tgtEl>
                                        <p:attrNameLst>
                                          <p:attrName>fill.type</p:attrName>
                                        </p:attrNameLst>
                                      </p:cBhvr>
                                      <p:to>
                                        <p:strVal val="solid"/>
                                      </p:to>
                                    </p:set>
                                    <p:set>
                                      <p:cBhvr>
                                        <p:cTn id="56" dur="2000" fill="hold"/>
                                        <p:tgtEl>
                                          <p:spTgt spid="86"/>
                                        </p:tgtEl>
                                        <p:attrNameLst>
                                          <p:attrName>fill.on</p:attrName>
                                        </p:attrNameLst>
                                      </p:cBhvr>
                                      <p:to>
                                        <p:strVal val="true"/>
                                      </p:to>
                                    </p:set>
                                  </p:childTnLst>
                                </p:cTn>
                              </p:par>
                              <p:par>
                                <p:cTn id="57" presetID="1" presetClass="emph" presetSubtype="2" fill="hold" nodeType="withEffect">
                                  <p:stCondLst>
                                    <p:cond delay="0"/>
                                  </p:stCondLst>
                                  <p:childTnLst>
                                    <p:animClr clrSpc="rgb" dir="cw">
                                      <p:cBhvr>
                                        <p:cTn id="58" dur="2000" fill="hold"/>
                                        <p:tgtEl>
                                          <p:spTgt spid="94"/>
                                        </p:tgtEl>
                                        <p:attrNameLst>
                                          <p:attrName>fillcolor</p:attrName>
                                        </p:attrNameLst>
                                      </p:cBhvr>
                                      <p:to>
                                        <a:srgbClr val="FF0000"/>
                                      </p:to>
                                    </p:animClr>
                                    <p:set>
                                      <p:cBhvr>
                                        <p:cTn id="59" dur="2000" fill="hold"/>
                                        <p:tgtEl>
                                          <p:spTgt spid="94"/>
                                        </p:tgtEl>
                                        <p:attrNameLst>
                                          <p:attrName>fill.type</p:attrName>
                                        </p:attrNameLst>
                                      </p:cBhvr>
                                      <p:to>
                                        <p:strVal val="solid"/>
                                      </p:to>
                                    </p:set>
                                    <p:set>
                                      <p:cBhvr>
                                        <p:cTn id="60" dur="2000" fill="hold"/>
                                        <p:tgtEl>
                                          <p:spTgt spid="94"/>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2000" fill="hold"/>
                                        <p:tgtEl>
                                          <p:spTgt spid="95"/>
                                        </p:tgtEl>
                                        <p:attrNameLst>
                                          <p:attrName>fillcolor</p:attrName>
                                        </p:attrNameLst>
                                      </p:cBhvr>
                                      <p:to>
                                        <a:srgbClr val="FF0000"/>
                                      </p:to>
                                    </p:animClr>
                                    <p:set>
                                      <p:cBhvr>
                                        <p:cTn id="63" dur="2000" fill="hold"/>
                                        <p:tgtEl>
                                          <p:spTgt spid="95"/>
                                        </p:tgtEl>
                                        <p:attrNameLst>
                                          <p:attrName>fill.type</p:attrName>
                                        </p:attrNameLst>
                                      </p:cBhvr>
                                      <p:to>
                                        <p:strVal val="solid"/>
                                      </p:to>
                                    </p:set>
                                    <p:set>
                                      <p:cBhvr>
                                        <p:cTn id="64" dur="2000" fill="hold"/>
                                        <p:tgtEl>
                                          <p:spTgt spid="95"/>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2000" fill="hold"/>
                                        <p:tgtEl>
                                          <p:spTgt spid="97"/>
                                        </p:tgtEl>
                                        <p:attrNameLst>
                                          <p:attrName>fillcolor</p:attrName>
                                        </p:attrNameLst>
                                      </p:cBhvr>
                                      <p:to>
                                        <a:srgbClr val="FF0000"/>
                                      </p:to>
                                    </p:animClr>
                                    <p:set>
                                      <p:cBhvr>
                                        <p:cTn id="67" dur="2000" fill="hold"/>
                                        <p:tgtEl>
                                          <p:spTgt spid="97"/>
                                        </p:tgtEl>
                                        <p:attrNameLst>
                                          <p:attrName>fill.type</p:attrName>
                                        </p:attrNameLst>
                                      </p:cBhvr>
                                      <p:to>
                                        <p:strVal val="solid"/>
                                      </p:to>
                                    </p:set>
                                    <p:set>
                                      <p:cBhvr>
                                        <p:cTn id="68" dur="2000" fill="hold"/>
                                        <p:tgtEl>
                                          <p:spTgt spid="97"/>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2000" fill="hold"/>
                                        <p:tgtEl>
                                          <p:spTgt spid="98"/>
                                        </p:tgtEl>
                                        <p:attrNameLst>
                                          <p:attrName>fillcolor</p:attrName>
                                        </p:attrNameLst>
                                      </p:cBhvr>
                                      <p:to>
                                        <a:srgbClr val="FF0000"/>
                                      </p:to>
                                    </p:animClr>
                                    <p:set>
                                      <p:cBhvr>
                                        <p:cTn id="71" dur="2000" fill="hold"/>
                                        <p:tgtEl>
                                          <p:spTgt spid="98"/>
                                        </p:tgtEl>
                                        <p:attrNameLst>
                                          <p:attrName>fill.type</p:attrName>
                                        </p:attrNameLst>
                                      </p:cBhvr>
                                      <p:to>
                                        <p:strVal val="solid"/>
                                      </p:to>
                                    </p:set>
                                    <p:set>
                                      <p:cBhvr>
                                        <p:cTn id="72" dur="2000" fill="hold"/>
                                        <p:tgtEl>
                                          <p:spTgt spid="98"/>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2000" fill="hold"/>
                                        <p:tgtEl>
                                          <p:spTgt spid="99"/>
                                        </p:tgtEl>
                                        <p:attrNameLst>
                                          <p:attrName>fillcolor</p:attrName>
                                        </p:attrNameLst>
                                      </p:cBhvr>
                                      <p:to>
                                        <a:srgbClr val="FF0000"/>
                                      </p:to>
                                    </p:animClr>
                                    <p:set>
                                      <p:cBhvr>
                                        <p:cTn id="75" dur="2000" fill="hold"/>
                                        <p:tgtEl>
                                          <p:spTgt spid="99"/>
                                        </p:tgtEl>
                                        <p:attrNameLst>
                                          <p:attrName>fill.type</p:attrName>
                                        </p:attrNameLst>
                                      </p:cBhvr>
                                      <p:to>
                                        <p:strVal val="solid"/>
                                      </p:to>
                                    </p:set>
                                    <p:set>
                                      <p:cBhvr>
                                        <p:cTn id="76" dur="2000" fill="hold"/>
                                        <p:tgtEl>
                                          <p:spTgt spid="99"/>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2000" fill="hold"/>
                                        <p:tgtEl>
                                          <p:spTgt spid="100"/>
                                        </p:tgtEl>
                                        <p:attrNameLst>
                                          <p:attrName>fillcolor</p:attrName>
                                        </p:attrNameLst>
                                      </p:cBhvr>
                                      <p:to>
                                        <a:srgbClr val="FF0000"/>
                                      </p:to>
                                    </p:animClr>
                                    <p:set>
                                      <p:cBhvr>
                                        <p:cTn id="79" dur="2000" fill="hold"/>
                                        <p:tgtEl>
                                          <p:spTgt spid="100"/>
                                        </p:tgtEl>
                                        <p:attrNameLst>
                                          <p:attrName>fill.type</p:attrName>
                                        </p:attrNameLst>
                                      </p:cBhvr>
                                      <p:to>
                                        <p:strVal val="solid"/>
                                      </p:to>
                                    </p:set>
                                    <p:set>
                                      <p:cBhvr>
                                        <p:cTn id="80" dur="2000" fill="hold"/>
                                        <p:tgtEl>
                                          <p:spTgt spid="100"/>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2000" fill="hold"/>
                                        <p:tgtEl>
                                          <p:spTgt spid="101"/>
                                        </p:tgtEl>
                                        <p:attrNameLst>
                                          <p:attrName>fillcolor</p:attrName>
                                        </p:attrNameLst>
                                      </p:cBhvr>
                                      <p:to>
                                        <a:srgbClr val="FF0000"/>
                                      </p:to>
                                    </p:animClr>
                                    <p:set>
                                      <p:cBhvr>
                                        <p:cTn id="83" dur="2000" fill="hold"/>
                                        <p:tgtEl>
                                          <p:spTgt spid="101"/>
                                        </p:tgtEl>
                                        <p:attrNameLst>
                                          <p:attrName>fill.type</p:attrName>
                                        </p:attrNameLst>
                                      </p:cBhvr>
                                      <p:to>
                                        <p:strVal val="solid"/>
                                      </p:to>
                                    </p:set>
                                    <p:set>
                                      <p:cBhvr>
                                        <p:cTn id="84" dur="2000" fill="hold"/>
                                        <p:tgtEl>
                                          <p:spTgt spid="101"/>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2000" fill="hold"/>
                                        <p:tgtEl>
                                          <p:spTgt spid="103"/>
                                        </p:tgtEl>
                                        <p:attrNameLst>
                                          <p:attrName>fillcolor</p:attrName>
                                        </p:attrNameLst>
                                      </p:cBhvr>
                                      <p:to>
                                        <a:srgbClr val="FF0000"/>
                                      </p:to>
                                    </p:animClr>
                                    <p:set>
                                      <p:cBhvr>
                                        <p:cTn id="87" dur="2000" fill="hold"/>
                                        <p:tgtEl>
                                          <p:spTgt spid="103"/>
                                        </p:tgtEl>
                                        <p:attrNameLst>
                                          <p:attrName>fill.type</p:attrName>
                                        </p:attrNameLst>
                                      </p:cBhvr>
                                      <p:to>
                                        <p:strVal val="solid"/>
                                      </p:to>
                                    </p:set>
                                    <p:set>
                                      <p:cBhvr>
                                        <p:cTn id="88" dur="2000" fill="hold"/>
                                        <p:tgtEl>
                                          <p:spTgt spid="10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FF7CF8EF-B2DD-4224-92FD-2252D211ED3C}"/>
              </a:ext>
            </a:extLst>
          </p:cNvPr>
          <p:cNvPicPr>
            <a:picLocks noChangeAspect="1"/>
          </p:cNvPicPr>
          <p:nvPr/>
        </p:nvPicPr>
        <p:blipFill>
          <a:blip r:embed="rId3"/>
          <a:stretch>
            <a:fillRect/>
          </a:stretch>
        </p:blipFill>
        <p:spPr>
          <a:xfrm>
            <a:off x="846486" y="3172918"/>
            <a:ext cx="3499407" cy="3188484"/>
          </a:xfrm>
          <a:prstGeom prst="rect">
            <a:avLst/>
          </a:prstGeom>
        </p:spPr>
      </p:pic>
      <p:pic>
        <p:nvPicPr>
          <p:cNvPr id="48" name="Picture 47">
            <a:extLst>
              <a:ext uri="{FF2B5EF4-FFF2-40B4-BE49-F238E27FC236}">
                <a16:creationId xmlns:a16="http://schemas.microsoft.com/office/drawing/2014/main" id="{47115B5E-519F-41D3-847D-E8C0C4250581}"/>
              </a:ext>
            </a:extLst>
          </p:cNvPr>
          <p:cNvPicPr>
            <a:picLocks noChangeAspect="1"/>
          </p:cNvPicPr>
          <p:nvPr/>
        </p:nvPicPr>
        <p:blipFill>
          <a:blip r:embed="rId4"/>
          <a:stretch>
            <a:fillRect/>
          </a:stretch>
        </p:blipFill>
        <p:spPr>
          <a:xfrm>
            <a:off x="7823794" y="3161513"/>
            <a:ext cx="3522905" cy="3188485"/>
          </a:xfrm>
          <a:prstGeom prst="rect">
            <a:avLst/>
          </a:prstGeom>
        </p:spPr>
      </p:pic>
      <p:pic>
        <p:nvPicPr>
          <p:cNvPr id="46" name="Picture 45">
            <a:extLst>
              <a:ext uri="{FF2B5EF4-FFF2-40B4-BE49-F238E27FC236}">
                <a16:creationId xmlns:a16="http://schemas.microsoft.com/office/drawing/2014/main" id="{7FE3C7C6-6EBF-479D-B534-7D29D9F7DEFE}"/>
              </a:ext>
            </a:extLst>
          </p:cNvPr>
          <p:cNvPicPr>
            <a:picLocks noChangeAspect="1"/>
          </p:cNvPicPr>
          <p:nvPr/>
        </p:nvPicPr>
        <p:blipFill>
          <a:blip r:embed="rId5"/>
          <a:stretch>
            <a:fillRect/>
          </a:stretch>
        </p:blipFill>
        <p:spPr>
          <a:xfrm>
            <a:off x="4344707" y="3172918"/>
            <a:ext cx="3479087" cy="3177081"/>
          </a:xfrm>
          <a:prstGeom prst="rect">
            <a:avLst/>
          </a:prstGeom>
        </p:spPr>
      </p:pic>
      <p:sp>
        <p:nvSpPr>
          <p:cNvPr id="55" name="Oval 54">
            <a:extLst>
              <a:ext uri="{FF2B5EF4-FFF2-40B4-BE49-F238E27FC236}">
                <a16:creationId xmlns:a16="http://schemas.microsoft.com/office/drawing/2014/main" id="{F7CBD540-BC11-4C98-A5B8-13E2D7B57051}"/>
              </a:ext>
            </a:extLst>
          </p:cNvPr>
          <p:cNvSpPr/>
          <p:nvPr/>
        </p:nvSpPr>
        <p:spPr>
          <a:xfrm>
            <a:off x="1013380" y="5740576"/>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CD0AFCB1-6605-4B8E-B9FF-BB3066478426}"/>
              </a:ext>
            </a:extLst>
          </p:cNvPr>
          <p:cNvSpPr>
            <a:spLocks noGrp="1"/>
          </p:cNvSpPr>
          <p:nvPr>
            <p:ph type="title"/>
          </p:nvPr>
        </p:nvSpPr>
        <p:spPr/>
        <p:txBody>
          <a:bodyPr/>
          <a:lstStyle/>
          <a:p>
            <a:r>
              <a:rPr lang="en-US" dirty="0"/>
              <a:t>Inner-Product basic implementation</a:t>
            </a:r>
          </a:p>
        </p:txBody>
      </p:sp>
      <p:sp>
        <p:nvSpPr>
          <p:cNvPr id="3" name="Content Placeholder 2">
            <a:extLst>
              <a:ext uri="{FF2B5EF4-FFF2-40B4-BE49-F238E27FC236}">
                <a16:creationId xmlns:a16="http://schemas.microsoft.com/office/drawing/2014/main" id="{CA39D1DF-F2E7-4748-86F1-0111101448C2}"/>
              </a:ext>
            </a:extLst>
          </p:cNvPr>
          <p:cNvSpPr>
            <a:spLocks noGrp="1"/>
          </p:cNvSpPr>
          <p:nvPr>
            <p:ph idx="1"/>
          </p:nvPr>
        </p:nvSpPr>
        <p:spPr>
          <a:xfrm>
            <a:off x="1141413" y="1941756"/>
            <a:ext cx="10335240" cy="555259"/>
          </a:xfrm>
        </p:spPr>
        <p:txBody>
          <a:bodyPr>
            <a:normAutofit/>
          </a:bodyPr>
          <a:lstStyle/>
          <a:p>
            <a:r>
              <a:rPr lang="en-US" dirty="0"/>
              <a:t>Calculate Inner-Product between each node on the same position in the tree</a:t>
            </a:r>
          </a:p>
        </p:txBody>
      </p:sp>
      <p:sp>
        <p:nvSpPr>
          <p:cNvPr id="43" name="Oval 42">
            <a:extLst>
              <a:ext uri="{FF2B5EF4-FFF2-40B4-BE49-F238E27FC236}">
                <a16:creationId xmlns:a16="http://schemas.microsoft.com/office/drawing/2014/main" id="{7B78907F-D4F3-453F-A344-C39345548467}"/>
              </a:ext>
            </a:extLst>
          </p:cNvPr>
          <p:cNvSpPr/>
          <p:nvPr/>
        </p:nvSpPr>
        <p:spPr>
          <a:xfrm>
            <a:off x="3135712" y="5740264"/>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61" name="Oval 60">
            <a:extLst>
              <a:ext uri="{FF2B5EF4-FFF2-40B4-BE49-F238E27FC236}">
                <a16:creationId xmlns:a16="http://schemas.microsoft.com/office/drawing/2014/main" id="{2E53061B-68DD-47CA-93F8-36EFA86B1A5A}"/>
              </a:ext>
            </a:extLst>
          </p:cNvPr>
          <p:cNvSpPr/>
          <p:nvPr/>
        </p:nvSpPr>
        <p:spPr>
          <a:xfrm>
            <a:off x="9592804" y="5049716"/>
            <a:ext cx="386861" cy="378069"/>
          </a:xfrm>
          <a:prstGeom prst="ellipse">
            <a:avLst/>
          </a:prstGeom>
          <a:solidFill>
            <a:schemeClr val="tx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62" name="Oval 61">
            <a:extLst>
              <a:ext uri="{FF2B5EF4-FFF2-40B4-BE49-F238E27FC236}">
                <a16:creationId xmlns:a16="http://schemas.microsoft.com/office/drawing/2014/main" id="{10E75CBD-C366-40BB-84AC-DD2AE14F2043}"/>
              </a:ext>
            </a:extLst>
          </p:cNvPr>
          <p:cNvSpPr/>
          <p:nvPr/>
        </p:nvSpPr>
        <p:spPr>
          <a:xfrm>
            <a:off x="9592803" y="5047685"/>
            <a:ext cx="386861" cy="378069"/>
          </a:xfrm>
          <a:prstGeom prst="ellipse">
            <a:avLst/>
          </a:prstGeom>
          <a:solidFill>
            <a:schemeClr val="tx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71" name="Oval 70">
            <a:extLst>
              <a:ext uri="{FF2B5EF4-FFF2-40B4-BE49-F238E27FC236}">
                <a16:creationId xmlns:a16="http://schemas.microsoft.com/office/drawing/2014/main" id="{98DD3E39-7A4B-40E5-8D7B-F6E827A136CD}"/>
              </a:ext>
            </a:extLst>
          </p:cNvPr>
          <p:cNvSpPr/>
          <p:nvPr/>
        </p:nvSpPr>
        <p:spPr>
          <a:xfrm>
            <a:off x="2760500" y="5063021"/>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73" name="Oval 72">
            <a:extLst>
              <a:ext uri="{FF2B5EF4-FFF2-40B4-BE49-F238E27FC236}">
                <a16:creationId xmlns:a16="http://schemas.microsoft.com/office/drawing/2014/main" id="{4D2399AC-D7E9-4AB1-A069-3BA7FB157644}"/>
              </a:ext>
            </a:extLst>
          </p:cNvPr>
          <p:cNvSpPr/>
          <p:nvPr/>
        </p:nvSpPr>
        <p:spPr>
          <a:xfrm>
            <a:off x="3472962" y="5061016"/>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79" name="Oval 78">
            <a:extLst>
              <a:ext uri="{FF2B5EF4-FFF2-40B4-BE49-F238E27FC236}">
                <a16:creationId xmlns:a16="http://schemas.microsoft.com/office/drawing/2014/main" id="{75605060-AE01-4A68-8492-B70FDE5EA5A1}"/>
              </a:ext>
            </a:extLst>
          </p:cNvPr>
          <p:cNvSpPr/>
          <p:nvPr/>
        </p:nvSpPr>
        <p:spPr>
          <a:xfrm>
            <a:off x="1707277" y="4286942"/>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80" name="Oval 79">
            <a:extLst>
              <a:ext uri="{FF2B5EF4-FFF2-40B4-BE49-F238E27FC236}">
                <a16:creationId xmlns:a16="http://schemas.microsoft.com/office/drawing/2014/main" id="{29BE55C1-669E-4C6C-A688-D08AC67D3082}"/>
              </a:ext>
            </a:extLst>
          </p:cNvPr>
          <p:cNvSpPr/>
          <p:nvPr/>
        </p:nvSpPr>
        <p:spPr>
          <a:xfrm>
            <a:off x="3118902" y="4283302"/>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87" name="Oval 86">
            <a:extLst>
              <a:ext uri="{FF2B5EF4-FFF2-40B4-BE49-F238E27FC236}">
                <a16:creationId xmlns:a16="http://schemas.microsoft.com/office/drawing/2014/main" id="{DDC326F2-A5EB-48B1-BDDA-344DB21F6FDA}"/>
              </a:ext>
            </a:extLst>
          </p:cNvPr>
          <p:cNvSpPr/>
          <p:nvPr/>
        </p:nvSpPr>
        <p:spPr>
          <a:xfrm>
            <a:off x="2424928" y="3560374"/>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49" name="Oval 48">
            <a:extLst>
              <a:ext uri="{FF2B5EF4-FFF2-40B4-BE49-F238E27FC236}">
                <a16:creationId xmlns:a16="http://schemas.microsoft.com/office/drawing/2014/main" id="{2D28EFAB-9222-4E5C-AE56-92A6E2DA57FA}"/>
              </a:ext>
            </a:extLst>
          </p:cNvPr>
          <p:cNvSpPr/>
          <p:nvPr/>
        </p:nvSpPr>
        <p:spPr>
          <a:xfrm>
            <a:off x="2756488" y="5069269"/>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52" name="Oval 51">
            <a:extLst>
              <a:ext uri="{FF2B5EF4-FFF2-40B4-BE49-F238E27FC236}">
                <a16:creationId xmlns:a16="http://schemas.microsoft.com/office/drawing/2014/main" id="{DED77977-9431-457E-AF0E-02793C6D7212}"/>
              </a:ext>
            </a:extLst>
          </p:cNvPr>
          <p:cNvSpPr/>
          <p:nvPr/>
        </p:nvSpPr>
        <p:spPr>
          <a:xfrm>
            <a:off x="9593085" y="5045654"/>
            <a:ext cx="386861" cy="378069"/>
          </a:xfrm>
          <a:prstGeom prst="ellipse">
            <a:avLst/>
          </a:prstGeom>
          <a:solidFill>
            <a:schemeClr val="tx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54" name="Oval 53">
            <a:extLst>
              <a:ext uri="{FF2B5EF4-FFF2-40B4-BE49-F238E27FC236}">
                <a16:creationId xmlns:a16="http://schemas.microsoft.com/office/drawing/2014/main" id="{B94C2415-7919-43AB-8AE2-DC8595D740C0}"/>
              </a:ext>
            </a:extLst>
          </p:cNvPr>
          <p:cNvSpPr/>
          <p:nvPr/>
        </p:nvSpPr>
        <p:spPr>
          <a:xfrm>
            <a:off x="8538906" y="4235676"/>
            <a:ext cx="386861" cy="378069"/>
          </a:xfrm>
          <a:prstGeom prst="ellipse">
            <a:avLst/>
          </a:prstGeom>
          <a:solidFill>
            <a:schemeClr val="tx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56" name="TextBox 55">
            <a:extLst>
              <a:ext uri="{FF2B5EF4-FFF2-40B4-BE49-F238E27FC236}">
                <a16:creationId xmlns:a16="http://schemas.microsoft.com/office/drawing/2014/main" id="{ED36A875-1B70-4E12-8DC4-D3F7F9ECFA21}"/>
              </a:ext>
            </a:extLst>
          </p:cNvPr>
          <p:cNvSpPr txBox="1"/>
          <p:nvPr/>
        </p:nvSpPr>
        <p:spPr>
          <a:xfrm>
            <a:off x="2147074" y="3145934"/>
            <a:ext cx="1282723" cy="400110"/>
          </a:xfrm>
          <a:prstGeom prst="rect">
            <a:avLst/>
          </a:prstGeom>
          <a:noFill/>
        </p:spPr>
        <p:txBody>
          <a:bodyPr wrap="none" rtlCol="0">
            <a:spAutoFit/>
          </a:bodyPr>
          <a:lstStyle/>
          <a:p>
            <a:r>
              <a:rPr lang="en-US" sz="2000" dirty="0">
                <a:solidFill>
                  <a:schemeClr val="bg1"/>
                </a:solidFill>
              </a:rPr>
              <a:t>Function f0</a:t>
            </a:r>
          </a:p>
        </p:txBody>
      </p:sp>
      <p:sp>
        <p:nvSpPr>
          <p:cNvPr id="63" name="TextBox 62">
            <a:extLst>
              <a:ext uri="{FF2B5EF4-FFF2-40B4-BE49-F238E27FC236}">
                <a16:creationId xmlns:a16="http://schemas.microsoft.com/office/drawing/2014/main" id="{756DAE40-7458-423A-86A0-7833970A3E54}"/>
              </a:ext>
            </a:extLst>
          </p:cNvPr>
          <p:cNvSpPr txBox="1"/>
          <p:nvPr/>
        </p:nvSpPr>
        <p:spPr>
          <a:xfrm>
            <a:off x="5626160" y="3145934"/>
            <a:ext cx="1282723" cy="400110"/>
          </a:xfrm>
          <a:prstGeom prst="rect">
            <a:avLst/>
          </a:prstGeom>
          <a:noFill/>
        </p:spPr>
        <p:txBody>
          <a:bodyPr wrap="none" rtlCol="0">
            <a:spAutoFit/>
          </a:bodyPr>
          <a:lstStyle/>
          <a:p>
            <a:r>
              <a:rPr lang="en-US" sz="2000" dirty="0">
                <a:solidFill>
                  <a:schemeClr val="bg1"/>
                </a:solidFill>
              </a:rPr>
              <a:t>Function f1</a:t>
            </a:r>
          </a:p>
        </p:txBody>
      </p:sp>
      <p:sp>
        <p:nvSpPr>
          <p:cNvPr id="70" name="TextBox 69">
            <a:extLst>
              <a:ext uri="{FF2B5EF4-FFF2-40B4-BE49-F238E27FC236}">
                <a16:creationId xmlns:a16="http://schemas.microsoft.com/office/drawing/2014/main" id="{70E8C4D3-7BA5-49D6-BD2A-8FD79762B990}"/>
              </a:ext>
            </a:extLst>
          </p:cNvPr>
          <p:cNvSpPr txBox="1"/>
          <p:nvPr/>
        </p:nvSpPr>
        <p:spPr>
          <a:xfrm>
            <a:off x="8943885" y="3145934"/>
            <a:ext cx="1282723" cy="400110"/>
          </a:xfrm>
          <a:prstGeom prst="rect">
            <a:avLst/>
          </a:prstGeom>
          <a:noFill/>
        </p:spPr>
        <p:txBody>
          <a:bodyPr wrap="none" rtlCol="0">
            <a:spAutoFit/>
          </a:bodyPr>
          <a:lstStyle/>
          <a:p>
            <a:r>
              <a:rPr lang="en-US" sz="2000" dirty="0">
                <a:solidFill>
                  <a:schemeClr val="bg1"/>
                </a:solidFill>
              </a:rPr>
              <a:t>Function f2</a:t>
            </a:r>
          </a:p>
        </p:txBody>
      </p:sp>
      <p:sp>
        <p:nvSpPr>
          <p:cNvPr id="72" name="Oval 71">
            <a:extLst>
              <a:ext uri="{FF2B5EF4-FFF2-40B4-BE49-F238E27FC236}">
                <a16:creationId xmlns:a16="http://schemas.microsoft.com/office/drawing/2014/main" id="{82CBE739-A23D-4BCA-B107-8B49054C2C7F}"/>
              </a:ext>
            </a:extLst>
          </p:cNvPr>
          <p:cNvSpPr/>
          <p:nvPr/>
        </p:nvSpPr>
        <p:spPr>
          <a:xfrm>
            <a:off x="3824699" y="5746578"/>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95" name="Oval 94">
            <a:extLst>
              <a:ext uri="{FF2B5EF4-FFF2-40B4-BE49-F238E27FC236}">
                <a16:creationId xmlns:a16="http://schemas.microsoft.com/office/drawing/2014/main" id="{1F60B765-1C9D-41CB-A1E3-22DD53993D81}"/>
              </a:ext>
            </a:extLst>
          </p:cNvPr>
          <p:cNvSpPr/>
          <p:nvPr/>
        </p:nvSpPr>
        <p:spPr>
          <a:xfrm>
            <a:off x="9943848" y="5760037"/>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97" name="Oval 96">
            <a:extLst>
              <a:ext uri="{FF2B5EF4-FFF2-40B4-BE49-F238E27FC236}">
                <a16:creationId xmlns:a16="http://schemas.microsoft.com/office/drawing/2014/main" id="{A5BEFD8C-2535-4B01-9151-EC713B43665F}"/>
              </a:ext>
            </a:extLst>
          </p:cNvPr>
          <p:cNvSpPr/>
          <p:nvPr/>
        </p:nvSpPr>
        <p:spPr>
          <a:xfrm>
            <a:off x="10289959" y="5048657"/>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98" name="Oval 97">
            <a:extLst>
              <a:ext uri="{FF2B5EF4-FFF2-40B4-BE49-F238E27FC236}">
                <a16:creationId xmlns:a16="http://schemas.microsoft.com/office/drawing/2014/main" id="{8790F7BD-3D5F-4D48-AE75-233FB53856D7}"/>
              </a:ext>
            </a:extLst>
          </p:cNvPr>
          <p:cNvSpPr/>
          <p:nvPr/>
        </p:nvSpPr>
        <p:spPr>
          <a:xfrm>
            <a:off x="8547657" y="4241426"/>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99" name="Oval 98">
            <a:extLst>
              <a:ext uri="{FF2B5EF4-FFF2-40B4-BE49-F238E27FC236}">
                <a16:creationId xmlns:a16="http://schemas.microsoft.com/office/drawing/2014/main" id="{07A6DD12-CDC6-444B-BD70-B351AC414024}"/>
              </a:ext>
            </a:extLst>
          </p:cNvPr>
          <p:cNvSpPr/>
          <p:nvPr/>
        </p:nvSpPr>
        <p:spPr>
          <a:xfrm>
            <a:off x="9946582" y="4250486"/>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00" name="Oval 99">
            <a:extLst>
              <a:ext uri="{FF2B5EF4-FFF2-40B4-BE49-F238E27FC236}">
                <a16:creationId xmlns:a16="http://schemas.microsoft.com/office/drawing/2014/main" id="{ED16447E-FDA4-4773-94BB-311928E10B93}"/>
              </a:ext>
            </a:extLst>
          </p:cNvPr>
          <p:cNvSpPr/>
          <p:nvPr/>
        </p:nvSpPr>
        <p:spPr>
          <a:xfrm>
            <a:off x="9244988" y="3489458"/>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01" name="Oval 100">
            <a:extLst>
              <a:ext uri="{FF2B5EF4-FFF2-40B4-BE49-F238E27FC236}">
                <a16:creationId xmlns:a16="http://schemas.microsoft.com/office/drawing/2014/main" id="{9F4F9716-5007-4A82-B893-541F1EBF75FC}"/>
              </a:ext>
            </a:extLst>
          </p:cNvPr>
          <p:cNvSpPr/>
          <p:nvPr/>
        </p:nvSpPr>
        <p:spPr>
          <a:xfrm>
            <a:off x="9596868" y="5049153"/>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03" name="Oval 102">
            <a:extLst>
              <a:ext uri="{FF2B5EF4-FFF2-40B4-BE49-F238E27FC236}">
                <a16:creationId xmlns:a16="http://schemas.microsoft.com/office/drawing/2014/main" id="{C6FAA741-9686-4014-ACD7-5938446A5508}"/>
              </a:ext>
            </a:extLst>
          </p:cNvPr>
          <p:cNvSpPr/>
          <p:nvPr/>
        </p:nvSpPr>
        <p:spPr>
          <a:xfrm>
            <a:off x="10635113" y="5749877"/>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37" name="Oval 36">
            <a:extLst>
              <a:ext uri="{FF2B5EF4-FFF2-40B4-BE49-F238E27FC236}">
                <a16:creationId xmlns:a16="http://schemas.microsoft.com/office/drawing/2014/main" id="{36F0F71A-E9D9-4356-B198-3E101181F3BF}"/>
              </a:ext>
            </a:extLst>
          </p:cNvPr>
          <p:cNvSpPr/>
          <p:nvPr/>
        </p:nvSpPr>
        <p:spPr>
          <a:xfrm>
            <a:off x="1361699" y="5050962"/>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38" name="Oval 37">
            <a:extLst>
              <a:ext uri="{FF2B5EF4-FFF2-40B4-BE49-F238E27FC236}">
                <a16:creationId xmlns:a16="http://schemas.microsoft.com/office/drawing/2014/main" id="{10406A0A-319D-49AB-8EA0-1ABFB8C5AD60}"/>
              </a:ext>
            </a:extLst>
          </p:cNvPr>
          <p:cNvSpPr/>
          <p:nvPr/>
        </p:nvSpPr>
        <p:spPr>
          <a:xfrm>
            <a:off x="2052893" y="5056623"/>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39" name="Oval 38">
            <a:extLst>
              <a:ext uri="{FF2B5EF4-FFF2-40B4-BE49-F238E27FC236}">
                <a16:creationId xmlns:a16="http://schemas.microsoft.com/office/drawing/2014/main" id="{FB1FB139-FC61-457F-B221-996683B8D91D}"/>
              </a:ext>
            </a:extLst>
          </p:cNvPr>
          <p:cNvSpPr/>
          <p:nvPr/>
        </p:nvSpPr>
        <p:spPr>
          <a:xfrm>
            <a:off x="1713178" y="5748707"/>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73419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2000" fill="hold"/>
                                        <p:tgtEl>
                                          <p:spTgt spid="43"/>
                                        </p:tgtEl>
                                        <p:attrNameLst>
                                          <p:attrName>fillcolor</p:attrName>
                                        </p:attrNameLst>
                                      </p:cBhvr>
                                      <p:to>
                                        <a:srgbClr val="FF0000"/>
                                      </p:to>
                                    </p:animClr>
                                    <p:set>
                                      <p:cBhvr>
                                        <p:cTn id="7" dur="2000" fill="hold"/>
                                        <p:tgtEl>
                                          <p:spTgt spid="43"/>
                                        </p:tgtEl>
                                        <p:attrNameLst>
                                          <p:attrName>fill.type</p:attrName>
                                        </p:attrNameLst>
                                      </p:cBhvr>
                                      <p:to>
                                        <p:strVal val="solid"/>
                                      </p:to>
                                    </p:set>
                                    <p:set>
                                      <p:cBhvr>
                                        <p:cTn id="8" dur="2000" fill="hold"/>
                                        <p:tgtEl>
                                          <p:spTgt spid="43"/>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71"/>
                                        </p:tgtEl>
                                        <p:attrNameLst>
                                          <p:attrName>fillcolor</p:attrName>
                                        </p:attrNameLst>
                                      </p:cBhvr>
                                      <p:to>
                                        <a:srgbClr val="FF0000"/>
                                      </p:to>
                                    </p:animClr>
                                    <p:set>
                                      <p:cBhvr>
                                        <p:cTn id="11" dur="2000" fill="hold"/>
                                        <p:tgtEl>
                                          <p:spTgt spid="71"/>
                                        </p:tgtEl>
                                        <p:attrNameLst>
                                          <p:attrName>fill.type</p:attrName>
                                        </p:attrNameLst>
                                      </p:cBhvr>
                                      <p:to>
                                        <p:strVal val="solid"/>
                                      </p:to>
                                    </p:set>
                                    <p:set>
                                      <p:cBhvr>
                                        <p:cTn id="12" dur="2000" fill="hold"/>
                                        <p:tgtEl>
                                          <p:spTgt spid="71"/>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000" fill="hold"/>
                                        <p:tgtEl>
                                          <p:spTgt spid="73"/>
                                        </p:tgtEl>
                                        <p:attrNameLst>
                                          <p:attrName>fillcolor</p:attrName>
                                        </p:attrNameLst>
                                      </p:cBhvr>
                                      <p:to>
                                        <a:srgbClr val="FF0000"/>
                                      </p:to>
                                    </p:animClr>
                                    <p:set>
                                      <p:cBhvr>
                                        <p:cTn id="15" dur="2000" fill="hold"/>
                                        <p:tgtEl>
                                          <p:spTgt spid="73"/>
                                        </p:tgtEl>
                                        <p:attrNameLst>
                                          <p:attrName>fill.type</p:attrName>
                                        </p:attrNameLst>
                                      </p:cBhvr>
                                      <p:to>
                                        <p:strVal val="solid"/>
                                      </p:to>
                                    </p:set>
                                    <p:set>
                                      <p:cBhvr>
                                        <p:cTn id="16" dur="2000" fill="hold"/>
                                        <p:tgtEl>
                                          <p:spTgt spid="73"/>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2000" fill="hold"/>
                                        <p:tgtEl>
                                          <p:spTgt spid="79"/>
                                        </p:tgtEl>
                                        <p:attrNameLst>
                                          <p:attrName>fillcolor</p:attrName>
                                        </p:attrNameLst>
                                      </p:cBhvr>
                                      <p:to>
                                        <a:srgbClr val="FF0000"/>
                                      </p:to>
                                    </p:animClr>
                                    <p:set>
                                      <p:cBhvr>
                                        <p:cTn id="19" dur="2000" fill="hold"/>
                                        <p:tgtEl>
                                          <p:spTgt spid="79"/>
                                        </p:tgtEl>
                                        <p:attrNameLst>
                                          <p:attrName>fill.type</p:attrName>
                                        </p:attrNameLst>
                                      </p:cBhvr>
                                      <p:to>
                                        <p:strVal val="solid"/>
                                      </p:to>
                                    </p:set>
                                    <p:set>
                                      <p:cBhvr>
                                        <p:cTn id="20" dur="2000" fill="hold"/>
                                        <p:tgtEl>
                                          <p:spTgt spid="79"/>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2000" fill="hold"/>
                                        <p:tgtEl>
                                          <p:spTgt spid="80"/>
                                        </p:tgtEl>
                                        <p:attrNameLst>
                                          <p:attrName>fillcolor</p:attrName>
                                        </p:attrNameLst>
                                      </p:cBhvr>
                                      <p:to>
                                        <a:srgbClr val="FF0000"/>
                                      </p:to>
                                    </p:animClr>
                                    <p:set>
                                      <p:cBhvr>
                                        <p:cTn id="23" dur="2000" fill="hold"/>
                                        <p:tgtEl>
                                          <p:spTgt spid="80"/>
                                        </p:tgtEl>
                                        <p:attrNameLst>
                                          <p:attrName>fill.type</p:attrName>
                                        </p:attrNameLst>
                                      </p:cBhvr>
                                      <p:to>
                                        <p:strVal val="solid"/>
                                      </p:to>
                                    </p:set>
                                    <p:set>
                                      <p:cBhvr>
                                        <p:cTn id="24" dur="2000" fill="hold"/>
                                        <p:tgtEl>
                                          <p:spTgt spid="80"/>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2000" fill="hold"/>
                                        <p:tgtEl>
                                          <p:spTgt spid="87"/>
                                        </p:tgtEl>
                                        <p:attrNameLst>
                                          <p:attrName>fillcolor</p:attrName>
                                        </p:attrNameLst>
                                      </p:cBhvr>
                                      <p:to>
                                        <a:srgbClr val="FF0000"/>
                                      </p:to>
                                    </p:animClr>
                                    <p:set>
                                      <p:cBhvr>
                                        <p:cTn id="27" dur="2000" fill="hold"/>
                                        <p:tgtEl>
                                          <p:spTgt spid="87"/>
                                        </p:tgtEl>
                                        <p:attrNameLst>
                                          <p:attrName>fill.type</p:attrName>
                                        </p:attrNameLst>
                                      </p:cBhvr>
                                      <p:to>
                                        <p:strVal val="solid"/>
                                      </p:to>
                                    </p:set>
                                    <p:set>
                                      <p:cBhvr>
                                        <p:cTn id="28" dur="2000" fill="hold"/>
                                        <p:tgtEl>
                                          <p:spTgt spid="87"/>
                                        </p:tgtEl>
                                        <p:attrNameLst>
                                          <p:attrName>fill.on</p:attrName>
                                        </p:attrNameLst>
                                      </p:cBhvr>
                                      <p:to>
                                        <p:strVal val="true"/>
                                      </p:to>
                                    </p:set>
                                  </p:childTnLst>
                                </p:cTn>
                              </p:par>
                              <p:par>
                                <p:cTn id="29" presetID="1" presetClass="emph" presetSubtype="2" fill="hold" nodeType="withEffect">
                                  <p:stCondLst>
                                    <p:cond delay="0"/>
                                  </p:stCondLst>
                                  <p:childTnLst>
                                    <p:animClr clrSpc="rgb" dir="cw">
                                      <p:cBhvr>
                                        <p:cTn id="30" dur="2000" fill="hold"/>
                                        <p:tgtEl>
                                          <p:spTgt spid="49"/>
                                        </p:tgtEl>
                                        <p:attrNameLst>
                                          <p:attrName>fillcolor</p:attrName>
                                        </p:attrNameLst>
                                      </p:cBhvr>
                                      <p:to>
                                        <a:srgbClr val="FF0000"/>
                                      </p:to>
                                    </p:animClr>
                                    <p:set>
                                      <p:cBhvr>
                                        <p:cTn id="31" dur="2000" fill="hold"/>
                                        <p:tgtEl>
                                          <p:spTgt spid="49"/>
                                        </p:tgtEl>
                                        <p:attrNameLst>
                                          <p:attrName>fill.type</p:attrName>
                                        </p:attrNameLst>
                                      </p:cBhvr>
                                      <p:to>
                                        <p:strVal val="solid"/>
                                      </p:to>
                                    </p:set>
                                    <p:set>
                                      <p:cBhvr>
                                        <p:cTn id="32" dur="2000" fill="hold"/>
                                        <p:tgtEl>
                                          <p:spTgt spid="49"/>
                                        </p:tgtEl>
                                        <p:attrNameLst>
                                          <p:attrName>fill.on</p:attrName>
                                        </p:attrNameLst>
                                      </p:cBhvr>
                                      <p:to>
                                        <p:strVal val="true"/>
                                      </p:to>
                                    </p:set>
                                  </p:childTnLst>
                                </p:cTn>
                              </p:par>
                              <p:par>
                                <p:cTn id="33" presetID="1" presetClass="emph" presetSubtype="2" fill="hold" nodeType="withEffect">
                                  <p:stCondLst>
                                    <p:cond delay="0"/>
                                  </p:stCondLst>
                                  <p:childTnLst>
                                    <p:animClr clrSpc="rgb" dir="cw">
                                      <p:cBhvr>
                                        <p:cTn id="34" dur="2000" fill="hold"/>
                                        <p:tgtEl>
                                          <p:spTgt spid="72"/>
                                        </p:tgtEl>
                                        <p:attrNameLst>
                                          <p:attrName>fillcolor</p:attrName>
                                        </p:attrNameLst>
                                      </p:cBhvr>
                                      <p:to>
                                        <a:srgbClr val="FF0000"/>
                                      </p:to>
                                    </p:animClr>
                                    <p:set>
                                      <p:cBhvr>
                                        <p:cTn id="35" dur="2000" fill="hold"/>
                                        <p:tgtEl>
                                          <p:spTgt spid="72"/>
                                        </p:tgtEl>
                                        <p:attrNameLst>
                                          <p:attrName>fill.type</p:attrName>
                                        </p:attrNameLst>
                                      </p:cBhvr>
                                      <p:to>
                                        <p:strVal val="solid"/>
                                      </p:to>
                                    </p:set>
                                    <p:set>
                                      <p:cBhvr>
                                        <p:cTn id="36" dur="2000" fill="hold"/>
                                        <p:tgtEl>
                                          <p:spTgt spid="72"/>
                                        </p:tgtEl>
                                        <p:attrNameLst>
                                          <p:attrName>fill.on</p:attrName>
                                        </p:attrNameLst>
                                      </p:cBhvr>
                                      <p:to>
                                        <p:strVal val="true"/>
                                      </p:to>
                                    </p:set>
                                  </p:childTnLst>
                                </p:cTn>
                              </p:par>
                              <p:par>
                                <p:cTn id="37" presetID="1" presetClass="emph" presetSubtype="2" fill="hold" nodeType="withEffect">
                                  <p:stCondLst>
                                    <p:cond delay="0"/>
                                  </p:stCondLst>
                                  <p:childTnLst>
                                    <p:animClr clrSpc="rgb" dir="cw">
                                      <p:cBhvr>
                                        <p:cTn id="38" dur="2000" fill="hold"/>
                                        <p:tgtEl>
                                          <p:spTgt spid="95"/>
                                        </p:tgtEl>
                                        <p:attrNameLst>
                                          <p:attrName>fillcolor</p:attrName>
                                        </p:attrNameLst>
                                      </p:cBhvr>
                                      <p:to>
                                        <a:srgbClr val="FF0000"/>
                                      </p:to>
                                    </p:animClr>
                                    <p:set>
                                      <p:cBhvr>
                                        <p:cTn id="39" dur="2000" fill="hold"/>
                                        <p:tgtEl>
                                          <p:spTgt spid="95"/>
                                        </p:tgtEl>
                                        <p:attrNameLst>
                                          <p:attrName>fill.type</p:attrName>
                                        </p:attrNameLst>
                                      </p:cBhvr>
                                      <p:to>
                                        <p:strVal val="solid"/>
                                      </p:to>
                                    </p:set>
                                    <p:set>
                                      <p:cBhvr>
                                        <p:cTn id="40" dur="2000" fill="hold"/>
                                        <p:tgtEl>
                                          <p:spTgt spid="95"/>
                                        </p:tgtEl>
                                        <p:attrNameLst>
                                          <p:attrName>fill.on</p:attrName>
                                        </p:attrNameLst>
                                      </p:cBhvr>
                                      <p:to>
                                        <p:strVal val="true"/>
                                      </p:to>
                                    </p:set>
                                  </p:childTnLst>
                                </p:cTn>
                              </p:par>
                              <p:par>
                                <p:cTn id="41" presetID="1" presetClass="emph" presetSubtype="2" fill="hold" nodeType="withEffect">
                                  <p:stCondLst>
                                    <p:cond delay="0"/>
                                  </p:stCondLst>
                                  <p:childTnLst>
                                    <p:animClr clrSpc="rgb" dir="cw">
                                      <p:cBhvr>
                                        <p:cTn id="42" dur="2000" fill="hold"/>
                                        <p:tgtEl>
                                          <p:spTgt spid="97"/>
                                        </p:tgtEl>
                                        <p:attrNameLst>
                                          <p:attrName>fillcolor</p:attrName>
                                        </p:attrNameLst>
                                      </p:cBhvr>
                                      <p:to>
                                        <a:srgbClr val="FF0000"/>
                                      </p:to>
                                    </p:animClr>
                                    <p:set>
                                      <p:cBhvr>
                                        <p:cTn id="43" dur="2000" fill="hold"/>
                                        <p:tgtEl>
                                          <p:spTgt spid="97"/>
                                        </p:tgtEl>
                                        <p:attrNameLst>
                                          <p:attrName>fill.type</p:attrName>
                                        </p:attrNameLst>
                                      </p:cBhvr>
                                      <p:to>
                                        <p:strVal val="solid"/>
                                      </p:to>
                                    </p:set>
                                    <p:set>
                                      <p:cBhvr>
                                        <p:cTn id="44" dur="2000" fill="hold"/>
                                        <p:tgtEl>
                                          <p:spTgt spid="97"/>
                                        </p:tgtEl>
                                        <p:attrNameLst>
                                          <p:attrName>fill.on</p:attrName>
                                        </p:attrNameLst>
                                      </p:cBhvr>
                                      <p:to>
                                        <p:strVal val="true"/>
                                      </p:to>
                                    </p:set>
                                  </p:childTnLst>
                                </p:cTn>
                              </p:par>
                              <p:par>
                                <p:cTn id="45" presetID="1" presetClass="emph" presetSubtype="2" fill="hold" nodeType="withEffect">
                                  <p:stCondLst>
                                    <p:cond delay="0"/>
                                  </p:stCondLst>
                                  <p:childTnLst>
                                    <p:animClr clrSpc="rgb" dir="cw">
                                      <p:cBhvr>
                                        <p:cTn id="46" dur="2000" fill="hold"/>
                                        <p:tgtEl>
                                          <p:spTgt spid="98"/>
                                        </p:tgtEl>
                                        <p:attrNameLst>
                                          <p:attrName>fillcolor</p:attrName>
                                        </p:attrNameLst>
                                      </p:cBhvr>
                                      <p:to>
                                        <a:srgbClr val="FF0000"/>
                                      </p:to>
                                    </p:animClr>
                                    <p:set>
                                      <p:cBhvr>
                                        <p:cTn id="47" dur="2000" fill="hold"/>
                                        <p:tgtEl>
                                          <p:spTgt spid="98"/>
                                        </p:tgtEl>
                                        <p:attrNameLst>
                                          <p:attrName>fill.type</p:attrName>
                                        </p:attrNameLst>
                                      </p:cBhvr>
                                      <p:to>
                                        <p:strVal val="solid"/>
                                      </p:to>
                                    </p:set>
                                    <p:set>
                                      <p:cBhvr>
                                        <p:cTn id="48" dur="2000" fill="hold"/>
                                        <p:tgtEl>
                                          <p:spTgt spid="98"/>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2000" fill="hold"/>
                                        <p:tgtEl>
                                          <p:spTgt spid="99"/>
                                        </p:tgtEl>
                                        <p:attrNameLst>
                                          <p:attrName>fillcolor</p:attrName>
                                        </p:attrNameLst>
                                      </p:cBhvr>
                                      <p:to>
                                        <a:srgbClr val="FF0000"/>
                                      </p:to>
                                    </p:animClr>
                                    <p:set>
                                      <p:cBhvr>
                                        <p:cTn id="51" dur="2000" fill="hold"/>
                                        <p:tgtEl>
                                          <p:spTgt spid="99"/>
                                        </p:tgtEl>
                                        <p:attrNameLst>
                                          <p:attrName>fill.type</p:attrName>
                                        </p:attrNameLst>
                                      </p:cBhvr>
                                      <p:to>
                                        <p:strVal val="solid"/>
                                      </p:to>
                                    </p:set>
                                    <p:set>
                                      <p:cBhvr>
                                        <p:cTn id="52" dur="2000" fill="hold"/>
                                        <p:tgtEl>
                                          <p:spTgt spid="99"/>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2000" fill="hold"/>
                                        <p:tgtEl>
                                          <p:spTgt spid="100"/>
                                        </p:tgtEl>
                                        <p:attrNameLst>
                                          <p:attrName>fillcolor</p:attrName>
                                        </p:attrNameLst>
                                      </p:cBhvr>
                                      <p:to>
                                        <a:srgbClr val="FF0000"/>
                                      </p:to>
                                    </p:animClr>
                                    <p:set>
                                      <p:cBhvr>
                                        <p:cTn id="55" dur="2000" fill="hold"/>
                                        <p:tgtEl>
                                          <p:spTgt spid="100"/>
                                        </p:tgtEl>
                                        <p:attrNameLst>
                                          <p:attrName>fill.type</p:attrName>
                                        </p:attrNameLst>
                                      </p:cBhvr>
                                      <p:to>
                                        <p:strVal val="solid"/>
                                      </p:to>
                                    </p:set>
                                    <p:set>
                                      <p:cBhvr>
                                        <p:cTn id="56" dur="2000" fill="hold"/>
                                        <p:tgtEl>
                                          <p:spTgt spid="100"/>
                                        </p:tgtEl>
                                        <p:attrNameLst>
                                          <p:attrName>fill.on</p:attrName>
                                        </p:attrNameLst>
                                      </p:cBhvr>
                                      <p:to>
                                        <p:strVal val="true"/>
                                      </p:to>
                                    </p:set>
                                  </p:childTnLst>
                                </p:cTn>
                              </p:par>
                              <p:par>
                                <p:cTn id="57" presetID="1" presetClass="emph" presetSubtype="2" fill="hold" nodeType="withEffect">
                                  <p:stCondLst>
                                    <p:cond delay="0"/>
                                  </p:stCondLst>
                                  <p:childTnLst>
                                    <p:animClr clrSpc="rgb" dir="cw">
                                      <p:cBhvr>
                                        <p:cTn id="58" dur="2000" fill="hold"/>
                                        <p:tgtEl>
                                          <p:spTgt spid="101"/>
                                        </p:tgtEl>
                                        <p:attrNameLst>
                                          <p:attrName>fillcolor</p:attrName>
                                        </p:attrNameLst>
                                      </p:cBhvr>
                                      <p:to>
                                        <a:srgbClr val="FF0000"/>
                                      </p:to>
                                    </p:animClr>
                                    <p:set>
                                      <p:cBhvr>
                                        <p:cTn id="59" dur="2000" fill="hold"/>
                                        <p:tgtEl>
                                          <p:spTgt spid="101"/>
                                        </p:tgtEl>
                                        <p:attrNameLst>
                                          <p:attrName>fill.type</p:attrName>
                                        </p:attrNameLst>
                                      </p:cBhvr>
                                      <p:to>
                                        <p:strVal val="solid"/>
                                      </p:to>
                                    </p:set>
                                    <p:set>
                                      <p:cBhvr>
                                        <p:cTn id="60" dur="2000" fill="hold"/>
                                        <p:tgtEl>
                                          <p:spTgt spid="101"/>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2000" fill="hold"/>
                                        <p:tgtEl>
                                          <p:spTgt spid="103"/>
                                        </p:tgtEl>
                                        <p:attrNameLst>
                                          <p:attrName>fillcolor</p:attrName>
                                        </p:attrNameLst>
                                      </p:cBhvr>
                                      <p:to>
                                        <a:srgbClr val="FF0000"/>
                                      </p:to>
                                    </p:animClr>
                                    <p:set>
                                      <p:cBhvr>
                                        <p:cTn id="63" dur="2000" fill="hold"/>
                                        <p:tgtEl>
                                          <p:spTgt spid="103"/>
                                        </p:tgtEl>
                                        <p:attrNameLst>
                                          <p:attrName>fill.type</p:attrName>
                                        </p:attrNameLst>
                                      </p:cBhvr>
                                      <p:to>
                                        <p:strVal val="solid"/>
                                      </p:to>
                                    </p:set>
                                    <p:set>
                                      <p:cBhvr>
                                        <p:cTn id="64" dur="2000" fill="hold"/>
                                        <p:tgtEl>
                                          <p:spTgt spid="10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7B4CDEA2-C7F4-460A-81D3-D02A31A8F74A}"/>
              </a:ext>
            </a:extLst>
          </p:cNvPr>
          <p:cNvPicPr>
            <a:picLocks noChangeAspect="1"/>
          </p:cNvPicPr>
          <p:nvPr/>
        </p:nvPicPr>
        <p:blipFill>
          <a:blip r:embed="rId3"/>
          <a:stretch>
            <a:fillRect/>
          </a:stretch>
        </p:blipFill>
        <p:spPr>
          <a:xfrm>
            <a:off x="845301" y="3166671"/>
            <a:ext cx="3499407" cy="3188484"/>
          </a:xfrm>
          <a:prstGeom prst="rect">
            <a:avLst/>
          </a:prstGeom>
        </p:spPr>
      </p:pic>
      <p:pic>
        <p:nvPicPr>
          <p:cNvPr id="48" name="Picture 47">
            <a:extLst>
              <a:ext uri="{FF2B5EF4-FFF2-40B4-BE49-F238E27FC236}">
                <a16:creationId xmlns:a16="http://schemas.microsoft.com/office/drawing/2014/main" id="{47115B5E-519F-41D3-847D-E8C0C4250581}"/>
              </a:ext>
            </a:extLst>
          </p:cNvPr>
          <p:cNvPicPr>
            <a:picLocks noChangeAspect="1"/>
          </p:cNvPicPr>
          <p:nvPr/>
        </p:nvPicPr>
        <p:blipFill>
          <a:blip r:embed="rId4"/>
          <a:stretch>
            <a:fillRect/>
          </a:stretch>
        </p:blipFill>
        <p:spPr>
          <a:xfrm>
            <a:off x="7823794" y="3161513"/>
            <a:ext cx="3522905" cy="3188485"/>
          </a:xfrm>
          <a:prstGeom prst="rect">
            <a:avLst/>
          </a:prstGeom>
        </p:spPr>
      </p:pic>
      <p:pic>
        <p:nvPicPr>
          <p:cNvPr id="46" name="Picture 45">
            <a:extLst>
              <a:ext uri="{FF2B5EF4-FFF2-40B4-BE49-F238E27FC236}">
                <a16:creationId xmlns:a16="http://schemas.microsoft.com/office/drawing/2014/main" id="{7FE3C7C6-6EBF-479D-B534-7D29D9F7DEFE}"/>
              </a:ext>
            </a:extLst>
          </p:cNvPr>
          <p:cNvPicPr>
            <a:picLocks noChangeAspect="1"/>
          </p:cNvPicPr>
          <p:nvPr/>
        </p:nvPicPr>
        <p:blipFill>
          <a:blip r:embed="rId5"/>
          <a:stretch>
            <a:fillRect/>
          </a:stretch>
        </p:blipFill>
        <p:spPr>
          <a:xfrm>
            <a:off x="4344707" y="3172918"/>
            <a:ext cx="3479087" cy="3177081"/>
          </a:xfrm>
          <a:prstGeom prst="rect">
            <a:avLst/>
          </a:prstGeom>
        </p:spPr>
      </p:pic>
      <p:sp>
        <p:nvSpPr>
          <p:cNvPr id="2" name="Title 1">
            <a:extLst>
              <a:ext uri="{FF2B5EF4-FFF2-40B4-BE49-F238E27FC236}">
                <a16:creationId xmlns:a16="http://schemas.microsoft.com/office/drawing/2014/main" id="{CD0AFCB1-6605-4B8E-B9FF-BB3066478426}"/>
              </a:ext>
            </a:extLst>
          </p:cNvPr>
          <p:cNvSpPr>
            <a:spLocks noGrp="1"/>
          </p:cNvSpPr>
          <p:nvPr>
            <p:ph type="title"/>
          </p:nvPr>
        </p:nvSpPr>
        <p:spPr/>
        <p:txBody>
          <a:bodyPr/>
          <a:lstStyle/>
          <a:p>
            <a:r>
              <a:rPr lang="en-US" dirty="0"/>
              <a:t>Inner-Product basic implementation</a:t>
            </a:r>
          </a:p>
        </p:txBody>
      </p:sp>
      <p:sp>
        <p:nvSpPr>
          <p:cNvPr id="3" name="Content Placeholder 2">
            <a:extLst>
              <a:ext uri="{FF2B5EF4-FFF2-40B4-BE49-F238E27FC236}">
                <a16:creationId xmlns:a16="http://schemas.microsoft.com/office/drawing/2014/main" id="{CA39D1DF-F2E7-4748-86F1-0111101448C2}"/>
              </a:ext>
            </a:extLst>
          </p:cNvPr>
          <p:cNvSpPr>
            <a:spLocks noGrp="1"/>
          </p:cNvSpPr>
          <p:nvPr>
            <p:ph idx="1"/>
          </p:nvPr>
        </p:nvSpPr>
        <p:spPr>
          <a:xfrm>
            <a:off x="1141413" y="1941756"/>
            <a:ext cx="10335240" cy="555259"/>
          </a:xfrm>
        </p:spPr>
        <p:txBody>
          <a:bodyPr>
            <a:normAutofit/>
          </a:bodyPr>
          <a:lstStyle/>
          <a:p>
            <a:r>
              <a:rPr lang="en-US" dirty="0"/>
              <a:t>Calculate Inner-Product between each node on the same position in the tree</a:t>
            </a:r>
          </a:p>
        </p:txBody>
      </p:sp>
      <p:sp>
        <p:nvSpPr>
          <p:cNvPr id="61" name="Oval 60">
            <a:extLst>
              <a:ext uri="{FF2B5EF4-FFF2-40B4-BE49-F238E27FC236}">
                <a16:creationId xmlns:a16="http://schemas.microsoft.com/office/drawing/2014/main" id="{2E53061B-68DD-47CA-93F8-36EFA86B1A5A}"/>
              </a:ext>
            </a:extLst>
          </p:cNvPr>
          <p:cNvSpPr/>
          <p:nvPr/>
        </p:nvSpPr>
        <p:spPr>
          <a:xfrm>
            <a:off x="9592804" y="5049716"/>
            <a:ext cx="386861" cy="378069"/>
          </a:xfrm>
          <a:prstGeom prst="ellipse">
            <a:avLst/>
          </a:prstGeom>
          <a:solidFill>
            <a:schemeClr val="tx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62" name="Oval 61">
            <a:extLst>
              <a:ext uri="{FF2B5EF4-FFF2-40B4-BE49-F238E27FC236}">
                <a16:creationId xmlns:a16="http://schemas.microsoft.com/office/drawing/2014/main" id="{10E75CBD-C366-40BB-84AC-DD2AE14F2043}"/>
              </a:ext>
            </a:extLst>
          </p:cNvPr>
          <p:cNvSpPr/>
          <p:nvPr/>
        </p:nvSpPr>
        <p:spPr>
          <a:xfrm>
            <a:off x="9592803" y="5047685"/>
            <a:ext cx="386861" cy="378069"/>
          </a:xfrm>
          <a:prstGeom prst="ellipse">
            <a:avLst/>
          </a:prstGeom>
          <a:solidFill>
            <a:schemeClr val="tx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71" name="Oval 70">
            <a:extLst>
              <a:ext uri="{FF2B5EF4-FFF2-40B4-BE49-F238E27FC236}">
                <a16:creationId xmlns:a16="http://schemas.microsoft.com/office/drawing/2014/main" id="{98DD3E39-7A4B-40E5-8D7B-F6E827A136CD}"/>
              </a:ext>
            </a:extLst>
          </p:cNvPr>
          <p:cNvSpPr/>
          <p:nvPr/>
        </p:nvSpPr>
        <p:spPr>
          <a:xfrm>
            <a:off x="6328699" y="5078146"/>
            <a:ext cx="386861" cy="378069"/>
          </a:xfrm>
          <a:prstGeom prst="ellipse">
            <a:avLst/>
          </a:prstGeom>
          <a:solidFill>
            <a:schemeClr val="tx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73" name="Oval 72">
            <a:extLst>
              <a:ext uri="{FF2B5EF4-FFF2-40B4-BE49-F238E27FC236}">
                <a16:creationId xmlns:a16="http://schemas.microsoft.com/office/drawing/2014/main" id="{4D2399AC-D7E9-4AB1-A069-3BA7FB157644}"/>
              </a:ext>
            </a:extLst>
          </p:cNvPr>
          <p:cNvSpPr/>
          <p:nvPr/>
        </p:nvSpPr>
        <p:spPr>
          <a:xfrm>
            <a:off x="7041161" y="5076141"/>
            <a:ext cx="386861" cy="378069"/>
          </a:xfrm>
          <a:prstGeom prst="ellipse">
            <a:avLst/>
          </a:prstGeom>
          <a:solidFill>
            <a:schemeClr val="tx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79" name="Oval 78">
            <a:extLst>
              <a:ext uri="{FF2B5EF4-FFF2-40B4-BE49-F238E27FC236}">
                <a16:creationId xmlns:a16="http://schemas.microsoft.com/office/drawing/2014/main" id="{75605060-AE01-4A68-8492-B70FDE5EA5A1}"/>
              </a:ext>
            </a:extLst>
          </p:cNvPr>
          <p:cNvSpPr/>
          <p:nvPr/>
        </p:nvSpPr>
        <p:spPr>
          <a:xfrm>
            <a:off x="5238900" y="4277683"/>
            <a:ext cx="386861" cy="378069"/>
          </a:xfrm>
          <a:prstGeom prst="ellipse">
            <a:avLst/>
          </a:prstGeom>
          <a:solidFill>
            <a:schemeClr val="tx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80" name="Oval 79">
            <a:extLst>
              <a:ext uri="{FF2B5EF4-FFF2-40B4-BE49-F238E27FC236}">
                <a16:creationId xmlns:a16="http://schemas.microsoft.com/office/drawing/2014/main" id="{29BE55C1-669E-4C6C-A688-D08AC67D3082}"/>
              </a:ext>
            </a:extLst>
          </p:cNvPr>
          <p:cNvSpPr/>
          <p:nvPr/>
        </p:nvSpPr>
        <p:spPr>
          <a:xfrm>
            <a:off x="6693197" y="4267947"/>
            <a:ext cx="386861" cy="378069"/>
          </a:xfrm>
          <a:prstGeom prst="ellipse">
            <a:avLst/>
          </a:prstGeom>
          <a:solidFill>
            <a:schemeClr val="tx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87" name="Oval 86">
            <a:extLst>
              <a:ext uri="{FF2B5EF4-FFF2-40B4-BE49-F238E27FC236}">
                <a16:creationId xmlns:a16="http://schemas.microsoft.com/office/drawing/2014/main" id="{DDC326F2-A5EB-48B1-BDDA-344DB21F6FDA}"/>
              </a:ext>
            </a:extLst>
          </p:cNvPr>
          <p:cNvSpPr/>
          <p:nvPr/>
        </p:nvSpPr>
        <p:spPr>
          <a:xfrm>
            <a:off x="5956551" y="3502347"/>
            <a:ext cx="386861" cy="378069"/>
          </a:xfrm>
          <a:prstGeom prst="ellipse">
            <a:avLst/>
          </a:prstGeom>
          <a:solidFill>
            <a:schemeClr val="tx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52" name="Oval 51">
            <a:extLst>
              <a:ext uri="{FF2B5EF4-FFF2-40B4-BE49-F238E27FC236}">
                <a16:creationId xmlns:a16="http://schemas.microsoft.com/office/drawing/2014/main" id="{DED77977-9431-457E-AF0E-02793C6D7212}"/>
              </a:ext>
            </a:extLst>
          </p:cNvPr>
          <p:cNvSpPr/>
          <p:nvPr/>
        </p:nvSpPr>
        <p:spPr>
          <a:xfrm>
            <a:off x="9593085" y="5045654"/>
            <a:ext cx="386861" cy="378069"/>
          </a:xfrm>
          <a:prstGeom prst="ellipse">
            <a:avLst/>
          </a:prstGeom>
          <a:solidFill>
            <a:schemeClr val="tx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54" name="Oval 53">
            <a:extLst>
              <a:ext uri="{FF2B5EF4-FFF2-40B4-BE49-F238E27FC236}">
                <a16:creationId xmlns:a16="http://schemas.microsoft.com/office/drawing/2014/main" id="{B94C2415-7919-43AB-8AE2-DC8595D740C0}"/>
              </a:ext>
            </a:extLst>
          </p:cNvPr>
          <p:cNvSpPr/>
          <p:nvPr/>
        </p:nvSpPr>
        <p:spPr>
          <a:xfrm>
            <a:off x="8538906" y="4235676"/>
            <a:ext cx="386861" cy="378069"/>
          </a:xfrm>
          <a:prstGeom prst="ellipse">
            <a:avLst/>
          </a:prstGeom>
          <a:solidFill>
            <a:schemeClr val="tx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56" name="TextBox 55">
            <a:extLst>
              <a:ext uri="{FF2B5EF4-FFF2-40B4-BE49-F238E27FC236}">
                <a16:creationId xmlns:a16="http://schemas.microsoft.com/office/drawing/2014/main" id="{ED36A875-1B70-4E12-8DC4-D3F7F9ECFA21}"/>
              </a:ext>
            </a:extLst>
          </p:cNvPr>
          <p:cNvSpPr txBox="1"/>
          <p:nvPr/>
        </p:nvSpPr>
        <p:spPr>
          <a:xfrm>
            <a:off x="2147074" y="3145934"/>
            <a:ext cx="1282723" cy="400110"/>
          </a:xfrm>
          <a:prstGeom prst="rect">
            <a:avLst/>
          </a:prstGeom>
          <a:noFill/>
        </p:spPr>
        <p:txBody>
          <a:bodyPr wrap="none" rtlCol="0">
            <a:spAutoFit/>
          </a:bodyPr>
          <a:lstStyle/>
          <a:p>
            <a:r>
              <a:rPr lang="en-US" sz="2000" dirty="0">
                <a:solidFill>
                  <a:schemeClr val="bg1"/>
                </a:solidFill>
              </a:rPr>
              <a:t>Function f0</a:t>
            </a:r>
          </a:p>
        </p:txBody>
      </p:sp>
      <p:sp>
        <p:nvSpPr>
          <p:cNvPr id="63" name="TextBox 62">
            <a:extLst>
              <a:ext uri="{FF2B5EF4-FFF2-40B4-BE49-F238E27FC236}">
                <a16:creationId xmlns:a16="http://schemas.microsoft.com/office/drawing/2014/main" id="{756DAE40-7458-423A-86A0-7833970A3E54}"/>
              </a:ext>
            </a:extLst>
          </p:cNvPr>
          <p:cNvSpPr txBox="1"/>
          <p:nvPr/>
        </p:nvSpPr>
        <p:spPr>
          <a:xfrm>
            <a:off x="5626160" y="3145934"/>
            <a:ext cx="1282723" cy="400110"/>
          </a:xfrm>
          <a:prstGeom prst="rect">
            <a:avLst/>
          </a:prstGeom>
          <a:noFill/>
        </p:spPr>
        <p:txBody>
          <a:bodyPr wrap="none" rtlCol="0">
            <a:spAutoFit/>
          </a:bodyPr>
          <a:lstStyle/>
          <a:p>
            <a:r>
              <a:rPr lang="en-US" sz="2000" dirty="0">
                <a:solidFill>
                  <a:schemeClr val="bg1"/>
                </a:solidFill>
              </a:rPr>
              <a:t>Function f1</a:t>
            </a:r>
          </a:p>
        </p:txBody>
      </p:sp>
      <p:sp>
        <p:nvSpPr>
          <p:cNvPr id="70" name="TextBox 69">
            <a:extLst>
              <a:ext uri="{FF2B5EF4-FFF2-40B4-BE49-F238E27FC236}">
                <a16:creationId xmlns:a16="http://schemas.microsoft.com/office/drawing/2014/main" id="{70E8C4D3-7BA5-49D6-BD2A-8FD79762B990}"/>
              </a:ext>
            </a:extLst>
          </p:cNvPr>
          <p:cNvSpPr txBox="1"/>
          <p:nvPr/>
        </p:nvSpPr>
        <p:spPr>
          <a:xfrm>
            <a:off x="8943885" y="3145934"/>
            <a:ext cx="1282723" cy="400110"/>
          </a:xfrm>
          <a:prstGeom prst="rect">
            <a:avLst/>
          </a:prstGeom>
          <a:noFill/>
        </p:spPr>
        <p:txBody>
          <a:bodyPr wrap="none" rtlCol="0">
            <a:spAutoFit/>
          </a:bodyPr>
          <a:lstStyle/>
          <a:p>
            <a:r>
              <a:rPr lang="en-US" sz="2000" dirty="0">
                <a:solidFill>
                  <a:schemeClr val="bg1"/>
                </a:solidFill>
              </a:rPr>
              <a:t>Function f2</a:t>
            </a:r>
          </a:p>
        </p:txBody>
      </p:sp>
      <p:sp>
        <p:nvSpPr>
          <p:cNvPr id="97" name="Oval 96">
            <a:extLst>
              <a:ext uri="{FF2B5EF4-FFF2-40B4-BE49-F238E27FC236}">
                <a16:creationId xmlns:a16="http://schemas.microsoft.com/office/drawing/2014/main" id="{A5BEFD8C-2535-4B01-9151-EC713B43665F}"/>
              </a:ext>
            </a:extLst>
          </p:cNvPr>
          <p:cNvSpPr/>
          <p:nvPr/>
        </p:nvSpPr>
        <p:spPr>
          <a:xfrm>
            <a:off x="10289959" y="5048657"/>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98" name="Oval 97">
            <a:extLst>
              <a:ext uri="{FF2B5EF4-FFF2-40B4-BE49-F238E27FC236}">
                <a16:creationId xmlns:a16="http://schemas.microsoft.com/office/drawing/2014/main" id="{8790F7BD-3D5F-4D48-AE75-233FB53856D7}"/>
              </a:ext>
            </a:extLst>
          </p:cNvPr>
          <p:cNvSpPr/>
          <p:nvPr/>
        </p:nvSpPr>
        <p:spPr>
          <a:xfrm>
            <a:off x="8547657" y="4241426"/>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99" name="Oval 98">
            <a:extLst>
              <a:ext uri="{FF2B5EF4-FFF2-40B4-BE49-F238E27FC236}">
                <a16:creationId xmlns:a16="http://schemas.microsoft.com/office/drawing/2014/main" id="{07A6DD12-CDC6-444B-BD70-B351AC414024}"/>
              </a:ext>
            </a:extLst>
          </p:cNvPr>
          <p:cNvSpPr/>
          <p:nvPr/>
        </p:nvSpPr>
        <p:spPr>
          <a:xfrm>
            <a:off x="9946582" y="4250486"/>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00" name="Oval 99">
            <a:extLst>
              <a:ext uri="{FF2B5EF4-FFF2-40B4-BE49-F238E27FC236}">
                <a16:creationId xmlns:a16="http://schemas.microsoft.com/office/drawing/2014/main" id="{ED16447E-FDA4-4773-94BB-311928E10B93}"/>
              </a:ext>
            </a:extLst>
          </p:cNvPr>
          <p:cNvSpPr/>
          <p:nvPr/>
        </p:nvSpPr>
        <p:spPr>
          <a:xfrm>
            <a:off x="9244988" y="3489458"/>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01" name="Oval 100">
            <a:extLst>
              <a:ext uri="{FF2B5EF4-FFF2-40B4-BE49-F238E27FC236}">
                <a16:creationId xmlns:a16="http://schemas.microsoft.com/office/drawing/2014/main" id="{9F4F9716-5007-4A82-B893-541F1EBF75FC}"/>
              </a:ext>
            </a:extLst>
          </p:cNvPr>
          <p:cNvSpPr/>
          <p:nvPr/>
        </p:nvSpPr>
        <p:spPr>
          <a:xfrm>
            <a:off x="9596868" y="5049153"/>
            <a:ext cx="386861" cy="37806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4197871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2000" fill="hold"/>
                                        <p:tgtEl>
                                          <p:spTgt spid="71"/>
                                        </p:tgtEl>
                                        <p:attrNameLst>
                                          <p:attrName>fillcolor</p:attrName>
                                        </p:attrNameLst>
                                      </p:cBhvr>
                                      <p:to>
                                        <a:srgbClr val="FF0000"/>
                                      </p:to>
                                    </p:animClr>
                                    <p:set>
                                      <p:cBhvr>
                                        <p:cTn id="7" dur="2000" fill="hold"/>
                                        <p:tgtEl>
                                          <p:spTgt spid="71"/>
                                        </p:tgtEl>
                                        <p:attrNameLst>
                                          <p:attrName>fill.type</p:attrName>
                                        </p:attrNameLst>
                                      </p:cBhvr>
                                      <p:to>
                                        <p:strVal val="solid"/>
                                      </p:to>
                                    </p:set>
                                    <p:set>
                                      <p:cBhvr>
                                        <p:cTn id="8" dur="2000" fill="hold"/>
                                        <p:tgtEl>
                                          <p:spTgt spid="71"/>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73"/>
                                        </p:tgtEl>
                                        <p:attrNameLst>
                                          <p:attrName>fillcolor</p:attrName>
                                        </p:attrNameLst>
                                      </p:cBhvr>
                                      <p:to>
                                        <a:srgbClr val="FF0000"/>
                                      </p:to>
                                    </p:animClr>
                                    <p:set>
                                      <p:cBhvr>
                                        <p:cTn id="11" dur="2000" fill="hold"/>
                                        <p:tgtEl>
                                          <p:spTgt spid="73"/>
                                        </p:tgtEl>
                                        <p:attrNameLst>
                                          <p:attrName>fill.type</p:attrName>
                                        </p:attrNameLst>
                                      </p:cBhvr>
                                      <p:to>
                                        <p:strVal val="solid"/>
                                      </p:to>
                                    </p:set>
                                    <p:set>
                                      <p:cBhvr>
                                        <p:cTn id="12" dur="2000" fill="hold"/>
                                        <p:tgtEl>
                                          <p:spTgt spid="73"/>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000" fill="hold"/>
                                        <p:tgtEl>
                                          <p:spTgt spid="79"/>
                                        </p:tgtEl>
                                        <p:attrNameLst>
                                          <p:attrName>fillcolor</p:attrName>
                                        </p:attrNameLst>
                                      </p:cBhvr>
                                      <p:to>
                                        <a:srgbClr val="FF0000"/>
                                      </p:to>
                                    </p:animClr>
                                    <p:set>
                                      <p:cBhvr>
                                        <p:cTn id="15" dur="2000" fill="hold"/>
                                        <p:tgtEl>
                                          <p:spTgt spid="79"/>
                                        </p:tgtEl>
                                        <p:attrNameLst>
                                          <p:attrName>fill.type</p:attrName>
                                        </p:attrNameLst>
                                      </p:cBhvr>
                                      <p:to>
                                        <p:strVal val="solid"/>
                                      </p:to>
                                    </p:set>
                                    <p:set>
                                      <p:cBhvr>
                                        <p:cTn id="16" dur="2000" fill="hold"/>
                                        <p:tgtEl>
                                          <p:spTgt spid="79"/>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2000" fill="hold"/>
                                        <p:tgtEl>
                                          <p:spTgt spid="80"/>
                                        </p:tgtEl>
                                        <p:attrNameLst>
                                          <p:attrName>fillcolor</p:attrName>
                                        </p:attrNameLst>
                                      </p:cBhvr>
                                      <p:to>
                                        <a:srgbClr val="FF0000"/>
                                      </p:to>
                                    </p:animClr>
                                    <p:set>
                                      <p:cBhvr>
                                        <p:cTn id="19" dur="2000" fill="hold"/>
                                        <p:tgtEl>
                                          <p:spTgt spid="80"/>
                                        </p:tgtEl>
                                        <p:attrNameLst>
                                          <p:attrName>fill.type</p:attrName>
                                        </p:attrNameLst>
                                      </p:cBhvr>
                                      <p:to>
                                        <p:strVal val="solid"/>
                                      </p:to>
                                    </p:set>
                                    <p:set>
                                      <p:cBhvr>
                                        <p:cTn id="20" dur="2000" fill="hold"/>
                                        <p:tgtEl>
                                          <p:spTgt spid="80"/>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2000" fill="hold"/>
                                        <p:tgtEl>
                                          <p:spTgt spid="87"/>
                                        </p:tgtEl>
                                        <p:attrNameLst>
                                          <p:attrName>fillcolor</p:attrName>
                                        </p:attrNameLst>
                                      </p:cBhvr>
                                      <p:to>
                                        <a:srgbClr val="FF0000"/>
                                      </p:to>
                                    </p:animClr>
                                    <p:set>
                                      <p:cBhvr>
                                        <p:cTn id="23" dur="2000" fill="hold"/>
                                        <p:tgtEl>
                                          <p:spTgt spid="87"/>
                                        </p:tgtEl>
                                        <p:attrNameLst>
                                          <p:attrName>fill.type</p:attrName>
                                        </p:attrNameLst>
                                      </p:cBhvr>
                                      <p:to>
                                        <p:strVal val="solid"/>
                                      </p:to>
                                    </p:set>
                                    <p:set>
                                      <p:cBhvr>
                                        <p:cTn id="24" dur="2000" fill="hold"/>
                                        <p:tgtEl>
                                          <p:spTgt spid="87"/>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2000" fill="hold"/>
                                        <p:tgtEl>
                                          <p:spTgt spid="97"/>
                                        </p:tgtEl>
                                        <p:attrNameLst>
                                          <p:attrName>fillcolor</p:attrName>
                                        </p:attrNameLst>
                                      </p:cBhvr>
                                      <p:to>
                                        <a:srgbClr val="FF0000"/>
                                      </p:to>
                                    </p:animClr>
                                    <p:set>
                                      <p:cBhvr>
                                        <p:cTn id="27" dur="2000" fill="hold"/>
                                        <p:tgtEl>
                                          <p:spTgt spid="97"/>
                                        </p:tgtEl>
                                        <p:attrNameLst>
                                          <p:attrName>fill.type</p:attrName>
                                        </p:attrNameLst>
                                      </p:cBhvr>
                                      <p:to>
                                        <p:strVal val="solid"/>
                                      </p:to>
                                    </p:set>
                                    <p:set>
                                      <p:cBhvr>
                                        <p:cTn id="28" dur="2000" fill="hold"/>
                                        <p:tgtEl>
                                          <p:spTgt spid="97"/>
                                        </p:tgtEl>
                                        <p:attrNameLst>
                                          <p:attrName>fill.on</p:attrName>
                                        </p:attrNameLst>
                                      </p:cBhvr>
                                      <p:to>
                                        <p:strVal val="true"/>
                                      </p:to>
                                    </p:set>
                                  </p:childTnLst>
                                </p:cTn>
                              </p:par>
                              <p:par>
                                <p:cTn id="29" presetID="1" presetClass="emph" presetSubtype="2" fill="hold" nodeType="withEffect">
                                  <p:stCondLst>
                                    <p:cond delay="0"/>
                                  </p:stCondLst>
                                  <p:childTnLst>
                                    <p:animClr clrSpc="rgb" dir="cw">
                                      <p:cBhvr>
                                        <p:cTn id="30" dur="2000" fill="hold"/>
                                        <p:tgtEl>
                                          <p:spTgt spid="98"/>
                                        </p:tgtEl>
                                        <p:attrNameLst>
                                          <p:attrName>fillcolor</p:attrName>
                                        </p:attrNameLst>
                                      </p:cBhvr>
                                      <p:to>
                                        <a:srgbClr val="FF0000"/>
                                      </p:to>
                                    </p:animClr>
                                    <p:set>
                                      <p:cBhvr>
                                        <p:cTn id="31" dur="2000" fill="hold"/>
                                        <p:tgtEl>
                                          <p:spTgt spid="98"/>
                                        </p:tgtEl>
                                        <p:attrNameLst>
                                          <p:attrName>fill.type</p:attrName>
                                        </p:attrNameLst>
                                      </p:cBhvr>
                                      <p:to>
                                        <p:strVal val="solid"/>
                                      </p:to>
                                    </p:set>
                                    <p:set>
                                      <p:cBhvr>
                                        <p:cTn id="32" dur="2000" fill="hold"/>
                                        <p:tgtEl>
                                          <p:spTgt spid="98"/>
                                        </p:tgtEl>
                                        <p:attrNameLst>
                                          <p:attrName>fill.on</p:attrName>
                                        </p:attrNameLst>
                                      </p:cBhvr>
                                      <p:to>
                                        <p:strVal val="true"/>
                                      </p:to>
                                    </p:set>
                                  </p:childTnLst>
                                </p:cTn>
                              </p:par>
                              <p:par>
                                <p:cTn id="33" presetID="1" presetClass="emph" presetSubtype="2" fill="hold" nodeType="withEffect">
                                  <p:stCondLst>
                                    <p:cond delay="0"/>
                                  </p:stCondLst>
                                  <p:childTnLst>
                                    <p:animClr clrSpc="rgb" dir="cw">
                                      <p:cBhvr>
                                        <p:cTn id="34" dur="2000" fill="hold"/>
                                        <p:tgtEl>
                                          <p:spTgt spid="99"/>
                                        </p:tgtEl>
                                        <p:attrNameLst>
                                          <p:attrName>fillcolor</p:attrName>
                                        </p:attrNameLst>
                                      </p:cBhvr>
                                      <p:to>
                                        <a:srgbClr val="FF0000"/>
                                      </p:to>
                                    </p:animClr>
                                    <p:set>
                                      <p:cBhvr>
                                        <p:cTn id="35" dur="2000" fill="hold"/>
                                        <p:tgtEl>
                                          <p:spTgt spid="99"/>
                                        </p:tgtEl>
                                        <p:attrNameLst>
                                          <p:attrName>fill.type</p:attrName>
                                        </p:attrNameLst>
                                      </p:cBhvr>
                                      <p:to>
                                        <p:strVal val="solid"/>
                                      </p:to>
                                    </p:set>
                                    <p:set>
                                      <p:cBhvr>
                                        <p:cTn id="36" dur="2000" fill="hold"/>
                                        <p:tgtEl>
                                          <p:spTgt spid="99"/>
                                        </p:tgtEl>
                                        <p:attrNameLst>
                                          <p:attrName>fill.on</p:attrName>
                                        </p:attrNameLst>
                                      </p:cBhvr>
                                      <p:to>
                                        <p:strVal val="true"/>
                                      </p:to>
                                    </p:set>
                                  </p:childTnLst>
                                </p:cTn>
                              </p:par>
                              <p:par>
                                <p:cTn id="37" presetID="1" presetClass="emph" presetSubtype="2" fill="hold" nodeType="withEffect">
                                  <p:stCondLst>
                                    <p:cond delay="0"/>
                                  </p:stCondLst>
                                  <p:childTnLst>
                                    <p:animClr clrSpc="rgb" dir="cw">
                                      <p:cBhvr>
                                        <p:cTn id="38" dur="2000" fill="hold"/>
                                        <p:tgtEl>
                                          <p:spTgt spid="100"/>
                                        </p:tgtEl>
                                        <p:attrNameLst>
                                          <p:attrName>fillcolor</p:attrName>
                                        </p:attrNameLst>
                                      </p:cBhvr>
                                      <p:to>
                                        <a:srgbClr val="FF0000"/>
                                      </p:to>
                                    </p:animClr>
                                    <p:set>
                                      <p:cBhvr>
                                        <p:cTn id="39" dur="2000" fill="hold"/>
                                        <p:tgtEl>
                                          <p:spTgt spid="100"/>
                                        </p:tgtEl>
                                        <p:attrNameLst>
                                          <p:attrName>fill.type</p:attrName>
                                        </p:attrNameLst>
                                      </p:cBhvr>
                                      <p:to>
                                        <p:strVal val="solid"/>
                                      </p:to>
                                    </p:set>
                                    <p:set>
                                      <p:cBhvr>
                                        <p:cTn id="40" dur="2000" fill="hold"/>
                                        <p:tgtEl>
                                          <p:spTgt spid="100"/>
                                        </p:tgtEl>
                                        <p:attrNameLst>
                                          <p:attrName>fill.on</p:attrName>
                                        </p:attrNameLst>
                                      </p:cBhvr>
                                      <p:to>
                                        <p:strVal val="true"/>
                                      </p:to>
                                    </p:set>
                                  </p:childTnLst>
                                </p:cTn>
                              </p:par>
                              <p:par>
                                <p:cTn id="41" presetID="1" presetClass="emph" presetSubtype="2" fill="hold" nodeType="withEffect">
                                  <p:stCondLst>
                                    <p:cond delay="0"/>
                                  </p:stCondLst>
                                  <p:childTnLst>
                                    <p:animClr clrSpc="rgb" dir="cw">
                                      <p:cBhvr>
                                        <p:cTn id="42" dur="2000" fill="hold"/>
                                        <p:tgtEl>
                                          <p:spTgt spid="101"/>
                                        </p:tgtEl>
                                        <p:attrNameLst>
                                          <p:attrName>fillcolor</p:attrName>
                                        </p:attrNameLst>
                                      </p:cBhvr>
                                      <p:to>
                                        <a:srgbClr val="FF0000"/>
                                      </p:to>
                                    </p:animClr>
                                    <p:set>
                                      <p:cBhvr>
                                        <p:cTn id="43" dur="2000" fill="hold"/>
                                        <p:tgtEl>
                                          <p:spTgt spid="101"/>
                                        </p:tgtEl>
                                        <p:attrNameLst>
                                          <p:attrName>fill.type</p:attrName>
                                        </p:attrNameLst>
                                      </p:cBhvr>
                                      <p:to>
                                        <p:strVal val="solid"/>
                                      </p:to>
                                    </p:set>
                                    <p:set>
                                      <p:cBhvr>
                                        <p:cTn id="44" dur="2000" fill="hold"/>
                                        <p:tgtEl>
                                          <p:spTgt spid="10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AFCB1-6605-4B8E-B9FF-BB3066478426}"/>
              </a:ext>
            </a:extLst>
          </p:cNvPr>
          <p:cNvSpPr>
            <a:spLocks noGrp="1"/>
          </p:cNvSpPr>
          <p:nvPr>
            <p:ph type="title"/>
          </p:nvPr>
        </p:nvSpPr>
        <p:spPr/>
        <p:txBody>
          <a:bodyPr/>
          <a:lstStyle/>
          <a:p>
            <a:r>
              <a:rPr lang="en-US" dirty="0"/>
              <a:t>Inner-Product basic implementation</a:t>
            </a:r>
          </a:p>
        </p:txBody>
      </p:sp>
      <p:sp>
        <p:nvSpPr>
          <p:cNvPr id="3" name="Content Placeholder 2">
            <a:extLst>
              <a:ext uri="{FF2B5EF4-FFF2-40B4-BE49-F238E27FC236}">
                <a16:creationId xmlns:a16="http://schemas.microsoft.com/office/drawing/2014/main" id="{CA39D1DF-F2E7-4748-86F1-0111101448C2}"/>
              </a:ext>
            </a:extLst>
          </p:cNvPr>
          <p:cNvSpPr>
            <a:spLocks noGrp="1"/>
          </p:cNvSpPr>
          <p:nvPr>
            <p:ph idx="1"/>
          </p:nvPr>
        </p:nvSpPr>
        <p:spPr>
          <a:xfrm>
            <a:off x="1141413" y="2249487"/>
            <a:ext cx="5663834" cy="1044219"/>
          </a:xfrm>
        </p:spPr>
        <p:txBody>
          <a:bodyPr/>
          <a:lstStyle/>
          <a:p>
            <a:r>
              <a:rPr lang="en-US" dirty="0"/>
              <a:t>For every node-position in some tree there will be table on the right</a:t>
            </a:r>
          </a:p>
        </p:txBody>
      </p:sp>
      <p:pic>
        <p:nvPicPr>
          <p:cNvPr id="5" name="Picture 4">
            <a:extLst>
              <a:ext uri="{FF2B5EF4-FFF2-40B4-BE49-F238E27FC236}">
                <a16:creationId xmlns:a16="http://schemas.microsoft.com/office/drawing/2014/main" id="{A5CED3C8-1F09-49D4-A6DC-45D43ABA5BF4}"/>
              </a:ext>
            </a:extLst>
          </p:cNvPr>
          <p:cNvPicPr>
            <a:picLocks noChangeAspect="1"/>
          </p:cNvPicPr>
          <p:nvPr/>
        </p:nvPicPr>
        <p:blipFill>
          <a:blip r:embed="rId3"/>
          <a:stretch>
            <a:fillRect/>
          </a:stretch>
        </p:blipFill>
        <p:spPr>
          <a:xfrm>
            <a:off x="6805247" y="2249487"/>
            <a:ext cx="4343541" cy="3909680"/>
          </a:xfrm>
          <a:prstGeom prst="rect">
            <a:avLst/>
          </a:prstGeom>
        </p:spPr>
      </p:pic>
      <p:sp>
        <p:nvSpPr>
          <p:cNvPr id="4" name="Rectangle 3">
            <a:extLst>
              <a:ext uri="{FF2B5EF4-FFF2-40B4-BE49-F238E27FC236}">
                <a16:creationId xmlns:a16="http://schemas.microsoft.com/office/drawing/2014/main" id="{D1397BA6-E4F0-490B-804A-887972D45A1A}"/>
              </a:ext>
            </a:extLst>
          </p:cNvPr>
          <p:cNvSpPr/>
          <p:nvPr/>
        </p:nvSpPr>
        <p:spPr>
          <a:xfrm>
            <a:off x="7977674" y="2249487"/>
            <a:ext cx="391885" cy="38174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4FF3133-2959-434E-82CC-9DDE70117E63}"/>
              </a:ext>
            </a:extLst>
          </p:cNvPr>
          <p:cNvSpPr/>
          <p:nvPr/>
        </p:nvSpPr>
        <p:spPr>
          <a:xfrm>
            <a:off x="7977674" y="3293706"/>
            <a:ext cx="3171114" cy="38174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665B881-3E8F-4EC0-AC9A-45EF0F608AAF}"/>
              </a:ext>
            </a:extLst>
          </p:cNvPr>
          <p:cNvSpPr/>
          <p:nvPr/>
        </p:nvSpPr>
        <p:spPr>
          <a:xfrm>
            <a:off x="8781075" y="2249487"/>
            <a:ext cx="391885" cy="381746"/>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F000DA8-5C4A-4AC6-B6C0-68BB35F81000}"/>
              </a:ext>
            </a:extLst>
          </p:cNvPr>
          <p:cNvSpPr/>
          <p:nvPr/>
        </p:nvSpPr>
        <p:spPr>
          <a:xfrm>
            <a:off x="9964931" y="2249487"/>
            <a:ext cx="391885" cy="381746"/>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499620-0A79-4985-8C67-3B03FA19BF7C}"/>
              </a:ext>
            </a:extLst>
          </p:cNvPr>
          <p:cNvSpPr/>
          <p:nvPr/>
        </p:nvSpPr>
        <p:spPr>
          <a:xfrm>
            <a:off x="10356816" y="2249487"/>
            <a:ext cx="391885" cy="381746"/>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98A9457-1FDD-466C-AF41-B0257B1D3353}"/>
              </a:ext>
            </a:extLst>
          </p:cNvPr>
          <p:cNvSpPr/>
          <p:nvPr/>
        </p:nvSpPr>
        <p:spPr>
          <a:xfrm>
            <a:off x="7977674" y="2249487"/>
            <a:ext cx="391885" cy="381746"/>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785651B2-C1BF-482A-86F1-BCD93F52982C}"/>
              </a:ext>
            </a:extLst>
          </p:cNvPr>
          <p:cNvSpPr txBox="1">
            <a:spLocks/>
          </p:cNvSpPr>
          <p:nvPr/>
        </p:nvSpPr>
        <p:spPr>
          <a:xfrm>
            <a:off x="1141413" y="3160108"/>
            <a:ext cx="5663834" cy="148653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When node from f2 appears it will prescribe inner-product between itself and all functions right to it</a:t>
            </a:r>
          </a:p>
        </p:txBody>
      </p:sp>
      <p:sp>
        <p:nvSpPr>
          <p:cNvPr id="15" name="Content Placeholder 2">
            <a:extLst>
              <a:ext uri="{FF2B5EF4-FFF2-40B4-BE49-F238E27FC236}">
                <a16:creationId xmlns:a16="http://schemas.microsoft.com/office/drawing/2014/main" id="{BF5D2E61-5CF9-4A09-BBA7-E97EDBE5C136}"/>
              </a:ext>
            </a:extLst>
          </p:cNvPr>
          <p:cNvSpPr txBox="1">
            <a:spLocks/>
          </p:cNvSpPr>
          <p:nvPr/>
        </p:nvSpPr>
        <p:spPr>
          <a:xfrm>
            <a:off x="1141413" y="4631093"/>
            <a:ext cx="5663834" cy="148653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Inner-product will be calculated only if data that it consumes appears eventually</a:t>
            </a:r>
          </a:p>
        </p:txBody>
      </p:sp>
      <p:sp>
        <p:nvSpPr>
          <p:cNvPr id="9" name="Slide Number Placeholder 8">
            <a:extLst>
              <a:ext uri="{FF2B5EF4-FFF2-40B4-BE49-F238E27FC236}">
                <a16:creationId xmlns:a16="http://schemas.microsoft.com/office/drawing/2014/main" id="{361B361F-94C3-406D-B676-D20EFBD480E6}"/>
              </a:ext>
            </a:extLst>
          </p:cNvPr>
          <p:cNvSpPr>
            <a:spLocks noGrp="1"/>
          </p:cNvSpPr>
          <p:nvPr>
            <p:ph type="sldNum" sz="quarter" idx="12"/>
          </p:nvPr>
        </p:nvSpPr>
        <p:spPr/>
        <p:txBody>
          <a:bodyPr/>
          <a:lstStyle/>
          <a:p>
            <a:fld id="{6D22F896-40B5-4ADD-8801-0D06FADFA095}" type="slidenum">
              <a:rPr lang="en-US" smtClean="0"/>
              <a:t>18</a:t>
            </a:fld>
            <a:endParaRPr lang="en-US" dirty="0"/>
          </a:p>
        </p:txBody>
      </p:sp>
      <p:pic>
        <p:nvPicPr>
          <p:cNvPr id="8" name="Picture 7">
            <a:extLst>
              <a:ext uri="{FF2B5EF4-FFF2-40B4-BE49-F238E27FC236}">
                <a16:creationId xmlns:a16="http://schemas.microsoft.com/office/drawing/2014/main" id="{70C37ADF-C501-4434-85CB-B4EDD75990DE}"/>
              </a:ext>
            </a:extLst>
          </p:cNvPr>
          <p:cNvPicPr>
            <a:picLocks noChangeAspect="1"/>
          </p:cNvPicPr>
          <p:nvPr/>
        </p:nvPicPr>
        <p:blipFill>
          <a:blip r:embed="rId4"/>
          <a:stretch>
            <a:fillRect/>
          </a:stretch>
        </p:blipFill>
        <p:spPr>
          <a:xfrm>
            <a:off x="1893909" y="3360570"/>
            <a:ext cx="3097036" cy="2743438"/>
          </a:xfrm>
          <a:prstGeom prst="rect">
            <a:avLst/>
          </a:prstGeom>
        </p:spPr>
      </p:pic>
    </p:spTree>
    <p:extLst>
      <p:ext uri="{BB962C8B-B14F-4D97-AF65-F5344CB8AC3E}">
        <p14:creationId xmlns:p14="http://schemas.microsoft.com/office/powerpoint/2010/main" val="334211303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3" presetClass="entr" presetSubtype="10" fill="hold" grpId="0" nodeType="withEffect">
                                  <p:stCondLst>
                                    <p:cond delay="500"/>
                                  </p:stCondLst>
                                  <p:childTnLst>
                                    <p:set>
                                      <p:cBhvr>
                                        <p:cTn id="8" dur="1" fill="hold">
                                          <p:stCondLst>
                                            <p:cond delay="0"/>
                                          </p:stCondLst>
                                        </p:cTn>
                                        <p:tgtEl>
                                          <p:spTgt spid="7"/>
                                        </p:tgtEl>
                                        <p:attrNameLst>
                                          <p:attrName>style.visibility</p:attrName>
                                        </p:attrNameLst>
                                      </p:cBhvr>
                                      <p:to>
                                        <p:strVal val="visible"/>
                                      </p:to>
                                    </p:set>
                                    <p:animEffect transition="in" filter="blinds(horizontal)">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par>
                                <p:cTn id="15" presetID="2" presetClass="entr" presetSubtype="4" fill="hold" grpId="0" nodeType="withEffect">
                                  <p:stCondLst>
                                    <p:cond delay="50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randombar(horizontal)">
                                      <p:cBhvr>
                                        <p:cTn id="23" dur="500"/>
                                        <p:tgtEl>
                                          <p:spTgt spid="10"/>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randombar(horizontal)">
                                      <p:cBhvr>
                                        <p:cTn id="26" dur="500"/>
                                        <p:tgtEl>
                                          <p:spTgt spid="13"/>
                                        </p:tgtEl>
                                      </p:cBhvr>
                                    </p:animEffect>
                                  </p:childTnLst>
                                </p:cTn>
                              </p:par>
                              <p:par>
                                <p:cTn id="27" presetID="14" presetClass="entr" presetSubtype="10" fill="hold" grpId="0" nodeType="withEffect">
                                  <p:stCondLst>
                                    <p:cond delay="500"/>
                                  </p:stCondLst>
                                  <p:childTnLst>
                                    <p:set>
                                      <p:cBhvr>
                                        <p:cTn id="28" dur="1" fill="hold">
                                          <p:stCondLst>
                                            <p:cond delay="0"/>
                                          </p:stCondLst>
                                        </p:cTn>
                                        <p:tgtEl>
                                          <p:spTgt spid="11"/>
                                        </p:tgtEl>
                                        <p:attrNameLst>
                                          <p:attrName>style.visibility</p:attrName>
                                        </p:attrNameLst>
                                      </p:cBhvr>
                                      <p:to>
                                        <p:strVal val="visible"/>
                                      </p:to>
                                    </p:set>
                                    <p:animEffect transition="in" filter="randombar(horizontal)">
                                      <p:cBhvr>
                                        <p:cTn id="29" dur="500"/>
                                        <p:tgtEl>
                                          <p:spTgt spid="11"/>
                                        </p:tgtEl>
                                      </p:cBhvr>
                                    </p:animEffect>
                                  </p:childTnLst>
                                </p:cTn>
                              </p:par>
                              <p:par>
                                <p:cTn id="30" presetID="14" presetClass="entr" presetSubtype="10" fill="hold" grpId="0" nodeType="withEffect">
                                  <p:stCondLst>
                                    <p:cond delay="1000"/>
                                  </p:stCondLst>
                                  <p:childTnLst>
                                    <p:set>
                                      <p:cBhvr>
                                        <p:cTn id="31" dur="1" fill="hold">
                                          <p:stCondLst>
                                            <p:cond delay="0"/>
                                          </p:stCondLst>
                                        </p:cTn>
                                        <p:tgtEl>
                                          <p:spTgt spid="12"/>
                                        </p:tgtEl>
                                        <p:attrNameLst>
                                          <p:attrName>style.visibility</p:attrName>
                                        </p:attrNameLst>
                                      </p:cBhvr>
                                      <p:to>
                                        <p:strVal val="visible"/>
                                      </p:to>
                                    </p:set>
                                    <p:animEffect transition="in" filter="randombar(horizontal)">
                                      <p:cBhvr>
                                        <p:cTn id="32" dur="500"/>
                                        <p:tgtEl>
                                          <p:spTgt spid="12"/>
                                        </p:tgtEl>
                                      </p:cBhvr>
                                    </p:animEffect>
                                  </p:childTnLst>
                                </p:cTn>
                              </p:par>
                              <p:par>
                                <p:cTn id="33" presetID="42" presetClass="path" presetSubtype="0" accel="50000" decel="50000" fill="hold" grpId="1" nodeType="withEffect">
                                  <p:stCondLst>
                                    <p:cond delay="1500"/>
                                  </p:stCondLst>
                                  <p:childTnLst>
                                    <p:animMotion origin="layout" path="M 2.08333E-6 2.96296E-6 L 0.00052 0.15231 " pathEditMode="relative" rAng="0" ptsTypes="AA">
                                      <p:cBhvr>
                                        <p:cTn id="34" dur="2000" fill="hold"/>
                                        <p:tgtEl>
                                          <p:spTgt spid="10"/>
                                        </p:tgtEl>
                                        <p:attrNameLst>
                                          <p:attrName>ppt_x</p:attrName>
                                          <p:attrName>ppt_y</p:attrName>
                                        </p:attrNameLst>
                                      </p:cBhvr>
                                      <p:rCtr x="26" y="7616"/>
                                    </p:animMotion>
                                  </p:childTnLst>
                                </p:cTn>
                              </p:par>
                              <p:par>
                                <p:cTn id="35" presetID="42" presetClass="path" presetSubtype="0" accel="50000" decel="50000" fill="hold" grpId="1" nodeType="withEffect">
                                  <p:stCondLst>
                                    <p:cond delay="1500"/>
                                  </p:stCondLst>
                                  <p:childTnLst>
                                    <p:animMotion origin="layout" path="M -3.33333E-6 2.96296E-6 L -3.33333E-6 0.15301 " pathEditMode="relative" rAng="0" ptsTypes="AA">
                                      <p:cBhvr>
                                        <p:cTn id="36" dur="2000" fill="hold"/>
                                        <p:tgtEl>
                                          <p:spTgt spid="11"/>
                                        </p:tgtEl>
                                        <p:attrNameLst>
                                          <p:attrName>ppt_x</p:attrName>
                                          <p:attrName>ppt_y</p:attrName>
                                        </p:attrNameLst>
                                      </p:cBhvr>
                                      <p:rCtr x="0" y="7639"/>
                                    </p:animMotion>
                                  </p:childTnLst>
                                </p:cTn>
                              </p:par>
                              <p:par>
                                <p:cTn id="37" presetID="42" presetClass="path" presetSubtype="0" accel="50000" decel="50000" fill="hold" grpId="1" nodeType="withEffect">
                                  <p:stCondLst>
                                    <p:cond delay="1500"/>
                                  </p:stCondLst>
                                  <p:childTnLst>
                                    <p:animMotion origin="layout" path="M -4.79167E-6 2.96296E-6 L 0.0004 0.15231 " pathEditMode="relative" rAng="0" ptsTypes="AA">
                                      <p:cBhvr>
                                        <p:cTn id="38" dur="2000" fill="hold"/>
                                        <p:tgtEl>
                                          <p:spTgt spid="12"/>
                                        </p:tgtEl>
                                        <p:attrNameLst>
                                          <p:attrName>ppt_x</p:attrName>
                                          <p:attrName>ppt_y</p:attrName>
                                        </p:attrNameLst>
                                      </p:cBhvr>
                                      <p:rCtr x="13" y="7616"/>
                                    </p:animMotion>
                                  </p:childTnLst>
                                </p:cTn>
                              </p:par>
                              <p:par>
                                <p:cTn id="39" presetID="42" presetClass="path" presetSubtype="0" accel="50000" decel="50000" fill="hold" grpId="1" nodeType="withEffect">
                                  <p:stCondLst>
                                    <p:cond delay="1500"/>
                                  </p:stCondLst>
                                  <p:childTnLst>
                                    <p:animMotion origin="layout" path="M -2.5E-6 2.96296E-6 L 0.00052 0.15231 " pathEditMode="relative" rAng="0" ptsTypes="AA">
                                      <p:cBhvr>
                                        <p:cTn id="40" dur="2000" fill="hold"/>
                                        <p:tgtEl>
                                          <p:spTgt spid="13"/>
                                        </p:tgtEl>
                                        <p:attrNameLst>
                                          <p:attrName>ppt_x</p:attrName>
                                          <p:attrName>ppt_y</p:attrName>
                                        </p:attrNameLst>
                                      </p:cBhvr>
                                      <p:rCtr x="26" y="7616"/>
                                    </p:animMotion>
                                  </p:childTnLst>
                                </p:cTn>
                              </p:par>
                              <p:par>
                                <p:cTn id="41" presetID="2" presetClass="entr" presetSubtype="4" fill="hold" grpId="0" nodeType="withEffect">
                                  <p:stCondLst>
                                    <p:cond delay="175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0" grpId="0" animBg="1"/>
      <p:bldP spid="10" grpId="1" animBg="1"/>
      <p:bldP spid="11" grpId="0" animBg="1"/>
      <p:bldP spid="11" grpId="1" animBg="1"/>
      <p:bldP spid="12" grpId="0" animBg="1"/>
      <p:bldP spid="12" grpId="1" animBg="1"/>
      <p:bldP spid="13" grpId="0" animBg="1"/>
      <p:bldP spid="13" grpId="1" animBg="1"/>
      <p:bldP spid="14" grpId="0"/>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104B0-1D68-4E16-B4C0-027C1B1C5F9A}"/>
              </a:ext>
            </a:extLst>
          </p:cNvPr>
          <p:cNvSpPr>
            <a:spLocks noGrp="1"/>
          </p:cNvSpPr>
          <p:nvPr>
            <p:ph type="title"/>
          </p:nvPr>
        </p:nvSpPr>
        <p:spPr>
          <a:xfrm>
            <a:off x="8036041" y="618518"/>
            <a:ext cx="3281003" cy="1478570"/>
          </a:xfrm>
        </p:spPr>
        <p:txBody>
          <a:bodyPr anchor="b">
            <a:normAutofit/>
          </a:bodyPr>
          <a:lstStyle/>
          <a:p>
            <a:r>
              <a:rPr lang="en-US" sz="2800"/>
              <a:t>Inner-Product basic implementation</a:t>
            </a:r>
          </a:p>
        </p:txBody>
      </p:sp>
      <p:sp>
        <p:nvSpPr>
          <p:cNvPr id="12" name="Round Diagonal Corner Rectangle 11">
            <a:extLst>
              <a:ext uri="{FF2B5EF4-FFF2-40B4-BE49-F238E27FC236}">
                <a16:creationId xmlns:a16="http://schemas.microsoft.com/office/drawing/2014/main" id="{E4B7B3E3-827A-48BE-AD67-A57C45AA6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B940502D-B6B6-4A1A-92DC-627CBB3A7959}"/>
              </a:ext>
            </a:extLst>
          </p:cNvPr>
          <p:cNvSpPr>
            <a:spLocks noGrp="1"/>
          </p:cNvSpPr>
          <p:nvPr>
            <p:ph idx="1"/>
          </p:nvPr>
        </p:nvSpPr>
        <p:spPr>
          <a:xfrm>
            <a:off x="8036041" y="2249487"/>
            <a:ext cx="3281004" cy="3541714"/>
          </a:xfrm>
        </p:spPr>
        <p:txBody>
          <a:bodyPr>
            <a:normAutofit/>
          </a:bodyPr>
          <a:lstStyle/>
          <a:p>
            <a:pPr marL="342900" indent="-342900">
              <a:buAutoNum type="arabicParenR"/>
            </a:pPr>
            <a:r>
              <a:rPr lang="en-US" sz="1800" dirty="0"/>
              <a:t>Project Step – Refine function</a:t>
            </a:r>
            <a:br>
              <a:rPr lang="en-US" sz="1800" dirty="0"/>
            </a:br>
            <a:endParaRPr lang="en-US" sz="1800" dirty="0"/>
          </a:p>
        </p:txBody>
      </p:sp>
      <p:cxnSp>
        <p:nvCxnSpPr>
          <p:cNvPr id="8" name="Connector: Curved 7">
            <a:extLst>
              <a:ext uri="{FF2B5EF4-FFF2-40B4-BE49-F238E27FC236}">
                <a16:creationId xmlns:a16="http://schemas.microsoft.com/office/drawing/2014/main" id="{3EC54901-02AE-463B-964C-2F3D9BAE5FAD}"/>
              </a:ext>
            </a:extLst>
          </p:cNvPr>
          <p:cNvCxnSpPr>
            <a:cxnSpLocks/>
          </p:cNvCxnSpPr>
          <p:nvPr/>
        </p:nvCxnSpPr>
        <p:spPr>
          <a:xfrm rot="16200000" flipH="1">
            <a:off x="3709357" y="1241763"/>
            <a:ext cx="405271" cy="403279"/>
          </a:xfrm>
          <a:prstGeom prst="curved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97D12DFB-0182-484B-9A8E-682B459C7868}"/>
              </a:ext>
            </a:extLst>
          </p:cNvPr>
          <p:cNvSpPr/>
          <p:nvPr/>
        </p:nvSpPr>
        <p:spPr>
          <a:xfrm>
            <a:off x="3995578" y="1745273"/>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TextBox 14">
            <a:extLst>
              <a:ext uri="{FF2B5EF4-FFF2-40B4-BE49-F238E27FC236}">
                <a16:creationId xmlns:a16="http://schemas.microsoft.com/office/drawing/2014/main" id="{D7587226-0D7B-4CDF-8166-95B2F7444C62}"/>
              </a:ext>
            </a:extLst>
          </p:cNvPr>
          <p:cNvSpPr txBox="1"/>
          <p:nvPr/>
        </p:nvSpPr>
        <p:spPr>
          <a:xfrm>
            <a:off x="4269164" y="1326324"/>
            <a:ext cx="736099" cy="369332"/>
          </a:xfrm>
          <a:prstGeom prst="rect">
            <a:avLst/>
          </a:prstGeom>
          <a:noFill/>
          <a:ln>
            <a:solidFill>
              <a:schemeClr val="bg1"/>
            </a:solidFill>
          </a:ln>
        </p:spPr>
        <p:txBody>
          <a:bodyPr wrap="none" rtlCol="0">
            <a:spAutoFit/>
          </a:bodyPr>
          <a:lstStyle/>
          <a:p>
            <a:r>
              <a:rPr lang="en-US" dirty="0">
                <a:solidFill>
                  <a:schemeClr val="bg1"/>
                </a:solidFill>
              </a:rPr>
              <a:t>&lt; P &gt;</a:t>
            </a:r>
          </a:p>
        </p:txBody>
      </p:sp>
      <p:sp>
        <p:nvSpPr>
          <p:cNvPr id="5" name="Slide Number Placeholder 4">
            <a:extLst>
              <a:ext uri="{FF2B5EF4-FFF2-40B4-BE49-F238E27FC236}">
                <a16:creationId xmlns:a16="http://schemas.microsoft.com/office/drawing/2014/main" id="{4F854BB2-1130-4DF7-979E-9A07C0E11A3C}"/>
              </a:ext>
            </a:extLst>
          </p:cNvPr>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2782145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18416-6286-405D-A5F9-1DE32EDEC4B5}"/>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0F12C4DD-9ED2-434F-AD37-61F334CD3B18}"/>
              </a:ext>
            </a:extLst>
          </p:cNvPr>
          <p:cNvSpPr>
            <a:spLocks noGrp="1"/>
          </p:cNvSpPr>
          <p:nvPr>
            <p:ph idx="1"/>
          </p:nvPr>
        </p:nvSpPr>
        <p:spPr>
          <a:xfrm>
            <a:off x="1141412" y="2249487"/>
            <a:ext cx="9905999" cy="3541714"/>
          </a:xfrm>
        </p:spPr>
        <p:txBody>
          <a:bodyPr>
            <a:normAutofit/>
          </a:bodyPr>
          <a:lstStyle/>
          <a:p>
            <a:r>
              <a:rPr lang="en-US" sz="2800" dirty="0"/>
              <a:t>Goals of the Project</a:t>
            </a:r>
          </a:p>
          <a:p>
            <a:r>
              <a:rPr lang="en-US" sz="2800" dirty="0" err="1"/>
              <a:t>InnerProduct</a:t>
            </a:r>
            <a:r>
              <a:rPr lang="en-US" sz="2800" dirty="0"/>
              <a:t> and how it works in </a:t>
            </a:r>
            <a:r>
              <a:rPr lang="en-US" sz="2800" dirty="0" err="1"/>
              <a:t>CnC</a:t>
            </a:r>
            <a:endParaRPr lang="en-US" sz="2800" dirty="0"/>
          </a:p>
          <a:p>
            <a:r>
              <a:rPr lang="en-US" sz="2800" dirty="0"/>
              <a:t>Tilling in Vector, Tree and Operation dimension</a:t>
            </a:r>
          </a:p>
          <a:p>
            <a:r>
              <a:rPr lang="en-US" sz="2800" dirty="0"/>
              <a:t>Challenges in Tilling</a:t>
            </a:r>
          </a:p>
          <a:p>
            <a:r>
              <a:rPr lang="en-US" sz="2800" dirty="0"/>
              <a:t>Results</a:t>
            </a:r>
          </a:p>
          <a:p>
            <a:endParaRPr lang="en-US" sz="2800" dirty="0"/>
          </a:p>
        </p:txBody>
      </p:sp>
      <p:sp>
        <p:nvSpPr>
          <p:cNvPr id="4" name="Slide Number Placeholder 3">
            <a:extLst>
              <a:ext uri="{FF2B5EF4-FFF2-40B4-BE49-F238E27FC236}">
                <a16:creationId xmlns:a16="http://schemas.microsoft.com/office/drawing/2014/main" id="{34734322-C71B-4EAE-96E3-E3628C290E5D}"/>
              </a:ext>
            </a:extLst>
          </p:cNvPr>
          <p:cNvSpPr>
            <a:spLocks noGrp="1"/>
          </p:cNvSpPr>
          <p:nvPr>
            <p:ph type="sldNum" sz="quarter" idx="12"/>
          </p:nvPr>
        </p:nvSpPr>
        <p:spPr/>
        <p:txBody>
          <a:bodyPr/>
          <a:lstStyle/>
          <a:p>
            <a:fld id="{6D22F896-40B5-4ADD-8801-0D06FADFA095}" type="slidenum">
              <a:rPr lang="en-US" smtClean="0"/>
              <a:pPr/>
              <a:t>2</a:t>
            </a:fld>
            <a:endParaRPr lang="en-US" dirty="0"/>
          </a:p>
        </p:txBody>
      </p:sp>
    </p:spTree>
    <p:extLst>
      <p:ext uri="{BB962C8B-B14F-4D97-AF65-F5344CB8AC3E}">
        <p14:creationId xmlns:p14="http://schemas.microsoft.com/office/powerpoint/2010/main" val="2861827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104B0-1D68-4E16-B4C0-027C1B1C5F9A}"/>
              </a:ext>
            </a:extLst>
          </p:cNvPr>
          <p:cNvSpPr>
            <a:spLocks noGrp="1"/>
          </p:cNvSpPr>
          <p:nvPr>
            <p:ph type="title"/>
          </p:nvPr>
        </p:nvSpPr>
        <p:spPr>
          <a:xfrm>
            <a:off x="8036041" y="618518"/>
            <a:ext cx="3281003" cy="1478570"/>
          </a:xfrm>
        </p:spPr>
        <p:txBody>
          <a:bodyPr anchor="b">
            <a:normAutofit/>
          </a:bodyPr>
          <a:lstStyle/>
          <a:p>
            <a:r>
              <a:rPr lang="en-US" sz="2800"/>
              <a:t>Inner-Product basic implementation</a:t>
            </a:r>
          </a:p>
        </p:txBody>
      </p:sp>
      <p:sp>
        <p:nvSpPr>
          <p:cNvPr id="12" name="Round Diagonal Corner Rectangle 11">
            <a:extLst>
              <a:ext uri="{FF2B5EF4-FFF2-40B4-BE49-F238E27FC236}">
                <a16:creationId xmlns:a16="http://schemas.microsoft.com/office/drawing/2014/main" id="{E4B7B3E3-827A-48BE-AD67-A57C45AA6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6" name="Oval 5">
            <a:extLst>
              <a:ext uri="{FF2B5EF4-FFF2-40B4-BE49-F238E27FC236}">
                <a16:creationId xmlns:a16="http://schemas.microsoft.com/office/drawing/2014/main" id="{FE071372-BD4C-4E89-916C-5A157EADDBAC}"/>
              </a:ext>
            </a:extLst>
          </p:cNvPr>
          <p:cNvSpPr/>
          <p:nvPr/>
        </p:nvSpPr>
        <p:spPr>
          <a:xfrm>
            <a:off x="2448132" y="2527789"/>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Oval 7">
            <a:extLst>
              <a:ext uri="{FF2B5EF4-FFF2-40B4-BE49-F238E27FC236}">
                <a16:creationId xmlns:a16="http://schemas.microsoft.com/office/drawing/2014/main" id="{2CFD3C4B-622D-42C6-A1F2-58FCD4CC71E1}"/>
              </a:ext>
            </a:extLst>
          </p:cNvPr>
          <p:cNvSpPr/>
          <p:nvPr/>
        </p:nvSpPr>
        <p:spPr>
          <a:xfrm>
            <a:off x="5525440" y="2527788"/>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4" name="Straight Arrow Connector 3">
            <a:extLst>
              <a:ext uri="{FF2B5EF4-FFF2-40B4-BE49-F238E27FC236}">
                <a16:creationId xmlns:a16="http://schemas.microsoft.com/office/drawing/2014/main" id="{F00D5430-3FE4-4C84-99BB-D0766B6C005C}"/>
              </a:ext>
            </a:extLst>
          </p:cNvPr>
          <p:cNvCxnSpPr>
            <a:cxnSpLocks/>
            <a:stCxn id="17" idx="2"/>
            <a:endCxn id="6" idx="7"/>
          </p:cNvCxnSpPr>
          <p:nvPr/>
        </p:nvCxnSpPr>
        <p:spPr>
          <a:xfrm flipH="1">
            <a:off x="2778339" y="1934308"/>
            <a:ext cx="1217239" cy="64884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3226077-7171-496F-9559-323830EC3BC9}"/>
              </a:ext>
            </a:extLst>
          </p:cNvPr>
          <p:cNvCxnSpPr>
            <a:cxnSpLocks/>
            <a:stCxn id="17" idx="6"/>
            <a:endCxn id="8" idx="1"/>
          </p:cNvCxnSpPr>
          <p:nvPr/>
        </p:nvCxnSpPr>
        <p:spPr>
          <a:xfrm>
            <a:off x="4382439" y="1934308"/>
            <a:ext cx="1199655" cy="64884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6C537D2-8AD1-4D92-8F02-ED1212CBE6D0}"/>
              </a:ext>
            </a:extLst>
          </p:cNvPr>
          <p:cNvSpPr txBox="1"/>
          <p:nvPr/>
        </p:nvSpPr>
        <p:spPr>
          <a:xfrm>
            <a:off x="2101534" y="2073304"/>
            <a:ext cx="736099" cy="369332"/>
          </a:xfrm>
          <a:prstGeom prst="rect">
            <a:avLst/>
          </a:prstGeom>
          <a:noFill/>
          <a:ln>
            <a:solidFill>
              <a:schemeClr val="bg1"/>
            </a:solidFill>
          </a:ln>
        </p:spPr>
        <p:txBody>
          <a:bodyPr wrap="none" rtlCol="0">
            <a:spAutoFit/>
          </a:bodyPr>
          <a:lstStyle/>
          <a:p>
            <a:r>
              <a:rPr lang="en-US" dirty="0">
                <a:solidFill>
                  <a:schemeClr val="bg1"/>
                </a:solidFill>
              </a:rPr>
              <a:t>&lt; P &gt;</a:t>
            </a:r>
          </a:p>
        </p:txBody>
      </p:sp>
      <p:sp>
        <p:nvSpPr>
          <p:cNvPr id="16" name="TextBox 15">
            <a:extLst>
              <a:ext uri="{FF2B5EF4-FFF2-40B4-BE49-F238E27FC236}">
                <a16:creationId xmlns:a16="http://schemas.microsoft.com/office/drawing/2014/main" id="{153C9CBF-6908-4FCF-85EB-B37D55F257C5}"/>
              </a:ext>
            </a:extLst>
          </p:cNvPr>
          <p:cNvSpPr txBox="1"/>
          <p:nvPr/>
        </p:nvSpPr>
        <p:spPr>
          <a:xfrm>
            <a:off x="5556843" y="2103469"/>
            <a:ext cx="736099" cy="369332"/>
          </a:xfrm>
          <a:prstGeom prst="rect">
            <a:avLst/>
          </a:prstGeom>
          <a:noFill/>
          <a:ln>
            <a:solidFill>
              <a:schemeClr val="bg1"/>
            </a:solidFill>
          </a:ln>
        </p:spPr>
        <p:txBody>
          <a:bodyPr wrap="none" rtlCol="0">
            <a:spAutoFit/>
          </a:bodyPr>
          <a:lstStyle/>
          <a:p>
            <a:r>
              <a:rPr lang="en-US" dirty="0">
                <a:solidFill>
                  <a:schemeClr val="bg1"/>
                </a:solidFill>
              </a:rPr>
              <a:t>&lt; P &gt;</a:t>
            </a:r>
          </a:p>
        </p:txBody>
      </p:sp>
      <p:sp>
        <p:nvSpPr>
          <p:cNvPr id="17" name="Oval 16">
            <a:extLst>
              <a:ext uri="{FF2B5EF4-FFF2-40B4-BE49-F238E27FC236}">
                <a16:creationId xmlns:a16="http://schemas.microsoft.com/office/drawing/2014/main" id="{AF3FE2F7-5A4C-4A54-99FC-745DE76FC10D}"/>
              </a:ext>
            </a:extLst>
          </p:cNvPr>
          <p:cNvSpPr/>
          <p:nvPr/>
        </p:nvSpPr>
        <p:spPr>
          <a:xfrm>
            <a:off x="3995578" y="1745273"/>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 name="Slide Number Placeholder 20">
            <a:extLst>
              <a:ext uri="{FF2B5EF4-FFF2-40B4-BE49-F238E27FC236}">
                <a16:creationId xmlns:a16="http://schemas.microsoft.com/office/drawing/2014/main" id="{791D1894-C8D3-4F64-8B4C-99599E0732D6}"/>
              </a:ext>
            </a:extLst>
          </p:cNvPr>
          <p:cNvSpPr>
            <a:spLocks noGrp="1"/>
          </p:cNvSpPr>
          <p:nvPr>
            <p:ph type="sldNum" sz="quarter" idx="12"/>
          </p:nvPr>
        </p:nvSpPr>
        <p:spPr/>
        <p:txBody>
          <a:bodyPr/>
          <a:lstStyle/>
          <a:p>
            <a:fld id="{6D22F896-40B5-4ADD-8801-0D06FADFA095}" type="slidenum">
              <a:rPr lang="en-US" smtClean="0"/>
              <a:t>20</a:t>
            </a:fld>
            <a:endParaRPr lang="en-US" dirty="0"/>
          </a:p>
        </p:txBody>
      </p:sp>
      <p:sp>
        <p:nvSpPr>
          <p:cNvPr id="23" name="Content Placeholder 22">
            <a:extLst>
              <a:ext uri="{FF2B5EF4-FFF2-40B4-BE49-F238E27FC236}">
                <a16:creationId xmlns:a16="http://schemas.microsoft.com/office/drawing/2014/main" id="{42C26949-01E2-4AF3-B53C-FE84A4754CE0}"/>
              </a:ext>
            </a:extLst>
          </p:cNvPr>
          <p:cNvSpPr>
            <a:spLocks noGrp="1"/>
          </p:cNvSpPr>
          <p:nvPr>
            <p:ph idx="1"/>
          </p:nvPr>
        </p:nvSpPr>
        <p:spPr/>
        <p:txBody>
          <a:bodyPr/>
          <a:lstStyle/>
          <a:p>
            <a:endParaRPr lang="en-US"/>
          </a:p>
        </p:txBody>
      </p:sp>
      <p:sp>
        <p:nvSpPr>
          <p:cNvPr id="24" name="Content Placeholder 8">
            <a:extLst>
              <a:ext uri="{FF2B5EF4-FFF2-40B4-BE49-F238E27FC236}">
                <a16:creationId xmlns:a16="http://schemas.microsoft.com/office/drawing/2014/main" id="{DF20F2CE-5390-43ED-8F13-4B5184927337}"/>
              </a:ext>
            </a:extLst>
          </p:cNvPr>
          <p:cNvSpPr txBox="1">
            <a:spLocks/>
          </p:cNvSpPr>
          <p:nvPr/>
        </p:nvSpPr>
        <p:spPr>
          <a:xfrm>
            <a:off x="8036041" y="2249487"/>
            <a:ext cx="3281004"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342900" indent="-342900">
              <a:buFont typeface="Arial" panose="020B0604020202020204" pitchFamily="34" charset="0"/>
              <a:buAutoNum type="arabicParenR"/>
            </a:pPr>
            <a:r>
              <a:rPr lang="en-US" sz="1800"/>
              <a:t>Project Step – Refine function</a:t>
            </a:r>
            <a:br>
              <a:rPr lang="en-US" sz="1800"/>
            </a:br>
            <a:endParaRPr lang="en-US" sz="1800" dirty="0"/>
          </a:p>
        </p:txBody>
      </p:sp>
    </p:spTree>
    <p:extLst>
      <p:ext uri="{BB962C8B-B14F-4D97-AF65-F5344CB8AC3E}">
        <p14:creationId xmlns:p14="http://schemas.microsoft.com/office/powerpoint/2010/main" val="570259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104B0-1D68-4E16-B4C0-027C1B1C5F9A}"/>
              </a:ext>
            </a:extLst>
          </p:cNvPr>
          <p:cNvSpPr>
            <a:spLocks noGrp="1"/>
          </p:cNvSpPr>
          <p:nvPr>
            <p:ph type="title"/>
          </p:nvPr>
        </p:nvSpPr>
        <p:spPr>
          <a:xfrm>
            <a:off x="8036041" y="618518"/>
            <a:ext cx="3281003" cy="1478570"/>
          </a:xfrm>
        </p:spPr>
        <p:txBody>
          <a:bodyPr anchor="b">
            <a:normAutofit/>
          </a:bodyPr>
          <a:lstStyle/>
          <a:p>
            <a:r>
              <a:rPr lang="en-US" sz="2800"/>
              <a:t>Inner-Product basic implementation</a:t>
            </a:r>
          </a:p>
        </p:txBody>
      </p:sp>
      <p:sp>
        <p:nvSpPr>
          <p:cNvPr id="12" name="Round Diagonal Corner Rectangle 11">
            <a:extLst>
              <a:ext uri="{FF2B5EF4-FFF2-40B4-BE49-F238E27FC236}">
                <a16:creationId xmlns:a16="http://schemas.microsoft.com/office/drawing/2014/main" id="{E4B7B3E3-827A-48BE-AD67-A57C45AA6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6" name="Oval 5">
            <a:extLst>
              <a:ext uri="{FF2B5EF4-FFF2-40B4-BE49-F238E27FC236}">
                <a16:creationId xmlns:a16="http://schemas.microsoft.com/office/drawing/2014/main" id="{6AFAF14B-6DDF-44CB-8B81-0A75048B0B8F}"/>
              </a:ext>
            </a:extLst>
          </p:cNvPr>
          <p:cNvSpPr/>
          <p:nvPr/>
        </p:nvSpPr>
        <p:spPr>
          <a:xfrm>
            <a:off x="1690821" y="3284807"/>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Oval 7">
            <a:extLst>
              <a:ext uri="{FF2B5EF4-FFF2-40B4-BE49-F238E27FC236}">
                <a16:creationId xmlns:a16="http://schemas.microsoft.com/office/drawing/2014/main" id="{777C2942-F03A-4B89-AA80-7CC58A5F9CB3}"/>
              </a:ext>
            </a:extLst>
          </p:cNvPr>
          <p:cNvSpPr/>
          <p:nvPr/>
        </p:nvSpPr>
        <p:spPr>
          <a:xfrm>
            <a:off x="3218338" y="3284806"/>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Oval 9">
            <a:extLst>
              <a:ext uri="{FF2B5EF4-FFF2-40B4-BE49-F238E27FC236}">
                <a16:creationId xmlns:a16="http://schemas.microsoft.com/office/drawing/2014/main" id="{45E9976D-AA9D-4F4C-A880-B399D038AFF9}"/>
              </a:ext>
            </a:extLst>
          </p:cNvPr>
          <p:cNvSpPr/>
          <p:nvPr/>
        </p:nvSpPr>
        <p:spPr>
          <a:xfrm>
            <a:off x="4745855" y="3284805"/>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Oval 10">
            <a:extLst>
              <a:ext uri="{FF2B5EF4-FFF2-40B4-BE49-F238E27FC236}">
                <a16:creationId xmlns:a16="http://schemas.microsoft.com/office/drawing/2014/main" id="{DCA9C719-9268-4F52-BA20-6A7B36BD8415}"/>
              </a:ext>
            </a:extLst>
          </p:cNvPr>
          <p:cNvSpPr/>
          <p:nvPr/>
        </p:nvSpPr>
        <p:spPr>
          <a:xfrm>
            <a:off x="6273372" y="3267220"/>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3" name="Straight Arrow Connector 12">
            <a:extLst>
              <a:ext uri="{FF2B5EF4-FFF2-40B4-BE49-F238E27FC236}">
                <a16:creationId xmlns:a16="http://schemas.microsoft.com/office/drawing/2014/main" id="{1F3044E8-CB8D-4079-9AB0-F447DF670397}"/>
              </a:ext>
            </a:extLst>
          </p:cNvPr>
          <p:cNvCxnSpPr>
            <a:cxnSpLocks/>
            <a:stCxn id="23" idx="3"/>
            <a:endCxn id="6" idx="7"/>
          </p:cNvCxnSpPr>
          <p:nvPr/>
        </p:nvCxnSpPr>
        <p:spPr>
          <a:xfrm flipH="1">
            <a:off x="2021028" y="2850491"/>
            <a:ext cx="483758" cy="48968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C46C68C-AF34-4542-8042-F4901D0A1790}"/>
              </a:ext>
            </a:extLst>
          </p:cNvPr>
          <p:cNvCxnSpPr>
            <a:cxnSpLocks/>
            <a:endCxn id="10" idx="7"/>
          </p:cNvCxnSpPr>
          <p:nvPr/>
        </p:nvCxnSpPr>
        <p:spPr>
          <a:xfrm flipH="1">
            <a:off x="5076062" y="2859201"/>
            <a:ext cx="449378" cy="48097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0F1BDCD-E1E5-4F2D-8DF0-533622B6638B}"/>
              </a:ext>
            </a:extLst>
          </p:cNvPr>
          <p:cNvCxnSpPr>
            <a:cxnSpLocks/>
            <a:stCxn id="23" idx="5"/>
            <a:endCxn id="8" idx="1"/>
          </p:cNvCxnSpPr>
          <p:nvPr/>
        </p:nvCxnSpPr>
        <p:spPr>
          <a:xfrm>
            <a:off x="2778339" y="2850491"/>
            <a:ext cx="496653" cy="48968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7140EDE-79C6-4368-80F3-C34FAD9C8E64}"/>
              </a:ext>
            </a:extLst>
          </p:cNvPr>
          <p:cNvCxnSpPr>
            <a:cxnSpLocks/>
            <a:stCxn id="24" idx="5"/>
            <a:endCxn id="11" idx="1"/>
          </p:cNvCxnSpPr>
          <p:nvPr/>
        </p:nvCxnSpPr>
        <p:spPr>
          <a:xfrm>
            <a:off x="5855647" y="2850490"/>
            <a:ext cx="474379" cy="47209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730643A-B7D7-4406-9CBE-8B089BA12ADA}"/>
              </a:ext>
            </a:extLst>
          </p:cNvPr>
          <p:cNvSpPr txBox="1"/>
          <p:nvPr/>
        </p:nvSpPr>
        <p:spPr>
          <a:xfrm>
            <a:off x="888278" y="3267220"/>
            <a:ext cx="803169" cy="461665"/>
          </a:xfrm>
          <a:prstGeom prst="rect">
            <a:avLst/>
          </a:prstGeom>
          <a:noFill/>
          <a:ln>
            <a:noFill/>
          </a:ln>
        </p:spPr>
        <p:txBody>
          <a:bodyPr wrap="none" rtlCol="0">
            <a:spAutoFit/>
          </a:bodyPr>
          <a:lstStyle/>
          <a:p>
            <a:r>
              <a:rPr lang="en-US" sz="2400" dirty="0">
                <a:solidFill>
                  <a:srgbClr val="FF0000"/>
                </a:solidFill>
              </a:rPr>
              <a:t>Leaf!</a:t>
            </a:r>
          </a:p>
        </p:txBody>
      </p:sp>
      <p:sp>
        <p:nvSpPr>
          <p:cNvPr id="18" name="TextBox 17">
            <a:extLst>
              <a:ext uri="{FF2B5EF4-FFF2-40B4-BE49-F238E27FC236}">
                <a16:creationId xmlns:a16="http://schemas.microsoft.com/office/drawing/2014/main" id="{2958F500-026B-45BD-B7BA-04093B6C15F2}"/>
              </a:ext>
            </a:extLst>
          </p:cNvPr>
          <p:cNvSpPr txBox="1"/>
          <p:nvPr/>
        </p:nvSpPr>
        <p:spPr>
          <a:xfrm>
            <a:off x="1732607" y="3243006"/>
            <a:ext cx="303288" cy="461665"/>
          </a:xfrm>
          <a:prstGeom prst="rect">
            <a:avLst/>
          </a:prstGeom>
          <a:noFill/>
          <a:ln>
            <a:noFill/>
          </a:ln>
        </p:spPr>
        <p:txBody>
          <a:bodyPr wrap="none" rtlCol="0">
            <a:spAutoFit/>
          </a:bodyPr>
          <a:lstStyle/>
          <a:p>
            <a:r>
              <a:rPr lang="en-US" sz="2400" dirty="0">
                <a:solidFill>
                  <a:schemeClr val="bg1"/>
                </a:solidFill>
              </a:rPr>
              <a:t>L</a:t>
            </a:r>
          </a:p>
        </p:txBody>
      </p:sp>
      <p:sp>
        <p:nvSpPr>
          <p:cNvPr id="19" name="TextBox 18">
            <a:extLst>
              <a:ext uri="{FF2B5EF4-FFF2-40B4-BE49-F238E27FC236}">
                <a16:creationId xmlns:a16="http://schemas.microsoft.com/office/drawing/2014/main" id="{C42E1365-561A-4AC4-AF74-7A95FF0EECC6}"/>
              </a:ext>
            </a:extLst>
          </p:cNvPr>
          <p:cNvSpPr txBox="1"/>
          <p:nvPr/>
        </p:nvSpPr>
        <p:spPr>
          <a:xfrm>
            <a:off x="6404656" y="2838102"/>
            <a:ext cx="736099" cy="369332"/>
          </a:xfrm>
          <a:prstGeom prst="rect">
            <a:avLst/>
          </a:prstGeom>
          <a:noFill/>
          <a:ln>
            <a:solidFill>
              <a:schemeClr val="bg1"/>
            </a:solidFill>
          </a:ln>
        </p:spPr>
        <p:txBody>
          <a:bodyPr wrap="none" rtlCol="0">
            <a:spAutoFit/>
          </a:bodyPr>
          <a:lstStyle/>
          <a:p>
            <a:r>
              <a:rPr lang="en-US" dirty="0">
                <a:solidFill>
                  <a:schemeClr val="bg1"/>
                </a:solidFill>
              </a:rPr>
              <a:t>&lt; P &gt;</a:t>
            </a:r>
          </a:p>
        </p:txBody>
      </p:sp>
      <p:sp>
        <p:nvSpPr>
          <p:cNvPr id="20" name="TextBox 19">
            <a:extLst>
              <a:ext uri="{FF2B5EF4-FFF2-40B4-BE49-F238E27FC236}">
                <a16:creationId xmlns:a16="http://schemas.microsoft.com/office/drawing/2014/main" id="{CA18708F-0321-450B-8D3B-70358C15ED11}"/>
              </a:ext>
            </a:extLst>
          </p:cNvPr>
          <p:cNvSpPr txBox="1"/>
          <p:nvPr/>
        </p:nvSpPr>
        <p:spPr>
          <a:xfrm>
            <a:off x="4255099" y="2838678"/>
            <a:ext cx="736099" cy="369332"/>
          </a:xfrm>
          <a:prstGeom prst="rect">
            <a:avLst/>
          </a:prstGeom>
          <a:noFill/>
          <a:ln>
            <a:solidFill>
              <a:schemeClr val="bg1"/>
            </a:solidFill>
          </a:ln>
        </p:spPr>
        <p:txBody>
          <a:bodyPr wrap="none" rtlCol="0">
            <a:spAutoFit/>
          </a:bodyPr>
          <a:lstStyle/>
          <a:p>
            <a:r>
              <a:rPr lang="en-US" dirty="0">
                <a:solidFill>
                  <a:schemeClr val="bg1"/>
                </a:solidFill>
              </a:rPr>
              <a:t>&lt; P &gt;</a:t>
            </a:r>
          </a:p>
        </p:txBody>
      </p:sp>
      <p:sp>
        <p:nvSpPr>
          <p:cNvPr id="21" name="TextBox 20">
            <a:extLst>
              <a:ext uri="{FF2B5EF4-FFF2-40B4-BE49-F238E27FC236}">
                <a16:creationId xmlns:a16="http://schemas.microsoft.com/office/drawing/2014/main" id="{22C92F2E-CCA7-4996-B30D-CD1C07E2BFE9}"/>
              </a:ext>
            </a:extLst>
          </p:cNvPr>
          <p:cNvSpPr txBox="1"/>
          <p:nvPr/>
        </p:nvSpPr>
        <p:spPr>
          <a:xfrm>
            <a:off x="3348471" y="2853202"/>
            <a:ext cx="736099" cy="369332"/>
          </a:xfrm>
          <a:prstGeom prst="rect">
            <a:avLst/>
          </a:prstGeom>
          <a:noFill/>
          <a:ln>
            <a:solidFill>
              <a:schemeClr val="bg1"/>
            </a:solidFill>
          </a:ln>
        </p:spPr>
        <p:txBody>
          <a:bodyPr wrap="none" rtlCol="0">
            <a:spAutoFit/>
          </a:bodyPr>
          <a:lstStyle/>
          <a:p>
            <a:r>
              <a:rPr lang="en-US" dirty="0">
                <a:solidFill>
                  <a:schemeClr val="bg1"/>
                </a:solidFill>
              </a:rPr>
              <a:t>&lt; P &gt;</a:t>
            </a:r>
          </a:p>
        </p:txBody>
      </p:sp>
      <p:sp>
        <p:nvSpPr>
          <p:cNvPr id="22" name="TextBox 21">
            <a:extLst>
              <a:ext uri="{FF2B5EF4-FFF2-40B4-BE49-F238E27FC236}">
                <a16:creationId xmlns:a16="http://schemas.microsoft.com/office/drawing/2014/main" id="{DD2DAF7E-E6B5-4259-8F29-8AC20A517EEA}"/>
              </a:ext>
            </a:extLst>
          </p:cNvPr>
          <p:cNvSpPr txBox="1"/>
          <p:nvPr/>
        </p:nvSpPr>
        <p:spPr>
          <a:xfrm>
            <a:off x="1158886" y="2859201"/>
            <a:ext cx="736099" cy="369332"/>
          </a:xfrm>
          <a:prstGeom prst="rect">
            <a:avLst/>
          </a:prstGeom>
          <a:noFill/>
          <a:ln>
            <a:solidFill>
              <a:schemeClr val="bg1"/>
            </a:solidFill>
          </a:ln>
        </p:spPr>
        <p:txBody>
          <a:bodyPr wrap="none" rtlCol="0">
            <a:spAutoFit/>
          </a:bodyPr>
          <a:lstStyle/>
          <a:p>
            <a:r>
              <a:rPr lang="en-US" dirty="0">
                <a:solidFill>
                  <a:schemeClr val="bg1"/>
                </a:solidFill>
              </a:rPr>
              <a:t>&lt; P &gt;</a:t>
            </a:r>
          </a:p>
        </p:txBody>
      </p:sp>
      <p:sp>
        <p:nvSpPr>
          <p:cNvPr id="23" name="Oval 22">
            <a:extLst>
              <a:ext uri="{FF2B5EF4-FFF2-40B4-BE49-F238E27FC236}">
                <a16:creationId xmlns:a16="http://schemas.microsoft.com/office/drawing/2014/main" id="{6D00FEE7-CE39-4183-9A09-2BFD4F66A700}"/>
              </a:ext>
            </a:extLst>
          </p:cNvPr>
          <p:cNvSpPr/>
          <p:nvPr/>
        </p:nvSpPr>
        <p:spPr>
          <a:xfrm>
            <a:off x="2448132" y="2527789"/>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4" name="Oval 23">
            <a:extLst>
              <a:ext uri="{FF2B5EF4-FFF2-40B4-BE49-F238E27FC236}">
                <a16:creationId xmlns:a16="http://schemas.microsoft.com/office/drawing/2014/main" id="{54CC4F22-E62F-4058-8B41-A4C9490EA8D8}"/>
              </a:ext>
            </a:extLst>
          </p:cNvPr>
          <p:cNvSpPr/>
          <p:nvPr/>
        </p:nvSpPr>
        <p:spPr>
          <a:xfrm>
            <a:off x="5525440" y="2527788"/>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25" name="Straight Arrow Connector 24">
            <a:extLst>
              <a:ext uri="{FF2B5EF4-FFF2-40B4-BE49-F238E27FC236}">
                <a16:creationId xmlns:a16="http://schemas.microsoft.com/office/drawing/2014/main" id="{65F7455E-7771-49C9-BC00-E81B4639AEFC}"/>
              </a:ext>
            </a:extLst>
          </p:cNvPr>
          <p:cNvCxnSpPr>
            <a:cxnSpLocks/>
            <a:stCxn id="27" idx="2"/>
            <a:endCxn id="23" idx="7"/>
          </p:cNvCxnSpPr>
          <p:nvPr/>
        </p:nvCxnSpPr>
        <p:spPr>
          <a:xfrm flipH="1">
            <a:off x="2778339" y="1934308"/>
            <a:ext cx="1217239" cy="64884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87A92CC-DC5F-4528-89C7-3AD98637B7F6}"/>
              </a:ext>
            </a:extLst>
          </p:cNvPr>
          <p:cNvCxnSpPr>
            <a:cxnSpLocks/>
            <a:stCxn id="27" idx="6"/>
            <a:endCxn id="24" idx="1"/>
          </p:cNvCxnSpPr>
          <p:nvPr/>
        </p:nvCxnSpPr>
        <p:spPr>
          <a:xfrm>
            <a:off x="4382439" y="1934308"/>
            <a:ext cx="1199655" cy="64884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1C741F1A-034A-46A2-99E0-C0EEC5F72197}"/>
              </a:ext>
            </a:extLst>
          </p:cNvPr>
          <p:cNvSpPr/>
          <p:nvPr/>
        </p:nvSpPr>
        <p:spPr>
          <a:xfrm>
            <a:off x="3995578" y="1745273"/>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5" name="Slide Number Placeholder 34">
            <a:extLst>
              <a:ext uri="{FF2B5EF4-FFF2-40B4-BE49-F238E27FC236}">
                <a16:creationId xmlns:a16="http://schemas.microsoft.com/office/drawing/2014/main" id="{ABF9D348-C5E8-461B-BC0C-E1FF8E537ACB}"/>
              </a:ext>
            </a:extLst>
          </p:cNvPr>
          <p:cNvSpPr>
            <a:spLocks noGrp="1"/>
          </p:cNvSpPr>
          <p:nvPr>
            <p:ph type="sldNum" sz="quarter" idx="12"/>
          </p:nvPr>
        </p:nvSpPr>
        <p:spPr/>
        <p:txBody>
          <a:bodyPr/>
          <a:lstStyle/>
          <a:p>
            <a:fld id="{6D22F896-40B5-4ADD-8801-0D06FADFA095}" type="slidenum">
              <a:rPr lang="en-US" smtClean="0"/>
              <a:t>21</a:t>
            </a:fld>
            <a:endParaRPr lang="en-US" dirty="0"/>
          </a:p>
        </p:txBody>
      </p:sp>
      <p:sp>
        <p:nvSpPr>
          <p:cNvPr id="37" name="Content Placeholder 36">
            <a:extLst>
              <a:ext uri="{FF2B5EF4-FFF2-40B4-BE49-F238E27FC236}">
                <a16:creationId xmlns:a16="http://schemas.microsoft.com/office/drawing/2014/main" id="{E66128D3-C721-41DD-A8CB-DB20334D607A}"/>
              </a:ext>
            </a:extLst>
          </p:cNvPr>
          <p:cNvSpPr>
            <a:spLocks noGrp="1"/>
          </p:cNvSpPr>
          <p:nvPr>
            <p:ph idx="1"/>
          </p:nvPr>
        </p:nvSpPr>
        <p:spPr/>
        <p:txBody>
          <a:bodyPr/>
          <a:lstStyle/>
          <a:p>
            <a:endParaRPr lang="en-US"/>
          </a:p>
        </p:txBody>
      </p:sp>
      <p:sp>
        <p:nvSpPr>
          <p:cNvPr id="38" name="Content Placeholder 8">
            <a:extLst>
              <a:ext uri="{FF2B5EF4-FFF2-40B4-BE49-F238E27FC236}">
                <a16:creationId xmlns:a16="http://schemas.microsoft.com/office/drawing/2014/main" id="{0701C844-804F-4F55-BE84-CE737C22D301}"/>
              </a:ext>
            </a:extLst>
          </p:cNvPr>
          <p:cNvSpPr txBox="1">
            <a:spLocks/>
          </p:cNvSpPr>
          <p:nvPr/>
        </p:nvSpPr>
        <p:spPr>
          <a:xfrm>
            <a:off x="8036041" y="2249487"/>
            <a:ext cx="3281004"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342900" indent="-342900">
              <a:buFont typeface="Arial" panose="020B0604020202020204" pitchFamily="34" charset="0"/>
              <a:buAutoNum type="arabicParenR"/>
            </a:pPr>
            <a:r>
              <a:rPr lang="en-US" sz="1800"/>
              <a:t>Project Step – Refine function</a:t>
            </a:r>
            <a:br>
              <a:rPr lang="en-US" sz="1800"/>
            </a:br>
            <a:endParaRPr lang="en-US" sz="1800" dirty="0"/>
          </a:p>
        </p:txBody>
      </p:sp>
    </p:spTree>
    <p:extLst>
      <p:ext uri="{BB962C8B-B14F-4D97-AF65-F5344CB8AC3E}">
        <p14:creationId xmlns:p14="http://schemas.microsoft.com/office/powerpoint/2010/main" val="2310853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104B0-1D68-4E16-B4C0-027C1B1C5F9A}"/>
              </a:ext>
            </a:extLst>
          </p:cNvPr>
          <p:cNvSpPr>
            <a:spLocks noGrp="1"/>
          </p:cNvSpPr>
          <p:nvPr>
            <p:ph type="title"/>
          </p:nvPr>
        </p:nvSpPr>
        <p:spPr>
          <a:xfrm>
            <a:off x="8036041" y="618518"/>
            <a:ext cx="3281003" cy="1478570"/>
          </a:xfrm>
        </p:spPr>
        <p:txBody>
          <a:bodyPr anchor="b">
            <a:normAutofit/>
          </a:bodyPr>
          <a:lstStyle/>
          <a:p>
            <a:r>
              <a:rPr lang="en-US" sz="2800"/>
              <a:t>Inner-Product basic implementation</a:t>
            </a:r>
          </a:p>
        </p:txBody>
      </p:sp>
      <p:sp>
        <p:nvSpPr>
          <p:cNvPr id="12" name="Round Diagonal Corner Rectangle 11">
            <a:extLst>
              <a:ext uri="{FF2B5EF4-FFF2-40B4-BE49-F238E27FC236}">
                <a16:creationId xmlns:a16="http://schemas.microsoft.com/office/drawing/2014/main" id="{E4B7B3E3-827A-48BE-AD67-A57C45AA6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9" name="Content Placeholder 8">
            <a:extLst>
              <a:ext uri="{FF2B5EF4-FFF2-40B4-BE49-F238E27FC236}">
                <a16:creationId xmlns:a16="http://schemas.microsoft.com/office/drawing/2014/main" id="{B940502D-B6B6-4A1A-92DC-627CBB3A7959}"/>
              </a:ext>
            </a:extLst>
          </p:cNvPr>
          <p:cNvSpPr>
            <a:spLocks noGrp="1"/>
          </p:cNvSpPr>
          <p:nvPr>
            <p:ph idx="1"/>
          </p:nvPr>
        </p:nvSpPr>
        <p:spPr>
          <a:xfrm>
            <a:off x="8036041" y="2249487"/>
            <a:ext cx="3281004" cy="3541714"/>
          </a:xfrm>
        </p:spPr>
        <p:txBody>
          <a:bodyPr>
            <a:normAutofit/>
          </a:bodyPr>
          <a:lstStyle/>
          <a:p>
            <a:pPr marL="342900" indent="-342900">
              <a:buAutoNum type="arabicParenR"/>
            </a:pPr>
            <a:r>
              <a:rPr lang="en-US" sz="1800" dirty="0"/>
              <a:t>Project Step – Refine function</a:t>
            </a:r>
          </a:p>
          <a:p>
            <a:pPr marL="342900" indent="-342900">
              <a:buAutoNum type="arabicParenR"/>
            </a:pPr>
            <a:r>
              <a:rPr lang="en-US" sz="1800" dirty="0"/>
              <a:t>Compress Step – Transform coefficients in frequential domain</a:t>
            </a:r>
          </a:p>
          <a:p>
            <a:pPr marL="342900" indent="-342900">
              <a:buAutoNum type="arabicParenR"/>
            </a:pPr>
            <a:r>
              <a:rPr lang="en-US" sz="1800" dirty="0"/>
              <a:t>Inner-Product</a:t>
            </a:r>
          </a:p>
        </p:txBody>
      </p:sp>
      <p:sp>
        <p:nvSpPr>
          <p:cNvPr id="6" name="Oval 5">
            <a:extLst>
              <a:ext uri="{FF2B5EF4-FFF2-40B4-BE49-F238E27FC236}">
                <a16:creationId xmlns:a16="http://schemas.microsoft.com/office/drawing/2014/main" id="{6AFAF14B-6DDF-44CB-8B81-0A75048B0B8F}"/>
              </a:ext>
            </a:extLst>
          </p:cNvPr>
          <p:cNvSpPr/>
          <p:nvPr/>
        </p:nvSpPr>
        <p:spPr>
          <a:xfrm>
            <a:off x="1690821" y="3284807"/>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10" name="Oval 9">
            <a:extLst>
              <a:ext uri="{FF2B5EF4-FFF2-40B4-BE49-F238E27FC236}">
                <a16:creationId xmlns:a16="http://schemas.microsoft.com/office/drawing/2014/main" id="{45E9976D-AA9D-4F4C-A880-B399D038AFF9}"/>
              </a:ext>
            </a:extLst>
          </p:cNvPr>
          <p:cNvSpPr/>
          <p:nvPr/>
        </p:nvSpPr>
        <p:spPr>
          <a:xfrm>
            <a:off x="4335935" y="4035165"/>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11" name="Oval 10">
            <a:extLst>
              <a:ext uri="{FF2B5EF4-FFF2-40B4-BE49-F238E27FC236}">
                <a16:creationId xmlns:a16="http://schemas.microsoft.com/office/drawing/2014/main" id="{DCA9C719-9268-4F52-BA20-6A7B36BD8415}"/>
              </a:ext>
            </a:extLst>
          </p:cNvPr>
          <p:cNvSpPr/>
          <p:nvPr/>
        </p:nvSpPr>
        <p:spPr>
          <a:xfrm>
            <a:off x="6637627" y="4030711"/>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cxnSp>
        <p:nvCxnSpPr>
          <p:cNvPr id="14" name="Straight Arrow Connector 13">
            <a:extLst>
              <a:ext uri="{FF2B5EF4-FFF2-40B4-BE49-F238E27FC236}">
                <a16:creationId xmlns:a16="http://schemas.microsoft.com/office/drawing/2014/main" id="{AC46C68C-AF34-4542-8042-F4901D0A1790}"/>
              </a:ext>
            </a:extLst>
          </p:cNvPr>
          <p:cNvCxnSpPr>
            <a:cxnSpLocks/>
            <a:stCxn id="42" idx="3"/>
            <a:endCxn id="40" idx="0"/>
          </p:cNvCxnSpPr>
          <p:nvPr/>
        </p:nvCxnSpPr>
        <p:spPr>
          <a:xfrm flipH="1">
            <a:off x="6042855" y="3589922"/>
            <a:ext cx="287171" cy="39133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E875834-9B5D-42A8-84A9-FD0FD727113D}"/>
              </a:ext>
            </a:extLst>
          </p:cNvPr>
          <p:cNvCxnSpPr>
            <a:cxnSpLocks/>
            <a:stCxn id="39" idx="5"/>
            <a:endCxn id="36" idx="0"/>
          </p:cNvCxnSpPr>
          <p:nvPr/>
        </p:nvCxnSpPr>
        <p:spPr>
          <a:xfrm>
            <a:off x="5076062" y="3607507"/>
            <a:ext cx="201939" cy="38585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E7F259F-9A01-49DA-8B04-D4E3DD8008C7}"/>
              </a:ext>
            </a:extLst>
          </p:cNvPr>
          <p:cNvCxnSpPr>
            <a:cxnSpLocks/>
            <a:stCxn id="42" idx="5"/>
            <a:endCxn id="11" idx="0"/>
          </p:cNvCxnSpPr>
          <p:nvPr/>
        </p:nvCxnSpPr>
        <p:spPr>
          <a:xfrm>
            <a:off x="6603579" y="3589922"/>
            <a:ext cx="227479" cy="4407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FE411DC-D12C-46EA-8659-163AB9FB5856}"/>
              </a:ext>
            </a:extLst>
          </p:cNvPr>
          <p:cNvCxnSpPr>
            <a:cxnSpLocks/>
            <a:stCxn id="39" idx="3"/>
          </p:cNvCxnSpPr>
          <p:nvPr/>
        </p:nvCxnSpPr>
        <p:spPr>
          <a:xfrm flipH="1">
            <a:off x="4599391" y="3607507"/>
            <a:ext cx="203118" cy="39352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1A28575-87E8-42DE-AD43-DCFEF751874B}"/>
              </a:ext>
            </a:extLst>
          </p:cNvPr>
          <p:cNvCxnSpPr>
            <a:cxnSpLocks/>
            <a:stCxn id="37" idx="3"/>
            <a:endCxn id="34" idx="0"/>
          </p:cNvCxnSpPr>
          <p:nvPr/>
        </p:nvCxnSpPr>
        <p:spPr>
          <a:xfrm flipH="1">
            <a:off x="3009311" y="3607508"/>
            <a:ext cx="265681" cy="34406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1E8AC574-A4DE-461D-A387-6B22C1646666}"/>
              </a:ext>
            </a:extLst>
          </p:cNvPr>
          <p:cNvSpPr/>
          <p:nvPr/>
        </p:nvSpPr>
        <p:spPr>
          <a:xfrm>
            <a:off x="2824202" y="4008193"/>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31" name="Oval 30">
            <a:extLst>
              <a:ext uri="{FF2B5EF4-FFF2-40B4-BE49-F238E27FC236}">
                <a16:creationId xmlns:a16="http://schemas.microsoft.com/office/drawing/2014/main" id="{D2E117C4-1254-4298-862D-206A448E75E0}"/>
              </a:ext>
            </a:extLst>
          </p:cNvPr>
          <p:cNvSpPr/>
          <p:nvPr/>
        </p:nvSpPr>
        <p:spPr>
          <a:xfrm>
            <a:off x="3605194" y="4025496"/>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32" name="Oval 31">
            <a:extLst>
              <a:ext uri="{FF2B5EF4-FFF2-40B4-BE49-F238E27FC236}">
                <a16:creationId xmlns:a16="http://schemas.microsoft.com/office/drawing/2014/main" id="{D743CC9E-D7FF-4135-AE2B-AA1CDC3635FC}"/>
              </a:ext>
            </a:extLst>
          </p:cNvPr>
          <p:cNvSpPr/>
          <p:nvPr/>
        </p:nvSpPr>
        <p:spPr>
          <a:xfrm>
            <a:off x="5082847" y="4035165"/>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33" name="Oval 32">
            <a:extLst>
              <a:ext uri="{FF2B5EF4-FFF2-40B4-BE49-F238E27FC236}">
                <a16:creationId xmlns:a16="http://schemas.microsoft.com/office/drawing/2014/main" id="{2C55B033-560A-49F1-A278-DDEE3C7BB852}"/>
              </a:ext>
            </a:extLst>
          </p:cNvPr>
          <p:cNvSpPr/>
          <p:nvPr/>
        </p:nvSpPr>
        <p:spPr>
          <a:xfrm>
            <a:off x="5860237" y="4035165"/>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34" name="TextBox 33">
            <a:extLst>
              <a:ext uri="{FF2B5EF4-FFF2-40B4-BE49-F238E27FC236}">
                <a16:creationId xmlns:a16="http://schemas.microsoft.com/office/drawing/2014/main" id="{8E32B00D-5836-473B-99B8-BB51509B62AA}"/>
              </a:ext>
            </a:extLst>
          </p:cNvPr>
          <p:cNvSpPr txBox="1"/>
          <p:nvPr/>
        </p:nvSpPr>
        <p:spPr>
          <a:xfrm>
            <a:off x="2857667" y="3951569"/>
            <a:ext cx="303288" cy="461665"/>
          </a:xfrm>
          <a:prstGeom prst="rect">
            <a:avLst/>
          </a:prstGeom>
          <a:noFill/>
          <a:ln>
            <a:noFill/>
          </a:ln>
        </p:spPr>
        <p:txBody>
          <a:bodyPr wrap="square" rtlCol="0">
            <a:spAutoFit/>
          </a:bodyPr>
          <a:lstStyle/>
          <a:p>
            <a:r>
              <a:rPr lang="en-US" sz="2400" dirty="0">
                <a:solidFill>
                  <a:schemeClr val="bg1"/>
                </a:solidFill>
              </a:rPr>
              <a:t>L</a:t>
            </a:r>
          </a:p>
        </p:txBody>
      </p:sp>
      <p:sp>
        <p:nvSpPr>
          <p:cNvPr id="36" name="TextBox 35">
            <a:extLst>
              <a:ext uri="{FF2B5EF4-FFF2-40B4-BE49-F238E27FC236}">
                <a16:creationId xmlns:a16="http://schemas.microsoft.com/office/drawing/2014/main" id="{B58EB634-D930-4FDF-BFE1-358EDFA4D529}"/>
              </a:ext>
            </a:extLst>
          </p:cNvPr>
          <p:cNvSpPr txBox="1"/>
          <p:nvPr/>
        </p:nvSpPr>
        <p:spPr>
          <a:xfrm>
            <a:off x="5126357" y="3993366"/>
            <a:ext cx="303288" cy="461665"/>
          </a:xfrm>
          <a:prstGeom prst="rect">
            <a:avLst/>
          </a:prstGeom>
          <a:noFill/>
          <a:ln>
            <a:noFill/>
          </a:ln>
        </p:spPr>
        <p:txBody>
          <a:bodyPr wrap="none" rtlCol="0">
            <a:spAutoFit/>
          </a:bodyPr>
          <a:lstStyle/>
          <a:p>
            <a:r>
              <a:rPr lang="en-US" sz="2400" dirty="0">
                <a:solidFill>
                  <a:schemeClr val="bg1"/>
                </a:solidFill>
              </a:rPr>
              <a:t>L</a:t>
            </a:r>
          </a:p>
        </p:txBody>
      </p:sp>
      <p:sp>
        <p:nvSpPr>
          <p:cNvPr id="38" name="TextBox 37">
            <a:extLst>
              <a:ext uri="{FF2B5EF4-FFF2-40B4-BE49-F238E27FC236}">
                <a16:creationId xmlns:a16="http://schemas.microsoft.com/office/drawing/2014/main" id="{0908A756-5A3A-468B-A641-DB001F43EAF8}"/>
              </a:ext>
            </a:extLst>
          </p:cNvPr>
          <p:cNvSpPr txBox="1"/>
          <p:nvPr/>
        </p:nvSpPr>
        <p:spPr>
          <a:xfrm>
            <a:off x="4389689" y="3978699"/>
            <a:ext cx="303288" cy="461665"/>
          </a:xfrm>
          <a:prstGeom prst="rect">
            <a:avLst/>
          </a:prstGeom>
          <a:noFill/>
          <a:ln>
            <a:noFill/>
          </a:ln>
        </p:spPr>
        <p:txBody>
          <a:bodyPr wrap="none" rtlCol="0">
            <a:spAutoFit/>
          </a:bodyPr>
          <a:lstStyle/>
          <a:p>
            <a:r>
              <a:rPr lang="en-US" sz="2400" dirty="0">
                <a:solidFill>
                  <a:schemeClr val="bg1"/>
                </a:solidFill>
              </a:rPr>
              <a:t>L</a:t>
            </a:r>
          </a:p>
        </p:txBody>
      </p:sp>
      <p:sp>
        <p:nvSpPr>
          <p:cNvPr id="40" name="TextBox 39">
            <a:extLst>
              <a:ext uri="{FF2B5EF4-FFF2-40B4-BE49-F238E27FC236}">
                <a16:creationId xmlns:a16="http://schemas.microsoft.com/office/drawing/2014/main" id="{328FA129-5394-433B-873E-8B07B0E1D8EC}"/>
              </a:ext>
            </a:extLst>
          </p:cNvPr>
          <p:cNvSpPr txBox="1"/>
          <p:nvPr/>
        </p:nvSpPr>
        <p:spPr>
          <a:xfrm>
            <a:off x="5891211" y="3981253"/>
            <a:ext cx="303288" cy="461665"/>
          </a:xfrm>
          <a:prstGeom prst="rect">
            <a:avLst/>
          </a:prstGeom>
          <a:noFill/>
          <a:ln>
            <a:noFill/>
          </a:ln>
        </p:spPr>
        <p:txBody>
          <a:bodyPr wrap="none" rtlCol="0">
            <a:spAutoFit/>
          </a:bodyPr>
          <a:lstStyle/>
          <a:p>
            <a:r>
              <a:rPr lang="en-US" sz="2400" dirty="0">
                <a:solidFill>
                  <a:schemeClr val="bg1"/>
                </a:solidFill>
              </a:rPr>
              <a:t>L</a:t>
            </a:r>
          </a:p>
        </p:txBody>
      </p:sp>
      <p:sp>
        <p:nvSpPr>
          <p:cNvPr id="56" name="TextBox 55">
            <a:extLst>
              <a:ext uri="{FF2B5EF4-FFF2-40B4-BE49-F238E27FC236}">
                <a16:creationId xmlns:a16="http://schemas.microsoft.com/office/drawing/2014/main" id="{0443B485-28CA-4371-83EF-60ABF58C0716}"/>
              </a:ext>
            </a:extLst>
          </p:cNvPr>
          <p:cNvSpPr txBox="1"/>
          <p:nvPr/>
        </p:nvSpPr>
        <p:spPr>
          <a:xfrm>
            <a:off x="1079242" y="2873676"/>
            <a:ext cx="926857" cy="369332"/>
          </a:xfrm>
          <a:prstGeom prst="rect">
            <a:avLst/>
          </a:prstGeom>
          <a:noFill/>
          <a:ln>
            <a:solidFill>
              <a:schemeClr val="bg1"/>
            </a:solidFill>
          </a:ln>
        </p:spPr>
        <p:txBody>
          <a:bodyPr wrap="none" rtlCol="0">
            <a:spAutoFit/>
          </a:bodyPr>
          <a:lstStyle/>
          <a:p>
            <a:r>
              <a:rPr lang="en-US" dirty="0">
                <a:solidFill>
                  <a:schemeClr val="bg1"/>
                </a:solidFill>
              </a:rPr>
              <a:t>&lt; C, I &gt;</a:t>
            </a:r>
          </a:p>
        </p:txBody>
      </p:sp>
      <p:sp>
        <p:nvSpPr>
          <p:cNvPr id="68" name="TextBox 67">
            <a:extLst>
              <a:ext uri="{FF2B5EF4-FFF2-40B4-BE49-F238E27FC236}">
                <a16:creationId xmlns:a16="http://schemas.microsoft.com/office/drawing/2014/main" id="{28F0C66E-BA6A-4AE5-BCBF-58CF8A9F74E6}"/>
              </a:ext>
            </a:extLst>
          </p:cNvPr>
          <p:cNvSpPr txBox="1"/>
          <p:nvPr/>
        </p:nvSpPr>
        <p:spPr>
          <a:xfrm>
            <a:off x="2715357" y="4496956"/>
            <a:ext cx="607859" cy="369332"/>
          </a:xfrm>
          <a:prstGeom prst="rect">
            <a:avLst/>
          </a:prstGeom>
          <a:noFill/>
          <a:ln>
            <a:solidFill>
              <a:schemeClr val="bg1"/>
            </a:solidFill>
          </a:ln>
        </p:spPr>
        <p:txBody>
          <a:bodyPr wrap="none" rtlCol="0">
            <a:spAutoFit/>
          </a:bodyPr>
          <a:lstStyle/>
          <a:p>
            <a:r>
              <a:rPr lang="en-US" dirty="0">
                <a:solidFill>
                  <a:schemeClr val="bg1"/>
                </a:solidFill>
              </a:rPr>
              <a:t>&lt;P&gt;</a:t>
            </a:r>
          </a:p>
        </p:txBody>
      </p:sp>
      <p:sp>
        <p:nvSpPr>
          <p:cNvPr id="69" name="TextBox 68">
            <a:extLst>
              <a:ext uri="{FF2B5EF4-FFF2-40B4-BE49-F238E27FC236}">
                <a16:creationId xmlns:a16="http://schemas.microsoft.com/office/drawing/2014/main" id="{37EC07CB-C8F6-4CF9-8E06-FC8E1641173E}"/>
              </a:ext>
            </a:extLst>
          </p:cNvPr>
          <p:cNvSpPr txBox="1"/>
          <p:nvPr/>
        </p:nvSpPr>
        <p:spPr>
          <a:xfrm>
            <a:off x="3476927" y="4504918"/>
            <a:ext cx="607859" cy="369332"/>
          </a:xfrm>
          <a:prstGeom prst="rect">
            <a:avLst/>
          </a:prstGeom>
          <a:noFill/>
          <a:ln>
            <a:solidFill>
              <a:schemeClr val="bg1"/>
            </a:solidFill>
          </a:ln>
        </p:spPr>
        <p:txBody>
          <a:bodyPr wrap="none" rtlCol="0">
            <a:spAutoFit/>
          </a:bodyPr>
          <a:lstStyle/>
          <a:p>
            <a:r>
              <a:rPr lang="en-US" dirty="0">
                <a:solidFill>
                  <a:schemeClr val="bg1"/>
                </a:solidFill>
              </a:rPr>
              <a:t>&lt;P&gt;</a:t>
            </a:r>
          </a:p>
        </p:txBody>
      </p:sp>
      <p:sp>
        <p:nvSpPr>
          <p:cNvPr id="70" name="TextBox 69">
            <a:extLst>
              <a:ext uri="{FF2B5EF4-FFF2-40B4-BE49-F238E27FC236}">
                <a16:creationId xmlns:a16="http://schemas.microsoft.com/office/drawing/2014/main" id="{781A58CD-C8D2-45F9-AC40-B01BE0D9826F}"/>
              </a:ext>
            </a:extLst>
          </p:cNvPr>
          <p:cNvSpPr txBox="1"/>
          <p:nvPr/>
        </p:nvSpPr>
        <p:spPr>
          <a:xfrm>
            <a:off x="4225435" y="4504918"/>
            <a:ext cx="607859" cy="369332"/>
          </a:xfrm>
          <a:prstGeom prst="rect">
            <a:avLst/>
          </a:prstGeom>
          <a:noFill/>
          <a:ln>
            <a:solidFill>
              <a:schemeClr val="bg1"/>
            </a:solidFill>
          </a:ln>
        </p:spPr>
        <p:txBody>
          <a:bodyPr wrap="none" rtlCol="0">
            <a:spAutoFit/>
          </a:bodyPr>
          <a:lstStyle/>
          <a:p>
            <a:r>
              <a:rPr lang="en-US" dirty="0">
                <a:solidFill>
                  <a:schemeClr val="bg1"/>
                </a:solidFill>
              </a:rPr>
              <a:t>&lt;P&gt;</a:t>
            </a:r>
          </a:p>
        </p:txBody>
      </p:sp>
      <p:sp>
        <p:nvSpPr>
          <p:cNvPr id="71" name="TextBox 70">
            <a:extLst>
              <a:ext uri="{FF2B5EF4-FFF2-40B4-BE49-F238E27FC236}">
                <a16:creationId xmlns:a16="http://schemas.microsoft.com/office/drawing/2014/main" id="{97CD8782-30ED-47A0-8B09-0732215D84F7}"/>
              </a:ext>
            </a:extLst>
          </p:cNvPr>
          <p:cNvSpPr txBox="1"/>
          <p:nvPr/>
        </p:nvSpPr>
        <p:spPr>
          <a:xfrm>
            <a:off x="4996821" y="4504918"/>
            <a:ext cx="607859" cy="369332"/>
          </a:xfrm>
          <a:prstGeom prst="rect">
            <a:avLst/>
          </a:prstGeom>
          <a:noFill/>
          <a:ln>
            <a:solidFill>
              <a:schemeClr val="bg1"/>
            </a:solidFill>
          </a:ln>
        </p:spPr>
        <p:txBody>
          <a:bodyPr wrap="none" rtlCol="0">
            <a:spAutoFit/>
          </a:bodyPr>
          <a:lstStyle/>
          <a:p>
            <a:r>
              <a:rPr lang="en-US" dirty="0">
                <a:solidFill>
                  <a:schemeClr val="bg1"/>
                </a:solidFill>
              </a:rPr>
              <a:t>&lt;P&gt;</a:t>
            </a:r>
          </a:p>
        </p:txBody>
      </p:sp>
      <p:sp>
        <p:nvSpPr>
          <p:cNvPr id="72" name="TextBox 71">
            <a:extLst>
              <a:ext uri="{FF2B5EF4-FFF2-40B4-BE49-F238E27FC236}">
                <a16:creationId xmlns:a16="http://schemas.microsoft.com/office/drawing/2014/main" id="{11B3BA09-3471-49DF-AB77-B31254A11FEA}"/>
              </a:ext>
            </a:extLst>
          </p:cNvPr>
          <p:cNvSpPr txBox="1"/>
          <p:nvPr/>
        </p:nvSpPr>
        <p:spPr>
          <a:xfrm>
            <a:off x="5749737" y="4491222"/>
            <a:ext cx="607859" cy="369332"/>
          </a:xfrm>
          <a:prstGeom prst="rect">
            <a:avLst/>
          </a:prstGeom>
          <a:noFill/>
          <a:ln>
            <a:solidFill>
              <a:schemeClr val="bg1"/>
            </a:solidFill>
          </a:ln>
        </p:spPr>
        <p:txBody>
          <a:bodyPr wrap="none" rtlCol="0">
            <a:spAutoFit/>
          </a:bodyPr>
          <a:lstStyle/>
          <a:p>
            <a:r>
              <a:rPr lang="en-US" dirty="0">
                <a:solidFill>
                  <a:schemeClr val="bg1"/>
                </a:solidFill>
              </a:rPr>
              <a:t>&lt;P&gt;</a:t>
            </a:r>
          </a:p>
        </p:txBody>
      </p:sp>
      <p:sp>
        <p:nvSpPr>
          <p:cNvPr id="73" name="TextBox 72">
            <a:extLst>
              <a:ext uri="{FF2B5EF4-FFF2-40B4-BE49-F238E27FC236}">
                <a16:creationId xmlns:a16="http://schemas.microsoft.com/office/drawing/2014/main" id="{019F9A92-14CC-47F9-A50E-BE76AC6F9B8C}"/>
              </a:ext>
            </a:extLst>
          </p:cNvPr>
          <p:cNvSpPr txBox="1"/>
          <p:nvPr/>
        </p:nvSpPr>
        <p:spPr>
          <a:xfrm>
            <a:off x="6527127" y="4497292"/>
            <a:ext cx="607859" cy="369332"/>
          </a:xfrm>
          <a:prstGeom prst="rect">
            <a:avLst/>
          </a:prstGeom>
          <a:noFill/>
          <a:ln>
            <a:solidFill>
              <a:schemeClr val="bg1"/>
            </a:solidFill>
          </a:ln>
        </p:spPr>
        <p:txBody>
          <a:bodyPr wrap="none" rtlCol="0">
            <a:spAutoFit/>
          </a:bodyPr>
          <a:lstStyle/>
          <a:p>
            <a:r>
              <a:rPr lang="en-US" dirty="0">
                <a:solidFill>
                  <a:schemeClr val="bg1"/>
                </a:solidFill>
              </a:rPr>
              <a:t>&lt;P&gt;</a:t>
            </a:r>
          </a:p>
        </p:txBody>
      </p:sp>
      <p:sp>
        <p:nvSpPr>
          <p:cNvPr id="35" name="Oval 34">
            <a:extLst>
              <a:ext uri="{FF2B5EF4-FFF2-40B4-BE49-F238E27FC236}">
                <a16:creationId xmlns:a16="http://schemas.microsoft.com/office/drawing/2014/main" id="{58663B05-3329-4D52-8088-676EEC46D17A}"/>
              </a:ext>
            </a:extLst>
          </p:cNvPr>
          <p:cNvSpPr/>
          <p:nvPr/>
        </p:nvSpPr>
        <p:spPr>
          <a:xfrm>
            <a:off x="1690821" y="3284807"/>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7" name="Oval 36">
            <a:extLst>
              <a:ext uri="{FF2B5EF4-FFF2-40B4-BE49-F238E27FC236}">
                <a16:creationId xmlns:a16="http://schemas.microsoft.com/office/drawing/2014/main" id="{7D27A23D-AA6A-4084-BAA9-FB5341734790}"/>
              </a:ext>
            </a:extLst>
          </p:cNvPr>
          <p:cNvSpPr/>
          <p:nvPr/>
        </p:nvSpPr>
        <p:spPr>
          <a:xfrm>
            <a:off x="3218338" y="3284806"/>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9" name="Oval 38">
            <a:extLst>
              <a:ext uri="{FF2B5EF4-FFF2-40B4-BE49-F238E27FC236}">
                <a16:creationId xmlns:a16="http://schemas.microsoft.com/office/drawing/2014/main" id="{903698A1-C65D-42CA-8F53-1A6AA684F688}"/>
              </a:ext>
            </a:extLst>
          </p:cNvPr>
          <p:cNvSpPr/>
          <p:nvPr/>
        </p:nvSpPr>
        <p:spPr>
          <a:xfrm>
            <a:off x="4745855" y="3284805"/>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2" name="Oval 41">
            <a:extLst>
              <a:ext uri="{FF2B5EF4-FFF2-40B4-BE49-F238E27FC236}">
                <a16:creationId xmlns:a16="http://schemas.microsoft.com/office/drawing/2014/main" id="{0172CDC1-2A0C-47E9-9009-9B3F12048620}"/>
              </a:ext>
            </a:extLst>
          </p:cNvPr>
          <p:cNvSpPr/>
          <p:nvPr/>
        </p:nvSpPr>
        <p:spPr>
          <a:xfrm>
            <a:off x="6273372" y="3267220"/>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43" name="Straight Arrow Connector 42">
            <a:extLst>
              <a:ext uri="{FF2B5EF4-FFF2-40B4-BE49-F238E27FC236}">
                <a16:creationId xmlns:a16="http://schemas.microsoft.com/office/drawing/2014/main" id="{B8F1DC46-E0B7-42C4-BCE1-C0230A510C7A}"/>
              </a:ext>
            </a:extLst>
          </p:cNvPr>
          <p:cNvCxnSpPr>
            <a:cxnSpLocks/>
            <a:stCxn id="49" idx="3"/>
            <a:endCxn id="35" idx="7"/>
          </p:cNvCxnSpPr>
          <p:nvPr/>
        </p:nvCxnSpPr>
        <p:spPr>
          <a:xfrm flipH="1">
            <a:off x="2021028" y="2850491"/>
            <a:ext cx="483758" cy="48968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CDDE06F-3D7D-400A-8D03-26EBDB0F7EE4}"/>
              </a:ext>
            </a:extLst>
          </p:cNvPr>
          <p:cNvCxnSpPr>
            <a:cxnSpLocks/>
            <a:endCxn id="39" idx="7"/>
          </p:cNvCxnSpPr>
          <p:nvPr/>
        </p:nvCxnSpPr>
        <p:spPr>
          <a:xfrm flipH="1">
            <a:off x="5076062" y="2859201"/>
            <a:ext cx="449378" cy="48097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2DACFDD-8DFC-44EF-81A5-B7D7F7819441}"/>
              </a:ext>
            </a:extLst>
          </p:cNvPr>
          <p:cNvCxnSpPr>
            <a:cxnSpLocks/>
            <a:stCxn id="49" idx="5"/>
            <a:endCxn id="37" idx="1"/>
          </p:cNvCxnSpPr>
          <p:nvPr/>
        </p:nvCxnSpPr>
        <p:spPr>
          <a:xfrm>
            <a:off x="2778339" y="2850491"/>
            <a:ext cx="496653" cy="48968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E4D8043-B07E-4AE4-A05F-C2D23EA27FB8}"/>
              </a:ext>
            </a:extLst>
          </p:cNvPr>
          <p:cNvCxnSpPr>
            <a:cxnSpLocks/>
            <a:stCxn id="50" idx="5"/>
            <a:endCxn id="42" idx="1"/>
          </p:cNvCxnSpPr>
          <p:nvPr/>
        </p:nvCxnSpPr>
        <p:spPr>
          <a:xfrm>
            <a:off x="5855647" y="2850490"/>
            <a:ext cx="474379" cy="47209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7C96B5F-423B-4EA9-87B9-D71CFCDF8F5F}"/>
              </a:ext>
            </a:extLst>
          </p:cNvPr>
          <p:cNvSpPr txBox="1"/>
          <p:nvPr/>
        </p:nvSpPr>
        <p:spPr>
          <a:xfrm>
            <a:off x="1732607" y="3243006"/>
            <a:ext cx="303288" cy="461665"/>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spAutoFit/>
          </a:bodyPr>
          <a:lstStyle/>
          <a:p>
            <a:r>
              <a:rPr lang="en-US" sz="2400" dirty="0">
                <a:solidFill>
                  <a:schemeClr val="bg1"/>
                </a:solidFill>
              </a:rPr>
              <a:t>L</a:t>
            </a:r>
          </a:p>
        </p:txBody>
      </p:sp>
      <p:sp>
        <p:nvSpPr>
          <p:cNvPr id="49" name="Oval 48">
            <a:extLst>
              <a:ext uri="{FF2B5EF4-FFF2-40B4-BE49-F238E27FC236}">
                <a16:creationId xmlns:a16="http://schemas.microsoft.com/office/drawing/2014/main" id="{92B121C5-B935-4E44-B003-A9BEE08045BD}"/>
              </a:ext>
            </a:extLst>
          </p:cNvPr>
          <p:cNvSpPr/>
          <p:nvPr/>
        </p:nvSpPr>
        <p:spPr>
          <a:xfrm>
            <a:off x="2448132" y="2527789"/>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0" name="Oval 49">
            <a:extLst>
              <a:ext uri="{FF2B5EF4-FFF2-40B4-BE49-F238E27FC236}">
                <a16:creationId xmlns:a16="http://schemas.microsoft.com/office/drawing/2014/main" id="{BECE2EE7-9588-4BB8-9FCF-C74E753471E7}"/>
              </a:ext>
            </a:extLst>
          </p:cNvPr>
          <p:cNvSpPr/>
          <p:nvPr/>
        </p:nvSpPr>
        <p:spPr>
          <a:xfrm>
            <a:off x="5525440" y="2527788"/>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51" name="Straight Arrow Connector 50">
            <a:extLst>
              <a:ext uri="{FF2B5EF4-FFF2-40B4-BE49-F238E27FC236}">
                <a16:creationId xmlns:a16="http://schemas.microsoft.com/office/drawing/2014/main" id="{AE57068A-0ED0-440C-A16C-78EF0962C6F2}"/>
              </a:ext>
            </a:extLst>
          </p:cNvPr>
          <p:cNvCxnSpPr>
            <a:cxnSpLocks/>
            <a:stCxn id="53" idx="2"/>
            <a:endCxn id="49" idx="7"/>
          </p:cNvCxnSpPr>
          <p:nvPr/>
        </p:nvCxnSpPr>
        <p:spPr>
          <a:xfrm flipH="1">
            <a:off x="2778339" y="1934308"/>
            <a:ext cx="1217239" cy="64884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70F6A40-415A-4389-B79D-6DF3546FF540}"/>
              </a:ext>
            </a:extLst>
          </p:cNvPr>
          <p:cNvCxnSpPr>
            <a:cxnSpLocks/>
            <a:stCxn id="53" idx="6"/>
            <a:endCxn id="50" idx="1"/>
          </p:cNvCxnSpPr>
          <p:nvPr/>
        </p:nvCxnSpPr>
        <p:spPr>
          <a:xfrm>
            <a:off x="4382439" y="1934308"/>
            <a:ext cx="1199655" cy="64884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CC60BC2F-3E46-4E36-ADBB-71D4E73D637F}"/>
              </a:ext>
            </a:extLst>
          </p:cNvPr>
          <p:cNvSpPr/>
          <p:nvPr/>
        </p:nvSpPr>
        <p:spPr>
          <a:xfrm>
            <a:off x="3995578" y="1745273"/>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55" name="Straight Arrow Connector 54">
            <a:extLst>
              <a:ext uri="{FF2B5EF4-FFF2-40B4-BE49-F238E27FC236}">
                <a16:creationId xmlns:a16="http://schemas.microsoft.com/office/drawing/2014/main" id="{2E6CA9C1-9A2B-49A0-A456-42DFA8DB57EB}"/>
              </a:ext>
            </a:extLst>
          </p:cNvPr>
          <p:cNvCxnSpPr>
            <a:cxnSpLocks/>
            <a:stCxn id="37" idx="5"/>
            <a:endCxn id="31" idx="0"/>
          </p:cNvCxnSpPr>
          <p:nvPr/>
        </p:nvCxnSpPr>
        <p:spPr>
          <a:xfrm>
            <a:off x="3548545" y="3607508"/>
            <a:ext cx="250080" cy="41798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1" name="Slide Number Placeholder 60">
            <a:extLst>
              <a:ext uri="{FF2B5EF4-FFF2-40B4-BE49-F238E27FC236}">
                <a16:creationId xmlns:a16="http://schemas.microsoft.com/office/drawing/2014/main" id="{409C2A45-09FD-46E2-9420-587DA43C5772}"/>
              </a:ext>
            </a:extLst>
          </p:cNvPr>
          <p:cNvSpPr>
            <a:spLocks noGrp="1"/>
          </p:cNvSpPr>
          <p:nvPr>
            <p:ph type="sldNum" sz="quarter" idx="12"/>
          </p:nvPr>
        </p:nvSpPr>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1623243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104B0-1D68-4E16-B4C0-027C1B1C5F9A}"/>
              </a:ext>
            </a:extLst>
          </p:cNvPr>
          <p:cNvSpPr>
            <a:spLocks noGrp="1"/>
          </p:cNvSpPr>
          <p:nvPr>
            <p:ph type="title"/>
          </p:nvPr>
        </p:nvSpPr>
        <p:spPr>
          <a:xfrm>
            <a:off x="8036041" y="618518"/>
            <a:ext cx="3281003" cy="1478570"/>
          </a:xfrm>
        </p:spPr>
        <p:txBody>
          <a:bodyPr anchor="b">
            <a:normAutofit/>
          </a:bodyPr>
          <a:lstStyle/>
          <a:p>
            <a:r>
              <a:rPr lang="en-US" sz="2800"/>
              <a:t>Inner-Product basic implementation</a:t>
            </a:r>
          </a:p>
        </p:txBody>
      </p:sp>
      <p:sp>
        <p:nvSpPr>
          <p:cNvPr id="12" name="Round Diagonal Corner Rectangle 11">
            <a:extLst>
              <a:ext uri="{FF2B5EF4-FFF2-40B4-BE49-F238E27FC236}">
                <a16:creationId xmlns:a16="http://schemas.microsoft.com/office/drawing/2014/main" id="{E4B7B3E3-827A-48BE-AD67-A57C45AA6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0" name="Oval 9">
            <a:extLst>
              <a:ext uri="{FF2B5EF4-FFF2-40B4-BE49-F238E27FC236}">
                <a16:creationId xmlns:a16="http://schemas.microsoft.com/office/drawing/2014/main" id="{45E9976D-AA9D-4F4C-A880-B399D038AFF9}"/>
              </a:ext>
            </a:extLst>
          </p:cNvPr>
          <p:cNvSpPr/>
          <p:nvPr/>
        </p:nvSpPr>
        <p:spPr>
          <a:xfrm>
            <a:off x="4335935" y="4035165"/>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cxnSp>
        <p:nvCxnSpPr>
          <p:cNvPr id="18" name="Straight Arrow Connector 17">
            <a:extLst>
              <a:ext uri="{FF2B5EF4-FFF2-40B4-BE49-F238E27FC236}">
                <a16:creationId xmlns:a16="http://schemas.microsoft.com/office/drawing/2014/main" id="{DE7F259F-9A01-49DA-8B04-D4E3DD8008C7}"/>
              </a:ext>
            </a:extLst>
          </p:cNvPr>
          <p:cNvCxnSpPr>
            <a:cxnSpLocks/>
            <a:stCxn id="48" idx="5"/>
            <a:endCxn id="45" idx="0"/>
          </p:cNvCxnSpPr>
          <p:nvPr/>
        </p:nvCxnSpPr>
        <p:spPr>
          <a:xfrm>
            <a:off x="6967834" y="4353413"/>
            <a:ext cx="50954" cy="37995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1A28575-87E8-42DE-AD43-DCFEF751874B}"/>
              </a:ext>
            </a:extLst>
          </p:cNvPr>
          <p:cNvCxnSpPr>
            <a:cxnSpLocks/>
            <a:stCxn id="65" idx="3"/>
            <a:endCxn id="42" idx="0"/>
          </p:cNvCxnSpPr>
          <p:nvPr/>
        </p:nvCxnSpPr>
        <p:spPr>
          <a:xfrm flipH="1">
            <a:off x="3586302" y="4348198"/>
            <a:ext cx="75546" cy="36616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1E8AC574-A4DE-461D-A387-6B22C1646666}"/>
              </a:ext>
            </a:extLst>
          </p:cNvPr>
          <p:cNvSpPr/>
          <p:nvPr/>
        </p:nvSpPr>
        <p:spPr>
          <a:xfrm>
            <a:off x="2824202" y="4008193"/>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31" name="Oval 30">
            <a:extLst>
              <a:ext uri="{FF2B5EF4-FFF2-40B4-BE49-F238E27FC236}">
                <a16:creationId xmlns:a16="http://schemas.microsoft.com/office/drawing/2014/main" id="{D2E117C4-1254-4298-862D-206A448E75E0}"/>
              </a:ext>
            </a:extLst>
          </p:cNvPr>
          <p:cNvSpPr/>
          <p:nvPr/>
        </p:nvSpPr>
        <p:spPr>
          <a:xfrm>
            <a:off x="3394837" y="4777059"/>
            <a:ext cx="386861" cy="37806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32" name="Oval 31">
            <a:extLst>
              <a:ext uri="{FF2B5EF4-FFF2-40B4-BE49-F238E27FC236}">
                <a16:creationId xmlns:a16="http://schemas.microsoft.com/office/drawing/2014/main" id="{D743CC9E-D7FF-4135-AE2B-AA1CDC3635FC}"/>
              </a:ext>
            </a:extLst>
          </p:cNvPr>
          <p:cNvSpPr/>
          <p:nvPr/>
        </p:nvSpPr>
        <p:spPr>
          <a:xfrm>
            <a:off x="5082847" y="4035165"/>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33" name="Oval 32">
            <a:extLst>
              <a:ext uri="{FF2B5EF4-FFF2-40B4-BE49-F238E27FC236}">
                <a16:creationId xmlns:a16="http://schemas.microsoft.com/office/drawing/2014/main" id="{2C55B033-560A-49F1-A278-DDEE3C7BB852}"/>
              </a:ext>
            </a:extLst>
          </p:cNvPr>
          <p:cNvSpPr/>
          <p:nvPr/>
        </p:nvSpPr>
        <p:spPr>
          <a:xfrm>
            <a:off x="5860237" y="4035165"/>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cxnSp>
        <p:nvCxnSpPr>
          <p:cNvPr id="25" name="Straight Arrow Connector 24">
            <a:extLst>
              <a:ext uri="{FF2B5EF4-FFF2-40B4-BE49-F238E27FC236}">
                <a16:creationId xmlns:a16="http://schemas.microsoft.com/office/drawing/2014/main" id="{6627D3DE-BFBB-43A5-BC16-6EBB541CE525}"/>
              </a:ext>
            </a:extLst>
          </p:cNvPr>
          <p:cNvCxnSpPr>
            <a:cxnSpLocks/>
            <a:stCxn id="48" idx="3"/>
            <a:endCxn id="44" idx="0"/>
          </p:cNvCxnSpPr>
          <p:nvPr/>
        </p:nvCxnSpPr>
        <p:spPr>
          <a:xfrm flipH="1">
            <a:off x="6642286" y="4353413"/>
            <a:ext cx="51995" cy="38621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8EE50CF-27E3-4509-9A46-AEA5DA755031}"/>
              </a:ext>
            </a:extLst>
          </p:cNvPr>
          <p:cNvCxnSpPr>
            <a:cxnSpLocks/>
            <a:stCxn id="65" idx="5"/>
            <a:endCxn id="43" idx="0"/>
          </p:cNvCxnSpPr>
          <p:nvPr/>
        </p:nvCxnSpPr>
        <p:spPr>
          <a:xfrm>
            <a:off x="3935401" y="4348198"/>
            <a:ext cx="37761" cy="36616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F6C6CB14-B20C-432C-88BE-8D4CC8BBC3D9}"/>
              </a:ext>
            </a:extLst>
          </p:cNvPr>
          <p:cNvSpPr/>
          <p:nvPr/>
        </p:nvSpPr>
        <p:spPr>
          <a:xfrm>
            <a:off x="3777766" y="4777059"/>
            <a:ext cx="386861" cy="37806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37" name="Oval 36">
            <a:extLst>
              <a:ext uri="{FF2B5EF4-FFF2-40B4-BE49-F238E27FC236}">
                <a16:creationId xmlns:a16="http://schemas.microsoft.com/office/drawing/2014/main" id="{07C47881-A9AC-4583-8018-98895C3C661F}"/>
              </a:ext>
            </a:extLst>
          </p:cNvPr>
          <p:cNvSpPr/>
          <p:nvPr/>
        </p:nvSpPr>
        <p:spPr>
          <a:xfrm>
            <a:off x="6444196" y="4802745"/>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39" name="Oval 38">
            <a:extLst>
              <a:ext uri="{FF2B5EF4-FFF2-40B4-BE49-F238E27FC236}">
                <a16:creationId xmlns:a16="http://schemas.microsoft.com/office/drawing/2014/main" id="{CBA3B768-210F-4ECC-B0A1-92C1ED18AAEF}"/>
              </a:ext>
            </a:extLst>
          </p:cNvPr>
          <p:cNvSpPr/>
          <p:nvPr/>
        </p:nvSpPr>
        <p:spPr>
          <a:xfrm>
            <a:off x="6833751" y="4797959"/>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42" name="TextBox 41">
            <a:extLst>
              <a:ext uri="{FF2B5EF4-FFF2-40B4-BE49-F238E27FC236}">
                <a16:creationId xmlns:a16="http://schemas.microsoft.com/office/drawing/2014/main" id="{6B7AB5AB-FC1E-4C22-B8F8-A9828BC2A891}"/>
              </a:ext>
            </a:extLst>
          </p:cNvPr>
          <p:cNvSpPr txBox="1"/>
          <p:nvPr/>
        </p:nvSpPr>
        <p:spPr>
          <a:xfrm>
            <a:off x="3434658" y="4714363"/>
            <a:ext cx="303288" cy="461665"/>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Tw Cen MT" panose="020B0602020104020603"/>
                <a:ea typeface="+mn-ea"/>
                <a:cs typeface="+mn-cs"/>
              </a:rPr>
              <a:t>L</a:t>
            </a:r>
          </a:p>
        </p:txBody>
      </p:sp>
      <p:sp>
        <p:nvSpPr>
          <p:cNvPr id="43" name="TextBox 42">
            <a:extLst>
              <a:ext uri="{FF2B5EF4-FFF2-40B4-BE49-F238E27FC236}">
                <a16:creationId xmlns:a16="http://schemas.microsoft.com/office/drawing/2014/main" id="{0EC5447F-FBEB-485C-96AF-4919E32C9CAD}"/>
              </a:ext>
            </a:extLst>
          </p:cNvPr>
          <p:cNvSpPr txBox="1"/>
          <p:nvPr/>
        </p:nvSpPr>
        <p:spPr>
          <a:xfrm>
            <a:off x="3821518" y="4714362"/>
            <a:ext cx="303288" cy="461665"/>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Tw Cen MT" panose="020B0602020104020603"/>
                <a:ea typeface="+mn-ea"/>
                <a:cs typeface="+mn-cs"/>
              </a:rPr>
              <a:t>L</a:t>
            </a:r>
          </a:p>
        </p:txBody>
      </p:sp>
      <p:sp>
        <p:nvSpPr>
          <p:cNvPr id="44" name="TextBox 43">
            <a:extLst>
              <a:ext uri="{FF2B5EF4-FFF2-40B4-BE49-F238E27FC236}">
                <a16:creationId xmlns:a16="http://schemas.microsoft.com/office/drawing/2014/main" id="{BC8C3580-10B1-4AA1-810B-7E1F15208B94}"/>
              </a:ext>
            </a:extLst>
          </p:cNvPr>
          <p:cNvSpPr txBox="1"/>
          <p:nvPr/>
        </p:nvSpPr>
        <p:spPr>
          <a:xfrm>
            <a:off x="6490642" y="4739626"/>
            <a:ext cx="303288" cy="461665"/>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Tw Cen MT" panose="020B0602020104020603"/>
                <a:ea typeface="+mn-ea"/>
                <a:cs typeface="+mn-cs"/>
              </a:rPr>
              <a:t>L</a:t>
            </a:r>
          </a:p>
        </p:txBody>
      </p:sp>
      <p:sp>
        <p:nvSpPr>
          <p:cNvPr id="45" name="TextBox 44">
            <a:extLst>
              <a:ext uri="{FF2B5EF4-FFF2-40B4-BE49-F238E27FC236}">
                <a16:creationId xmlns:a16="http://schemas.microsoft.com/office/drawing/2014/main" id="{2ECBD902-8684-4ACF-B8CB-60489F170262}"/>
              </a:ext>
            </a:extLst>
          </p:cNvPr>
          <p:cNvSpPr txBox="1"/>
          <p:nvPr/>
        </p:nvSpPr>
        <p:spPr>
          <a:xfrm>
            <a:off x="6867144" y="4733369"/>
            <a:ext cx="303288" cy="461665"/>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Tw Cen MT" panose="020B0602020104020603"/>
                <a:ea typeface="+mn-ea"/>
                <a:cs typeface="+mn-cs"/>
              </a:rPr>
              <a:t>L</a:t>
            </a:r>
          </a:p>
        </p:txBody>
      </p:sp>
      <p:sp>
        <p:nvSpPr>
          <p:cNvPr id="54" name="TextBox 53">
            <a:extLst>
              <a:ext uri="{FF2B5EF4-FFF2-40B4-BE49-F238E27FC236}">
                <a16:creationId xmlns:a16="http://schemas.microsoft.com/office/drawing/2014/main" id="{0A95F8AB-2958-4069-A12C-8AF4A7E8A041}"/>
              </a:ext>
            </a:extLst>
          </p:cNvPr>
          <p:cNvSpPr txBox="1"/>
          <p:nvPr/>
        </p:nvSpPr>
        <p:spPr>
          <a:xfrm>
            <a:off x="2499116" y="4423132"/>
            <a:ext cx="924681" cy="369332"/>
          </a:xfrm>
          <a:prstGeom prst="rect">
            <a:avLst/>
          </a:prstGeom>
          <a:noFill/>
          <a:ln>
            <a:solidFill>
              <a:schemeClr val="bg1"/>
            </a:solidFill>
          </a:ln>
        </p:spPr>
        <p:txBody>
          <a:bodyPr wrap="square" rtlCol="0">
            <a:spAutoFit/>
          </a:bodyPr>
          <a:lstStyle/>
          <a:p>
            <a:r>
              <a:rPr lang="en-US" dirty="0">
                <a:solidFill>
                  <a:schemeClr val="bg1"/>
                </a:solidFill>
              </a:rPr>
              <a:t>&lt; C, I &gt;</a:t>
            </a:r>
          </a:p>
        </p:txBody>
      </p:sp>
      <p:sp>
        <p:nvSpPr>
          <p:cNvPr id="57" name="TextBox 56">
            <a:extLst>
              <a:ext uri="{FF2B5EF4-FFF2-40B4-BE49-F238E27FC236}">
                <a16:creationId xmlns:a16="http://schemas.microsoft.com/office/drawing/2014/main" id="{F0D2A026-5D66-45FA-B638-C7246F2DAB76}"/>
              </a:ext>
            </a:extLst>
          </p:cNvPr>
          <p:cNvSpPr txBox="1"/>
          <p:nvPr/>
        </p:nvSpPr>
        <p:spPr>
          <a:xfrm>
            <a:off x="5516043" y="4455253"/>
            <a:ext cx="926857" cy="369332"/>
          </a:xfrm>
          <a:prstGeom prst="rect">
            <a:avLst/>
          </a:prstGeom>
          <a:noFill/>
          <a:ln>
            <a:solidFill>
              <a:schemeClr val="bg1"/>
            </a:solidFill>
          </a:ln>
        </p:spPr>
        <p:txBody>
          <a:bodyPr wrap="none" rtlCol="0">
            <a:spAutoFit/>
          </a:bodyPr>
          <a:lstStyle/>
          <a:p>
            <a:r>
              <a:rPr lang="en-US" dirty="0">
                <a:solidFill>
                  <a:schemeClr val="bg1"/>
                </a:solidFill>
              </a:rPr>
              <a:t>&lt; C, I &gt;</a:t>
            </a:r>
          </a:p>
        </p:txBody>
      </p:sp>
      <p:sp>
        <p:nvSpPr>
          <p:cNvPr id="58" name="TextBox 57">
            <a:extLst>
              <a:ext uri="{FF2B5EF4-FFF2-40B4-BE49-F238E27FC236}">
                <a16:creationId xmlns:a16="http://schemas.microsoft.com/office/drawing/2014/main" id="{F7D0B37A-2D53-4F45-B39F-2302AF9218CC}"/>
              </a:ext>
            </a:extLst>
          </p:cNvPr>
          <p:cNvSpPr txBox="1"/>
          <p:nvPr/>
        </p:nvSpPr>
        <p:spPr>
          <a:xfrm>
            <a:off x="3169907" y="5217824"/>
            <a:ext cx="607859" cy="369332"/>
          </a:xfrm>
          <a:prstGeom prst="rect">
            <a:avLst/>
          </a:prstGeom>
          <a:noFill/>
          <a:ln>
            <a:solidFill>
              <a:schemeClr val="bg1"/>
            </a:solidFill>
          </a:ln>
        </p:spPr>
        <p:txBody>
          <a:bodyPr wrap="none" rtlCol="0">
            <a:spAutoFit/>
          </a:bodyPr>
          <a:lstStyle/>
          <a:p>
            <a:r>
              <a:rPr lang="en-US" dirty="0">
                <a:solidFill>
                  <a:schemeClr val="bg1"/>
                </a:solidFill>
              </a:rPr>
              <a:t>&lt;P&gt;</a:t>
            </a:r>
          </a:p>
        </p:txBody>
      </p:sp>
      <p:sp>
        <p:nvSpPr>
          <p:cNvPr id="59" name="TextBox 58">
            <a:extLst>
              <a:ext uri="{FF2B5EF4-FFF2-40B4-BE49-F238E27FC236}">
                <a16:creationId xmlns:a16="http://schemas.microsoft.com/office/drawing/2014/main" id="{D7C2F21F-FF7B-4DA4-848A-E718BBD35D90}"/>
              </a:ext>
            </a:extLst>
          </p:cNvPr>
          <p:cNvSpPr txBox="1"/>
          <p:nvPr/>
        </p:nvSpPr>
        <p:spPr>
          <a:xfrm>
            <a:off x="3860697" y="5228014"/>
            <a:ext cx="607859" cy="369332"/>
          </a:xfrm>
          <a:prstGeom prst="rect">
            <a:avLst/>
          </a:prstGeom>
          <a:noFill/>
          <a:ln>
            <a:solidFill>
              <a:schemeClr val="bg1"/>
            </a:solidFill>
          </a:ln>
        </p:spPr>
        <p:txBody>
          <a:bodyPr wrap="none" rtlCol="0">
            <a:spAutoFit/>
          </a:bodyPr>
          <a:lstStyle/>
          <a:p>
            <a:r>
              <a:rPr lang="en-US" dirty="0">
                <a:solidFill>
                  <a:schemeClr val="bg1"/>
                </a:solidFill>
              </a:rPr>
              <a:t>&lt;P&gt;</a:t>
            </a:r>
          </a:p>
        </p:txBody>
      </p:sp>
      <p:sp>
        <p:nvSpPr>
          <p:cNvPr id="60" name="TextBox 59">
            <a:extLst>
              <a:ext uri="{FF2B5EF4-FFF2-40B4-BE49-F238E27FC236}">
                <a16:creationId xmlns:a16="http://schemas.microsoft.com/office/drawing/2014/main" id="{1B4C25C1-834A-48A9-9BB3-3AFDD5590299}"/>
              </a:ext>
            </a:extLst>
          </p:cNvPr>
          <p:cNvSpPr txBox="1"/>
          <p:nvPr/>
        </p:nvSpPr>
        <p:spPr>
          <a:xfrm>
            <a:off x="6197624" y="5226977"/>
            <a:ext cx="607859" cy="369332"/>
          </a:xfrm>
          <a:prstGeom prst="rect">
            <a:avLst/>
          </a:prstGeom>
          <a:noFill/>
          <a:ln>
            <a:solidFill>
              <a:schemeClr val="bg1"/>
            </a:solidFill>
          </a:ln>
        </p:spPr>
        <p:txBody>
          <a:bodyPr wrap="none" rtlCol="0">
            <a:spAutoFit/>
          </a:bodyPr>
          <a:lstStyle/>
          <a:p>
            <a:r>
              <a:rPr lang="en-US" dirty="0">
                <a:solidFill>
                  <a:schemeClr val="bg1"/>
                </a:solidFill>
              </a:rPr>
              <a:t>&lt;P&gt;</a:t>
            </a:r>
          </a:p>
        </p:txBody>
      </p:sp>
      <p:sp>
        <p:nvSpPr>
          <p:cNvPr id="61" name="TextBox 60">
            <a:extLst>
              <a:ext uri="{FF2B5EF4-FFF2-40B4-BE49-F238E27FC236}">
                <a16:creationId xmlns:a16="http://schemas.microsoft.com/office/drawing/2014/main" id="{649D7598-AE70-4F90-9AF7-553802287CB5}"/>
              </a:ext>
            </a:extLst>
          </p:cNvPr>
          <p:cNvSpPr txBox="1"/>
          <p:nvPr/>
        </p:nvSpPr>
        <p:spPr>
          <a:xfrm>
            <a:off x="6823960" y="5226977"/>
            <a:ext cx="607859" cy="369332"/>
          </a:xfrm>
          <a:prstGeom prst="rect">
            <a:avLst/>
          </a:prstGeom>
          <a:noFill/>
          <a:ln>
            <a:solidFill>
              <a:schemeClr val="bg1"/>
            </a:solidFill>
          </a:ln>
        </p:spPr>
        <p:txBody>
          <a:bodyPr wrap="none" rtlCol="0">
            <a:spAutoFit/>
          </a:bodyPr>
          <a:lstStyle/>
          <a:p>
            <a:r>
              <a:rPr lang="en-US" dirty="0">
                <a:solidFill>
                  <a:schemeClr val="bg1"/>
                </a:solidFill>
              </a:rPr>
              <a:t>&lt;P&gt;</a:t>
            </a:r>
          </a:p>
        </p:txBody>
      </p:sp>
      <p:sp>
        <p:nvSpPr>
          <p:cNvPr id="47" name="Oval 46">
            <a:extLst>
              <a:ext uri="{FF2B5EF4-FFF2-40B4-BE49-F238E27FC236}">
                <a16:creationId xmlns:a16="http://schemas.microsoft.com/office/drawing/2014/main" id="{B583B741-C376-4CA1-A199-3278EE54D90D}"/>
              </a:ext>
            </a:extLst>
          </p:cNvPr>
          <p:cNvSpPr/>
          <p:nvPr/>
        </p:nvSpPr>
        <p:spPr>
          <a:xfrm>
            <a:off x="4335935" y="4035165"/>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48" name="Oval 47">
            <a:extLst>
              <a:ext uri="{FF2B5EF4-FFF2-40B4-BE49-F238E27FC236}">
                <a16:creationId xmlns:a16="http://schemas.microsoft.com/office/drawing/2014/main" id="{A7DF5C36-65F9-4FDD-B7E3-787B8F145213}"/>
              </a:ext>
            </a:extLst>
          </p:cNvPr>
          <p:cNvSpPr/>
          <p:nvPr/>
        </p:nvSpPr>
        <p:spPr>
          <a:xfrm>
            <a:off x="6637627" y="4030711"/>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cxnSp>
        <p:nvCxnSpPr>
          <p:cNvPr id="49" name="Straight Arrow Connector 48">
            <a:extLst>
              <a:ext uri="{FF2B5EF4-FFF2-40B4-BE49-F238E27FC236}">
                <a16:creationId xmlns:a16="http://schemas.microsoft.com/office/drawing/2014/main" id="{AB57ED28-5527-4A27-B128-4E482C8F5788}"/>
              </a:ext>
            </a:extLst>
          </p:cNvPr>
          <p:cNvCxnSpPr>
            <a:cxnSpLocks/>
            <a:stCxn id="78" idx="3"/>
          </p:cNvCxnSpPr>
          <p:nvPr/>
        </p:nvCxnSpPr>
        <p:spPr>
          <a:xfrm flipH="1">
            <a:off x="6042855" y="3589922"/>
            <a:ext cx="287171" cy="39133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8547E4B-7673-491F-A463-DB861E5C4DC3}"/>
              </a:ext>
            </a:extLst>
          </p:cNvPr>
          <p:cNvCxnSpPr>
            <a:cxnSpLocks/>
            <a:stCxn id="77" idx="5"/>
          </p:cNvCxnSpPr>
          <p:nvPr/>
        </p:nvCxnSpPr>
        <p:spPr>
          <a:xfrm>
            <a:off x="5076062" y="3607507"/>
            <a:ext cx="201939" cy="38585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964E07D8-8078-414E-BFFC-2C52854F964B}"/>
              </a:ext>
            </a:extLst>
          </p:cNvPr>
          <p:cNvCxnSpPr>
            <a:cxnSpLocks/>
            <a:stCxn id="78" idx="5"/>
            <a:endCxn id="48" idx="0"/>
          </p:cNvCxnSpPr>
          <p:nvPr/>
        </p:nvCxnSpPr>
        <p:spPr>
          <a:xfrm>
            <a:off x="6603579" y="3589922"/>
            <a:ext cx="227479" cy="4407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2074697F-E372-411E-9557-C2A7D6A2D3DA}"/>
              </a:ext>
            </a:extLst>
          </p:cNvPr>
          <p:cNvCxnSpPr>
            <a:cxnSpLocks/>
            <a:stCxn id="77" idx="3"/>
          </p:cNvCxnSpPr>
          <p:nvPr/>
        </p:nvCxnSpPr>
        <p:spPr>
          <a:xfrm flipH="1">
            <a:off x="4599391" y="3607507"/>
            <a:ext cx="203118" cy="39352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FE97D9E-EAD1-4312-B45E-82C716581497}"/>
              </a:ext>
            </a:extLst>
          </p:cNvPr>
          <p:cNvCxnSpPr>
            <a:cxnSpLocks/>
            <a:stCxn id="76" idx="3"/>
            <a:endCxn id="68" idx="0"/>
          </p:cNvCxnSpPr>
          <p:nvPr/>
        </p:nvCxnSpPr>
        <p:spPr>
          <a:xfrm flipH="1">
            <a:off x="3027422" y="3607508"/>
            <a:ext cx="247570" cy="36627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98B5E3DF-6553-4DF9-B6ED-00891B5B4596}"/>
              </a:ext>
            </a:extLst>
          </p:cNvPr>
          <p:cNvSpPr/>
          <p:nvPr/>
        </p:nvSpPr>
        <p:spPr>
          <a:xfrm>
            <a:off x="2824202" y="4008193"/>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65" name="Oval 64">
            <a:extLst>
              <a:ext uri="{FF2B5EF4-FFF2-40B4-BE49-F238E27FC236}">
                <a16:creationId xmlns:a16="http://schemas.microsoft.com/office/drawing/2014/main" id="{55F4AF2D-FFE2-476D-AA56-54FFC1950A6D}"/>
              </a:ext>
            </a:extLst>
          </p:cNvPr>
          <p:cNvSpPr/>
          <p:nvPr/>
        </p:nvSpPr>
        <p:spPr>
          <a:xfrm>
            <a:off x="3605194" y="4025496"/>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66" name="Oval 65">
            <a:extLst>
              <a:ext uri="{FF2B5EF4-FFF2-40B4-BE49-F238E27FC236}">
                <a16:creationId xmlns:a16="http://schemas.microsoft.com/office/drawing/2014/main" id="{BDD53D1D-298B-43A9-898E-B83683F24C54}"/>
              </a:ext>
            </a:extLst>
          </p:cNvPr>
          <p:cNvSpPr/>
          <p:nvPr/>
        </p:nvSpPr>
        <p:spPr>
          <a:xfrm>
            <a:off x="5082847" y="4035165"/>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67" name="Oval 66">
            <a:extLst>
              <a:ext uri="{FF2B5EF4-FFF2-40B4-BE49-F238E27FC236}">
                <a16:creationId xmlns:a16="http://schemas.microsoft.com/office/drawing/2014/main" id="{7352D7A9-3CFA-4578-A773-98169EC161A9}"/>
              </a:ext>
            </a:extLst>
          </p:cNvPr>
          <p:cNvSpPr/>
          <p:nvPr/>
        </p:nvSpPr>
        <p:spPr>
          <a:xfrm>
            <a:off x="5860237" y="4035165"/>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68" name="TextBox 67">
            <a:extLst>
              <a:ext uri="{FF2B5EF4-FFF2-40B4-BE49-F238E27FC236}">
                <a16:creationId xmlns:a16="http://schemas.microsoft.com/office/drawing/2014/main" id="{090D23AF-FC87-4357-99B7-D113003B9A92}"/>
              </a:ext>
            </a:extLst>
          </p:cNvPr>
          <p:cNvSpPr txBox="1"/>
          <p:nvPr/>
        </p:nvSpPr>
        <p:spPr>
          <a:xfrm>
            <a:off x="2875778" y="3973787"/>
            <a:ext cx="303288" cy="461665"/>
          </a:xfrm>
          <a:prstGeom prst="rect">
            <a:avLst/>
          </a:prstGeom>
          <a:noFill/>
          <a:ln>
            <a:noFill/>
          </a:ln>
        </p:spPr>
        <p:txBody>
          <a:bodyPr wrap="none" rtlCol="0">
            <a:spAutoFit/>
          </a:bodyPr>
          <a:lstStyle/>
          <a:p>
            <a:r>
              <a:rPr lang="en-US" sz="2400" dirty="0">
                <a:solidFill>
                  <a:schemeClr val="bg1"/>
                </a:solidFill>
              </a:rPr>
              <a:t>L</a:t>
            </a:r>
          </a:p>
        </p:txBody>
      </p:sp>
      <p:sp>
        <p:nvSpPr>
          <p:cNvPr id="76" name="Oval 75">
            <a:extLst>
              <a:ext uri="{FF2B5EF4-FFF2-40B4-BE49-F238E27FC236}">
                <a16:creationId xmlns:a16="http://schemas.microsoft.com/office/drawing/2014/main" id="{ADA3D127-15FA-4955-8DCB-B545D1F0C59B}"/>
              </a:ext>
            </a:extLst>
          </p:cNvPr>
          <p:cNvSpPr/>
          <p:nvPr/>
        </p:nvSpPr>
        <p:spPr>
          <a:xfrm>
            <a:off x="3218338" y="3284806"/>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7" name="Oval 76">
            <a:extLst>
              <a:ext uri="{FF2B5EF4-FFF2-40B4-BE49-F238E27FC236}">
                <a16:creationId xmlns:a16="http://schemas.microsoft.com/office/drawing/2014/main" id="{87F587F8-1E7F-49FF-8C84-152159E18D2D}"/>
              </a:ext>
            </a:extLst>
          </p:cNvPr>
          <p:cNvSpPr/>
          <p:nvPr/>
        </p:nvSpPr>
        <p:spPr>
          <a:xfrm>
            <a:off x="4745855" y="3284805"/>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8" name="Oval 77">
            <a:extLst>
              <a:ext uri="{FF2B5EF4-FFF2-40B4-BE49-F238E27FC236}">
                <a16:creationId xmlns:a16="http://schemas.microsoft.com/office/drawing/2014/main" id="{6E37F478-DBDC-4400-AE5D-3B93D2178F7D}"/>
              </a:ext>
            </a:extLst>
          </p:cNvPr>
          <p:cNvSpPr/>
          <p:nvPr/>
        </p:nvSpPr>
        <p:spPr>
          <a:xfrm>
            <a:off x="6273372" y="3267220"/>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79" name="Straight Arrow Connector 78">
            <a:extLst>
              <a:ext uri="{FF2B5EF4-FFF2-40B4-BE49-F238E27FC236}">
                <a16:creationId xmlns:a16="http://schemas.microsoft.com/office/drawing/2014/main" id="{6E3BC23A-AA9D-4DFB-83E8-834E16ACF8CB}"/>
              </a:ext>
            </a:extLst>
          </p:cNvPr>
          <p:cNvCxnSpPr>
            <a:cxnSpLocks/>
            <a:stCxn id="84" idx="3"/>
          </p:cNvCxnSpPr>
          <p:nvPr/>
        </p:nvCxnSpPr>
        <p:spPr>
          <a:xfrm flipH="1">
            <a:off x="2021028" y="2850491"/>
            <a:ext cx="483758" cy="48968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C769C564-CC7C-4CB4-B409-EE478C8DE1BD}"/>
              </a:ext>
            </a:extLst>
          </p:cNvPr>
          <p:cNvCxnSpPr>
            <a:cxnSpLocks/>
            <a:endCxn id="77" idx="7"/>
          </p:cNvCxnSpPr>
          <p:nvPr/>
        </p:nvCxnSpPr>
        <p:spPr>
          <a:xfrm flipH="1">
            <a:off x="5076062" y="2859201"/>
            <a:ext cx="449378" cy="48097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B77DD97F-DFBE-4E29-8003-07AEE2B2B947}"/>
              </a:ext>
            </a:extLst>
          </p:cNvPr>
          <p:cNvCxnSpPr>
            <a:cxnSpLocks/>
            <a:stCxn id="84" idx="5"/>
            <a:endCxn id="76" idx="1"/>
          </p:cNvCxnSpPr>
          <p:nvPr/>
        </p:nvCxnSpPr>
        <p:spPr>
          <a:xfrm>
            <a:off x="2778339" y="2850491"/>
            <a:ext cx="496653" cy="48968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D8F3C980-543C-4937-8374-F79161BEA56D}"/>
              </a:ext>
            </a:extLst>
          </p:cNvPr>
          <p:cNvCxnSpPr>
            <a:cxnSpLocks/>
            <a:stCxn id="85" idx="5"/>
            <a:endCxn id="78" idx="1"/>
          </p:cNvCxnSpPr>
          <p:nvPr/>
        </p:nvCxnSpPr>
        <p:spPr>
          <a:xfrm>
            <a:off x="5855647" y="2850490"/>
            <a:ext cx="474379" cy="47209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4" name="Oval 83">
            <a:extLst>
              <a:ext uri="{FF2B5EF4-FFF2-40B4-BE49-F238E27FC236}">
                <a16:creationId xmlns:a16="http://schemas.microsoft.com/office/drawing/2014/main" id="{77268954-3CA9-4EA6-8808-F81664FADA45}"/>
              </a:ext>
            </a:extLst>
          </p:cNvPr>
          <p:cNvSpPr/>
          <p:nvPr/>
        </p:nvSpPr>
        <p:spPr>
          <a:xfrm>
            <a:off x="2448132" y="2527789"/>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5" name="Oval 84">
            <a:extLst>
              <a:ext uri="{FF2B5EF4-FFF2-40B4-BE49-F238E27FC236}">
                <a16:creationId xmlns:a16="http://schemas.microsoft.com/office/drawing/2014/main" id="{B0E3113A-650B-4EA7-B792-E3338ECF605A}"/>
              </a:ext>
            </a:extLst>
          </p:cNvPr>
          <p:cNvSpPr/>
          <p:nvPr/>
        </p:nvSpPr>
        <p:spPr>
          <a:xfrm>
            <a:off x="5525440" y="2527788"/>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86" name="Straight Arrow Connector 85">
            <a:extLst>
              <a:ext uri="{FF2B5EF4-FFF2-40B4-BE49-F238E27FC236}">
                <a16:creationId xmlns:a16="http://schemas.microsoft.com/office/drawing/2014/main" id="{6054597F-98FA-433A-AFF3-A6A07A6DE415}"/>
              </a:ext>
            </a:extLst>
          </p:cNvPr>
          <p:cNvCxnSpPr>
            <a:cxnSpLocks/>
            <a:stCxn id="88" idx="2"/>
            <a:endCxn id="84" idx="7"/>
          </p:cNvCxnSpPr>
          <p:nvPr/>
        </p:nvCxnSpPr>
        <p:spPr>
          <a:xfrm flipH="1">
            <a:off x="2778339" y="1934308"/>
            <a:ext cx="1217239" cy="64884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CB5438E6-1462-48EA-8595-238A7019417A}"/>
              </a:ext>
            </a:extLst>
          </p:cNvPr>
          <p:cNvCxnSpPr>
            <a:cxnSpLocks/>
            <a:stCxn id="88" idx="6"/>
            <a:endCxn id="85" idx="1"/>
          </p:cNvCxnSpPr>
          <p:nvPr/>
        </p:nvCxnSpPr>
        <p:spPr>
          <a:xfrm>
            <a:off x="4382439" y="1934308"/>
            <a:ext cx="1199655" cy="64884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8" name="Oval 87">
            <a:extLst>
              <a:ext uri="{FF2B5EF4-FFF2-40B4-BE49-F238E27FC236}">
                <a16:creationId xmlns:a16="http://schemas.microsoft.com/office/drawing/2014/main" id="{EE9534DE-94BF-40E7-8892-4D67C0FBA2E0}"/>
              </a:ext>
            </a:extLst>
          </p:cNvPr>
          <p:cNvSpPr/>
          <p:nvPr/>
        </p:nvSpPr>
        <p:spPr>
          <a:xfrm>
            <a:off x="3995578" y="1745273"/>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89" name="Straight Arrow Connector 88">
            <a:extLst>
              <a:ext uri="{FF2B5EF4-FFF2-40B4-BE49-F238E27FC236}">
                <a16:creationId xmlns:a16="http://schemas.microsoft.com/office/drawing/2014/main" id="{041C18A9-A717-456A-A2B9-8B64898E7DF4}"/>
              </a:ext>
            </a:extLst>
          </p:cNvPr>
          <p:cNvCxnSpPr>
            <a:cxnSpLocks/>
            <a:stCxn id="76" idx="5"/>
            <a:endCxn id="65" idx="0"/>
          </p:cNvCxnSpPr>
          <p:nvPr/>
        </p:nvCxnSpPr>
        <p:spPr>
          <a:xfrm>
            <a:off x="3548545" y="3607508"/>
            <a:ext cx="250080" cy="41798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19215FBC-E31C-4FFA-8BE6-EF4A5A66A526}"/>
              </a:ext>
            </a:extLst>
          </p:cNvPr>
          <p:cNvSpPr txBox="1"/>
          <p:nvPr/>
        </p:nvSpPr>
        <p:spPr>
          <a:xfrm>
            <a:off x="4494780" y="4448785"/>
            <a:ext cx="924681" cy="369332"/>
          </a:xfrm>
          <a:prstGeom prst="rect">
            <a:avLst/>
          </a:prstGeom>
          <a:noFill/>
          <a:ln>
            <a:solidFill>
              <a:schemeClr val="bg1"/>
            </a:solidFill>
          </a:ln>
        </p:spPr>
        <p:txBody>
          <a:bodyPr wrap="square" rtlCol="0">
            <a:spAutoFit/>
          </a:bodyPr>
          <a:lstStyle/>
          <a:p>
            <a:r>
              <a:rPr lang="en-US" dirty="0">
                <a:solidFill>
                  <a:schemeClr val="bg1"/>
                </a:solidFill>
              </a:rPr>
              <a:t>&lt; C, I &gt;</a:t>
            </a:r>
          </a:p>
        </p:txBody>
      </p:sp>
      <p:sp>
        <p:nvSpPr>
          <p:cNvPr id="133" name="Oval 132">
            <a:extLst>
              <a:ext uri="{FF2B5EF4-FFF2-40B4-BE49-F238E27FC236}">
                <a16:creationId xmlns:a16="http://schemas.microsoft.com/office/drawing/2014/main" id="{0D26E000-39A7-4C68-B756-F85A8DF1AA43}"/>
              </a:ext>
            </a:extLst>
          </p:cNvPr>
          <p:cNvSpPr/>
          <p:nvPr/>
        </p:nvSpPr>
        <p:spPr>
          <a:xfrm>
            <a:off x="1690821" y="3284807"/>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4" name="TextBox 133">
            <a:extLst>
              <a:ext uri="{FF2B5EF4-FFF2-40B4-BE49-F238E27FC236}">
                <a16:creationId xmlns:a16="http://schemas.microsoft.com/office/drawing/2014/main" id="{F2182795-5E1A-40AA-802C-FA019256D93D}"/>
              </a:ext>
            </a:extLst>
          </p:cNvPr>
          <p:cNvSpPr txBox="1"/>
          <p:nvPr/>
        </p:nvSpPr>
        <p:spPr>
          <a:xfrm>
            <a:off x="1732607" y="3243006"/>
            <a:ext cx="303288" cy="461665"/>
          </a:xfrm>
          <a:prstGeom prst="rect">
            <a:avLst/>
          </a:prstGeom>
          <a:noFill/>
          <a:ln>
            <a:noFill/>
          </a:ln>
        </p:spPr>
        <p:txBody>
          <a:bodyPr wrap="none" rtlCol="0">
            <a:spAutoFit/>
          </a:bodyPr>
          <a:lstStyle/>
          <a:p>
            <a:r>
              <a:rPr lang="en-US" sz="2400" dirty="0">
                <a:solidFill>
                  <a:schemeClr val="bg1"/>
                </a:solidFill>
              </a:rPr>
              <a:t>L</a:t>
            </a:r>
          </a:p>
        </p:txBody>
      </p:sp>
      <p:sp>
        <p:nvSpPr>
          <p:cNvPr id="36" name="TextBox 35">
            <a:extLst>
              <a:ext uri="{FF2B5EF4-FFF2-40B4-BE49-F238E27FC236}">
                <a16:creationId xmlns:a16="http://schemas.microsoft.com/office/drawing/2014/main" id="{B58EB634-D930-4FDF-BFE1-358EDFA4D529}"/>
              </a:ext>
            </a:extLst>
          </p:cNvPr>
          <p:cNvSpPr txBox="1"/>
          <p:nvPr/>
        </p:nvSpPr>
        <p:spPr>
          <a:xfrm>
            <a:off x="5126357" y="3993366"/>
            <a:ext cx="303288" cy="461665"/>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Tw Cen MT" panose="020B0602020104020603"/>
                <a:ea typeface="+mn-ea"/>
                <a:cs typeface="+mn-cs"/>
              </a:rPr>
              <a:t>L</a:t>
            </a:r>
          </a:p>
        </p:txBody>
      </p:sp>
      <p:sp>
        <p:nvSpPr>
          <p:cNvPr id="38" name="TextBox 37">
            <a:extLst>
              <a:ext uri="{FF2B5EF4-FFF2-40B4-BE49-F238E27FC236}">
                <a16:creationId xmlns:a16="http://schemas.microsoft.com/office/drawing/2014/main" id="{0908A756-5A3A-468B-A641-DB001F43EAF8}"/>
              </a:ext>
            </a:extLst>
          </p:cNvPr>
          <p:cNvSpPr txBox="1"/>
          <p:nvPr/>
        </p:nvSpPr>
        <p:spPr>
          <a:xfrm>
            <a:off x="4389689" y="3978699"/>
            <a:ext cx="303288" cy="461665"/>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Tw Cen MT" panose="020B0602020104020603"/>
                <a:ea typeface="+mn-ea"/>
                <a:cs typeface="+mn-cs"/>
              </a:rPr>
              <a:t>L</a:t>
            </a:r>
          </a:p>
        </p:txBody>
      </p:sp>
      <p:sp>
        <p:nvSpPr>
          <p:cNvPr id="40" name="TextBox 39">
            <a:extLst>
              <a:ext uri="{FF2B5EF4-FFF2-40B4-BE49-F238E27FC236}">
                <a16:creationId xmlns:a16="http://schemas.microsoft.com/office/drawing/2014/main" id="{328FA129-5394-433B-873E-8B07B0E1D8EC}"/>
              </a:ext>
            </a:extLst>
          </p:cNvPr>
          <p:cNvSpPr txBox="1"/>
          <p:nvPr/>
        </p:nvSpPr>
        <p:spPr>
          <a:xfrm>
            <a:off x="5891211" y="3981253"/>
            <a:ext cx="303288" cy="461665"/>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Tw Cen MT" panose="020B0602020104020603"/>
                <a:ea typeface="+mn-ea"/>
                <a:cs typeface="+mn-cs"/>
              </a:rPr>
              <a:t>L</a:t>
            </a:r>
          </a:p>
        </p:txBody>
      </p:sp>
      <p:sp>
        <p:nvSpPr>
          <p:cNvPr id="23" name="Slide Number Placeholder 22">
            <a:extLst>
              <a:ext uri="{FF2B5EF4-FFF2-40B4-BE49-F238E27FC236}">
                <a16:creationId xmlns:a16="http://schemas.microsoft.com/office/drawing/2014/main" id="{9891C775-D25D-4E6F-8EFE-CE70A842AA73}"/>
              </a:ext>
            </a:extLst>
          </p:cNvPr>
          <p:cNvSpPr>
            <a:spLocks noGrp="1"/>
          </p:cNvSpPr>
          <p:nvPr>
            <p:ph type="sldNum" sz="quarter" idx="12"/>
          </p:nvPr>
        </p:nvSpPr>
        <p:spPr/>
        <p:txBody>
          <a:bodyPr/>
          <a:lstStyle/>
          <a:p>
            <a:fld id="{6D22F896-40B5-4ADD-8801-0D06FADFA095}" type="slidenum">
              <a:rPr lang="en-US" smtClean="0"/>
              <a:t>23</a:t>
            </a:fld>
            <a:endParaRPr lang="en-US" dirty="0"/>
          </a:p>
        </p:txBody>
      </p:sp>
      <p:sp>
        <p:nvSpPr>
          <p:cNvPr id="28" name="Content Placeholder 27">
            <a:extLst>
              <a:ext uri="{FF2B5EF4-FFF2-40B4-BE49-F238E27FC236}">
                <a16:creationId xmlns:a16="http://schemas.microsoft.com/office/drawing/2014/main" id="{C8CF5C71-7286-4DE3-A6FC-4BC24E44B6B9}"/>
              </a:ext>
            </a:extLst>
          </p:cNvPr>
          <p:cNvSpPr>
            <a:spLocks noGrp="1"/>
          </p:cNvSpPr>
          <p:nvPr>
            <p:ph idx="1"/>
          </p:nvPr>
        </p:nvSpPr>
        <p:spPr/>
        <p:txBody>
          <a:bodyPr/>
          <a:lstStyle/>
          <a:p>
            <a:endParaRPr lang="en-US"/>
          </a:p>
        </p:txBody>
      </p:sp>
      <p:sp>
        <p:nvSpPr>
          <p:cNvPr id="135" name="Content Placeholder 8">
            <a:extLst>
              <a:ext uri="{FF2B5EF4-FFF2-40B4-BE49-F238E27FC236}">
                <a16:creationId xmlns:a16="http://schemas.microsoft.com/office/drawing/2014/main" id="{9F5DFCCF-BDCD-4EAB-B984-377536F1D199}"/>
              </a:ext>
            </a:extLst>
          </p:cNvPr>
          <p:cNvSpPr txBox="1">
            <a:spLocks/>
          </p:cNvSpPr>
          <p:nvPr/>
        </p:nvSpPr>
        <p:spPr>
          <a:xfrm>
            <a:off x="8036041" y="2249487"/>
            <a:ext cx="3281004"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342900" indent="-342900">
              <a:buFont typeface="Arial" panose="020B0604020202020204" pitchFamily="34" charset="0"/>
              <a:buAutoNum type="arabicParenR"/>
            </a:pPr>
            <a:r>
              <a:rPr lang="en-US" sz="1800"/>
              <a:t>Project Step – Refine function</a:t>
            </a:r>
          </a:p>
          <a:p>
            <a:pPr marL="342900" indent="-342900">
              <a:buFont typeface="Arial" panose="020B0604020202020204" pitchFamily="34" charset="0"/>
              <a:buAutoNum type="arabicParenR"/>
            </a:pPr>
            <a:r>
              <a:rPr lang="en-US" sz="1800"/>
              <a:t>Compress Step – Transform coefficients in frequential domain</a:t>
            </a:r>
          </a:p>
          <a:p>
            <a:pPr marL="342900" indent="-342900">
              <a:buFont typeface="Arial" panose="020B0604020202020204" pitchFamily="34" charset="0"/>
              <a:buAutoNum type="arabicParenR"/>
            </a:pPr>
            <a:r>
              <a:rPr lang="en-US" sz="1800"/>
              <a:t>Inner-Product</a:t>
            </a:r>
            <a:endParaRPr lang="en-US" sz="1800" dirty="0"/>
          </a:p>
        </p:txBody>
      </p:sp>
    </p:spTree>
    <p:extLst>
      <p:ext uri="{BB962C8B-B14F-4D97-AF65-F5344CB8AC3E}">
        <p14:creationId xmlns:p14="http://schemas.microsoft.com/office/powerpoint/2010/main" val="1632069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104B0-1D68-4E16-B4C0-027C1B1C5F9A}"/>
              </a:ext>
            </a:extLst>
          </p:cNvPr>
          <p:cNvSpPr>
            <a:spLocks noGrp="1"/>
          </p:cNvSpPr>
          <p:nvPr>
            <p:ph type="title"/>
          </p:nvPr>
        </p:nvSpPr>
        <p:spPr>
          <a:xfrm>
            <a:off x="8036041" y="618518"/>
            <a:ext cx="3281003" cy="1478570"/>
          </a:xfrm>
        </p:spPr>
        <p:txBody>
          <a:bodyPr anchor="b">
            <a:normAutofit/>
          </a:bodyPr>
          <a:lstStyle/>
          <a:p>
            <a:r>
              <a:rPr lang="en-US" sz="2800"/>
              <a:t>Inner-Product basic implementation</a:t>
            </a:r>
          </a:p>
        </p:txBody>
      </p:sp>
      <p:sp>
        <p:nvSpPr>
          <p:cNvPr id="12" name="Round Diagonal Corner Rectangle 11">
            <a:extLst>
              <a:ext uri="{FF2B5EF4-FFF2-40B4-BE49-F238E27FC236}">
                <a16:creationId xmlns:a16="http://schemas.microsoft.com/office/drawing/2014/main" id="{E4B7B3E3-827A-48BE-AD67-A57C45AA6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52" name="TextBox 51">
            <a:extLst>
              <a:ext uri="{FF2B5EF4-FFF2-40B4-BE49-F238E27FC236}">
                <a16:creationId xmlns:a16="http://schemas.microsoft.com/office/drawing/2014/main" id="{AFA7147B-5332-4950-915E-52AF3A0E558D}"/>
              </a:ext>
            </a:extLst>
          </p:cNvPr>
          <p:cNvSpPr txBox="1"/>
          <p:nvPr/>
        </p:nvSpPr>
        <p:spPr>
          <a:xfrm>
            <a:off x="2715574" y="5206500"/>
            <a:ext cx="926857" cy="369332"/>
          </a:xfrm>
          <a:prstGeom prst="rect">
            <a:avLst/>
          </a:prstGeom>
          <a:noFill/>
          <a:ln>
            <a:solidFill>
              <a:schemeClr val="bg1"/>
            </a:solidFill>
          </a:ln>
        </p:spPr>
        <p:txBody>
          <a:bodyPr wrap="none" rtlCol="0">
            <a:spAutoFit/>
          </a:bodyPr>
          <a:lstStyle/>
          <a:p>
            <a:r>
              <a:rPr lang="en-US" dirty="0">
                <a:solidFill>
                  <a:schemeClr val="bg1"/>
                </a:solidFill>
              </a:rPr>
              <a:t>&lt; C, I &gt;</a:t>
            </a:r>
          </a:p>
        </p:txBody>
      </p:sp>
      <p:sp>
        <p:nvSpPr>
          <p:cNvPr id="53" name="TextBox 52">
            <a:extLst>
              <a:ext uri="{FF2B5EF4-FFF2-40B4-BE49-F238E27FC236}">
                <a16:creationId xmlns:a16="http://schemas.microsoft.com/office/drawing/2014/main" id="{2B43785B-45D1-4634-A3CD-FFE6257C137D}"/>
              </a:ext>
            </a:extLst>
          </p:cNvPr>
          <p:cNvSpPr txBox="1"/>
          <p:nvPr/>
        </p:nvSpPr>
        <p:spPr>
          <a:xfrm>
            <a:off x="3691959" y="5215730"/>
            <a:ext cx="926857" cy="369332"/>
          </a:xfrm>
          <a:prstGeom prst="rect">
            <a:avLst/>
          </a:prstGeom>
          <a:noFill/>
          <a:ln>
            <a:solidFill>
              <a:schemeClr val="bg1"/>
            </a:solidFill>
          </a:ln>
        </p:spPr>
        <p:txBody>
          <a:bodyPr wrap="none" rtlCol="0">
            <a:spAutoFit/>
          </a:bodyPr>
          <a:lstStyle/>
          <a:p>
            <a:r>
              <a:rPr lang="en-US" dirty="0">
                <a:solidFill>
                  <a:schemeClr val="bg1"/>
                </a:solidFill>
              </a:rPr>
              <a:t>&lt; C, I &gt;</a:t>
            </a:r>
          </a:p>
        </p:txBody>
      </p:sp>
      <p:sp>
        <p:nvSpPr>
          <p:cNvPr id="54" name="TextBox 53">
            <a:extLst>
              <a:ext uri="{FF2B5EF4-FFF2-40B4-BE49-F238E27FC236}">
                <a16:creationId xmlns:a16="http://schemas.microsoft.com/office/drawing/2014/main" id="{35526A85-79E6-4961-9441-016005E2DA9F}"/>
              </a:ext>
            </a:extLst>
          </p:cNvPr>
          <p:cNvSpPr txBox="1"/>
          <p:nvPr/>
        </p:nvSpPr>
        <p:spPr>
          <a:xfrm>
            <a:off x="5715329" y="5233801"/>
            <a:ext cx="926857" cy="369332"/>
          </a:xfrm>
          <a:prstGeom prst="rect">
            <a:avLst/>
          </a:prstGeom>
          <a:noFill/>
          <a:ln>
            <a:solidFill>
              <a:schemeClr val="bg1"/>
            </a:solidFill>
          </a:ln>
        </p:spPr>
        <p:txBody>
          <a:bodyPr wrap="none" rtlCol="0">
            <a:spAutoFit/>
          </a:bodyPr>
          <a:lstStyle/>
          <a:p>
            <a:r>
              <a:rPr lang="en-US" dirty="0">
                <a:solidFill>
                  <a:schemeClr val="bg1"/>
                </a:solidFill>
              </a:rPr>
              <a:t>&lt; C, I &gt;</a:t>
            </a:r>
          </a:p>
        </p:txBody>
      </p:sp>
      <p:sp>
        <p:nvSpPr>
          <p:cNvPr id="55" name="TextBox 54">
            <a:extLst>
              <a:ext uri="{FF2B5EF4-FFF2-40B4-BE49-F238E27FC236}">
                <a16:creationId xmlns:a16="http://schemas.microsoft.com/office/drawing/2014/main" id="{F6AD50AD-F85E-450D-862A-068E3D063870}"/>
              </a:ext>
            </a:extLst>
          </p:cNvPr>
          <p:cNvSpPr txBox="1"/>
          <p:nvPr/>
        </p:nvSpPr>
        <p:spPr>
          <a:xfrm>
            <a:off x="6637626" y="5224651"/>
            <a:ext cx="935559" cy="369332"/>
          </a:xfrm>
          <a:prstGeom prst="rect">
            <a:avLst/>
          </a:prstGeom>
          <a:noFill/>
          <a:ln>
            <a:solidFill>
              <a:schemeClr val="bg1"/>
            </a:solidFill>
          </a:ln>
        </p:spPr>
        <p:txBody>
          <a:bodyPr wrap="square" rtlCol="0">
            <a:spAutoFit/>
          </a:bodyPr>
          <a:lstStyle/>
          <a:p>
            <a:r>
              <a:rPr lang="en-US" dirty="0">
                <a:solidFill>
                  <a:schemeClr val="bg1"/>
                </a:solidFill>
              </a:rPr>
              <a:t>&lt; C, I &gt;</a:t>
            </a:r>
          </a:p>
        </p:txBody>
      </p:sp>
      <p:sp>
        <p:nvSpPr>
          <p:cNvPr id="56" name="TextBox 55">
            <a:extLst>
              <a:ext uri="{FF2B5EF4-FFF2-40B4-BE49-F238E27FC236}">
                <a16:creationId xmlns:a16="http://schemas.microsoft.com/office/drawing/2014/main" id="{61514BBD-11EA-4490-8EAC-5CAAB030DF7C}"/>
              </a:ext>
            </a:extLst>
          </p:cNvPr>
          <p:cNvSpPr txBox="1"/>
          <p:nvPr/>
        </p:nvSpPr>
        <p:spPr>
          <a:xfrm>
            <a:off x="4389689" y="2829882"/>
            <a:ext cx="926857" cy="369332"/>
          </a:xfrm>
          <a:prstGeom prst="rect">
            <a:avLst/>
          </a:prstGeom>
          <a:noFill/>
          <a:ln>
            <a:solidFill>
              <a:schemeClr val="bg1"/>
            </a:solidFill>
          </a:ln>
        </p:spPr>
        <p:txBody>
          <a:bodyPr wrap="none" rtlCol="0">
            <a:spAutoFit/>
          </a:bodyPr>
          <a:lstStyle/>
          <a:p>
            <a:r>
              <a:rPr lang="en-US" dirty="0">
                <a:solidFill>
                  <a:schemeClr val="bg1"/>
                </a:solidFill>
              </a:rPr>
              <a:t>&lt; C, I &gt;</a:t>
            </a:r>
          </a:p>
        </p:txBody>
      </p:sp>
      <p:cxnSp>
        <p:nvCxnSpPr>
          <p:cNvPr id="114" name="Straight Arrow Connector 113">
            <a:extLst>
              <a:ext uri="{FF2B5EF4-FFF2-40B4-BE49-F238E27FC236}">
                <a16:creationId xmlns:a16="http://schemas.microsoft.com/office/drawing/2014/main" id="{2027148C-DE54-4D85-B83C-1793A951E078}"/>
              </a:ext>
            </a:extLst>
          </p:cNvPr>
          <p:cNvCxnSpPr>
            <a:cxnSpLocks/>
            <a:stCxn id="138" idx="5"/>
            <a:endCxn id="133" idx="0"/>
          </p:cNvCxnSpPr>
          <p:nvPr/>
        </p:nvCxnSpPr>
        <p:spPr>
          <a:xfrm>
            <a:off x="6967834" y="4353413"/>
            <a:ext cx="50954" cy="37995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11E2CA72-128F-4D6D-BCB1-6C2BD09D3579}"/>
              </a:ext>
            </a:extLst>
          </p:cNvPr>
          <p:cNvCxnSpPr>
            <a:cxnSpLocks/>
            <a:stCxn id="145" idx="3"/>
            <a:endCxn id="130" idx="0"/>
          </p:cNvCxnSpPr>
          <p:nvPr/>
        </p:nvCxnSpPr>
        <p:spPr>
          <a:xfrm flipH="1">
            <a:off x="3586302" y="4348198"/>
            <a:ext cx="75546" cy="36616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7" name="Oval 116">
            <a:extLst>
              <a:ext uri="{FF2B5EF4-FFF2-40B4-BE49-F238E27FC236}">
                <a16:creationId xmlns:a16="http://schemas.microsoft.com/office/drawing/2014/main" id="{892CBC76-90C8-4BCE-B0A8-3E64D64FD22C}"/>
              </a:ext>
            </a:extLst>
          </p:cNvPr>
          <p:cNvSpPr/>
          <p:nvPr/>
        </p:nvSpPr>
        <p:spPr>
          <a:xfrm>
            <a:off x="3394837" y="4777059"/>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cxnSp>
        <p:nvCxnSpPr>
          <p:cNvPr id="125" name="Straight Arrow Connector 124">
            <a:extLst>
              <a:ext uri="{FF2B5EF4-FFF2-40B4-BE49-F238E27FC236}">
                <a16:creationId xmlns:a16="http://schemas.microsoft.com/office/drawing/2014/main" id="{4579BC8D-2DF5-4795-9402-6D14096346F8}"/>
              </a:ext>
            </a:extLst>
          </p:cNvPr>
          <p:cNvCxnSpPr>
            <a:cxnSpLocks/>
            <a:stCxn id="138" idx="3"/>
            <a:endCxn id="132" idx="0"/>
          </p:cNvCxnSpPr>
          <p:nvPr/>
        </p:nvCxnSpPr>
        <p:spPr>
          <a:xfrm flipH="1">
            <a:off x="6642286" y="4353413"/>
            <a:ext cx="51995" cy="38621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46EE96F1-5286-443F-B778-3D6B9DB6F13F}"/>
              </a:ext>
            </a:extLst>
          </p:cNvPr>
          <p:cNvCxnSpPr>
            <a:cxnSpLocks/>
            <a:stCxn id="145" idx="5"/>
            <a:endCxn id="131" idx="0"/>
          </p:cNvCxnSpPr>
          <p:nvPr/>
        </p:nvCxnSpPr>
        <p:spPr>
          <a:xfrm>
            <a:off x="3935401" y="4348198"/>
            <a:ext cx="37761" cy="36616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7" name="Oval 126">
            <a:extLst>
              <a:ext uri="{FF2B5EF4-FFF2-40B4-BE49-F238E27FC236}">
                <a16:creationId xmlns:a16="http://schemas.microsoft.com/office/drawing/2014/main" id="{99BDAAB2-B514-4307-AF74-705921DB9CDC}"/>
              </a:ext>
            </a:extLst>
          </p:cNvPr>
          <p:cNvSpPr/>
          <p:nvPr/>
        </p:nvSpPr>
        <p:spPr>
          <a:xfrm>
            <a:off x="3777766" y="4777059"/>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128" name="Oval 127">
            <a:extLst>
              <a:ext uri="{FF2B5EF4-FFF2-40B4-BE49-F238E27FC236}">
                <a16:creationId xmlns:a16="http://schemas.microsoft.com/office/drawing/2014/main" id="{471DFBFF-F6B8-40FC-89D9-651A1BC417F8}"/>
              </a:ext>
            </a:extLst>
          </p:cNvPr>
          <p:cNvSpPr/>
          <p:nvPr/>
        </p:nvSpPr>
        <p:spPr>
          <a:xfrm>
            <a:off x="6444196" y="4802745"/>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129" name="Oval 128">
            <a:extLst>
              <a:ext uri="{FF2B5EF4-FFF2-40B4-BE49-F238E27FC236}">
                <a16:creationId xmlns:a16="http://schemas.microsoft.com/office/drawing/2014/main" id="{C6962C59-BC13-4A3C-86D4-0661310A5F1B}"/>
              </a:ext>
            </a:extLst>
          </p:cNvPr>
          <p:cNvSpPr/>
          <p:nvPr/>
        </p:nvSpPr>
        <p:spPr>
          <a:xfrm>
            <a:off x="6833751" y="4797959"/>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130" name="TextBox 129">
            <a:extLst>
              <a:ext uri="{FF2B5EF4-FFF2-40B4-BE49-F238E27FC236}">
                <a16:creationId xmlns:a16="http://schemas.microsoft.com/office/drawing/2014/main" id="{2CBEE054-68FB-4475-A759-60F113A35F16}"/>
              </a:ext>
            </a:extLst>
          </p:cNvPr>
          <p:cNvSpPr txBox="1"/>
          <p:nvPr/>
        </p:nvSpPr>
        <p:spPr>
          <a:xfrm>
            <a:off x="3434658" y="4714363"/>
            <a:ext cx="303288" cy="461665"/>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Tw Cen MT" panose="020B0602020104020603"/>
                <a:ea typeface="+mn-ea"/>
                <a:cs typeface="+mn-cs"/>
              </a:rPr>
              <a:t>L</a:t>
            </a:r>
          </a:p>
        </p:txBody>
      </p:sp>
      <p:sp>
        <p:nvSpPr>
          <p:cNvPr id="131" name="TextBox 130">
            <a:extLst>
              <a:ext uri="{FF2B5EF4-FFF2-40B4-BE49-F238E27FC236}">
                <a16:creationId xmlns:a16="http://schemas.microsoft.com/office/drawing/2014/main" id="{9ABD6BE8-5069-43AF-B25B-CDE8B55B32B7}"/>
              </a:ext>
            </a:extLst>
          </p:cNvPr>
          <p:cNvSpPr txBox="1"/>
          <p:nvPr/>
        </p:nvSpPr>
        <p:spPr>
          <a:xfrm>
            <a:off x="3821518" y="4714362"/>
            <a:ext cx="303288" cy="461665"/>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Tw Cen MT" panose="020B0602020104020603"/>
                <a:ea typeface="+mn-ea"/>
                <a:cs typeface="+mn-cs"/>
              </a:rPr>
              <a:t>L</a:t>
            </a:r>
          </a:p>
        </p:txBody>
      </p:sp>
      <p:sp>
        <p:nvSpPr>
          <p:cNvPr id="132" name="TextBox 131">
            <a:extLst>
              <a:ext uri="{FF2B5EF4-FFF2-40B4-BE49-F238E27FC236}">
                <a16:creationId xmlns:a16="http://schemas.microsoft.com/office/drawing/2014/main" id="{041A3B12-93CB-4175-82EA-8BEAADE10CB3}"/>
              </a:ext>
            </a:extLst>
          </p:cNvPr>
          <p:cNvSpPr txBox="1"/>
          <p:nvPr/>
        </p:nvSpPr>
        <p:spPr>
          <a:xfrm>
            <a:off x="6490642" y="4739626"/>
            <a:ext cx="303288" cy="461665"/>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Tw Cen MT" panose="020B0602020104020603"/>
                <a:ea typeface="+mn-ea"/>
                <a:cs typeface="+mn-cs"/>
              </a:rPr>
              <a:t>L</a:t>
            </a:r>
          </a:p>
        </p:txBody>
      </p:sp>
      <p:sp>
        <p:nvSpPr>
          <p:cNvPr id="133" name="TextBox 132">
            <a:extLst>
              <a:ext uri="{FF2B5EF4-FFF2-40B4-BE49-F238E27FC236}">
                <a16:creationId xmlns:a16="http://schemas.microsoft.com/office/drawing/2014/main" id="{A3F25CE9-037B-40BB-9BC8-8465D2FA4BBC}"/>
              </a:ext>
            </a:extLst>
          </p:cNvPr>
          <p:cNvSpPr txBox="1"/>
          <p:nvPr/>
        </p:nvSpPr>
        <p:spPr>
          <a:xfrm>
            <a:off x="6867144" y="4733369"/>
            <a:ext cx="303288" cy="461665"/>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Tw Cen MT" panose="020B0602020104020603"/>
                <a:ea typeface="+mn-ea"/>
                <a:cs typeface="+mn-cs"/>
              </a:rPr>
              <a:t>L</a:t>
            </a:r>
          </a:p>
        </p:txBody>
      </p:sp>
      <p:sp>
        <p:nvSpPr>
          <p:cNvPr id="138" name="Oval 137">
            <a:extLst>
              <a:ext uri="{FF2B5EF4-FFF2-40B4-BE49-F238E27FC236}">
                <a16:creationId xmlns:a16="http://schemas.microsoft.com/office/drawing/2014/main" id="{B7A0892B-AD33-40AB-8D94-DA36900A5426}"/>
              </a:ext>
            </a:extLst>
          </p:cNvPr>
          <p:cNvSpPr/>
          <p:nvPr/>
        </p:nvSpPr>
        <p:spPr>
          <a:xfrm>
            <a:off x="6637627" y="4030711"/>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cxnSp>
        <p:nvCxnSpPr>
          <p:cNvPr id="139" name="Straight Arrow Connector 138">
            <a:extLst>
              <a:ext uri="{FF2B5EF4-FFF2-40B4-BE49-F238E27FC236}">
                <a16:creationId xmlns:a16="http://schemas.microsoft.com/office/drawing/2014/main" id="{6CD34065-1F5F-4770-A7CE-066086FDC1EC}"/>
              </a:ext>
            </a:extLst>
          </p:cNvPr>
          <p:cNvCxnSpPr>
            <a:cxnSpLocks/>
            <a:stCxn id="156" idx="3"/>
          </p:cNvCxnSpPr>
          <p:nvPr/>
        </p:nvCxnSpPr>
        <p:spPr>
          <a:xfrm flipH="1">
            <a:off x="6042855" y="3589922"/>
            <a:ext cx="287171" cy="39133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0580CCEE-0B4F-405F-86DE-A1FD5902BA17}"/>
              </a:ext>
            </a:extLst>
          </p:cNvPr>
          <p:cNvCxnSpPr>
            <a:cxnSpLocks/>
            <a:stCxn id="155" idx="5"/>
          </p:cNvCxnSpPr>
          <p:nvPr/>
        </p:nvCxnSpPr>
        <p:spPr>
          <a:xfrm>
            <a:off x="5076062" y="3607507"/>
            <a:ext cx="201939" cy="38585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9152AC61-272F-4B1E-BBB7-853D47766F26}"/>
              </a:ext>
            </a:extLst>
          </p:cNvPr>
          <p:cNvCxnSpPr>
            <a:cxnSpLocks/>
            <a:stCxn id="156" idx="5"/>
            <a:endCxn id="138" idx="0"/>
          </p:cNvCxnSpPr>
          <p:nvPr/>
        </p:nvCxnSpPr>
        <p:spPr>
          <a:xfrm>
            <a:off x="6603579" y="3589922"/>
            <a:ext cx="227479" cy="4407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24F634C3-0233-4A63-BC4E-C8F8EFC42B71}"/>
              </a:ext>
            </a:extLst>
          </p:cNvPr>
          <p:cNvCxnSpPr>
            <a:cxnSpLocks/>
            <a:stCxn id="155" idx="3"/>
          </p:cNvCxnSpPr>
          <p:nvPr/>
        </p:nvCxnSpPr>
        <p:spPr>
          <a:xfrm flipH="1">
            <a:off x="4599391" y="3607507"/>
            <a:ext cx="203118" cy="39352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4CB0E4C4-F497-42B4-AB45-29701D64E4A9}"/>
              </a:ext>
            </a:extLst>
          </p:cNvPr>
          <p:cNvCxnSpPr>
            <a:cxnSpLocks/>
            <a:stCxn id="154" idx="3"/>
          </p:cNvCxnSpPr>
          <p:nvPr/>
        </p:nvCxnSpPr>
        <p:spPr>
          <a:xfrm flipH="1">
            <a:off x="3009311" y="3607508"/>
            <a:ext cx="265681" cy="34406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5" name="Oval 144">
            <a:extLst>
              <a:ext uri="{FF2B5EF4-FFF2-40B4-BE49-F238E27FC236}">
                <a16:creationId xmlns:a16="http://schemas.microsoft.com/office/drawing/2014/main" id="{0F848308-2675-4B64-A2C5-61CAC6AB5B3B}"/>
              </a:ext>
            </a:extLst>
          </p:cNvPr>
          <p:cNvSpPr/>
          <p:nvPr/>
        </p:nvSpPr>
        <p:spPr>
          <a:xfrm>
            <a:off x="3605194" y="4025496"/>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154" name="Oval 153">
            <a:extLst>
              <a:ext uri="{FF2B5EF4-FFF2-40B4-BE49-F238E27FC236}">
                <a16:creationId xmlns:a16="http://schemas.microsoft.com/office/drawing/2014/main" id="{E8DFE627-738D-4E1D-83C1-59D3BAA51E9D}"/>
              </a:ext>
            </a:extLst>
          </p:cNvPr>
          <p:cNvSpPr/>
          <p:nvPr/>
        </p:nvSpPr>
        <p:spPr>
          <a:xfrm>
            <a:off x="3218338" y="3284806"/>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 name="Oval 154">
            <a:extLst>
              <a:ext uri="{FF2B5EF4-FFF2-40B4-BE49-F238E27FC236}">
                <a16:creationId xmlns:a16="http://schemas.microsoft.com/office/drawing/2014/main" id="{CF4061A6-72AC-4EA2-B9EB-A61FCD290587}"/>
              </a:ext>
            </a:extLst>
          </p:cNvPr>
          <p:cNvSpPr/>
          <p:nvPr/>
        </p:nvSpPr>
        <p:spPr>
          <a:xfrm>
            <a:off x="4745855" y="3284805"/>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6" name="Oval 155">
            <a:extLst>
              <a:ext uri="{FF2B5EF4-FFF2-40B4-BE49-F238E27FC236}">
                <a16:creationId xmlns:a16="http://schemas.microsoft.com/office/drawing/2014/main" id="{717BF580-BEF8-42E6-9258-F67101913A24}"/>
              </a:ext>
            </a:extLst>
          </p:cNvPr>
          <p:cNvSpPr/>
          <p:nvPr/>
        </p:nvSpPr>
        <p:spPr>
          <a:xfrm>
            <a:off x="6273372" y="3267220"/>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57" name="Straight Arrow Connector 156">
            <a:extLst>
              <a:ext uri="{FF2B5EF4-FFF2-40B4-BE49-F238E27FC236}">
                <a16:creationId xmlns:a16="http://schemas.microsoft.com/office/drawing/2014/main" id="{AC93FAE1-236A-4135-954B-B061D88146A4}"/>
              </a:ext>
            </a:extLst>
          </p:cNvPr>
          <p:cNvCxnSpPr>
            <a:cxnSpLocks/>
            <a:stCxn id="162" idx="3"/>
          </p:cNvCxnSpPr>
          <p:nvPr/>
        </p:nvCxnSpPr>
        <p:spPr>
          <a:xfrm flipH="1">
            <a:off x="2021028" y="2850491"/>
            <a:ext cx="483758" cy="48968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EDADE563-B0E4-4581-A496-05123C54E759}"/>
              </a:ext>
            </a:extLst>
          </p:cNvPr>
          <p:cNvCxnSpPr>
            <a:cxnSpLocks/>
            <a:endCxn id="155" idx="7"/>
          </p:cNvCxnSpPr>
          <p:nvPr/>
        </p:nvCxnSpPr>
        <p:spPr>
          <a:xfrm flipH="1">
            <a:off x="5076062" y="2859201"/>
            <a:ext cx="449378" cy="48097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C52F0086-C5F1-41E0-9268-E371866807D3}"/>
              </a:ext>
            </a:extLst>
          </p:cNvPr>
          <p:cNvCxnSpPr>
            <a:cxnSpLocks/>
            <a:stCxn id="162" idx="5"/>
            <a:endCxn id="154" idx="1"/>
          </p:cNvCxnSpPr>
          <p:nvPr/>
        </p:nvCxnSpPr>
        <p:spPr>
          <a:xfrm>
            <a:off x="2778339" y="2850491"/>
            <a:ext cx="496653" cy="48968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5BC230FE-633B-423D-8BB8-A895A80BE96D}"/>
              </a:ext>
            </a:extLst>
          </p:cNvPr>
          <p:cNvCxnSpPr>
            <a:cxnSpLocks/>
            <a:stCxn id="163" idx="5"/>
            <a:endCxn id="156" idx="1"/>
          </p:cNvCxnSpPr>
          <p:nvPr/>
        </p:nvCxnSpPr>
        <p:spPr>
          <a:xfrm>
            <a:off x="5855647" y="2850490"/>
            <a:ext cx="474379" cy="47209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2" name="Oval 161">
            <a:extLst>
              <a:ext uri="{FF2B5EF4-FFF2-40B4-BE49-F238E27FC236}">
                <a16:creationId xmlns:a16="http://schemas.microsoft.com/office/drawing/2014/main" id="{9833473B-6E4F-42FC-818D-40ADF18AE0CD}"/>
              </a:ext>
            </a:extLst>
          </p:cNvPr>
          <p:cNvSpPr/>
          <p:nvPr/>
        </p:nvSpPr>
        <p:spPr>
          <a:xfrm>
            <a:off x="2448132" y="2527789"/>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3" name="Oval 162">
            <a:extLst>
              <a:ext uri="{FF2B5EF4-FFF2-40B4-BE49-F238E27FC236}">
                <a16:creationId xmlns:a16="http://schemas.microsoft.com/office/drawing/2014/main" id="{BD8D303B-17C2-43BD-B237-E0FF4FA6FD44}"/>
              </a:ext>
            </a:extLst>
          </p:cNvPr>
          <p:cNvSpPr/>
          <p:nvPr/>
        </p:nvSpPr>
        <p:spPr>
          <a:xfrm>
            <a:off x="5525440" y="2527788"/>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64" name="Straight Arrow Connector 163">
            <a:extLst>
              <a:ext uri="{FF2B5EF4-FFF2-40B4-BE49-F238E27FC236}">
                <a16:creationId xmlns:a16="http://schemas.microsoft.com/office/drawing/2014/main" id="{6E570021-F39B-491A-A1DF-C8A04F479043}"/>
              </a:ext>
            </a:extLst>
          </p:cNvPr>
          <p:cNvCxnSpPr>
            <a:cxnSpLocks/>
            <a:stCxn id="166" idx="2"/>
            <a:endCxn id="162" idx="7"/>
          </p:cNvCxnSpPr>
          <p:nvPr/>
        </p:nvCxnSpPr>
        <p:spPr>
          <a:xfrm flipH="1">
            <a:off x="2778339" y="1934308"/>
            <a:ext cx="1217239" cy="64884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1B720DC1-D738-4D8A-AD0C-C1F47FB8932E}"/>
              </a:ext>
            </a:extLst>
          </p:cNvPr>
          <p:cNvCxnSpPr>
            <a:cxnSpLocks/>
            <a:stCxn id="166" idx="6"/>
            <a:endCxn id="163" idx="1"/>
          </p:cNvCxnSpPr>
          <p:nvPr/>
        </p:nvCxnSpPr>
        <p:spPr>
          <a:xfrm>
            <a:off x="4382439" y="1934308"/>
            <a:ext cx="1199655" cy="64884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6" name="Oval 165">
            <a:extLst>
              <a:ext uri="{FF2B5EF4-FFF2-40B4-BE49-F238E27FC236}">
                <a16:creationId xmlns:a16="http://schemas.microsoft.com/office/drawing/2014/main" id="{7386B381-D2E0-4E65-BEC6-5CFA396D7D6F}"/>
              </a:ext>
            </a:extLst>
          </p:cNvPr>
          <p:cNvSpPr/>
          <p:nvPr/>
        </p:nvSpPr>
        <p:spPr>
          <a:xfrm>
            <a:off x="3995578" y="1745273"/>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67" name="Straight Arrow Connector 166">
            <a:extLst>
              <a:ext uri="{FF2B5EF4-FFF2-40B4-BE49-F238E27FC236}">
                <a16:creationId xmlns:a16="http://schemas.microsoft.com/office/drawing/2014/main" id="{9254A6F9-450B-4A2F-A685-02C22B5C14B9}"/>
              </a:ext>
            </a:extLst>
          </p:cNvPr>
          <p:cNvCxnSpPr>
            <a:cxnSpLocks/>
            <a:stCxn id="154" idx="5"/>
            <a:endCxn id="145" idx="0"/>
          </p:cNvCxnSpPr>
          <p:nvPr/>
        </p:nvCxnSpPr>
        <p:spPr>
          <a:xfrm>
            <a:off x="3548545" y="3607508"/>
            <a:ext cx="250080" cy="41798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0" name="Oval 169">
            <a:extLst>
              <a:ext uri="{FF2B5EF4-FFF2-40B4-BE49-F238E27FC236}">
                <a16:creationId xmlns:a16="http://schemas.microsoft.com/office/drawing/2014/main" id="{A92E7896-A40C-48AE-AB6D-4E8AB817A672}"/>
              </a:ext>
            </a:extLst>
          </p:cNvPr>
          <p:cNvSpPr/>
          <p:nvPr/>
        </p:nvSpPr>
        <p:spPr>
          <a:xfrm>
            <a:off x="4335935" y="4035165"/>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171" name="Oval 170">
            <a:extLst>
              <a:ext uri="{FF2B5EF4-FFF2-40B4-BE49-F238E27FC236}">
                <a16:creationId xmlns:a16="http://schemas.microsoft.com/office/drawing/2014/main" id="{1797263E-609B-4AA9-B151-889A1ECBE3FA}"/>
              </a:ext>
            </a:extLst>
          </p:cNvPr>
          <p:cNvSpPr/>
          <p:nvPr/>
        </p:nvSpPr>
        <p:spPr>
          <a:xfrm>
            <a:off x="2824202" y="4008193"/>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172" name="Oval 171">
            <a:extLst>
              <a:ext uri="{FF2B5EF4-FFF2-40B4-BE49-F238E27FC236}">
                <a16:creationId xmlns:a16="http://schemas.microsoft.com/office/drawing/2014/main" id="{8880723D-3417-45C2-BE24-E57033D5AA3F}"/>
              </a:ext>
            </a:extLst>
          </p:cNvPr>
          <p:cNvSpPr/>
          <p:nvPr/>
        </p:nvSpPr>
        <p:spPr>
          <a:xfrm>
            <a:off x="5082847" y="4035165"/>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173" name="Oval 172">
            <a:extLst>
              <a:ext uri="{FF2B5EF4-FFF2-40B4-BE49-F238E27FC236}">
                <a16:creationId xmlns:a16="http://schemas.microsoft.com/office/drawing/2014/main" id="{4A4DC0F5-FFB5-4C21-9DC3-04A56C204FA1}"/>
              </a:ext>
            </a:extLst>
          </p:cNvPr>
          <p:cNvSpPr/>
          <p:nvPr/>
        </p:nvSpPr>
        <p:spPr>
          <a:xfrm>
            <a:off x="5860237" y="4035165"/>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177" name="Oval 176">
            <a:extLst>
              <a:ext uri="{FF2B5EF4-FFF2-40B4-BE49-F238E27FC236}">
                <a16:creationId xmlns:a16="http://schemas.microsoft.com/office/drawing/2014/main" id="{025014E1-52BC-4AC9-AC57-1CFF0BF65D58}"/>
              </a:ext>
            </a:extLst>
          </p:cNvPr>
          <p:cNvSpPr/>
          <p:nvPr/>
        </p:nvSpPr>
        <p:spPr>
          <a:xfrm>
            <a:off x="4335935" y="4035165"/>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178" name="Oval 177">
            <a:extLst>
              <a:ext uri="{FF2B5EF4-FFF2-40B4-BE49-F238E27FC236}">
                <a16:creationId xmlns:a16="http://schemas.microsoft.com/office/drawing/2014/main" id="{D2352071-4217-417F-A257-379603AA1C45}"/>
              </a:ext>
            </a:extLst>
          </p:cNvPr>
          <p:cNvSpPr/>
          <p:nvPr/>
        </p:nvSpPr>
        <p:spPr>
          <a:xfrm>
            <a:off x="2824202" y="4008193"/>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179" name="Oval 178">
            <a:extLst>
              <a:ext uri="{FF2B5EF4-FFF2-40B4-BE49-F238E27FC236}">
                <a16:creationId xmlns:a16="http://schemas.microsoft.com/office/drawing/2014/main" id="{2FC5297C-D994-4D38-8FC0-1004EAD59E77}"/>
              </a:ext>
            </a:extLst>
          </p:cNvPr>
          <p:cNvSpPr/>
          <p:nvPr/>
        </p:nvSpPr>
        <p:spPr>
          <a:xfrm>
            <a:off x="5082847" y="4035165"/>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Tw Cen MT" panose="020B0602020104020603"/>
                <a:ea typeface="+mn-ea"/>
                <a:cs typeface="+mn-cs"/>
              </a:rPr>
              <a:t>L</a:t>
            </a:r>
          </a:p>
        </p:txBody>
      </p:sp>
      <p:sp>
        <p:nvSpPr>
          <p:cNvPr id="180" name="Oval 179">
            <a:extLst>
              <a:ext uri="{FF2B5EF4-FFF2-40B4-BE49-F238E27FC236}">
                <a16:creationId xmlns:a16="http://schemas.microsoft.com/office/drawing/2014/main" id="{46662BFD-A16A-44D2-94D6-8F7A182707B9}"/>
              </a:ext>
            </a:extLst>
          </p:cNvPr>
          <p:cNvSpPr/>
          <p:nvPr/>
        </p:nvSpPr>
        <p:spPr>
          <a:xfrm>
            <a:off x="5860237" y="4035165"/>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181" name="TextBox 180">
            <a:extLst>
              <a:ext uri="{FF2B5EF4-FFF2-40B4-BE49-F238E27FC236}">
                <a16:creationId xmlns:a16="http://schemas.microsoft.com/office/drawing/2014/main" id="{7463C37A-550C-4E09-BD61-157A3D6DEC47}"/>
              </a:ext>
            </a:extLst>
          </p:cNvPr>
          <p:cNvSpPr txBox="1"/>
          <p:nvPr/>
        </p:nvSpPr>
        <p:spPr>
          <a:xfrm>
            <a:off x="2857667" y="3951569"/>
            <a:ext cx="303288" cy="461665"/>
          </a:xfrm>
          <a:prstGeom prst="rect">
            <a:avLst/>
          </a:prstGeom>
          <a:noFill/>
          <a:ln>
            <a:noFill/>
          </a:ln>
        </p:spPr>
        <p:txBody>
          <a:bodyPr wrap="none" rtlCol="0">
            <a:spAutoFit/>
          </a:bodyPr>
          <a:lstStyle/>
          <a:p>
            <a:r>
              <a:rPr lang="en-US" sz="2400" dirty="0">
                <a:solidFill>
                  <a:schemeClr val="bg1"/>
                </a:solidFill>
              </a:rPr>
              <a:t>L</a:t>
            </a:r>
          </a:p>
        </p:txBody>
      </p:sp>
      <p:sp>
        <p:nvSpPr>
          <p:cNvPr id="184" name="Oval 183">
            <a:extLst>
              <a:ext uri="{FF2B5EF4-FFF2-40B4-BE49-F238E27FC236}">
                <a16:creationId xmlns:a16="http://schemas.microsoft.com/office/drawing/2014/main" id="{19E9B0D4-1A12-4A8C-A86A-67E7EBCD6A51}"/>
              </a:ext>
            </a:extLst>
          </p:cNvPr>
          <p:cNvSpPr/>
          <p:nvPr/>
        </p:nvSpPr>
        <p:spPr>
          <a:xfrm>
            <a:off x="1690821" y="3284807"/>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85" name="TextBox 184">
            <a:extLst>
              <a:ext uri="{FF2B5EF4-FFF2-40B4-BE49-F238E27FC236}">
                <a16:creationId xmlns:a16="http://schemas.microsoft.com/office/drawing/2014/main" id="{0D260A87-DF50-4F83-98CC-DC200C65F078}"/>
              </a:ext>
            </a:extLst>
          </p:cNvPr>
          <p:cNvSpPr txBox="1"/>
          <p:nvPr/>
        </p:nvSpPr>
        <p:spPr>
          <a:xfrm>
            <a:off x="1732607" y="3243006"/>
            <a:ext cx="303288" cy="461665"/>
          </a:xfrm>
          <a:prstGeom prst="rect">
            <a:avLst/>
          </a:prstGeom>
          <a:noFill/>
          <a:ln>
            <a:noFill/>
          </a:ln>
        </p:spPr>
        <p:txBody>
          <a:bodyPr wrap="none" rtlCol="0">
            <a:spAutoFit/>
          </a:bodyPr>
          <a:lstStyle/>
          <a:p>
            <a:r>
              <a:rPr lang="en-US" sz="2400" dirty="0">
                <a:solidFill>
                  <a:schemeClr val="bg1"/>
                </a:solidFill>
              </a:rPr>
              <a:t>L</a:t>
            </a:r>
          </a:p>
        </p:txBody>
      </p:sp>
      <p:sp>
        <p:nvSpPr>
          <p:cNvPr id="175" name="TextBox 174">
            <a:extLst>
              <a:ext uri="{FF2B5EF4-FFF2-40B4-BE49-F238E27FC236}">
                <a16:creationId xmlns:a16="http://schemas.microsoft.com/office/drawing/2014/main" id="{5331E64F-7035-4505-A98E-56863F7A8246}"/>
              </a:ext>
            </a:extLst>
          </p:cNvPr>
          <p:cNvSpPr txBox="1"/>
          <p:nvPr/>
        </p:nvSpPr>
        <p:spPr>
          <a:xfrm>
            <a:off x="4389689" y="3978699"/>
            <a:ext cx="303288" cy="461665"/>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Tw Cen MT" panose="020B0602020104020603"/>
                <a:ea typeface="+mn-ea"/>
                <a:cs typeface="+mn-cs"/>
              </a:rPr>
              <a:t>L</a:t>
            </a:r>
          </a:p>
        </p:txBody>
      </p:sp>
      <p:sp>
        <p:nvSpPr>
          <p:cNvPr id="176" name="TextBox 175">
            <a:extLst>
              <a:ext uri="{FF2B5EF4-FFF2-40B4-BE49-F238E27FC236}">
                <a16:creationId xmlns:a16="http://schemas.microsoft.com/office/drawing/2014/main" id="{432287F3-99DA-4880-BB44-DC9AB677C464}"/>
              </a:ext>
            </a:extLst>
          </p:cNvPr>
          <p:cNvSpPr txBox="1"/>
          <p:nvPr/>
        </p:nvSpPr>
        <p:spPr>
          <a:xfrm>
            <a:off x="5891211" y="3981253"/>
            <a:ext cx="303288" cy="461665"/>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Tw Cen MT" panose="020B0602020104020603"/>
                <a:ea typeface="+mn-ea"/>
                <a:cs typeface="+mn-cs"/>
              </a:rPr>
              <a:t>L</a:t>
            </a:r>
          </a:p>
        </p:txBody>
      </p:sp>
      <p:sp>
        <p:nvSpPr>
          <p:cNvPr id="5" name="Slide Number Placeholder 4">
            <a:extLst>
              <a:ext uri="{FF2B5EF4-FFF2-40B4-BE49-F238E27FC236}">
                <a16:creationId xmlns:a16="http://schemas.microsoft.com/office/drawing/2014/main" id="{F248CA8B-42ED-45D9-A99D-86508D0CAEC3}"/>
              </a:ext>
            </a:extLst>
          </p:cNvPr>
          <p:cNvSpPr>
            <a:spLocks noGrp="1"/>
          </p:cNvSpPr>
          <p:nvPr>
            <p:ph type="sldNum" sz="quarter" idx="12"/>
          </p:nvPr>
        </p:nvSpPr>
        <p:spPr/>
        <p:txBody>
          <a:bodyPr/>
          <a:lstStyle/>
          <a:p>
            <a:fld id="{6D22F896-40B5-4ADD-8801-0D06FADFA095}" type="slidenum">
              <a:rPr lang="en-US" smtClean="0"/>
              <a:t>24</a:t>
            </a:fld>
            <a:endParaRPr lang="en-US" dirty="0"/>
          </a:p>
        </p:txBody>
      </p:sp>
      <p:sp>
        <p:nvSpPr>
          <p:cNvPr id="11" name="Content Placeholder 10">
            <a:extLst>
              <a:ext uri="{FF2B5EF4-FFF2-40B4-BE49-F238E27FC236}">
                <a16:creationId xmlns:a16="http://schemas.microsoft.com/office/drawing/2014/main" id="{69101219-A282-417F-9DFE-F37AC16BCAAC}"/>
              </a:ext>
            </a:extLst>
          </p:cNvPr>
          <p:cNvSpPr>
            <a:spLocks noGrp="1"/>
          </p:cNvSpPr>
          <p:nvPr>
            <p:ph idx="1"/>
          </p:nvPr>
        </p:nvSpPr>
        <p:spPr/>
        <p:txBody>
          <a:bodyPr/>
          <a:lstStyle/>
          <a:p>
            <a:endParaRPr lang="en-US"/>
          </a:p>
        </p:txBody>
      </p:sp>
      <p:sp>
        <p:nvSpPr>
          <p:cNvPr id="186" name="Content Placeholder 8">
            <a:extLst>
              <a:ext uri="{FF2B5EF4-FFF2-40B4-BE49-F238E27FC236}">
                <a16:creationId xmlns:a16="http://schemas.microsoft.com/office/drawing/2014/main" id="{7857F886-9337-4C17-A20D-DD313855985F}"/>
              </a:ext>
            </a:extLst>
          </p:cNvPr>
          <p:cNvSpPr txBox="1">
            <a:spLocks/>
          </p:cNvSpPr>
          <p:nvPr/>
        </p:nvSpPr>
        <p:spPr>
          <a:xfrm>
            <a:off x="8036041" y="2249487"/>
            <a:ext cx="3281004"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342900" indent="-342900">
              <a:buFont typeface="Arial" panose="020B0604020202020204" pitchFamily="34" charset="0"/>
              <a:buAutoNum type="arabicParenR"/>
            </a:pPr>
            <a:r>
              <a:rPr lang="en-US" sz="1800"/>
              <a:t>Project Step – Refine function</a:t>
            </a:r>
          </a:p>
          <a:p>
            <a:pPr marL="342900" indent="-342900">
              <a:buFont typeface="Arial" panose="020B0604020202020204" pitchFamily="34" charset="0"/>
              <a:buAutoNum type="arabicParenR"/>
            </a:pPr>
            <a:r>
              <a:rPr lang="en-US" sz="1800"/>
              <a:t>Compress Step – Transform coefficients in frequential domain</a:t>
            </a:r>
          </a:p>
          <a:p>
            <a:pPr marL="342900" indent="-342900">
              <a:buFont typeface="Arial" panose="020B0604020202020204" pitchFamily="34" charset="0"/>
              <a:buAutoNum type="arabicParenR"/>
            </a:pPr>
            <a:r>
              <a:rPr lang="en-US" sz="1800"/>
              <a:t>Inner-Product</a:t>
            </a:r>
            <a:endParaRPr lang="en-US" sz="1800" dirty="0"/>
          </a:p>
        </p:txBody>
      </p:sp>
    </p:spTree>
    <p:extLst>
      <p:ext uri="{BB962C8B-B14F-4D97-AF65-F5344CB8AC3E}">
        <p14:creationId xmlns:p14="http://schemas.microsoft.com/office/powerpoint/2010/main" val="3347179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104B0-1D68-4E16-B4C0-027C1B1C5F9A}"/>
              </a:ext>
            </a:extLst>
          </p:cNvPr>
          <p:cNvSpPr>
            <a:spLocks noGrp="1"/>
          </p:cNvSpPr>
          <p:nvPr>
            <p:ph type="title"/>
          </p:nvPr>
        </p:nvSpPr>
        <p:spPr>
          <a:xfrm>
            <a:off x="8036041" y="618518"/>
            <a:ext cx="3281003" cy="1478570"/>
          </a:xfrm>
        </p:spPr>
        <p:txBody>
          <a:bodyPr anchor="b">
            <a:normAutofit/>
          </a:bodyPr>
          <a:lstStyle/>
          <a:p>
            <a:r>
              <a:rPr lang="en-US" sz="2800"/>
              <a:t>Inner-Product basic implementation</a:t>
            </a:r>
          </a:p>
        </p:txBody>
      </p:sp>
      <p:sp>
        <p:nvSpPr>
          <p:cNvPr id="12" name="Round Diagonal Corner Rectangle 11">
            <a:extLst>
              <a:ext uri="{FF2B5EF4-FFF2-40B4-BE49-F238E27FC236}">
                <a16:creationId xmlns:a16="http://schemas.microsoft.com/office/drawing/2014/main" id="{E4B7B3E3-827A-48BE-AD67-A57C45AA6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67" name="TextBox 166">
            <a:extLst>
              <a:ext uri="{FF2B5EF4-FFF2-40B4-BE49-F238E27FC236}">
                <a16:creationId xmlns:a16="http://schemas.microsoft.com/office/drawing/2014/main" id="{A3FCE789-1062-40D0-832E-D690494A469A}"/>
              </a:ext>
            </a:extLst>
          </p:cNvPr>
          <p:cNvSpPr txBox="1"/>
          <p:nvPr/>
        </p:nvSpPr>
        <p:spPr>
          <a:xfrm>
            <a:off x="3439468" y="3614768"/>
            <a:ext cx="926857" cy="369332"/>
          </a:xfrm>
          <a:prstGeom prst="rect">
            <a:avLst/>
          </a:prstGeom>
          <a:noFill/>
          <a:ln>
            <a:solidFill>
              <a:schemeClr val="bg1"/>
            </a:solidFill>
          </a:ln>
        </p:spPr>
        <p:txBody>
          <a:bodyPr wrap="none" rtlCol="0">
            <a:spAutoFit/>
          </a:bodyPr>
          <a:lstStyle/>
          <a:p>
            <a:r>
              <a:rPr lang="en-US" dirty="0">
                <a:solidFill>
                  <a:schemeClr val="bg1"/>
                </a:solidFill>
              </a:rPr>
              <a:t>&lt; C, I &gt;</a:t>
            </a:r>
          </a:p>
        </p:txBody>
      </p:sp>
      <p:sp>
        <p:nvSpPr>
          <p:cNvPr id="170" name="TextBox 169">
            <a:extLst>
              <a:ext uri="{FF2B5EF4-FFF2-40B4-BE49-F238E27FC236}">
                <a16:creationId xmlns:a16="http://schemas.microsoft.com/office/drawing/2014/main" id="{A9727AB3-674B-4E07-8DE9-9130CDA120C6}"/>
              </a:ext>
            </a:extLst>
          </p:cNvPr>
          <p:cNvSpPr txBox="1"/>
          <p:nvPr/>
        </p:nvSpPr>
        <p:spPr>
          <a:xfrm>
            <a:off x="6448048" y="3632061"/>
            <a:ext cx="935559" cy="369332"/>
          </a:xfrm>
          <a:prstGeom prst="rect">
            <a:avLst/>
          </a:prstGeom>
          <a:noFill/>
          <a:ln>
            <a:solidFill>
              <a:schemeClr val="bg1"/>
            </a:solidFill>
          </a:ln>
        </p:spPr>
        <p:txBody>
          <a:bodyPr wrap="square" rtlCol="0">
            <a:spAutoFit/>
          </a:bodyPr>
          <a:lstStyle/>
          <a:p>
            <a:r>
              <a:rPr lang="en-US" dirty="0">
                <a:solidFill>
                  <a:schemeClr val="bg1"/>
                </a:solidFill>
              </a:rPr>
              <a:t>&lt; C, I &gt;</a:t>
            </a:r>
          </a:p>
        </p:txBody>
      </p:sp>
      <p:cxnSp>
        <p:nvCxnSpPr>
          <p:cNvPr id="172" name="Straight Arrow Connector 171">
            <a:extLst>
              <a:ext uri="{FF2B5EF4-FFF2-40B4-BE49-F238E27FC236}">
                <a16:creationId xmlns:a16="http://schemas.microsoft.com/office/drawing/2014/main" id="{D33F201F-33D4-4EB8-8DB7-69343CB3CFA5}"/>
              </a:ext>
            </a:extLst>
          </p:cNvPr>
          <p:cNvCxnSpPr>
            <a:cxnSpLocks/>
            <a:stCxn id="184" idx="5"/>
            <a:endCxn id="183" idx="0"/>
          </p:cNvCxnSpPr>
          <p:nvPr/>
        </p:nvCxnSpPr>
        <p:spPr>
          <a:xfrm>
            <a:off x="6967834" y="4353413"/>
            <a:ext cx="50954" cy="37995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E87F22BD-F62D-46B2-BA6D-5BAD0A6D8A54}"/>
              </a:ext>
            </a:extLst>
          </p:cNvPr>
          <p:cNvCxnSpPr>
            <a:cxnSpLocks/>
            <a:stCxn id="190" idx="3"/>
            <a:endCxn id="180" idx="0"/>
          </p:cNvCxnSpPr>
          <p:nvPr/>
        </p:nvCxnSpPr>
        <p:spPr>
          <a:xfrm flipH="1">
            <a:off x="3586302" y="4348198"/>
            <a:ext cx="75546" cy="36616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4" name="Oval 173">
            <a:extLst>
              <a:ext uri="{FF2B5EF4-FFF2-40B4-BE49-F238E27FC236}">
                <a16:creationId xmlns:a16="http://schemas.microsoft.com/office/drawing/2014/main" id="{F63EAC64-624B-4EFA-9DF7-CCD2F6856D61}"/>
              </a:ext>
            </a:extLst>
          </p:cNvPr>
          <p:cNvSpPr/>
          <p:nvPr/>
        </p:nvSpPr>
        <p:spPr>
          <a:xfrm>
            <a:off x="3394837" y="4777059"/>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cxnSp>
        <p:nvCxnSpPr>
          <p:cNvPr id="175" name="Straight Arrow Connector 174">
            <a:extLst>
              <a:ext uri="{FF2B5EF4-FFF2-40B4-BE49-F238E27FC236}">
                <a16:creationId xmlns:a16="http://schemas.microsoft.com/office/drawing/2014/main" id="{B7A4A24C-E754-4CF4-A87E-29A743C2E744}"/>
              </a:ext>
            </a:extLst>
          </p:cNvPr>
          <p:cNvCxnSpPr>
            <a:cxnSpLocks/>
            <a:stCxn id="184" idx="3"/>
            <a:endCxn id="182" idx="0"/>
          </p:cNvCxnSpPr>
          <p:nvPr/>
        </p:nvCxnSpPr>
        <p:spPr>
          <a:xfrm flipH="1">
            <a:off x="6642286" y="4353413"/>
            <a:ext cx="51995" cy="38621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D72F0C59-D619-46F0-89D4-E7B492DFD8F6}"/>
              </a:ext>
            </a:extLst>
          </p:cNvPr>
          <p:cNvCxnSpPr>
            <a:cxnSpLocks/>
            <a:stCxn id="190" idx="5"/>
            <a:endCxn id="181" idx="0"/>
          </p:cNvCxnSpPr>
          <p:nvPr/>
        </p:nvCxnSpPr>
        <p:spPr>
          <a:xfrm>
            <a:off x="3935401" y="4348198"/>
            <a:ext cx="37761" cy="36616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7" name="Oval 176">
            <a:extLst>
              <a:ext uri="{FF2B5EF4-FFF2-40B4-BE49-F238E27FC236}">
                <a16:creationId xmlns:a16="http://schemas.microsoft.com/office/drawing/2014/main" id="{10E64E58-C089-40A0-934D-8A8C19D97BE3}"/>
              </a:ext>
            </a:extLst>
          </p:cNvPr>
          <p:cNvSpPr/>
          <p:nvPr/>
        </p:nvSpPr>
        <p:spPr>
          <a:xfrm>
            <a:off x="3777766" y="4777059"/>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178" name="Oval 177">
            <a:extLst>
              <a:ext uri="{FF2B5EF4-FFF2-40B4-BE49-F238E27FC236}">
                <a16:creationId xmlns:a16="http://schemas.microsoft.com/office/drawing/2014/main" id="{8F1E4A64-8237-4601-A27B-E0C68073B0E3}"/>
              </a:ext>
            </a:extLst>
          </p:cNvPr>
          <p:cNvSpPr/>
          <p:nvPr/>
        </p:nvSpPr>
        <p:spPr>
          <a:xfrm>
            <a:off x="6444196" y="4802745"/>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179" name="Oval 178">
            <a:extLst>
              <a:ext uri="{FF2B5EF4-FFF2-40B4-BE49-F238E27FC236}">
                <a16:creationId xmlns:a16="http://schemas.microsoft.com/office/drawing/2014/main" id="{0DB86706-74FF-4E9E-AD54-7F5B9648AB37}"/>
              </a:ext>
            </a:extLst>
          </p:cNvPr>
          <p:cNvSpPr/>
          <p:nvPr/>
        </p:nvSpPr>
        <p:spPr>
          <a:xfrm>
            <a:off x="6833751" y="4797959"/>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180" name="TextBox 179">
            <a:extLst>
              <a:ext uri="{FF2B5EF4-FFF2-40B4-BE49-F238E27FC236}">
                <a16:creationId xmlns:a16="http://schemas.microsoft.com/office/drawing/2014/main" id="{CE0A4EE2-F3EE-43EF-A86F-84727FA29358}"/>
              </a:ext>
            </a:extLst>
          </p:cNvPr>
          <p:cNvSpPr txBox="1"/>
          <p:nvPr/>
        </p:nvSpPr>
        <p:spPr>
          <a:xfrm>
            <a:off x="3434658" y="4714363"/>
            <a:ext cx="303288" cy="461665"/>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Tw Cen MT" panose="020B0602020104020603"/>
                <a:ea typeface="+mn-ea"/>
                <a:cs typeface="+mn-cs"/>
              </a:rPr>
              <a:t>L</a:t>
            </a:r>
          </a:p>
        </p:txBody>
      </p:sp>
      <p:sp>
        <p:nvSpPr>
          <p:cNvPr id="181" name="TextBox 180">
            <a:extLst>
              <a:ext uri="{FF2B5EF4-FFF2-40B4-BE49-F238E27FC236}">
                <a16:creationId xmlns:a16="http://schemas.microsoft.com/office/drawing/2014/main" id="{1143B097-2C2F-4A50-982E-3B2A146FC46B}"/>
              </a:ext>
            </a:extLst>
          </p:cNvPr>
          <p:cNvSpPr txBox="1"/>
          <p:nvPr/>
        </p:nvSpPr>
        <p:spPr>
          <a:xfrm>
            <a:off x="3821518" y="4714362"/>
            <a:ext cx="303288" cy="461665"/>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Tw Cen MT" panose="020B0602020104020603"/>
                <a:ea typeface="+mn-ea"/>
                <a:cs typeface="+mn-cs"/>
              </a:rPr>
              <a:t>L</a:t>
            </a:r>
          </a:p>
        </p:txBody>
      </p:sp>
      <p:sp>
        <p:nvSpPr>
          <p:cNvPr id="182" name="TextBox 181">
            <a:extLst>
              <a:ext uri="{FF2B5EF4-FFF2-40B4-BE49-F238E27FC236}">
                <a16:creationId xmlns:a16="http://schemas.microsoft.com/office/drawing/2014/main" id="{09FF4BB5-B53E-45D3-BFEE-D416A455E906}"/>
              </a:ext>
            </a:extLst>
          </p:cNvPr>
          <p:cNvSpPr txBox="1"/>
          <p:nvPr/>
        </p:nvSpPr>
        <p:spPr>
          <a:xfrm>
            <a:off x="6490642" y="4739626"/>
            <a:ext cx="303288" cy="461665"/>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Tw Cen MT" panose="020B0602020104020603"/>
                <a:ea typeface="+mn-ea"/>
                <a:cs typeface="+mn-cs"/>
              </a:rPr>
              <a:t>L</a:t>
            </a:r>
          </a:p>
        </p:txBody>
      </p:sp>
      <p:sp>
        <p:nvSpPr>
          <p:cNvPr id="183" name="TextBox 182">
            <a:extLst>
              <a:ext uri="{FF2B5EF4-FFF2-40B4-BE49-F238E27FC236}">
                <a16:creationId xmlns:a16="http://schemas.microsoft.com/office/drawing/2014/main" id="{0334FDF2-83EB-4759-9245-F36653192FCF}"/>
              </a:ext>
            </a:extLst>
          </p:cNvPr>
          <p:cNvSpPr txBox="1"/>
          <p:nvPr/>
        </p:nvSpPr>
        <p:spPr>
          <a:xfrm>
            <a:off x="6867144" y="4733369"/>
            <a:ext cx="303288" cy="461665"/>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Tw Cen MT" panose="020B0602020104020603"/>
                <a:ea typeface="+mn-ea"/>
                <a:cs typeface="+mn-cs"/>
              </a:rPr>
              <a:t>L</a:t>
            </a:r>
          </a:p>
        </p:txBody>
      </p:sp>
      <p:sp>
        <p:nvSpPr>
          <p:cNvPr id="184" name="Oval 183">
            <a:extLst>
              <a:ext uri="{FF2B5EF4-FFF2-40B4-BE49-F238E27FC236}">
                <a16:creationId xmlns:a16="http://schemas.microsoft.com/office/drawing/2014/main" id="{94F57BDF-C6ED-4E79-88D6-7F413F5A1DF8}"/>
              </a:ext>
            </a:extLst>
          </p:cNvPr>
          <p:cNvSpPr/>
          <p:nvPr/>
        </p:nvSpPr>
        <p:spPr>
          <a:xfrm>
            <a:off x="6637627" y="4030711"/>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cxnSp>
        <p:nvCxnSpPr>
          <p:cNvPr id="185" name="Straight Arrow Connector 184">
            <a:extLst>
              <a:ext uri="{FF2B5EF4-FFF2-40B4-BE49-F238E27FC236}">
                <a16:creationId xmlns:a16="http://schemas.microsoft.com/office/drawing/2014/main" id="{9E3C65EF-8F86-40D0-8D7F-2E0968E5C386}"/>
              </a:ext>
            </a:extLst>
          </p:cNvPr>
          <p:cNvCxnSpPr>
            <a:cxnSpLocks/>
            <a:stCxn id="193" idx="3"/>
          </p:cNvCxnSpPr>
          <p:nvPr/>
        </p:nvCxnSpPr>
        <p:spPr>
          <a:xfrm flipH="1">
            <a:off x="6042855" y="3589922"/>
            <a:ext cx="287171" cy="39133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52AA1899-EC8C-4959-B9B4-A4221425BC38}"/>
              </a:ext>
            </a:extLst>
          </p:cNvPr>
          <p:cNvCxnSpPr>
            <a:cxnSpLocks/>
            <a:stCxn id="192" idx="5"/>
          </p:cNvCxnSpPr>
          <p:nvPr/>
        </p:nvCxnSpPr>
        <p:spPr>
          <a:xfrm>
            <a:off x="5076062" y="3607507"/>
            <a:ext cx="201939" cy="38585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D6A5FE2A-0EFD-44E8-8F56-577D565E7279}"/>
              </a:ext>
            </a:extLst>
          </p:cNvPr>
          <p:cNvCxnSpPr>
            <a:cxnSpLocks/>
            <a:stCxn id="193" idx="5"/>
            <a:endCxn id="184" idx="0"/>
          </p:cNvCxnSpPr>
          <p:nvPr/>
        </p:nvCxnSpPr>
        <p:spPr>
          <a:xfrm>
            <a:off x="6603579" y="3589922"/>
            <a:ext cx="227479" cy="4407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B41CC706-080C-4E44-AFE1-56364845D859}"/>
              </a:ext>
            </a:extLst>
          </p:cNvPr>
          <p:cNvCxnSpPr>
            <a:cxnSpLocks/>
            <a:stCxn id="192" idx="3"/>
          </p:cNvCxnSpPr>
          <p:nvPr/>
        </p:nvCxnSpPr>
        <p:spPr>
          <a:xfrm flipH="1">
            <a:off x="4599391" y="3607507"/>
            <a:ext cx="203118" cy="39352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69880194-0D4D-4479-9953-9A5B5CFEA78E}"/>
              </a:ext>
            </a:extLst>
          </p:cNvPr>
          <p:cNvCxnSpPr>
            <a:cxnSpLocks/>
            <a:stCxn id="191" idx="3"/>
          </p:cNvCxnSpPr>
          <p:nvPr/>
        </p:nvCxnSpPr>
        <p:spPr>
          <a:xfrm flipH="1">
            <a:off x="3009311" y="3607508"/>
            <a:ext cx="265681" cy="34406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0" name="Oval 189">
            <a:extLst>
              <a:ext uri="{FF2B5EF4-FFF2-40B4-BE49-F238E27FC236}">
                <a16:creationId xmlns:a16="http://schemas.microsoft.com/office/drawing/2014/main" id="{C03D6209-7632-464D-8C59-C4641A55017D}"/>
              </a:ext>
            </a:extLst>
          </p:cNvPr>
          <p:cNvSpPr/>
          <p:nvPr/>
        </p:nvSpPr>
        <p:spPr>
          <a:xfrm>
            <a:off x="3605194" y="4025496"/>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191" name="Oval 190">
            <a:extLst>
              <a:ext uri="{FF2B5EF4-FFF2-40B4-BE49-F238E27FC236}">
                <a16:creationId xmlns:a16="http://schemas.microsoft.com/office/drawing/2014/main" id="{1A49AFF7-6260-4724-8C40-1886F6FBA9B5}"/>
              </a:ext>
            </a:extLst>
          </p:cNvPr>
          <p:cNvSpPr/>
          <p:nvPr/>
        </p:nvSpPr>
        <p:spPr>
          <a:xfrm>
            <a:off x="3218338" y="3284806"/>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92" name="Oval 191">
            <a:extLst>
              <a:ext uri="{FF2B5EF4-FFF2-40B4-BE49-F238E27FC236}">
                <a16:creationId xmlns:a16="http://schemas.microsoft.com/office/drawing/2014/main" id="{4F37E24C-579D-4586-9979-26F34ED6FBBC}"/>
              </a:ext>
            </a:extLst>
          </p:cNvPr>
          <p:cNvSpPr/>
          <p:nvPr/>
        </p:nvSpPr>
        <p:spPr>
          <a:xfrm>
            <a:off x="4745855" y="3284805"/>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93" name="Oval 192">
            <a:extLst>
              <a:ext uri="{FF2B5EF4-FFF2-40B4-BE49-F238E27FC236}">
                <a16:creationId xmlns:a16="http://schemas.microsoft.com/office/drawing/2014/main" id="{6ACF014E-6F1A-4628-A7C8-2DD9141E0B72}"/>
              </a:ext>
            </a:extLst>
          </p:cNvPr>
          <p:cNvSpPr/>
          <p:nvPr/>
        </p:nvSpPr>
        <p:spPr>
          <a:xfrm>
            <a:off x="6273372" y="3267220"/>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94" name="Straight Arrow Connector 193">
            <a:extLst>
              <a:ext uri="{FF2B5EF4-FFF2-40B4-BE49-F238E27FC236}">
                <a16:creationId xmlns:a16="http://schemas.microsoft.com/office/drawing/2014/main" id="{C22567AD-B946-497E-AC56-048D60A57CE2}"/>
              </a:ext>
            </a:extLst>
          </p:cNvPr>
          <p:cNvCxnSpPr>
            <a:cxnSpLocks/>
            <a:stCxn id="198" idx="3"/>
          </p:cNvCxnSpPr>
          <p:nvPr/>
        </p:nvCxnSpPr>
        <p:spPr>
          <a:xfrm flipH="1">
            <a:off x="2021028" y="2850491"/>
            <a:ext cx="483758" cy="48968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9B098365-420F-4E3A-95F6-B2C60FAED1BA}"/>
              </a:ext>
            </a:extLst>
          </p:cNvPr>
          <p:cNvCxnSpPr>
            <a:cxnSpLocks/>
            <a:endCxn id="192" idx="7"/>
          </p:cNvCxnSpPr>
          <p:nvPr/>
        </p:nvCxnSpPr>
        <p:spPr>
          <a:xfrm flipH="1">
            <a:off x="5076062" y="2859201"/>
            <a:ext cx="449378" cy="48097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1DA60736-4CAA-4F5A-B3B3-3A1FDB920365}"/>
              </a:ext>
            </a:extLst>
          </p:cNvPr>
          <p:cNvCxnSpPr>
            <a:cxnSpLocks/>
            <a:stCxn id="198" idx="5"/>
            <a:endCxn id="191" idx="1"/>
          </p:cNvCxnSpPr>
          <p:nvPr/>
        </p:nvCxnSpPr>
        <p:spPr>
          <a:xfrm>
            <a:off x="2778339" y="2850491"/>
            <a:ext cx="496653" cy="48968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240EC2BB-B7E2-451C-9BFF-6845BCBB0F78}"/>
              </a:ext>
            </a:extLst>
          </p:cNvPr>
          <p:cNvCxnSpPr>
            <a:cxnSpLocks/>
            <a:stCxn id="199" idx="5"/>
            <a:endCxn id="193" idx="1"/>
          </p:cNvCxnSpPr>
          <p:nvPr/>
        </p:nvCxnSpPr>
        <p:spPr>
          <a:xfrm>
            <a:off x="5855647" y="2850490"/>
            <a:ext cx="474379" cy="47209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8" name="Oval 197">
            <a:extLst>
              <a:ext uri="{FF2B5EF4-FFF2-40B4-BE49-F238E27FC236}">
                <a16:creationId xmlns:a16="http://schemas.microsoft.com/office/drawing/2014/main" id="{FDF6D873-C181-4EE8-8779-F5A70BEC4896}"/>
              </a:ext>
            </a:extLst>
          </p:cNvPr>
          <p:cNvSpPr/>
          <p:nvPr/>
        </p:nvSpPr>
        <p:spPr>
          <a:xfrm>
            <a:off x="2448132" y="2527789"/>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99" name="Oval 198">
            <a:extLst>
              <a:ext uri="{FF2B5EF4-FFF2-40B4-BE49-F238E27FC236}">
                <a16:creationId xmlns:a16="http://schemas.microsoft.com/office/drawing/2014/main" id="{BE602B95-30B1-4098-81F6-63673840EC2D}"/>
              </a:ext>
            </a:extLst>
          </p:cNvPr>
          <p:cNvSpPr/>
          <p:nvPr/>
        </p:nvSpPr>
        <p:spPr>
          <a:xfrm>
            <a:off x="5525440" y="2527788"/>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200" name="Straight Arrow Connector 199">
            <a:extLst>
              <a:ext uri="{FF2B5EF4-FFF2-40B4-BE49-F238E27FC236}">
                <a16:creationId xmlns:a16="http://schemas.microsoft.com/office/drawing/2014/main" id="{36260A8C-7739-41D2-B5DE-25119C28BE64}"/>
              </a:ext>
            </a:extLst>
          </p:cNvPr>
          <p:cNvCxnSpPr>
            <a:cxnSpLocks/>
            <a:stCxn id="202" idx="2"/>
            <a:endCxn id="198" idx="7"/>
          </p:cNvCxnSpPr>
          <p:nvPr/>
        </p:nvCxnSpPr>
        <p:spPr>
          <a:xfrm flipH="1">
            <a:off x="2778339" y="1934308"/>
            <a:ext cx="1217239" cy="64884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B7A20B4E-D33F-44A9-8537-0DC80ED8C1D3}"/>
              </a:ext>
            </a:extLst>
          </p:cNvPr>
          <p:cNvCxnSpPr>
            <a:cxnSpLocks/>
            <a:stCxn id="202" idx="6"/>
            <a:endCxn id="199" idx="1"/>
          </p:cNvCxnSpPr>
          <p:nvPr/>
        </p:nvCxnSpPr>
        <p:spPr>
          <a:xfrm>
            <a:off x="4382439" y="1934308"/>
            <a:ext cx="1199655" cy="64884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2" name="Oval 201">
            <a:extLst>
              <a:ext uri="{FF2B5EF4-FFF2-40B4-BE49-F238E27FC236}">
                <a16:creationId xmlns:a16="http://schemas.microsoft.com/office/drawing/2014/main" id="{D20E2780-9039-43D4-A3FD-40254DBDFA6F}"/>
              </a:ext>
            </a:extLst>
          </p:cNvPr>
          <p:cNvSpPr/>
          <p:nvPr/>
        </p:nvSpPr>
        <p:spPr>
          <a:xfrm>
            <a:off x="3995578" y="1745273"/>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203" name="Straight Arrow Connector 202">
            <a:extLst>
              <a:ext uri="{FF2B5EF4-FFF2-40B4-BE49-F238E27FC236}">
                <a16:creationId xmlns:a16="http://schemas.microsoft.com/office/drawing/2014/main" id="{96A29987-1D26-45DA-AEAC-8CC5E5A4D9CB}"/>
              </a:ext>
            </a:extLst>
          </p:cNvPr>
          <p:cNvCxnSpPr>
            <a:cxnSpLocks/>
            <a:stCxn id="191" idx="5"/>
            <a:endCxn id="190" idx="0"/>
          </p:cNvCxnSpPr>
          <p:nvPr/>
        </p:nvCxnSpPr>
        <p:spPr>
          <a:xfrm>
            <a:off x="3548545" y="3607508"/>
            <a:ext cx="250080" cy="41798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4" name="Oval 203">
            <a:extLst>
              <a:ext uri="{FF2B5EF4-FFF2-40B4-BE49-F238E27FC236}">
                <a16:creationId xmlns:a16="http://schemas.microsoft.com/office/drawing/2014/main" id="{F5A9AC82-2132-4478-A062-C4DA5DCA8A78}"/>
              </a:ext>
            </a:extLst>
          </p:cNvPr>
          <p:cNvSpPr/>
          <p:nvPr/>
        </p:nvSpPr>
        <p:spPr>
          <a:xfrm>
            <a:off x="4335935" y="4035165"/>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205" name="Oval 204">
            <a:extLst>
              <a:ext uri="{FF2B5EF4-FFF2-40B4-BE49-F238E27FC236}">
                <a16:creationId xmlns:a16="http://schemas.microsoft.com/office/drawing/2014/main" id="{0DC3265F-3A80-40E7-A485-933E4AD3CE7D}"/>
              </a:ext>
            </a:extLst>
          </p:cNvPr>
          <p:cNvSpPr/>
          <p:nvPr/>
        </p:nvSpPr>
        <p:spPr>
          <a:xfrm>
            <a:off x="2824202" y="4008193"/>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206" name="Oval 205">
            <a:extLst>
              <a:ext uri="{FF2B5EF4-FFF2-40B4-BE49-F238E27FC236}">
                <a16:creationId xmlns:a16="http://schemas.microsoft.com/office/drawing/2014/main" id="{FD7A6C3E-1AF8-4370-AAAA-7DB1216DC022}"/>
              </a:ext>
            </a:extLst>
          </p:cNvPr>
          <p:cNvSpPr/>
          <p:nvPr/>
        </p:nvSpPr>
        <p:spPr>
          <a:xfrm>
            <a:off x="5082847" y="4035165"/>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207" name="Oval 206">
            <a:extLst>
              <a:ext uri="{FF2B5EF4-FFF2-40B4-BE49-F238E27FC236}">
                <a16:creationId xmlns:a16="http://schemas.microsoft.com/office/drawing/2014/main" id="{8A816D81-931A-4EC5-81D7-4C407B2FEA8D}"/>
              </a:ext>
            </a:extLst>
          </p:cNvPr>
          <p:cNvSpPr/>
          <p:nvPr/>
        </p:nvSpPr>
        <p:spPr>
          <a:xfrm>
            <a:off x="5860237" y="4035165"/>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211" name="Oval 210">
            <a:extLst>
              <a:ext uri="{FF2B5EF4-FFF2-40B4-BE49-F238E27FC236}">
                <a16:creationId xmlns:a16="http://schemas.microsoft.com/office/drawing/2014/main" id="{8537A1F9-E9F3-4CE7-9F17-447953FD6132}"/>
              </a:ext>
            </a:extLst>
          </p:cNvPr>
          <p:cNvSpPr/>
          <p:nvPr/>
        </p:nvSpPr>
        <p:spPr>
          <a:xfrm>
            <a:off x="4335935" y="4035165"/>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213" name="Oval 212">
            <a:extLst>
              <a:ext uri="{FF2B5EF4-FFF2-40B4-BE49-F238E27FC236}">
                <a16:creationId xmlns:a16="http://schemas.microsoft.com/office/drawing/2014/main" id="{AA82297F-9412-4592-BE30-A4348F45D9D2}"/>
              </a:ext>
            </a:extLst>
          </p:cNvPr>
          <p:cNvSpPr/>
          <p:nvPr/>
        </p:nvSpPr>
        <p:spPr>
          <a:xfrm>
            <a:off x="5082847" y="4035165"/>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Tw Cen MT" panose="020B0602020104020603"/>
                <a:ea typeface="+mn-ea"/>
                <a:cs typeface="+mn-cs"/>
              </a:rPr>
              <a:t>L</a:t>
            </a:r>
            <a:endParaRPr kumimoji="0" lang="en-US" sz="1800" b="0" i="0" u="none" strike="noStrike" kern="1200" cap="none" spc="0" normalizeH="0" baseline="0" noProof="0" dirty="0">
              <a:ln>
                <a:noFill/>
              </a:ln>
              <a:solidFill>
                <a:schemeClr val="bg1"/>
              </a:solidFill>
              <a:effectLst/>
              <a:uLnTx/>
              <a:uFillTx/>
              <a:latin typeface="Tw Cen MT" panose="020B0602020104020603"/>
              <a:ea typeface="+mn-ea"/>
              <a:cs typeface="+mn-cs"/>
            </a:endParaRPr>
          </a:p>
        </p:txBody>
      </p:sp>
      <p:sp>
        <p:nvSpPr>
          <p:cNvPr id="214" name="Oval 213">
            <a:extLst>
              <a:ext uri="{FF2B5EF4-FFF2-40B4-BE49-F238E27FC236}">
                <a16:creationId xmlns:a16="http://schemas.microsoft.com/office/drawing/2014/main" id="{BB3FD40F-26E5-4022-96E4-4F9F0FDF94D8}"/>
              </a:ext>
            </a:extLst>
          </p:cNvPr>
          <p:cNvSpPr/>
          <p:nvPr/>
        </p:nvSpPr>
        <p:spPr>
          <a:xfrm>
            <a:off x="5860237" y="4035165"/>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216" name="TextBox 215">
            <a:extLst>
              <a:ext uri="{FF2B5EF4-FFF2-40B4-BE49-F238E27FC236}">
                <a16:creationId xmlns:a16="http://schemas.microsoft.com/office/drawing/2014/main" id="{2B096065-280C-4F38-81BA-8BC72B939BF7}"/>
              </a:ext>
            </a:extLst>
          </p:cNvPr>
          <p:cNvSpPr txBox="1"/>
          <p:nvPr/>
        </p:nvSpPr>
        <p:spPr>
          <a:xfrm>
            <a:off x="4389689" y="3978699"/>
            <a:ext cx="303288" cy="461665"/>
          </a:xfrm>
          <a:prstGeom prst="rect">
            <a:avLst/>
          </a:prstGeom>
          <a:noFill/>
          <a:ln>
            <a:noFill/>
          </a:ln>
        </p:spPr>
        <p:txBody>
          <a:bodyPr wrap="none" rtlCol="0">
            <a:spAutoFit/>
          </a:bodyPr>
          <a:lstStyle/>
          <a:p>
            <a:r>
              <a:rPr lang="en-US" sz="2400" dirty="0">
                <a:solidFill>
                  <a:schemeClr val="bg1"/>
                </a:solidFill>
              </a:rPr>
              <a:t>L</a:t>
            </a:r>
          </a:p>
        </p:txBody>
      </p:sp>
      <p:sp>
        <p:nvSpPr>
          <p:cNvPr id="218" name="Oval 217">
            <a:extLst>
              <a:ext uri="{FF2B5EF4-FFF2-40B4-BE49-F238E27FC236}">
                <a16:creationId xmlns:a16="http://schemas.microsoft.com/office/drawing/2014/main" id="{36F508E8-CD30-49EA-9AEE-3E389FB8A795}"/>
              </a:ext>
            </a:extLst>
          </p:cNvPr>
          <p:cNvSpPr/>
          <p:nvPr/>
        </p:nvSpPr>
        <p:spPr>
          <a:xfrm>
            <a:off x="1690821" y="3284807"/>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9" name="TextBox 218">
            <a:extLst>
              <a:ext uri="{FF2B5EF4-FFF2-40B4-BE49-F238E27FC236}">
                <a16:creationId xmlns:a16="http://schemas.microsoft.com/office/drawing/2014/main" id="{B248B399-25B6-4112-9D98-4A7575DB0C48}"/>
              </a:ext>
            </a:extLst>
          </p:cNvPr>
          <p:cNvSpPr txBox="1"/>
          <p:nvPr/>
        </p:nvSpPr>
        <p:spPr>
          <a:xfrm>
            <a:off x="1732607" y="3243006"/>
            <a:ext cx="303288" cy="461665"/>
          </a:xfrm>
          <a:prstGeom prst="rect">
            <a:avLst/>
          </a:prstGeom>
          <a:noFill/>
          <a:ln>
            <a:noFill/>
          </a:ln>
        </p:spPr>
        <p:txBody>
          <a:bodyPr wrap="none" rtlCol="0">
            <a:spAutoFit/>
          </a:bodyPr>
          <a:lstStyle/>
          <a:p>
            <a:r>
              <a:rPr lang="en-US" sz="2400" dirty="0">
                <a:solidFill>
                  <a:schemeClr val="bg1"/>
                </a:solidFill>
              </a:rPr>
              <a:t>L</a:t>
            </a:r>
          </a:p>
        </p:txBody>
      </p:sp>
      <p:sp>
        <p:nvSpPr>
          <p:cNvPr id="210" name="TextBox 209">
            <a:extLst>
              <a:ext uri="{FF2B5EF4-FFF2-40B4-BE49-F238E27FC236}">
                <a16:creationId xmlns:a16="http://schemas.microsoft.com/office/drawing/2014/main" id="{2B5DB492-A049-47E6-933A-537F1BDB5F5E}"/>
              </a:ext>
            </a:extLst>
          </p:cNvPr>
          <p:cNvSpPr txBox="1"/>
          <p:nvPr/>
        </p:nvSpPr>
        <p:spPr>
          <a:xfrm>
            <a:off x="5891211" y="3981253"/>
            <a:ext cx="303288" cy="461665"/>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Tw Cen MT" panose="020B0602020104020603"/>
                <a:ea typeface="+mn-ea"/>
                <a:cs typeface="+mn-cs"/>
              </a:rPr>
              <a:t>L</a:t>
            </a:r>
          </a:p>
        </p:txBody>
      </p:sp>
      <p:sp>
        <p:nvSpPr>
          <p:cNvPr id="212" name="Oval 211">
            <a:extLst>
              <a:ext uri="{FF2B5EF4-FFF2-40B4-BE49-F238E27FC236}">
                <a16:creationId xmlns:a16="http://schemas.microsoft.com/office/drawing/2014/main" id="{6A81F042-F75E-45AF-96C7-8644B8EE77CA}"/>
              </a:ext>
            </a:extLst>
          </p:cNvPr>
          <p:cNvSpPr/>
          <p:nvPr/>
        </p:nvSpPr>
        <p:spPr>
          <a:xfrm>
            <a:off x="2824202" y="4008193"/>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208" name="TextBox 207">
            <a:extLst>
              <a:ext uri="{FF2B5EF4-FFF2-40B4-BE49-F238E27FC236}">
                <a16:creationId xmlns:a16="http://schemas.microsoft.com/office/drawing/2014/main" id="{38E1B07D-F31D-4E04-8FA3-F6DBE2E528CF}"/>
              </a:ext>
            </a:extLst>
          </p:cNvPr>
          <p:cNvSpPr txBox="1"/>
          <p:nvPr/>
        </p:nvSpPr>
        <p:spPr>
          <a:xfrm>
            <a:off x="2857667" y="3951569"/>
            <a:ext cx="303288" cy="461665"/>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Tw Cen MT" panose="020B0602020104020603"/>
                <a:ea typeface="+mn-ea"/>
                <a:cs typeface="+mn-cs"/>
              </a:rPr>
              <a:t>L</a:t>
            </a:r>
          </a:p>
        </p:txBody>
      </p:sp>
      <p:sp>
        <p:nvSpPr>
          <p:cNvPr id="8" name="Slide Number Placeholder 7">
            <a:extLst>
              <a:ext uri="{FF2B5EF4-FFF2-40B4-BE49-F238E27FC236}">
                <a16:creationId xmlns:a16="http://schemas.microsoft.com/office/drawing/2014/main" id="{ED9176CA-F119-423B-BC3C-8685D4F85E96}"/>
              </a:ext>
            </a:extLst>
          </p:cNvPr>
          <p:cNvSpPr>
            <a:spLocks noGrp="1"/>
          </p:cNvSpPr>
          <p:nvPr>
            <p:ph type="sldNum" sz="quarter" idx="12"/>
          </p:nvPr>
        </p:nvSpPr>
        <p:spPr/>
        <p:txBody>
          <a:bodyPr/>
          <a:lstStyle/>
          <a:p>
            <a:fld id="{6D22F896-40B5-4ADD-8801-0D06FADFA095}" type="slidenum">
              <a:rPr lang="en-US" smtClean="0"/>
              <a:t>25</a:t>
            </a:fld>
            <a:endParaRPr lang="en-US" dirty="0"/>
          </a:p>
        </p:txBody>
      </p:sp>
      <p:sp>
        <p:nvSpPr>
          <p:cNvPr id="13" name="Content Placeholder 12">
            <a:extLst>
              <a:ext uri="{FF2B5EF4-FFF2-40B4-BE49-F238E27FC236}">
                <a16:creationId xmlns:a16="http://schemas.microsoft.com/office/drawing/2014/main" id="{A7E48EE2-B241-465D-83BF-70BA3F5FC819}"/>
              </a:ext>
            </a:extLst>
          </p:cNvPr>
          <p:cNvSpPr>
            <a:spLocks noGrp="1"/>
          </p:cNvSpPr>
          <p:nvPr>
            <p:ph idx="1"/>
          </p:nvPr>
        </p:nvSpPr>
        <p:spPr/>
        <p:txBody>
          <a:bodyPr/>
          <a:lstStyle/>
          <a:p>
            <a:endParaRPr lang="en-US"/>
          </a:p>
        </p:txBody>
      </p:sp>
      <p:sp>
        <p:nvSpPr>
          <p:cNvPr id="220" name="Content Placeholder 8">
            <a:extLst>
              <a:ext uri="{FF2B5EF4-FFF2-40B4-BE49-F238E27FC236}">
                <a16:creationId xmlns:a16="http://schemas.microsoft.com/office/drawing/2014/main" id="{7C0303D4-8710-4401-A958-F308101950E5}"/>
              </a:ext>
            </a:extLst>
          </p:cNvPr>
          <p:cNvSpPr txBox="1">
            <a:spLocks/>
          </p:cNvSpPr>
          <p:nvPr/>
        </p:nvSpPr>
        <p:spPr>
          <a:xfrm>
            <a:off x="8036041" y="2249487"/>
            <a:ext cx="3281004"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342900" indent="-342900">
              <a:buFont typeface="Arial" panose="020B0604020202020204" pitchFamily="34" charset="0"/>
              <a:buAutoNum type="arabicParenR"/>
            </a:pPr>
            <a:r>
              <a:rPr lang="en-US" sz="1800"/>
              <a:t>Project Step – Refine function</a:t>
            </a:r>
          </a:p>
          <a:p>
            <a:pPr marL="342900" indent="-342900">
              <a:buFont typeface="Arial" panose="020B0604020202020204" pitchFamily="34" charset="0"/>
              <a:buAutoNum type="arabicParenR"/>
            </a:pPr>
            <a:r>
              <a:rPr lang="en-US" sz="1800"/>
              <a:t>Compress Step – Transform coefficients in frequential domain</a:t>
            </a:r>
          </a:p>
          <a:p>
            <a:pPr marL="342900" indent="-342900">
              <a:buFont typeface="Arial" panose="020B0604020202020204" pitchFamily="34" charset="0"/>
              <a:buAutoNum type="arabicParenR"/>
            </a:pPr>
            <a:r>
              <a:rPr lang="en-US" sz="1800"/>
              <a:t>Inner-Product</a:t>
            </a:r>
            <a:endParaRPr lang="en-US" sz="1800" dirty="0"/>
          </a:p>
        </p:txBody>
      </p:sp>
    </p:spTree>
    <p:extLst>
      <p:ext uri="{BB962C8B-B14F-4D97-AF65-F5344CB8AC3E}">
        <p14:creationId xmlns:p14="http://schemas.microsoft.com/office/powerpoint/2010/main" val="1269232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104B0-1D68-4E16-B4C0-027C1B1C5F9A}"/>
              </a:ext>
            </a:extLst>
          </p:cNvPr>
          <p:cNvSpPr>
            <a:spLocks noGrp="1"/>
          </p:cNvSpPr>
          <p:nvPr>
            <p:ph type="title"/>
          </p:nvPr>
        </p:nvSpPr>
        <p:spPr>
          <a:xfrm>
            <a:off x="8036041" y="618518"/>
            <a:ext cx="3281003" cy="1478570"/>
          </a:xfrm>
        </p:spPr>
        <p:txBody>
          <a:bodyPr anchor="b">
            <a:normAutofit/>
          </a:bodyPr>
          <a:lstStyle/>
          <a:p>
            <a:r>
              <a:rPr lang="en-US" sz="2800"/>
              <a:t>Inner-Product basic implementation</a:t>
            </a:r>
          </a:p>
        </p:txBody>
      </p:sp>
      <p:sp>
        <p:nvSpPr>
          <p:cNvPr id="12" name="Round Diagonal Corner Rectangle 11">
            <a:extLst>
              <a:ext uri="{FF2B5EF4-FFF2-40B4-BE49-F238E27FC236}">
                <a16:creationId xmlns:a16="http://schemas.microsoft.com/office/drawing/2014/main" id="{E4B7B3E3-827A-48BE-AD67-A57C45AA6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51" name="TextBox 50">
            <a:extLst>
              <a:ext uri="{FF2B5EF4-FFF2-40B4-BE49-F238E27FC236}">
                <a16:creationId xmlns:a16="http://schemas.microsoft.com/office/drawing/2014/main" id="{98E09D9B-F9C0-4798-97A5-78818B4EACAE}"/>
              </a:ext>
            </a:extLst>
          </p:cNvPr>
          <p:cNvSpPr txBox="1"/>
          <p:nvPr/>
        </p:nvSpPr>
        <p:spPr>
          <a:xfrm>
            <a:off x="3083566" y="2852777"/>
            <a:ext cx="926857" cy="369332"/>
          </a:xfrm>
          <a:prstGeom prst="rect">
            <a:avLst/>
          </a:prstGeom>
          <a:noFill/>
          <a:ln>
            <a:solidFill>
              <a:schemeClr val="bg1"/>
            </a:solidFill>
          </a:ln>
        </p:spPr>
        <p:txBody>
          <a:bodyPr wrap="none" rtlCol="0">
            <a:spAutoFit/>
          </a:bodyPr>
          <a:lstStyle/>
          <a:p>
            <a:r>
              <a:rPr lang="en-US" dirty="0">
                <a:solidFill>
                  <a:schemeClr val="bg1"/>
                </a:solidFill>
              </a:rPr>
              <a:t>&lt; C, I &gt;</a:t>
            </a:r>
          </a:p>
        </p:txBody>
      </p:sp>
      <p:sp>
        <p:nvSpPr>
          <p:cNvPr id="55" name="TextBox 54">
            <a:extLst>
              <a:ext uri="{FF2B5EF4-FFF2-40B4-BE49-F238E27FC236}">
                <a16:creationId xmlns:a16="http://schemas.microsoft.com/office/drawing/2014/main" id="{114310E2-7261-4F33-9514-1749C19A8B26}"/>
              </a:ext>
            </a:extLst>
          </p:cNvPr>
          <p:cNvSpPr txBox="1"/>
          <p:nvPr/>
        </p:nvSpPr>
        <p:spPr>
          <a:xfrm>
            <a:off x="6104898" y="2845946"/>
            <a:ext cx="935559" cy="369332"/>
          </a:xfrm>
          <a:prstGeom prst="rect">
            <a:avLst/>
          </a:prstGeom>
          <a:noFill/>
          <a:ln>
            <a:solidFill>
              <a:schemeClr val="bg1"/>
            </a:solidFill>
          </a:ln>
        </p:spPr>
        <p:txBody>
          <a:bodyPr wrap="square" rtlCol="0">
            <a:spAutoFit/>
          </a:bodyPr>
          <a:lstStyle/>
          <a:p>
            <a:r>
              <a:rPr lang="en-US" dirty="0">
                <a:solidFill>
                  <a:schemeClr val="bg1"/>
                </a:solidFill>
              </a:rPr>
              <a:t>&lt; C, I &gt;</a:t>
            </a:r>
          </a:p>
        </p:txBody>
      </p:sp>
      <p:cxnSp>
        <p:nvCxnSpPr>
          <p:cNvPr id="57" name="Straight Arrow Connector 56">
            <a:extLst>
              <a:ext uri="{FF2B5EF4-FFF2-40B4-BE49-F238E27FC236}">
                <a16:creationId xmlns:a16="http://schemas.microsoft.com/office/drawing/2014/main" id="{84770E64-85D6-422B-BF36-05977A3C83BE}"/>
              </a:ext>
            </a:extLst>
          </p:cNvPr>
          <p:cNvCxnSpPr>
            <a:cxnSpLocks/>
            <a:stCxn id="69" idx="5"/>
            <a:endCxn id="68" idx="0"/>
          </p:cNvCxnSpPr>
          <p:nvPr/>
        </p:nvCxnSpPr>
        <p:spPr>
          <a:xfrm>
            <a:off x="6967834" y="4353413"/>
            <a:ext cx="50954" cy="37995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9CFCBE5-BCA6-42CB-BC65-8070998B3285}"/>
              </a:ext>
            </a:extLst>
          </p:cNvPr>
          <p:cNvCxnSpPr>
            <a:cxnSpLocks/>
            <a:stCxn id="75" idx="3"/>
            <a:endCxn id="65" idx="0"/>
          </p:cNvCxnSpPr>
          <p:nvPr/>
        </p:nvCxnSpPr>
        <p:spPr>
          <a:xfrm flipH="1">
            <a:off x="3586302" y="4348198"/>
            <a:ext cx="75546" cy="36616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1C1F352C-C31D-46A9-BE50-2C6A93412520}"/>
              </a:ext>
            </a:extLst>
          </p:cNvPr>
          <p:cNvSpPr/>
          <p:nvPr/>
        </p:nvSpPr>
        <p:spPr>
          <a:xfrm>
            <a:off x="3394837" y="4777059"/>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cxnSp>
        <p:nvCxnSpPr>
          <p:cNvPr id="60" name="Straight Arrow Connector 59">
            <a:extLst>
              <a:ext uri="{FF2B5EF4-FFF2-40B4-BE49-F238E27FC236}">
                <a16:creationId xmlns:a16="http://schemas.microsoft.com/office/drawing/2014/main" id="{0E9F97D5-1581-45C4-89E9-526FA0DB9D4A}"/>
              </a:ext>
            </a:extLst>
          </p:cNvPr>
          <p:cNvCxnSpPr>
            <a:cxnSpLocks/>
            <a:stCxn id="69" idx="3"/>
            <a:endCxn id="67" idx="0"/>
          </p:cNvCxnSpPr>
          <p:nvPr/>
        </p:nvCxnSpPr>
        <p:spPr>
          <a:xfrm flipH="1">
            <a:off x="6642286" y="4353413"/>
            <a:ext cx="51995" cy="38621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23229D1F-0D69-4762-A32B-FB03CB9CA498}"/>
              </a:ext>
            </a:extLst>
          </p:cNvPr>
          <p:cNvCxnSpPr>
            <a:cxnSpLocks/>
            <a:stCxn id="75" idx="5"/>
            <a:endCxn id="66" idx="0"/>
          </p:cNvCxnSpPr>
          <p:nvPr/>
        </p:nvCxnSpPr>
        <p:spPr>
          <a:xfrm>
            <a:off x="3935401" y="4348198"/>
            <a:ext cx="37761" cy="36616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ECBC3169-46CF-4F90-85CF-E6E5FDFA468E}"/>
              </a:ext>
            </a:extLst>
          </p:cNvPr>
          <p:cNvSpPr/>
          <p:nvPr/>
        </p:nvSpPr>
        <p:spPr>
          <a:xfrm>
            <a:off x="3777766" y="4777059"/>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63" name="Oval 62">
            <a:extLst>
              <a:ext uri="{FF2B5EF4-FFF2-40B4-BE49-F238E27FC236}">
                <a16:creationId xmlns:a16="http://schemas.microsoft.com/office/drawing/2014/main" id="{31B63BD5-CBC0-4AB9-BDA8-14EB0B712D87}"/>
              </a:ext>
            </a:extLst>
          </p:cNvPr>
          <p:cNvSpPr/>
          <p:nvPr/>
        </p:nvSpPr>
        <p:spPr>
          <a:xfrm>
            <a:off x="6444196" y="4802745"/>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64" name="Oval 63">
            <a:extLst>
              <a:ext uri="{FF2B5EF4-FFF2-40B4-BE49-F238E27FC236}">
                <a16:creationId xmlns:a16="http://schemas.microsoft.com/office/drawing/2014/main" id="{C5383737-B20D-4330-8299-9C4355CA0931}"/>
              </a:ext>
            </a:extLst>
          </p:cNvPr>
          <p:cNvSpPr/>
          <p:nvPr/>
        </p:nvSpPr>
        <p:spPr>
          <a:xfrm>
            <a:off x="6833751" y="4797959"/>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69" name="Oval 68">
            <a:extLst>
              <a:ext uri="{FF2B5EF4-FFF2-40B4-BE49-F238E27FC236}">
                <a16:creationId xmlns:a16="http://schemas.microsoft.com/office/drawing/2014/main" id="{714E941F-DCB4-453D-864F-3C120586EB95}"/>
              </a:ext>
            </a:extLst>
          </p:cNvPr>
          <p:cNvSpPr/>
          <p:nvPr/>
        </p:nvSpPr>
        <p:spPr>
          <a:xfrm>
            <a:off x="6637627" y="4030711"/>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cxnSp>
        <p:nvCxnSpPr>
          <p:cNvPr id="70" name="Straight Arrow Connector 69">
            <a:extLst>
              <a:ext uri="{FF2B5EF4-FFF2-40B4-BE49-F238E27FC236}">
                <a16:creationId xmlns:a16="http://schemas.microsoft.com/office/drawing/2014/main" id="{A6428207-B365-4002-8547-CCB09A629918}"/>
              </a:ext>
            </a:extLst>
          </p:cNvPr>
          <p:cNvCxnSpPr>
            <a:cxnSpLocks/>
            <a:stCxn id="78" idx="3"/>
          </p:cNvCxnSpPr>
          <p:nvPr/>
        </p:nvCxnSpPr>
        <p:spPr>
          <a:xfrm flipH="1">
            <a:off x="6042855" y="3589922"/>
            <a:ext cx="287171" cy="39133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36BE1167-53D8-43E5-B90C-B384F55499BB}"/>
              </a:ext>
            </a:extLst>
          </p:cNvPr>
          <p:cNvCxnSpPr>
            <a:cxnSpLocks/>
            <a:stCxn id="77" idx="5"/>
          </p:cNvCxnSpPr>
          <p:nvPr/>
        </p:nvCxnSpPr>
        <p:spPr>
          <a:xfrm>
            <a:off x="5076062" y="3607507"/>
            <a:ext cx="201939" cy="38585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61EFA2E8-C665-47B7-9CBF-53F3D4D39CFC}"/>
              </a:ext>
            </a:extLst>
          </p:cNvPr>
          <p:cNvCxnSpPr>
            <a:cxnSpLocks/>
            <a:stCxn id="78" idx="5"/>
            <a:endCxn id="69" idx="0"/>
          </p:cNvCxnSpPr>
          <p:nvPr/>
        </p:nvCxnSpPr>
        <p:spPr>
          <a:xfrm>
            <a:off x="6603579" y="3589922"/>
            <a:ext cx="227479" cy="4407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8145AF7-F687-4AA0-9B94-A1C0D8713846}"/>
              </a:ext>
            </a:extLst>
          </p:cNvPr>
          <p:cNvCxnSpPr>
            <a:cxnSpLocks/>
            <a:stCxn id="77" idx="3"/>
          </p:cNvCxnSpPr>
          <p:nvPr/>
        </p:nvCxnSpPr>
        <p:spPr>
          <a:xfrm flipH="1">
            <a:off x="4599391" y="3607507"/>
            <a:ext cx="203118" cy="39352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791AF709-282A-4C4E-9B50-153BD070CBE8}"/>
              </a:ext>
            </a:extLst>
          </p:cNvPr>
          <p:cNvCxnSpPr>
            <a:cxnSpLocks/>
            <a:stCxn id="76" idx="3"/>
          </p:cNvCxnSpPr>
          <p:nvPr/>
        </p:nvCxnSpPr>
        <p:spPr>
          <a:xfrm flipH="1">
            <a:off x="3009311" y="3607508"/>
            <a:ext cx="265681" cy="34406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AE458691-1E08-48BF-9616-272E937A2C26}"/>
              </a:ext>
            </a:extLst>
          </p:cNvPr>
          <p:cNvSpPr/>
          <p:nvPr/>
        </p:nvSpPr>
        <p:spPr>
          <a:xfrm>
            <a:off x="3605194" y="4025496"/>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76" name="Oval 75">
            <a:extLst>
              <a:ext uri="{FF2B5EF4-FFF2-40B4-BE49-F238E27FC236}">
                <a16:creationId xmlns:a16="http://schemas.microsoft.com/office/drawing/2014/main" id="{919B13CD-7FF9-4D45-86D9-8CC337C578A3}"/>
              </a:ext>
            </a:extLst>
          </p:cNvPr>
          <p:cNvSpPr/>
          <p:nvPr/>
        </p:nvSpPr>
        <p:spPr>
          <a:xfrm>
            <a:off x="3218338" y="3284806"/>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7" name="Oval 76">
            <a:extLst>
              <a:ext uri="{FF2B5EF4-FFF2-40B4-BE49-F238E27FC236}">
                <a16:creationId xmlns:a16="http://schemas.microsoft.com/office/drawing/2014/main" id="{319DE435-A56B-47B3-9712-B40871876E5A}"/>
              </a:ext>
            </a:extLst>
          </p:cNvPr>
          <p:cNvSpPr/>
          <p:nvPr/>
        </p:nvSpPr>
        <p:spPr>
          <a:xfrm>
            <a:off x="4745855" y="3284805"/>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8" name="Oval 77">
            <a:extLst>
              <a:ext uri="{FF2B5EF4-FFF2-40B4-BE49-F238E27FC236}">
                <a16:creationId xmlns:a16="http://schemas.microsoft.com/office/drawing/2014/main" id="{0B18E1E3-02BB-4D70-BF26-B6BCBE44FEE5}"/>
              </a:ext>
            </a:extLst>
          </p:cNvPr>
          <p:cNvSpPr/>
          <p:nvPr/>
        </p:nvSpPr>
        <p:spPr>
          <a:xfrm>
            <a:off x="6273372" y="3267220"/>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79" name="Straight Arrow Connector 78">
            <a:extLst>
              <a:ext uri="{FF2B5EF4-FFF2-40B4-BE49-F238E27FC236}">
                <a16:creationId xmlns:a16="http://schemas.microsoft.com/office/drawing/2014/main" id="{91880D30-FDF4-421D-B5F7-8334E32CF06D}"/>
              </a:ext>
            </a:extLst>
          </p:cNvPr>
          <p:cNvCxnSpPr>
            <a:cxnSpLocks/>
            <a:stCxn id="83" idx="3"/>
          </p:cNvCxnSpPr>
          <p:nvPr/>
        </p:nvCxnSpPr>
        <p:spPr>
          <a:xfrm flipH="1">
            <a:off x="2021028" y="2850491"/>
            <a:ext cx="483758" cy="48968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33F550EE-8296-4ED8-8AFD-7C650F5AB029}"/>
              </a:ext>
            </a:extLst>
          </p:cNvPr>
          <p:cNvCxnSpPr>
            <a:cxnSpLocks/>
            <a:endCxn id="77" idx="7"/>
          </p:cNvCxnSpPr>
          <p:nvPr/>
        </p:nvCxnSpPr>
        <p:spPr>
          <a:xfrm flipH="1">
            <a:off x="5076062" y="2859201"/>
            <a:ext cx="449378" cy="48097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8573F507-43EA-410A-AF14-259F187E4750}"/>
              </a:ext>
            </a:extLst>
          </p:cNvPr>
          <p:cNvCxnSpPr>
            <a:cxnSpLocks/>
            <a:stCxn id="83" idx="5"/>
            <a:endCxn id="76" idx="1"/>
          </p:cNvCxnSpPr>
          <p:nvPr/>
        </p:nvCxnSpPr>
        <p:spPr>
          <a:xfrm>
            <a:off x="2778339" y="2850491"/>
            <a:ext cx="496653" cy="48968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E14F6431-0C2A-477D-BA88-539BCE0468C2}"/>
              </a:ext>
            </a:extLst>
          </p:cNvPr>
          <p:cNvCxnSpPr>
            <a:cxnSpLocks/>
            <a:stCxn id="84" idx="5"/>
            <a:endCxn id="78" idx="1"/>
          </p:cNvCxnSpPr>
          <p:nvPr/>
        </p:nvCxnSpPr>
        <p:spPr>
          <a:xfrm>
            <a:off x="5855647" y="2850490"/>
            <a:ext cx="474379" cy="47209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id="{1A7D9D03-351D-46F6-9954-D1AD7894F635}"/>
              </a:ext>
            </a:extLst>
          </p:cNvPr>
          <p:cNvSpPr/>
          <p:nvPr/>
        </p:nvSpPr>
        <p:spPr>
          <a:xfrm>
            <a:off x="2448132" y="2527789"/>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4" name="Oval 83">
            <a:extLst>
              <a:ext uri="{FF2B5EF4-FFF2-40B4-BE49-F238E27FC236}">
                <a16:creationId xmlns:a16="http://schemas.microsoft.com/office/drawing/2014/main" id="{728254CF-EB51-4584-A5AE-F48984113C88}"/>
              </a:ext>
            </a:extLst>
          </p:cNvPr>
          <p:cNvSpPr/>
          <p:nvPr/>
        </p:nvSpPr>
        <p:spPr>
          <a:xfrm>
            <a:off x="5525440" y="2527788"/>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85" name="Straight Arrow Connector 84">
            <a:extLst>
              <a:ext uri="{FF2B5EF4-FFF2-40B4-BE49-F238E27FC236}">
                <a16:creationId xmlns:a16="http://schemas.microsoft.com/office/drawing/2014/main" id="{57114108-9580-468B-BD77-CBBF8596F241}"/>
              </a:ext>
            </a:extLst>
          </p:cNvPr>
          <p:cNvCxnSpPr>
            <a:cxnSpLocks/>
            <a:stCxn id="87" idx="2"/>
            <a:endCxn id="83" idx="7"/>
          </p:cNvCxnSpPr>
          <p:nvPr/>
        </p:nvCxnSpPr>
        <p:spPr>
          <a:xfrm flipH="1">
            <a:off x="2778339" y="1934308"/>
            <a:ext cx="1217239" cy="64884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17DDE655-57FD-40B4-974D-F2442C9AC2BD}"/>
              </a:ext>
            </a:extLst>
          </p:cNvPr>
          <p:cNvCxnSpPr>
            <a:cxnSpLocks/>
            <a:stCxn id="87" idx="6"/>
            <a:endCxn id="84" idx="1"/>
          </p:cNvCxnSpPr>
          <p:nvPr/>
        </p:nvCxnSpPr>
        <p:spPr>
          <a:xfrm>
            <a:off x="4382439" y="1934308"/>
            <a:ext cx="1199655" cy="64884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FE8957BC-8865-4E6F-8D37-B4A2E77CC921}"/>
              </a:ext>
            </a:extLst>
          </p:cNvPr>
          <p:cNvSpPr/>
          <p:nvPr/>
        </p:nvSpPr>
        <p:spPr>
          <a:xfrm>
            <a:off x="3995578" y="1745273"/>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88" name="Straight Arrow Connector 87">
            <a:extLst>
              <a:ext uri="{FF2B5EF4-FFF2-40B4-BE49-F238E27FC236}">
                <a16:creationId xmlns:a16="http://schemas.microsoft.com/office/drawing/2014/main" id="{AC804A7C-C479-408F-AAD3-54A73EEFEFF3}"/>
              </a:ext>
            </a:extLst>
          </p:cNvPr>
          <p:cNvCxnSpPr>
            <a:cxnSpLocks/>
            <a:stCxn id="76" idx="5"/>
            <a:endCxn id="75" idx="0"/>
          </p:cNvCxnSpPr>
          <p:nvPr/>
        </p:nvCxnSpPr>
        <p:spPr>
          <a:xfrm>
            <a:off x="3548545" y="3607508"/>
            <a:ext cx="250080" cy="41798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9" name="Oval 88">
            <a:extLst>
              <a:ext uri="{FF2B5EF4-FFF2-40B4-BE49-F238E27FC236}">
                <a16:creationId xmlns:a16="http://schemas.microsoft.com/office/drawing/2014/main" id="{3E4C413A-1CC2-404E-B1D7-63ACE4C87758}"/>
              </a:ext>
            </a:extLst>
          </p:cNvPr>
          <p:cNvSpPr/>
          <p:nvPr/>
        </p:nvSpPr>
        <p:spPr>
          <a:xfrm>
            <a:off x="4335935" y="4035165"/>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90" name="Oval 89">
            <a:extLst>
              <a:ext uri="{FF2B5EF4-FFF2-40B4-BE49-F238E27FC236}">
                <a16:creationId xmlns:a16="http://schemas.microsoft.com/office/drawing/2014/main" id="{2D50B9C7-F632-4C84-ADD7-FEA773F49FC7}"/>
              </a:ext>
            </a:extLst>
          </p:cNvPr>
          <p:cNvSpPr/>
          <p:nvPr/>
        </p:nvSpPr>
        <p:spPr>
          <a:xfrm>
            <a:off x="2824202" y="4008193"/>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91" name="Oval 90">
            <a:extLst>
              <a:ext uri="{FF2B5EF4-FFF2-40B4-BE49-F238E27FC236}">
                <a16:creationId xmlns:a16="http://schemas.microsoft.com/office/drawing/2014/main" id="{DC9B8F0B-9803-4980-BA6A-CBC435638B54}"/>
              </a:ext>
            </a:extLst>
          </p:cNvPr>
          <p:cNvSpPr/>
          <p:nvPr/>
        </p:nvSpPr>
        <p:spPr>
          <a:xfrm>
            <a:off x="5082847" y="4035165"/>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92" name="Oval 91">
            <a:extLst>
              <a:ext uri="{FF2B5EF4-FFF2-40B4-BE49-F238E27FC236}">
                <a16:creationId xmlns:a16="http://schemas.microsoft.com/office/drawing/2014/main" id="{6376A652-B830-425F-B698-70878F94ED15}"/>
              </a:ext>
            </a:extLst>
          </p:cNvPr>
          <p:cNvSpPr/>
          <p:nvPr/>
        </p:nvSpPr>
        <p:spPr>
          <a:xfrm>
            <a:off x="5860237" y="4035165"/>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96" name="Oval 95">
            <a:extLst>
              <a:ext uri="{FF2B5EF4-FFF2-40B4-BE49-F238E27FC236}">
                <a16:creationId xmlns:a16="http://schemas.microsoft.com/office/drawing/2014/main" id="{C4273CE4-55FD-435D-BC4B-1E2D66BC220A}"/>
              </a:ext>
            </a:extLst>
          </p:cNvPr>
          <p:cNvSpPr/>
          <p:nvPr/>
        </p:nvSpPr>
        <p:spPr>
          <a:xfrm>
            <a:off x="4335935" y="4035165"/>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97" name="Oval 96">
            <a:extLst>
              <a:ext uri="{FF2B5EF4-FFF2-40B4-BE49-F238E27FC236}">
                <a16:creationId xmlns:a16="http://schemas.microsoft.com/office/drawing/2014/main" id="{D47A1D7D-7DAD-49E7-8B2B-06255EEAFE3C}"/>
              </a:ext>
            </a:extLst>
          </p:cNvPr>
          <p:cNvSpPr/>
          <p:nvPr/>
        </p:nvSpPr>
        <p:spPr>
          <a:xfrm>
            <a:off x="2824202" y="4008193"/>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98" name="Oval 97">
            <a:extLst>
              <a:ext uri="{FF2B5EF4-FFF2-40B4-BE49-F238E27FC236}">
                <a16:creationId xmlns:a16="http://schemas.microsoft.com/office/drawing/2014/main" id="{2BED60D8-77A4-46A8-AA0E-041A7ABEA77C}"/>
              </a:ext>
            </a:extLst>
          </p:cNvPr>
          <p:cNvSpPr/>
          <p:nvPr/>
        </p:nvSpPr>
        <p:spPr>
          <a:xfrm>
            <a:off x="5082847" y="4035165"/>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Tw Cen MT" panose="020B0602020104020603"/>
              <a:ea typeface="+mn-ea"/>
              <a:cs typeface="+mn-cs"/>
            </a:endParaRPr>
          </a:p>
        </p:txBody>
      </p:sp>
      <p:sp>
        <p:nvSpPr>
          <p:cNvPr id="99" name="Oval 98">
            <a:extLst>
              <a:ext uri="{FF2B5EF4-FFF2-40B4-BE49-F238E27FC236}">
                <a16:creationId xmlns:a16="http://schemas.microsoft.com/office/drawing/2014/main" id="{9DF62262-2CFF-4D8D-A9B7-3019461E546B}"/>
              </a:ext>
            </a:extLst>
          </p:cNvPr>
          <p:cNvSpPr/>
          <p:nvPr/>
        </p:nvSpPr>
        <p:spPr>
          <a:xfrm>
            <a:off x="5860237" y="4035165"/>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103" name="Oval 102">
            <a:extLst>
              <a:ext uri="{FF2B5EF4-FFF2-40B4-BE49-F238E27FC236}">
                <a16:creationId xmlns:a16="http://schemas.microsoft.com/office/drawing/2014/main" id="{2EF0F40A-C4CE-4071-A723-13AA255AF1E2}"/>
              </a:ext>
            </a:extLst>
          </p:cNvPr>
          <p:cNvSpPr/>
          <p:nvPr/>
        </p:nvSpPr>
        <p:spPr>
          <a:xfrm>
            <a:off x="1690821" y="3284807"/>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5" name="TextBox 64">
            <a:extLst>
              <a:ext uri="{FF2B5EF4-FFF2-40B4-BE49-F238E27FC236}">
                <a16:creationId xmlns:a16="http://schemas.microsoft.com/office/drawing/2014/main" id="{52005B5F-E4E3-4611-A3D2-5F232DD69075}"/>
              </a:ext>
            </a:extLst>
          </p:cNvPr>
          <p:cNvSpPr txBox="1"/>
          <p:nvPr/>
        </p:nvSpPr>
        <p:spPr>
          <a:xfrm>
            <a:off x="3434658" y="4714363"/>
            <a:ext cx="303288" cy="461665"/>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Tw Cen MT" panose="020B0602020104020603"/>
                <a:ea typeface="+mn-ea"/>
                <a:cs typeface="+mn-cs"/>
              </a:rPr>
              <a:t>L</a:t>
            </a:r>
          </a:p>
        </p:txBody>
      </p:sp>
      <p:sp>
        <p:nvSpPr>
          <p:cNvPr id="66" name="TextBox 65">
            <a:extLst>
              <a:ext uri="{FF2B5EF4-FFF2-40B4-BE49-F238E27FC236}">
                <a16:creationId xmlns:a16="http://schemas.microsoft.com/office/drawing/2014/main" id="{0895EAEB-D9D4-4CC5-846A-15AC6C290A13}"/>
              </a:ext>
            </a:extLst>
          </p:cNvPr>
          <p:cNvSpPr txBox="1"/>
          <p:nvPr/>
        </p:nvSpPr>
        <p:spPr>
          <a:xfrm>
            <a:off x="3821518" y="4714362"/>
            <a:ext cx="303288" cy="461665"/>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Tw Cen MT" panose="020B0602020104020603"/>
                <a:ea typeface="+mn-ea"/>
                <a:cs typeface="+mn-cs"/>
              </a:rPr>
              <a:t>L</a:t>
            </a:r>
          </a:p>
        </p:txBody>
      </p:sp>
      <p:sp>
        <p:nvSpPr>
          <p:cNvPr id="67" name="TextBox 66">
            <a:extLst>
              <a:ext uri="{FF2B5EF4-FFF2-40B4-BE49-F238E27FC236}">
                <a16:creationId xmlns:a16="http://schemas.microsoft.com/office/drawing/2014/main" id="{4F6EC3CE-9710-46CA-98AC-099E43ACAC23}"/>
              </a:ext>
            </a:extLst>
          </p:cNvPr>
          <p:cNvSpPr txBox="1"/>
          <p:nvPr/>
        </p:nvSpPr>
        <p:spPr>
          <a:xfrm>
            <a:off x="6490642" y="4739626"/>
            <a:ext cx="303288" cy="461665"/>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Tw Cen MT" panose="020B0602020104020603"/>
                <a:ea typeface="+mn-ea"/>
                <a:cs typeface="+mn-cs"/>
              </a:rPr>
              <a:t>L</a:t>
            </a:r>
          </a:p>
        </p:txBody>
      </p:sp>
      <p:sp>
        <p:nvSpPr>
          <p:cNvPr id="68" name="TextBox 67">
            <a:extLst>
              <a:ext uri="{FF2B5EF4-FFF2-40B4-BE49-F238E27FC236}">
                <a16:creationId xmlns:a16="http://schemas.microsoft.com/office/drawing/2014/main" id="{CCC1D848-7811-4FBD-BDC2-9AD8435DA1A3}"/>
              </a:ext>
            </a:extLst>
          </p:cNvPr>
          <p:cNvSpPr txBox="1"/>
          <p:nvPr/>
        </p:nvSpPr>
        <p:spPr>
          <a:xfrm>
            <a:off x="6867144" y="4733369"/>
            <a:ext cx="303288" cy="461665"/>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Tw Cen MT" panose="020B0602020104020603"/>
                <a:ea typeface="+mn-ea"/>
                <a:cs typeface="+mn-cs"/>
              </a:rPr>
              <a:t>L</a:t>
            </a:r>
          </a:p>
        </p:txBody>
      </p:sp>
      <p:sp>
        <p:nvSpPr>
          <p:cNvPr id="100" name="TextBox 99">
            <a:extLst>
              <a:ext uri="{FF2B5EF4-FFF2-40B4-BE49-F238E27FC236}">
                <a16:creationId xmlns:a16="http://schemas.microsoft.com/office/drawing/2014/main" id="{A8546DAB-D22B-49DC-BDFB-E69CF06FF5B6}"/>
              </a:ext>
            </a:extLst>
          </p:cNvPr>
          <p:cNvSpPr txBox="1"/>
          <p:nvPr/>
        </p:nvSpPr>
        <p:spPr>
          <a:xfrm>
            <a:off x="2857667" y="3951569"/>
            <a:ext cx="303288" cy="461665"/>
          </a:xfrm>
          <a:prstGeom prst="rect">
            <a:avLst/>
          </a:prstGeom>
          <a:noFill/>
          <a:ln>
            <a:noFill/>
          </a:ln>
        </p:spPr>
        <p:txBody>
          <a:bodyPr wrap="none" rtlCol="0">
            <a:spAutoFit/>
          </a:bodyPr>
          <a:lstStyle/>
          <a:p>
            <a:r>
              <a:rPr lang="en-US" sz="2400" dirty="0">
                <a:solidFill>
                  <a:schemeClr val="bg1"/>
                </a:solidFill>
              </a:rPr>
              <a:t>L</a:t>
            </a:r>
          </a:p>
        </p:txBody>
      </p:sp>
      <p:sp>
        <p:nvSpPr>
          <p:cNvPr id="104" name="TextBox 103">
            <a:extLst>
              <a:ext uri="{FF2B5EF4-FFF2-40B4-BE49-F238E27FC236}">
                <a16:creationId xmlns:a16="http://schemas.microsoft.com/office/drawing/2014/main" id="{B1AA4B55-CDE7-451B-A85D-4B519419543F}"/>
              </a:ext>
            </a:extLst>
          </p:cNvPr>
          <p:cNvSpPr txBox="1"/>
          <p:nvPr/>
        </p:nvSpPr>
        <p:spPr>
          <a:xfrm>
            <a:off x="1732607" y="3243006"/>
            <a:ext cx="303288" cy="461665"/>
          </a:xfrm>
          <a:prstGeom prst="rect">
            <a:avLst/>
          </a:prstGeom>
          <a:noFill/>
          <a:ln>
            <a:noFill/>
          </a:ln>
        </p:spPr>
        <p:txBody>
          <a:bodyPr wrap="none" rtlCol="0">
            <a:spAutoFit/>
          </a:bodyPr>
          <a:lstStyle/>
          <a:p>
            <a:r>
              <a:rPr lang="en-US" sz="2400" dirty="0">
                <a:solidFill>
                  <a:schemeClr val="bg1"/>
                </a:solidFill>
              </a:rPr>
              <a:t>L</a:t>
            </a:r>
          </a:p>
        </p:txBody>
      </p:sp>
      <p:sp>
        <p:nvSpPr>
          <p:cNvPr id="105" name="TextBox 104">
            <a:extLst>
              <a:ext uri="{FF2B5EF4-FFF2-40B4-BE49-F238E27FC236}">
                <a16:creationId xmlns:a16="http://schemas.microsoft.com/office/drawing/2014/main" id="{85432B71-F5E5-464D-A1D1-C27BC2EC92AA}"/>
              </a:ext>
            </a:extLst>
          </p:cNvPr>
          <p:cNvSpPr txBox="1"/>
          <p:nvPr/>
        </p:nvSpPr>
        <p:spPr>
          <a:xfrm>
            <a:off x="5919313" y="3966394"/>
            <a:ext cx="303288" cy="461665"/>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Tw Cen MT" panose="020B0602020104020603"/>
                <a:ea typeface="+mn-ea"/>
                <a:cs typeface="+mn-cs"/>
              </a:rPr>
              <a:t>L</a:t>
            </a:r>
          </a:p>
        </p:txBody>
      </p:sp>
      <p:sp>
        <p:nvSpPr>
          <p:cNvPr id="106" name="TextBox 105">
            <a:extLst>
              <a:ext uri="{FF2B5EF4-FFF2-40B4-BE49-F238E27FC236}">
                <a16:creationId xmlns:a16="http://schemas.microsoft.com/office/drawing/2014/main" id="{489B40E8-F702-4B36-A12D-D42A6316F7FA}"/>
              </a:ext>
            </a:extLst>
          </p:cNvPr>
          <p:cNvSpPr txBox="1"/>
          <p:nvPr/>
        </p:nvSpPr>
        <p:spPr>
          <a:xfrm>
            <a:off x="5131016" y="3983697"/>
            <a:ext cx="303288" cy="461665"/>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Tw Cen MT" panose="020B0602020104020603"/>
                <a:ea typeface="+mn-ea"/>
                <a:cs typeface="+mn-cs"/>
              </a:rPr>
              <a:t>L</a:t>
            </a:r>
          </a:p>
        </p:txBody>
      </p:sp>
      <p:sp>
        <p:nvSpPr>
          <p:cNvPr id="107" name="TextBox 106">
            <a:extLst>
              <a:ext uri="{FF2B5EF4-FFF2-40B4-BE49-F238E27FC236}">
                <a16:creationId xmlns:a16="http://schemas.microsoft.com/office/drawing/2014/main" id="{C54BD221-C9DE-4034-AF72-95B87C8D9D56}"/>
              </a:ext>
            </a:extLst>
          </p:cNvPr>
          <p:cNvSpPr txBox="1"/>
          <p:nvPr/>
        </p:nvSpPr>
        <p:spPr>
          <a:xfrm>
            <a:off x="4391796" y="3981253"/>
            <a:ext cx="303288" cy="461665"/>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Tw Cen MT" panose="020B0602020104020603"/>
                <a:ea typeface="+mn-ea"/>
                <a:cs typeface="+mn-cs"/>
              </a:rPr>
              <a:t>L</a:t>
            </a:r>
          </a:p>
        </p:txBody>
      </p:sp>
      <p:sp>
        <p:nvSpPr>
          <p:cNvPr id="8" name="Slide Number Placeholder 7">
            <a:extLst>
              <a:ext uri="{FF2B5EF4-FFF2-40B4-BE49-F238E27FC236}">
                <a16:creationId xmlns:a16="http://schemas.microsoft.com/office/drawing/2014/main" id="{DAF977D0-CF22-4E16-BB6E-E1FDD4D30505}"/>
              </a:ext>
            </a:extLst>
          </p:cNvPr>
          <p:cNvSpPr>
            <a:spLocks noGrp="1"/>
          </p:cNvSpPr>
          <p:nvPr>
            <p:ph type="sldNum" sz="quarter" idx="12"/>
          </p:nvPr>
        </p:nvSpPr>
        <p:spPr/>
        <p:txBody>
          <a:bodyPr/>
          <a:lstStyle/>
          <a:p>
            <a:fld id="{6D22F896-40B5-4ADD-8801-0D06FADFA095}" type="slidenum">
              <a:rPr lang="en-US" smtClean="0"/>
              <a:t>26</a:t>
            </a:fld>
            <a:endParaRPr lang="en-US" dirty="0"/>
          </a:p>
        </p:txBody>
      </p:sp>
      <p:sp>
        <p:nvSpPr>
          <p:cNvPr id="13" name="Content Placeholder 12">
            <a:extLst>
              <a:ext uri="{FF2B5EF4-FFF2-40B4-BE49-F238E27FC236}">
                <a16:creationId xmlns:a16="http://schemas.microsoft.com/office/drawing/2014/main" id="{2BC85BE6-69F0-4A4E-BAC1-38AF23028EA9}"/>
              </a:ext>
            </a:extLst>
          </p:cNvPr>
          <p:cNvSpPr>
            <a:spLocks noGrp="1"/>
          </p:cNvSpPr>
          <p:nvPr>
            <p:ph idx="1"/>
          </p:nvPr>
        </p:nvSpPr>
        <p:spPr/>
        <p:txBody>
          <a:bodyPr/>
          <a:lstStyle/>
          <a:p>
            <a:endParaRPr lang="en-US"/>
          </a:p>
        </p:txBody>
      </p:sp>
      <p:sp>
        <p:nvSpPr>
          <p:cNvPr id="155" name="Content Placeholder 8">
            <a:extLst>
              <a:ext uri="{FF2B5EF4-FFF2-40B4-BE49-F238E27FC236}">
                <a16:creationId xmlns:a16="http://schemas.microsoft.com/office/drawing/2014/main" id="{30A44E96-0DBA-4BBE-AADE-5F8D7BD34527}"/>
              </a:ext>
            </a:extLst>
          </p:cNvPr>
          <p:cNvSpPr txBox="1">
            <a:spLocks/>
          </p:cNvSpPr>
          <p:nvPr/>
        </p:nvSpPr>
        <p:spPr>
          <a:xfrm>
            <a:off x="8036041" y="2249487"/>
            <a:ext cx="3281004"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342900" indent="-342900">
              <a:buFont typeface="Arial" panose="020B0604020202020204" pitchFamily="34" charset="0"/>
              <a:buAutoNum type="arabicParenR"/>
            </a:pPr>
            <a:r>
              <a:rPr lang="en-US" sz="1800"/>
              <a:t>Project Step – Refine function</a:t>
            </a:r>
          </a:p>
          <a:p>
            <a:pPr marL="342900" indent="-342900">
              <a:buFont typeface="Arial" panose="020B0604020202020204" pitchFamily="34" charset="0"/>
              <a:buAutoNum type="arabicParenR"/>
            </a:pPr>
            <a:r>
              <a:rPr lang="en-US" sz="1800"/>
              <a:t>Compress Step – Transform coefficients in frequential domain</a:t>
            </a:r>
          </a:p>
          <a:p>
            <a:pPr marL="342900" indent="-342900">
              <a:buFont typeface="Arial" panose="020B0604020202020204" pitchFamily="34" charset="0"/>
              <a:buAutoNum type="arabicParenR"/>
            </a:pPr>
            <a:r>
              <a:rPr lang="en-US" sz="1800"/>
              <a:t>Inner-Product</a:t>
            </a:r>
            <a:endParaRPr lang="en-US" sz="1800" dirty="0"/>
          </a:p>
        </p:txBody>
      </p:sp>
    </p:spTree>
    <p:extLst>
      <p:ext uri="{BB962C8B-B14F-4D97-AF65-F5344CB8AC3E}">
        <p14:creationId xmlns:p14="http://schemas.microsoft.com/office/powerpoint/2010/main" val="20076972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104B0-1D68-4E16-B4C0-027C1B1C5F9A}"/>
              </a:ext>
            </a:extLst>
          </p:cNvPr>
          <p:cNvSpPr>
            <a:spLocks noGrp="1"/>
          </p:cNvSpPr>
          <p:nvPr>
            <p:ph type="title"/>
          </p:nvPr>
        </p:nvSpPr>
        <p:spPr>
          <a:xfrm>
            <a:off x="8036041" y="618518"/>
            <a:ext cx="3281003" cy="1478570"/>
          </a:xfrm>
        </p:spPr>
        <p:txBody>
          <a:bodyPr anchor="b">
            <a:normAutofit/>
          </a:bodyPr>
          <a:lstStyle/>
          <a:p>
            <a:r>
              <a:rPr lang="en-US" sz="2800"/>
              <a:t>Inner-Product basic implementation</a:t>
            </a:r>
          </a:p>
        </p:txBody>
      </p:sp>
      <p:sp>
        <p:nvSpPr>
          <p:cNvPr id="12" name="Round Diagonal Corner Rectangle 11">
            <a:extLst>
              <a:ext uri="{FF2B5EF4-FFF2-40B4-BE49-F238E27FC236}">
                <a16:creationId xmlns:a16="http://schemas.microsoft.com/office/drawing/2014/main" id="{E4B7B3E3-827A-48BE-AD67-A57C45AA6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54" name="TextBox 153">
            <a:extLst>
              <a:ext uri="{FF2B5EF4-FFF2-40B4-BE49-F238E27FC236}">
                <a16:creationId xmlns:a16="http://schemas.microsoft.com/office/drawing/2014/main" id="{7AA31639-93CE-45D6-9811-C35733A60015}"/>
              </a:ext>
            </a:extLst>
          </p:cNvPr>
          <p:cNvSpPr txBox="1"/>
          <p:nvPr/>
        </p:nvSpPr>
        <p:spPr>
          <a:xfrm>
            <a:off x="2043949" y="2042644"/>
            <a:ext cx="926857" cy="369332"/>
          </a:xfrm>
          <a:prstGeom prst="rect">
            <a:avLst/>
          </a:prstGeom>
          <a:noFill/>
          <a:ln>
            <a:solidFill>
              <a:schemeClr val="bg1"/>
            </a:solidFill>
          </a:ln>
        </p:spPr>
        <p:txBody>
          <a:bodyPr wrap="none" rtlCol="0">
            <a:spAutoFit/>
          </a:bodyPr>
          <a:lstStyle/>
          <a:p>
            <a:r>
              <a:rPr lang="en-US" dirty="0">
                <a:solidFill>
                  <a:schemeClr val="bg1"/>
                </a:solidFill>
              </a:rPr>
              <a:t>&lt; C, I &gt;</a:t>
            </a:r>
          </a:p>
        </p:txBody>
      </p:sp>
      <p:sp>
        <p:nvSpPr>
          <p:cNvPr id="155" name="TextBox 154">
            <a:extLst>
              <a:ext uri="{FF2B5EF4-FFF2-40B4-BE49-F238E27FC236}">
                <a16:creationId xmlns:a16="http://schemas.microsoft.com/office/drawing/2014/main" id="{1D87E51E-02CB-4281-A37D-1032D1C0110E}"/>
              </a:ext>
            </a:extLst>
          </p:cNvPr>
          <p:cNvSpPr txBox="1"/>
          <p:nvPr/>
        </p:nvSpPr>
        <p:spPr>
          <a:xfrm>
            <a:off x="5541211" y="2036251"/>
            <a:ext cx="935559" cy="369332"/>
          </a:xfrm>
          <a:prstGeom prst="rect">
            <a:avLst/>
          </a:prstGeom>
          <a:noFill/>
          <a:ln>
            <a:solidFill>
              <a:schemeClr val="bg1"/>
            </a:solidFill>
          </a:ln>
        </p:spPr>
        <p:txBody>
          <a:bodyPr wrap="square" rtlCol="0">
            <a:spAutoFit/>
          </a:bodyPr>
          <a:lstStyle/>
          <a:p>
            <a:r>
              <a:rPr lang="en-US" dirty="0">
                <a:solidFill>
                  <a:schemeClr val="bg1"/>
                </a:solidFill>
              </a:rPr>
              <a:t>&lt; C, I &gt;</a:t>
            </a:r>
          </a:p>
        </p:txBody>
      </p:sp>
      <p:cxnSp>
        <p:nvCxnSpPr>
          <p:cNvPr id="156" name="Straight Arrow Connector 155">
            <a:extLst>
              <a:ext uri="{FF2B5EF4-FFF2-40B4-BE49-F238E27FC236}">
                <a16:creationId xmlns:a16="http://schemas.microsoft.com/office/drawing/2014/main" id="{6BEFE11F-C870-4EE7-8688-16173544A3CF}"/>
              </a:ext>
            </a:extLst>
          </p:cNvPr>
          <p:cNvCxnSpPr>
            <a:cxnSpLocks/>
            <a:stCxn id="164" idx="5"/>
            <a:endCxn id="196" idx="0"/>
          </p:cNvCxnSpPr>
          <p:nvPr/>
        </p:nvCxnSpPr>
        <p:spPr>
          <a:xfrm>
            <a:off x="6967834" y="4353413"/>
            <a:ext cx="50954" cy="37995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0C78E3B6-C166-43A8-8078-7F8F7CE1B975}"/>
              </a:ext>
            </a:extLst>
          </p:cNvPr>
          <p:cNvCxnSpPr>
            <a:cxnSpLocks/>
            <a:stCxn id="170" idx="3"/>
            <a:endCxn id="193" idx="0"/>
          </p:cNvCxnSpPr>
          <p:nvPr/>
        </p:nvCxnSpPr>
        <p:spPr>
          <a:xfrm flipH="1">
            <a:off x="3586302" y="4348198"/>
            <a:ext cx="75546" cy="36616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8" name="Oval 157">
            <a:extLst>
              <a:ext uri="{FF2B5EF4-FFF2-40B4-BE49-F238E27FC236}">
                <a16:creationId xmlns:a16="http://schemas.microsoft.com/office/drawing/2014/main" id="{5833BE5B-B8D7-4903-8778-D48BB58E8EB7}"/>
              </a:ext>
            </a:extLst>
          </p:cNvPr>
          <p:cNvSpPr/>
          <p:nvPr/>
        </p:nvSpPr>
        <p:spPr>
          <a:xfrm>
            <a:off x="3394837" y="4777059"/>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cxnSp>
        <p:nvCxnSpPr>
          <p:cNvPr id="159" name="Straight Arrow Connector 158">
            <a:extLst>
              <a:ext uri="{FF2B5EF4-FFF2-40B4-BE49-F238E27FC236}">
                <a16:creationId xmlns:a16="http://schemas.microsoft.com/office/drawing/2014/main" id="{B80C8643-700B-4DE7-9BA7-4DD507CE59DD}"/>
              </a:ext>
            </a:extLst>
          </p:cNvPr>
          <p:cNvCxnSpPr>
            <a:cxnSpLocks/>
            <a:stCxn id="164" idx="3"/>
            <a:endCxn id="195" idx="0"/>
          </p:cNvCxnSpPr>
          <p:nvPr/>
        </p:nvCxnSpPr>
        <p:spPr>
          <a:xfrm flipH="1">
            <a:off x="6642286" y="4353413"/>
            <a:ext cx="51995" cy="38621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9DBA6776-976F-4B07-A182-1ECB8224A4EE}"/>
              </a:ext>
            </a:extLst>
          </p:cNvPr>
          <p:cNvCxnSpPr>
            <a:cxnSpLocks/>
            <a:stCxn id="170" idx="5"/>
            <a:endCxn id="194" idx="0"/>
          </p:cNvCxnSpPr>
          <p:nvPr/>
        </p:nvCxnSpPr>
        <p:spPr>
          <a:xfrm>
            <a:off x="3935401" y="4348198"/>
            <a:ext cx="37761" cy="36616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1" name="Oval 160">
            <a:extLst>
              <a:ext uri="{FF2B5EF4-FFF2-40B4-BE49-F238E27FC236}">
                <a16:creationId xmlns:a16="http://schemas.microsoft.com/office/drawing/2014/main" id="{C3EADD52-BD00-4A32-A7FC-405C04838C33}"/>
              </a:ext>
            </a:extLst>
          </p:cNvPr>
          <p:cNvSpPr/>
          <p:nvPr/>
        </p:nvSpPr>
        <p:spPr>
          <a:xfrm>
            <a:off x="3777766" y="4777059"/>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162" name="Oval 161">
            <a:extLst>
              <a:ext uri="{FF2B5EF4-FFF2-40B4-BE49-F238E27FC236}">
                <a16:creationId xmlns:a16="http://schemas.microsoft.com/office/drawing/2014/main" id="{37DB6F67-3A06-4C0B-A108-616652FCAF21}"/>
              </a:ext>
            </a:extLst>
          </p:cNvPr>
          <p:cNvSpPr/>
          <p:nvPr/>
        </p:nvSpPr>
        <p:spPr>
          <a:xfrm>
            <a:off x="6444196" y="4802745"/>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163" name="Oval 162">
            <a:extLst>
              <a:ext uri="{FF2B5EF4-FFF2-40B4-BE49-F238E27FC236}">
                <a16:creationId xmlns:a16="http://schemas.microsoft.com/office/drawing/2014/main" id="{E2D8613A-F09F-4953-A775-0427C413329C}"/>
              </a:ext>
            </a:extLst>
          </p:cNvPr>
          <p:cNvSpPr/>
          <p:nvPr/>
        </p:nvSpPr>
        <p:spPr>
          <a:xfrm>
            <a:off x="6833751" y="4797959"/>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164" name="Oval 163">
            <a:extLst>
              <a:ext uri="{FF2B5EF4-FFF2-40B4-BE49-F238E27FC236}">
                <a16:creationId xmlns:a16="http://schemas.microsoft.com/office/drawing/2014/main" id="{17F77451-334D-4260-AD71-57D5A606AC31}"/>
              </a:ext>
            </a:extLst>
          </p:cNvPr>
          <p:cNvSpPr/>
          <p:nvPr/>
        </p:nvSpPr>
        <p:spPr>
          <a:xfrm>
            <a:off x="6637627" y="4030711"/>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cxnSp>
        <p:nvCxnSpPr>
          <p:cNvPr id="165" name="Straight Arrow Connector 164">
            <a:extLst>
              <a:ext uri="{FF2B5EF4-FFF2-40B4-BE49-F238E27FC236}">
                <a16:creationId xmlns:a16="http://schemas.microsoft.com/office/drawing/2014/main" id="{AC56D2E2-C3CF-4936-878B-96AA4BB46A28}"/>
              </a:ext>
            </a:extLst>
          </p:cNvPr>
          <p:cNvCxnSpPr>
            <a:cxnSpLocks/>
            <a:stCxn id="173" idx="3"/>
          </p:cNvCxnSpPr>
          <p:nvPr/>
        </p:nvCxnSpPr>
        <p:spPr>
          <a:xfrm flipH="1">
            <a:off x="6042855" y="3589922"/>
            <a:ext cx="287171" cy="39133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ECF559E5-841F-4156-9C3B-DD167E8D0D7B}"/>
              </a:ext>
            </a:extLst>
          </p:cNvPr>
          <p:cNvCxnSpPr>
            <a:cxnSpLocks/>
            <a:stCxn id="172" idx="5"/>
          </p:cNvCxnSpPr>
          <p:nvPr/>
        </p:nvCxnSpPr>
        <p:spPr>
          <a:xfrm>
            <a:off x="5076062" y="3607507"/>
            <a:ext cx="201939" cy="38585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26472751-8C96-40A8-A48F-C4B8E5B2B348}"/>
              </a:ext>
            </a:extLst>
          </p:cNvPr>
          <p:cNvCxnSpPr>
            <a:cxnSpLocks/>
            <a:stCxn id="173" idx="5"/>
            <a:endCxn id="164" idx="0"/>
          </p:cNvCxnSpPr>
          <p:nvPr/>
        </p:nvCxnSpPr>
        <p:spPr>
          <a:xfrm>
            <a:off x="6603579" y="3589922"/>
            <a:ext cx="227479" cy="4407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E116614A-F02B-4BEA-98D1-4DC1C12551CD}"/>
              </a:ext>
            </a:extLst>
          </p:cNvPr>
          <p:cNvCxnSpPr>
            <a:cxnSpLocks/>
            <a:stCxn id="172" idx="3"/>
          </p:cNvCxnSpPr>
          <p:nvPr/>
        </p:nvCxnSpPr>
        <p:spPr>
          <a:xfrm flipH="1">
            <a:off x="4599391" y="3607507"/>
            <a:ext cx="203118" cy="39352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719579D4-B83A-40C0-A145-6D5C8D019B8F}"/>
              </a:ext>
            </a:extLst>
          </p:cNvPr>
          <p:cNvCxnSpPr>
            <a:cxnSpLocks/>
            <a:stCxn id="171" idx="3"/>
          </p:cNvCxnSpPr>
          <p:nvPr/>
        </p:nvCxnSpPr>
        <p:spPr>
          <a:xfrm flipH="1">
            <a:off x="3009311" y="3607508"/>
            <a:ext cx="265681" cy="34406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0" name="Oval 169">
            <a:extLst>
              <a:ext uri="{FF2B5EF4-FFF2-40B4-BE49-F238E27FC236}">
                <a16:creationId xmlns:a16="http://schemas.microsoft.com/office/drawing/2014/main" id="{84A71975-F026-448B-B733-17B79470DDF5}"/>
              </a:ext>
            </a:extLst>
          </p:cNvPr>
          <p:cNvSpPr/>
          <p:nvPr/>
        </p:nvSpPr>
        <p:spPr>
          <a:xfrm>
            <a:off x="3605194" y="4025496"/>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171" name="Oval 170">
            <a:extLst>
              <a:ext uri="{FF2B5EF4-FFF2-40B4-BE49-F238E27FC236}">
                <a16:creationId xmlns:a16="http://schemas.microsoft.com/office/drawing/2014/main" id="{02399FA7-A6DE-4A1C-A121-12DB60AB1892}"/>
              </a:ext>
            </a:extLst>
          </p:cNvPr>
          <p:cNvSpPr/>
          <p:nvPr/>
        </p:nvSpPr>
        <p:spPr>
          <a:xfrm>
            <a:off x="3218338" y="3284806"/>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2" name="Oval 171">
            <a:extLst>
              <a:ext uri="{FF2B5EF4-FFF2-40B4-BE49-F238E27FC236}">
                <a16:creationId xmlns:a16="http://schemas.microsoft.com/office/drawing/2014/main" id="{D012E7C1-076A-4FA8-9D23-8F14A9D0DF5D}"/>
              </a:ext>
            </a:extLst>
          </p:cNvPr>
          <p:cNvSpPr/>
          <p:nvPr/>
        </p:nvSpPr>
        <p:spPr>
          <a:xfrm>
            <a:off x="4745855" y="3284805"/>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3" name="Oval 172">
            <a:extLst>
              <a:ext uri="{FF2B5EF4-FFF2-40B4-BE49-F238E27FC236}">
                <a16:creationId xmlns:a16="http://schemas.microsoft.com/office/drawing/2014/main" id="{9DB7F07A-DDA2-44AA-9794-7D6B6E41D3ED}"/>
              </a:ext>
            </a:extLst>
          </p:cNvPr>
          <p:cNvSpPr/>
          <p:nvPr/>
        </p:nvSpPr>
        <p:spPr>
          <a:xfrm>
            <a:off x="6273372" y="3267220"/>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74" name="Straight Arrow Connector 173">
            <a:extLst>
              <a:ext uri="{FF2B5EF4-FFF2-40B4-BE49-F238E27FC236}">
                <a16:creationId xmlns:a16="http://schemas.microsoft.com/office/drawing/2014/main" id="{39A49052-F5F5-4A73-B7AB-6998CB573F29}"/>
              </a:ext>
            </a:extLst>
          </p:cNvPr>
          <p:cNvCxnSpPr>
            <a:cxnSpLocks/>
            <a:stCxn id="178" idx="3"/>
          </p:cNvCxnSpPr>
          <p:nvPr/>
        </p:nvCxnSpPr>
        <p:spPr>
          <a:xfrm flipH="1">
            <a:off x="2021028" y="2850491"/>
            <a:ext cx="483758" cy="48968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8243D36D-0A6D-4188-93B6-2605DB8C24EF}"/>
              </a:ext>
            </a:extLst>
          </p:cNvPr>
          <p:cNvCxnSpPr>
            <a:cxnSpLocks/>
            <a:endCxn id="172" idx="7"/>
          </p:cNvCxnSpPr>
          <p:nvPr/>
        </p:nvCxnSpPr>
        <p:spPr>
          <a:xfrm flipH="1">
            <a:off x="5076062" y="2859201"/>
            <a:ext cx="449378" cy="48097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331A36B4-F52E-4BD0-A84E-ABA9A6A00E64}"/>
              </a:ext>
            </a:extLst>
          </p:cNvPr>
          <p:cNvCxnSpPr>
            <a:cxnSpLocks/>
            <a:stCxn id="178" idx="5"/>
            <a:endCxn id="171" idx="1"/>
          </p:cNvCxnSpPr>
          <p:nvPr/>
        </p:nvCxnSpPr>
        <p:spPr>
          <a:xfrm>
            <a:off x="2778339" y="2850491"/>
            <a:ext cx="496653" cy="48968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B134C640-94F6-4E94-9597-9BF672AB7B63}"/>
              </a:ext>
            </a:extLst>
          </p:cNvPr>
          <p:cNvCxnSpPr>
            <a:cxnSpLocks/>
            <a:stCxn id="179" idx="5"/>
            <a:endCxn id="173" idx="1"/>
          </p:cNvCxnSpPr>
          <p:nvPr/>
        </p:nvCxnSpPr>
        <p:spPr>
          <a:xfrm>
            <a:off x="5855647" y="2850490"/>
            <a:ext cx="474379" cy="47209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8" name="Oval 177">
            <a:extLst>
              <a:ext uri="{FF2B5EF4-FFF2-40B4-BE49-F238E27FC236}">
                <a16:creationId xmlns:a16="http://schemas.microsoft.com/office/drawing/2014/main" id="{33C41621-AEDB-4F60-9C35-23C0B1B19F68}"/>
              </a:ext>
            </a:extLst>
          </p:cNvPr>
          <p:cNvSpPr/>
          <p:nvPr/>
        </p:nvSpPr>
        <p:spPr>
          <a:xfrm>
            <a:off x="2448132" y="2527789"/>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9" name="Oval 178">
            <a:extLst>
              <a:ext uri="{FF2B5EF4-FFF2-40B4-BE49-F238E27FC236}">
                <a16:creationId xmlns:a16="http://schemas.microsoft.com/office/drawing/2014/main" id="{3F8C7B4D-62D8-4A0D-B3F8-598A126B74AF}"/>
              </a:ext>
            </a:extLst>
          </p:cNvPr>
          <p:cNvSpPr/>
          <p:nvPr/>
        </p:nvSpPr>
        <p:spPr>
          <a:xfrm>
            <a:off x="5525440" y="2527788"/>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80" name="Straight Arrow Connector 179">
            <a:extLst>
              <a:ext uri="{FF2B5EF4-FFF2-40B4-BE49-F238E27FC236}">
                <a16:creationId xmlns:a16="http://schemas.microsoft.com/office/drawing/2014/main" id="{8667C1B0-A3CD-46CB-975E-44C8FD1D0E42}"/>
              </a:ext>
            </a:extLst>
          </p:cNvPr>
          <p:cNvCxnSpPr>
            <a:cxnSpLocks/>
            <a:stCxn id="182" idx="2"/>
            <a:endCxn id="178" idx="7"/>
          </p:cNvCxnSpPr>
          <p:nvPr/>
        </p:nvCxnSpPr>
        <p:spPr>
          <a:xfrm flipH="1">
            <a:off x="2778339" y="1934308"/>
            <a:ext cx="1217239" cy="64884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1D01ACE0-20F0-4654-BF31-A4E6CC1C0D04}"/>
              </a:ext>
            </a:extLst>
          </p:cNvPr>
          <p:cNvCxnSpPr>
            <a:cxnSpLocks/>
            <a:stCxn id="182" idx="6"/>
            <a:endCxn id="179" idx="1"/>
          </p:cNvCxnSpPr>
          <p:nvPr/>
        </p:nvCxnSpPr>
        <p:spPr>
          <a:xfrm>
            <a:off x="4382439" y="1934308"/>
            <a:ext cx="1199655" cy="64884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2" name="Oval 181">
            <a:extLst>
              <a:ext uri="{FF2B5EF4-FFF2-40B4-BE49-F238E27FC236}">
                <a16:creationId xmlns:a16="http://schemas.microsoft.com/office/drawing/2014/main" id="{9D9C1267-45B1-403E-BCE7-86A52399C079}"/>
              </a:ext>
            </a:extLst>
          </p:cNvPr>
          <p:cNvSpPr/>
          <p:nvPr/>
        </p:nvSpPr>
        <p:spPr>
          <a:xfrm>
            <a:off x="3995578" y="1745273"/>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83" name="Straight Arrow Connector 182">
            <a:extLst>
              <a:ext uri="{FF2B5EF4-FFF2-40B4-BE49-F238E27FC236}">
                <a16:creationId xmlns:a16="http://schemas.microsoft.com/office/drawing/2014/main" id="{2B1B7678-5BA1-4EAB-932A-9613EB14674E}"/>
              </a:ext>
            </a:extLst>
          </p:cNvPr>
          <p:cNvCxnSpPr>
            <a:cxnSpLocks/>
            <a:stCxn id="171" idx="5"/>
            <a:endCxn id="170" idx="0"/>
          </p:cNvCxnSpPr>
          <p:nvPr/>
        </p:nvCxnSpPr>
        <p:spPr>
          <a:xfrm>
            <a:off x="3548545" y="3607508"/>
            <a:ext cx="250080" cy="41798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4" name="Oval 183">
            <a:extLst>
              <a:ext uri="{FF2B5EF4-FFF2-40B4-BE49-F238E27FC236}">
                <a16:creationId xmlns:a16="http://schemas.microsoft.com/office/drawing/2014/main" id="{46A72225-1543-45C8-82A0-E901F8990DDA}"/>
              </a:ext>
            </a:extLst>
          </p:cNvPr>
          <p:cNvSpPr/>
          <p:nvPr/>
        </p:nvSpPr>
        <p:spPr>
          <a:xfrm>
            <a:off x="4335935" y="4035165"/>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185" name="Oval 184">
            <a:extLst>
              <a:ext uri="{FF2B5EF4-FFF2-40B4-BE49-F238E27FC236}">
                <a16:creationId xmlns:a16="http://schemas.microsoft.com/office/drawing/2014/main" id="{BAA4DA21-A90E-4F5F-8FA1-E01F45370B5D}"/>
              </a:ext>
            </a:extLst>
          </p:cNvPr>
          <p:cNvSpPr/>
          <p:nvPr/>
        </p:nvSpPr>
        <p:spPr>
          <a:xfrm>
            <a:off x="2824202" y="4008193"/>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186" name="Oval 185">
            <a:extLst>
              <a:ext uri="{FF2B5EF4-FFF2-40B4-BE49-F238E27FC236}">
                <a16:creationId xmlns:a16="http://schemas.microsoft.com/office/drawing/2014/main" id="{3C7ACBA0-A115-4DBA-B81E-95E033132115}"/>
              </a:ext>
            </a:extLst>
          </p:cNvPr>
          <p:cNvSpPr/>
          <p:nvPr/>
        </p:nvSpPr>
        <p:spPr>
          <a:xfrm>
            <a:off x="5082847" y="4035165"/>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187" name="Oval 186">
            <a:extLst>
              <a:ext uri="{FF2B5EF4-FFF2-40B4-BE49-F238E27FC236}">
                <a16:creationId xmlns:a16="http://schemas.microsoft.com/office/drawing/2014/main" id="{A65F8A98-193D-49E4-9FCB-D8F6AB743809}"/>
              </a:ext>
            </a:extLst>
          </p:cNvPr>
          <p:cNvSpPr/>
          <p:nvPr/>
        </p:nvSpPr>
        <p:spPr>
          <a:xfrm>
            <a:off x="5860237" y="4035165"/>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188" name="Oval 187">
            <a:extLst>
              <a:ext uri="{FF2B5EF4-FFF2-40B4-BE49-F238E27FC236}">
                <a16:creationId xmlns:a16="http://schemas.microsoft.com/office/drawing/2014/main" id="{DF6A5742-4251-4B92-984B-CD20506CF486}"/>
              </a:ext>
            </a:extLst>
          </p:cNvPr>
          <p:cNvSpPr/>
          <p:nvPr/>
        </p:nvSpPr>
        <p:spPr>
          <a:xfrm>
            <a:off x="4335935" y="4035165"/>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189" name="Oval 188">
            <a:extLst>
              <a:ext uri="{FF2B5EF4-FFF2-40B4-BE49-F238E27FC236}">
                <a16:creationId xmlns:a16="http://schemas.microsoft.com/office/drawing/2014/main" id="{1EFC10DC-4393-4857-992A-0074A39F4D96}"/>
              </a:ext>
            </a:extLst>
          </p:cNvPr>
          <p:cNvSpPr/>
          <p:nvPr/>
        </p:nvSpPr>
        <p:spPr>
          <a:xfrm>
            <a:off x="2824202" y="4008193"/>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190" name="Oval 189">
            <a:extLst>
              <a:ext uri="{FF2B5EF4-FFF2-40B4-BE49-F238E27FC236}">
                <a16:creationId xmlns:a16="http://schemas.microsoft.com/office/drawing/2014/main" id="{16890ABD-C7FF-40D5-8C13-290F9FD6A75F}"/>
              </a:ext>
            </a:extLst>
          </p:cNvPr>
          <p:cNvSpPr/>
          <p:nvPr/>
        </p:nvSpPr>
        <p:spPr>
          <a:xfrm>
            <a:off x="5082847" y="4035165"/>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Tw Cen MT" panose="020B0602020104020603"/>
              <a:ea typeface="+mn-ea"/>
              <a:cs typeface="+mn-cs"/>
            </a:endParaRPr>
          </a:p>
        </p:txBody>
      </p:sp>
      <p:sp>
        <p:nvSpPr>
          <p:cNvPr id="191" name="Oval 190">
            <a:extLst>
              <a:ext uri="{FF2B5EF4-FFF2-40B4-BE49-F238E27FC236}">
                <a16:creationId xmlns:a16="http://schemas.microsoft.com/office/drawing/2014/main" id="{063F40DA-DDF3-40E6-86F2-DE72C45570CD}"/>
              </a:ext>
            </a:extLst>
          </p:cNvPr>
          <p:cNvSpPr/>
          <p:nvPr/>
        </p:nvSpPr>
        <p:spPr>
          <a:xfrm>
            <a:off x="5860237" y="4035165"/>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192" name="Oval 191">
            <a:extLst>
              <a:ext uri="{FF2B5EF4-FFF2-40B4-BE49-F238E27FC236}">
                <a16:creationId xmlns:a16="http://schemas.microsoft.com/office/drawing/2014/main" id="{302D1279-B970-45AC-B2D0-67A2D2ACCC9A}"/>
              </a:ext>
            </a:extLst>
          </p:cNvPr>
          <p:cNvSpPr/>
          <p:nvPr/>
        </p:nvSpPr>
        <p:spPr>
          <a:xfrm>
            <a:off x="1690821" y="3284807"/>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93" name="TextBox 192">
            <a:extLst>
              <a:ext uri="{FF2B5EF4-FFF2-40B4-BE49-F238E27FC236}">
                <a16:creationId xmlns:a16="http://schemas.microsoft.com/office/drawing/2014/main" id="{9EB066F6-ED1D-4548-A13A-79448BEF6E80}"/>
              </a:ext>
            </a:extLst>
          </p:cNvPr>
          <p:cNvSpPr txBox="1"/>
          <p:nvPr/>
        </p:nvSpPr>
        <p:spPr>
          <a:xfrm>
            <a:off x="3434658" y="4714363"/>
            <a:ext cx="303288" cy="461665"/>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Tw Cen MT" panose="020B0602020104020603"/>
                <a:ea typeface="+mn-ea"/>
                <a:cs typeface="+mn-cs"/>
              </a:rPr>
              <a:t>L</a:t>
            </a:r>
          </a:p>
        </p:txBody>
      </p:sp>
      <p:sp>
        <p:nvSpPr>
          <p:cNvPr id="194" name="TextBox 193">
            <a:extLst>
              <a:ext uri="{FF2B5EF4-FFF2-40B4-BE49-F238E27FC236}">
                <a16:creationId xmlns:a16="http://schemas.microsoft.com/office/drawing/2014/main" id="{7BB5BA16-1FAE-482E-9454-F5D42FA988E4}"/>
              </a:ext>
            </a:extLst>
          </p:cNvPr>
          <p:cNvSpPr txBox="1"/>
          <p:nvPr/>
        </p:nvSpPr>
        <p:spPr>
          <a:xfrm>
            <a:off x="3821518" y="4714362"/>
            <a:ext cx="303288" cy="461665"/>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Tw Cen MT" panose="020B0602020104020603"/>
                <a:ea typeface="+mn-ea"/>
                <a:cs typeface="+mn-cs"/>
              </a:rPr>
              <a:t>L</a:t>
            </a:r>
          </a:p>
        </p:txBody>
      </p:sp>
      <p:sp>
        <p:nvSpPr>
          <p:cNvPr id="195" name="TextBox 194">
            <a:extLst>
              <a:ext uri="{FF2B5EF4-FFF2-40B4-BE49-F238E27FC236}">
                <a16:creationId xmlns:a16="http://schemas.microsoft.com/office/drawing/2014/main" id="{1EB05CAB-9143-4387-952C-CD99A4902B96}"/>
              </a:ext>
            </a:extLst>
          </p:cNvPr>
          <p:cNvSpPr txBox="1"/>
          <p:nvPr/>
        </p:nvSpPr>
        <p:spPr>
          <a:xfrm>
            <a:off x="6490642" y="4739626"/>
            <a:ext cx="303288" cy="461665"/>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Tw Cen MT" panose="020B0602020104020603"/>
                <a:ea typeface="+mn-ea"/>
                <a:cs typeface="+mn-cs"/>
              </a:rPr>
              <a:t>L</a:t>
            </a:r>
          </a:p>
        </p:txBody>
      </p:sp>
      <p:sp>
        <p:nvSpPr>
          <p:cNvPr id="196" name="TextBox 195">
            <a:extLst>
              <a:ext uri="{FF2B5EF4-FFF2-40B4-BE49-F238E27FC236}">
                <a16:creationId xmlns:a16="http://schemas.microsoft.com/office/drawing/2014/main" id="{C524534D-CD7F-4088-AA96-87C396C9064F}"/>
              </a:ext>
            </a:extLst>
          </p:cNvPr>
          <p:cNvSpPr txBox="1"/>
          <p:nvPr/>
        </p:nvSpPr>
        <p:spPr>
          <a:xfrm>
            <a:off x="6867144" y="4733369"/>
            <a:ext cx="303288" cy="461665"/>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Tw Cen MT" panose="020B0602020104020603"/>
                <a:ea typeface="+mn-ea"/>
                <a:cs typeface="+mn-cs"/>
              </a:rPr>
              <a:t>L</a:t>
            </a:r>
          </a:p>
        </p:txBody>
      </p:sp>
      <p:sp>
        <p:nvSpPr>
          <p:cNvPr id="197" name="TextBox 196">
            <a:extLst>
              <a:ext uri="{FF2B5EF4-FFF2-40B4-BE49-F238E27FC236}">
                <a16:creationId xmlns:a16="http://schemas.microsoft.com/office/drawing/2014/main" id="{DE9855F4-317E-4EC2-A907-6C8686E122D3}"/>
              </a:ext>
            </a:extLst>
          </p:cNvPr>
          <p:cNvSpPr txBox="1"/>
          <p:nvPr/>
        </p:nvSpPr>
        <p:spPr>
          <a:xfrm>
            <a:off x="2857667" y="3951569"/>
            <a:ext cx="303288" cy="461665"/>
          </a:xfrm>
          <a:prstGeom prst="rect">
            <a:avLst/>
          </a:prstGeom>
          <a:noFill/>
          <a:ln>
            <a:noFill/>
          </a:ln>
        </p:spPr>
        <p:txBody>
          <a:bodyPr wrap="none" rtlCol="0">
            <a:spAutoFit/>
          </a:bodyPr>
          <a:lstStyle/>
          <a:p>
            <a:r>
              <a:rPr lang="en-US" sz="2400" dirty="0">
                <a:solidFill>
                  <a:schemeClr val="bg1"/>
                </a:solidFill>
              </a:rPr>
              <a:t>L</a:t>
            </a:r>
          </a:p>
        </p:txBody>
      </p:sp>
      <p:sp>
        <p:nvSpPr>
          <p:cNvPr id="198" name="TextBox 197">
            <a:extLst>
              <a:ext uri="{FF2B5EF4-FFF2-40B4-BE49-F238E27FC236}">
                <a16:creationId xmlns:a16="http://schemas.microsoft.com/office/drawing/2014/main" id="{D20A9617-2F34-493A-87DC-8E17A12C56CC}"/>
              </a:ext>
            </a:extLst>
          </p:cNvPr>
          <p:cNvSpPr txBox="1"/>
          <p:nvPr/>
        </p:nvSpPr>
        <p:spPr>
          <a:xfrm>
            <a:off x="1732607" y="3243006"/>
            <a:ext cx="303288" cy="461665"/>
          </a:xfrm>
          <a:prstGeom prst="rect">
            <a:avLst/>
          </a:prstGeom>
          <a:noFill/>
          <a:ln>
            <a:noFill/>
          </a:ln>
        </p:spPr>
        <p:txBody>
          <a:bodyPr wrap="none" rtlCol="0">
            <a:spAutoFit/>
          </a:bodyPr>
          <a:lstStyle/>
          <a:p>
            <a:r>
              <a:rPr lang="en-US" sz="2400" dirty="0">
                <a:solidFill>
                  <a:schemeClr val="bg1"/>
                </a:solidFill>
              </a:rPr>
              <a:t>L</a:t>
            </a:r>
          </a:p>
        </p:txBody>
      </p:sp>
      <p:sp>
        <p:nvSpPr>
          <p:cNvPr id="199" name="TextBox 198">
            <a:extLst>
              <a:ext uri="{FF2B5EF4-FFF2-40B4-BE49-F238E27FC236}">
                <a16:creationId xmlns:a16="http://schemas.microsoft.com/office/drawing/2014/main" id="{B2FE306E-DAB2-4B5F-B470-19F643FDDCEE}"/>
              </a:ext>
            </a:extLst>
          </p:cNvPr>
          <p:cNvSpPr txBox="1"/>
          <p:nvPr/>
        </p:nvSpPr>
        <p:spPr>
          <a:xfrm>
            <a:off x="5919313" y="3966394"/>
            <a:ext cx="303288" cy="461665"/>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Tw Cen MT" panose="020B0602020104020603"/>
                <a:ea typeface="+mn-ea"/>
                <a:cs typeface="+mn-cs"/>
              </a:rPr>
              <a:t>L</a:t>
            </a:r>
          </a:p>
        </p:txBody>
      </p:sp>
      <p:sp>
        <p:nvSpPr>
          <p:cNvPr id="200" name="TextBox 199">
            <a:extLst>
              <a:ext uri="{FF2B5EF4-FFF2-40B4-BE49-F238E27FC236}">
                <a16:creationId xmlns:a16="http://schemas.microsoft.com/office/drawing/2014/main" id="{9283A852-4BE3-4F12-98E0-47F255661BAB}"/>
              </a:ext>
            </a:extLst>
          </p:cNvPr>
          <p:cNvSpPr txBox="1"/>
          <p:nvPr/>
        </p:nvSpPr>
        <p:spPr>
          <a:xfrm>
            <a:off x="5131016" y="3983697"/>
            <a:ext cx="303288" cy="461665"/>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Tw Cen MT" panose="020B0602020104020603"/>
                <a:ea typeface="+mn-ea"/>
                <a:cs typeface="+mn-cs"/>
              </a:rPr>
              <a:t>L</a:t>
            </a:r>
          </a:p>
        </p:txBody>
      </p:sp>
      <p:sp>
        <p:nvSpPr>
          <p:cNvPr id="201" name="TextBox 200">
            <a:extLst>
              <a:ext uri="{FF2B5EF4-FFF2-40B4-BE49-F238E27FC236}">
                <a16:creationId xmlns:a16="http://schemas.microsoft.com/office/drawing/2014/main" id="{856186D2-FA26-4F6A-9DD1-7B0EF9B048F3}"/>
              </a:ext>
            </a:extLst>
          </p:cNvPr>
          <p:cNvSpPr txBox="1"/>
          <p:nvPr/>
        </p:nvSpPr>
        <p:spPr>
          <a:xfrm>
            <a:off x="4391796" y="3981253"/>
            <a:ext cx="303288" cy="461665"/>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Tw Cen MT" panose="020B0602020104020603"/>
                <a:ea typeface="+mn-ea"/>
                <a:cs typeface="+mn-cs"/>
              </a:rPr>
              <a:t>L</a:t>
            </a:r>
          </a:p>
        </p:txBody>
      </p:sp>
      <p:sp>
        <p:nvSpPr>
          <p:cNvPr id="5" name="Slide Number Placeholder 4">
            <a:extLst>
              <a:ext uri="{FF2B5EF4-FFF2-40B4-BE49-F238E27FC236}">
                <a16:creationId xmlns:a16="http://schemas.microsoft.com/office/drawing/2014/main" id="{E68EFDAC-5C43-404E-8E19-42908524EAD7}"/>
              </a:ext>
            </a:extLst>
          </p:cNvPr>
          <p:cNvSpPr>
            <a:spLocks noGrp="1"/>
          </p:cNvSpPr>
          <p:nvPr>
            <p:ph type="sldNum" sz="quarter" idx="12"/>
          </p:nvPr>
        </p:nvSpPr>
        <p:spPr/>
        <p:txBody>
          <a:bodyPr/>
          <a:lstStyle/>
          <a:p>
            <a:fld id="{6D22F896-40B5-4ADD-8801-0D06FADFA095}" type="slidenum">
              <a:rPr lang="en-US" smtClean="0"/>
              <a:t>27</a:t>
            </a:fld>
            <a:endParaRPr lang="en-US" dirty="0"/>
          </a:p>
        </p:txBody>
      </p:sp>
      <p:sp>
        <p:nvSpPr>
          <p:cNvPr id="11" name="Content Placeholder 10">
            <a:extLst>
              <a:ext uri="{FF2B5EF4-FFF2-40B4-BE49-F238E27FC236}">
                <a16:creationId xmlns:a16="http://schemas.microsoft.com/office/drawing/2014/main" id="{E6D9D861-AB82-413F-9986-74F71730754C}"/>
              </a:ext>
            </a:extLst>
          </p:cNvPr>
          <p:cNvSpPr>
            <a:spLocks noGrp="1"/>
          </p:cNvSpPr>
          <p:nvPr>
            <p:ph idx="1"/>
          </p:nvPr>
        </p:nvSpPr>
        <p:spPr/>
        <p:txBody>
          <a:bodyPr/>
          <a:lstStyle/>
          <a:p>
            <a:endParaRPr lang="en-US"/>
          </a:p>
        </p:txBody>
      </p:sp>
      <p:sp>
        <p:nvSpPr>
          <p:cNvPr id="202" name="Content Placeholder 8">
            <a:extLst>
              <a:ext uri="{FF2B5EF4-FFF2-40B4-BE49-F238E27FC236}">
                <a16:creationId xmlns:a16="http://schemas.microsoft.com/office/drawing/2014/main" id="{21303259-0DD2-4296-A7C4-72CA04B17EF8}"/>
              </a:ext>
            </a:extLst>
          </p:cNvPr>
          <p:cNvSpPr txBox="1">
            <a:spLocks/>
          </p:cNvSpPr>
          <p:nvPr/>
        </p:nvSpPr>
        <p:spPr>
          <a:xfrm>
            <a:off x="8036041" y="2249487"/>
            <a:ext cx="3281004"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342900" indent="-342900">
              <a:buFont typeface="Arial" panose="020B0604020202020204" pitchFamily="34" charset="0"/>
              <a:buAutoNum type="arabicParenR"/>
            </a:pPr>
            <a:r>
              <a:rPr lang="en-US" sz="1800"/>
              <a:t>Project Step – Refine function</a:t>
            </a:r>
          </a:p>
          <a:p>
            <a:pPr marL="342900" indent="-342900">
              <a:buFont typeface="Arial" panose="020B0604020202020204" pitchFamily="34" charset="0"/>
              <a:buAutoNum type="arabicParenR"/>
            </a:pPr>
            <a:r>
              <a:rPr lang="en-US" sz="1800"/>
              <a:t>Compress Step – Transform coefficients in frequential domain</a:t>
            </a:r>
          </a:p>
          <a:p>
            <a:pPr marL="342900" indent="-342900">
              <a:buFont typeface="Arial" panose="020B0604020202020204" pitchFamily="34" charset="0"/>
              <a:buAutoNum type="arabicParenR"/>
            </a:pPr>
            <a:r>
              <a:rPr lang="en-US" sz="1800"/>
              <a:t>Inner-Product</a:t>
            </a:r>
            <a:endParaRPr lang="en-US" sz="1800" dirty="0"/>
          </a:p>
        </p:txBody>
      </p:sp>
    </p:spTree>
    <p:extLst>
      <p:ext uri="{BB962C8B-B14F-4D97-AF65-F5344CB8AC3E}">
        <p14:creationId xmlns:p14="http://schemas.microsoft.com/office/powerpoint/2010/main" val="35754369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104B0-1D68-4E16-B4C0-027C1B1C5F9A}"/>
              </a:ext>
            </a:extLst>
          </p:cNvPr>
          <p:cNvSpPr>
            <a:spLocks noGrp="1"/>
          </p:cNvSpPr>
          <p:nvPr>
            <p:ph type="title"/>
          </p:nvPr>
        </p:nvSpPr>
        <p:spPr>
          <a:xfrm>
            <a:off x="8036041" y="618518"/>
            <a:ext cx="3281003" cy="1478570"/>
          </a:xfrm>
        </p:spPr>
        <p:txBody>
          <a:bodyPr anchor="b">
            <a:normAutofit/>
          </a:bodyPr>
          <a:lstStyle/>
          <a:p>
            <a:r>
              <a:rPr lang="en-US" sz="2800" dirty="0"/>
              <a:t>Inner-Product basic implementation</a:t>
            </a:r>
          </a:p>
        </p:txBody>
      </p:sp>
      <p:sp>
        <p:nvSpPr>
          <p:cNvPr id="12" name="Round Diagonal Corner Rectangle 11">
            <a:extLst>
              <a:ext uri="{FF2B5EF4-FFF2-40B4-BE49-F238E27FC236}">
                <a16:creationId xmlns:a16="http://schemas.microsoft.com/office/drawing/2014/main" id="{E4B7B3E3-827A-48BE-AD67-A57C45AA6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3" name="Rectangle 2">
            <a:extLst>
              <a:ext uri="{FF2B5EF4-FFF2-40B4-BE49-F238E27FC236}">
                <a16:creationId xmlns:a16="http://schemas.microsoft.com/office/drawing/2014/main" id="{F74D0515-F970-4F3C-BF78-CEB7DD747C55}"/>
              </a:ext>
            </a:extLst>
          </p:cNvPr>
          <p:cNvSpPr/>
          <p:nvPr/>
        </p:nvSpPr>
        <p:spPr>
          <a:xfrm>
            <a:off x="8169803" y="4403565"/>
            <a:ext cx="1951176"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rgbClr val="FFC000"/>
                </a:solidFill>
                <a:effectLst/>
                <a:latin typeface="AR CENA" panose="02000000000000000000" pitchFamily="2" charset="0"/>
              </a:rPr>
              <a:t>Finish !</a:t>
            </a:r>
          </a:p>
        </p:txBody>
      </p:sp>
      <p:sp>
        <p:nvSpPr>
          <p:cNvPr id="156" name="TextBox 155">
            <a:extLst>
              <a:ext uri="{FF2B5EF4-FFF2-40B4-BE49-F238E27FC236}">
                <a16:creationId xmlns:a16="http://schemas.microsoft.com/office/drawing/2014/main" id="{71EEBBB4-8C0C-4B6E-A3DC-0245FA42A5D2}"/>
              </a:ext>
            </a:extLst>
          </p:cNvPr>
          <p:cNvSpPr txBox="1"/>
          <p:nvPr/>
        </p:nvSpPr>
        <p:spPr>
          <a:xfrm>
            <a:off x="3798624" y="1237905"/>
            <a:ext cx="935559" cy="369332"/>
          </a:xfrm>
          <a:prstGeom prst="rect">
            <a:avLst/>
          </a:prstGeom>
          <a:noFill/>
          <a:ln>
            <a:solidFill>
              <a:schemeClr val="bg1"/>
            </a:solidFill>
          </a:ln>
        </p:spPr>
        <p:txBody>
          <a:bodyPr wrap="square" rtlCol="0">
            <a:spAutoFit/>
          </a:bodyPr>
          <a:lstStyle/>
          <a:p>
            <a:r>
              <a:rPr lang="en-US" dirty="0">
                <a:solidFill>
                  <a:schemeClr val="bg1"/>
                </a:solidFill>
              </a:rPr>
              <a:t>&lt; C, I &gt;</a:t>
            </a:r>
          </a:p>
        </p:txBody>
      </p:sp>
      <p:cxnSp>
        <p:nvCxnSpPr>
          <p:cNvPr id="157" name="Straight Arrow Connector 156">
            <a:extLst>
              <a:ext uri="{FF2B5EF4-FFF2-40B4-BE49-F238E27FC236}">
                <a16:creationId xmlns:a16="http://schemas.microsoft.com/office/drawing/2014/main" id="{153E56FD-F483-4DF0-B83A-42C04A2BD555}"/>
              </a:ext>
            </a:extLst>
          </p:cNvPr>
          <p:cNvCxnSpPr>
            <a:cxnSpLocks/>
            <a:stCxn id="165" idx="5"/>
            <a:endCxn id="197" idx="0"/>
          </p:cNvCxnSpPr>
          <p:nvPr/>
        </p:nvCxnSpPr>
        <p:spPr>
          <a:xfrm>
            <a:off x="6967834" y="4353413"/>
            <a:ext cx="50954" cy="37995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8591D2FD-A966-401D-A555-4600A6A86847}"/>
              </a:ext>
            </a:extLst>
          </p:cNvPr>
          <p:cNvCxnSpPr>
            <a:cxnSpLocks/>
            <a:stCxn id="171" idx="3"/>
            <a:endCxn id="194" idx="0"/>
          </p:cNvCxnSpPr>
          <p:nvPr/>
        </p:nvCxnSpPr>
        <p:spPr>
          <a:xfrm flipH="1">
            <a:off x="3586302" y="4348198"/>
            <a:ext cx="75546" cy="36616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9" name="Oval 158">
            <a:extLst>
              <a:ext uri="{FF2B5EF4-FFF2-40B4-BE49-F238E27FC236}">
                <a16:creationId xmlns:a16="http://schemas.microsoft.com/office/drawing/2014/main" id="{7111545E-C28C-4AC8-B2F9-D572F5B9FE7C}"/>
              </a:ext>
            </a:extLst>
          </p:cNvPr>
          <p:cNvSpPr/>
          <p:nvPr/>
        </p:nvSpPr>
        <p:spPr>
          <a:xfrm>
            <a:off x="3394837" y="4777059"/>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cxnSp>
        <p:nvCxnSpPr>
          <p:cNvPr id="160" name="Straight Arrow Connector 159">
            <a:extLst>
              <a:ext uri="{FF2B5EF4-FFF2-40B4-BE49-F238E27FC236}">
                <a16:creationId xmlns:a16="http://schemas.microsoft.com/office/drawing/2014/main" id="{60AFF126-6C17-4902-ACE7-D2A66C6EC104}"/>
              </a:ext>
            </a:extLst>
          </p:cNvPr>
          <p:cNvCxnSpPr>
            <a:cxnSpLocks/>
            <a:stCxn id="165" idx="3"/>
            <a:endCxn id="196" idx="0"/>
          </p:cNvCxnSpPr>
          <p:nvPr/>
        </p:nvCxnSpPr>
        <p:spPr>
          <a:xfrm flipH="1">
            <a:off x="6642286" y="4353413"/>
            <a:ext cx="51995" cy="38621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1C171D15-95E4-4A9C-9343-1419F0C2414B}"/>
              </a:ext>
            </a:extLst>
          </p:cNvPr>
          <p:cNvCxnSpPr>
            <a:cxnSpLocks/>
            <a:stCxn id="171" idx="5"/>
            <a:endCxn id="195" idx="0"/>
          </p:cNvCxnSpPr>
          <p:nvPr/>
        </p:nvCxnSpPr>
        <p:spPr>
          <a:xfrm>
            <a:off x="3935401" y="4348198"/>
            <a:ext cx="37761" cy="36616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2" name="Oval 161">
            <a:extLst>
              <a:ext uri="{FF2B5EF4-FFF2-40B4-BE49-F238E27FC236}">
                <a16:creationId xmlns:a16="http://schemas.microsoft.com/office/drawing/2014/main" id="{8283ED25-D692-48E5-BF47-3ACE53E271E9}"/>
              </a:ext>
            </a:extLst>
          </p:cNvPr>
          <p:cNvSpPr/>
          <p:nvPr/>
        </p:nvSpPr>
        <p:spPr>
          <a:xfrm>
            <a:off x="3777766" y="4777059"/>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163" name="Oval 162">
            <a:extLst>
              <a:ext uri="{FF2B5EF4-FFF2-40B4-BE49-F238E27FC236}">
                <a16:creationId xmlns:a16="http://schemas.microsoft.com/office/drawing/2014/main" id="{FF1BC7A1-1D28-45E5-826D-6598AFEC8710}"/>
              </a:ext>
            </a:extLst>
          </p:cNvPr>
          <p:cNvSpPr/>
          <p:nvPr/>
        </p:nvSpPr>
        <p:spPr>
          <a:xfrm>
            <a:off x="6444196" y="4802745"/>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164" name="Oval 163">
            <a:extLst>
              <a:ext uri="{FF2B5EF4-FFF2-40B4-BE49-F238E27FC236}">
                <a16:creationId xmlns:a16="http://schemas.microsoft.com/office/drawing/2014/main" id="{43DDEBE5-4E35-4F00-ABDA-34BF90C2E9A7}"/>
              </a:ext>
            </a:extLst>
          </p:cNvPr>
          <p:cNvSpPr/>
          <p:nvPr/>
        </p:nvSpPr>
        <p:spPr>
          <a:xfrm>
            <a:off x="6833751" y="4797959"/>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165" name="Oval 164">
            <a:extLst>
              <a:ext uri="{FF2B5EF4-FFF2-40B4-BE49-F238E27FC236}">
                <a16:creationId xmlns:a16="http://schemas.microsoft.com/office/drawing/2014/main" id="{A516FC4C-4CB7-4730-8CB4-F5A1BBCE2121}"/>
              </a:ext>
            </a:extLst>
          </p:cNvPr>
          <p:cNvSpPr/>
          <p:nvPr/>
        </p:nvSpPr>
        <p:spPr>
          <a:xfrm>
            <a:off x="6637627" y="4030711"/>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cxnSp>
        <p:nvCxnSpPr>
          <p:cNvPr id="166" name="Straight Arrow Connector 165">
            <a:extLst>
              <a:ext uri="{FF2B5EF4-FFF2-40B4-BE49-F238E27FC236}">
                <a16:creationId xmlns:a16="http://schemas.microsoft.com/office/drawing/2014/main" id="{AB322762-29D5-4F45-9F61-A33DADB81E4F}"/>
              </a:ext>
            </a:extLst>
          </p:cNvPr>
          <p:cNvCxnSpPr>
            <a:cxnSpLocks/>
            <a:stCxn id="174" idx="3"/>
          </p:cNvCxnSpPr>
          <p:nvPr/>
        </p:nvCxnSpPr>
        <p:spPr>
          <a:xfrm flipH="1">
            <a:off x="6042855" y="3589922"/>
            <a:ext cx="287171" cy="39133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A63231BD-EF82-4D5C-B8CD-6CF0B383C062}"/>
              </a:ext>
            </a:extLst>
          </p:cNvPr>
          <p:cNvCxnSpPr>
            <a:cxnSpLocks/>
            <a:stCxn id="173" idx="5"/>
          </p:cNvCxnSpPr>
          <p:nvPr/>
        </p:nvCxnSpPr>
        <p:spPr>
          <a:xfrm>
            <a:off x="5076062" y="3607507"/>
            <a:ext cx="201939" cy="38585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C69B2F0C-2F08-4451-8AAE-42F681728972}"/>
              </a:ext>
            </a:extLst>
          </p:cNvPr>
          <p:cNvCxnSpPr>
            <a:cxnSpLocks/>
            <a:stCxn id="174" idx="5"/>
            <a:endCxn id="165" idx="0"/>
          </p:cNvCxnSpPr>
          <p:nvPr/>
        </p:nvCxnSpPr>
        <p:spPr>
          <a:xfrm>
            <a:off x="6603579" y="3589922"/>
            <a:ext cx="227479" cy="4407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AA969C43-EF8C-43F3-9656-D36339CDB087}"/>
              </a:ext>
            </a:extLst>
          </p:cNvPr>
          <p:cNvCxnSpPr>
            <a:cxnSpLocks/>
            <a:stCxn id="173" idx="3"/>
          </p:cNvCxnSpPr>
          <p:nvPr/>
        </p:nvCxnSpPr>
        <p:spPr>
          <a:xfrm flipH="1">
            <a:off x="4599391" y="3607507"/>
            <a:ext cx="203118" cy="39352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F0B563B6-4981-4555-BD55-31ECB3FA281A}"/>
              </a:ext>
            </a:extLst>
          </p:cNvPr>
          <p:cNvCxnSpPr>
            <a:cxnSpLocks/>
            <a:stCxn id="172" idx="3"/>
          </p:cNvCxnSpPr>
          <p:nvPr/>
        </p:nvCxnSpPr>
        <p:spPr>
          <a:xfrm flipH="1">
            <a:off x="3009311" y="3607508"/>
            <a:ext cx="265681" cy="34406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1" name="Oval 170">
            <a:extLst>
              <a:ext uri="{FF2B5EF4-FFF2-40B4-BE49-F238E27FC236}">
                <a16:creationId xmlns:a16="http://schemas.microsoft.com/office/drawing/2014/main" id="{ED3A4652-C2F6-490B-B4EE-8AFA6C6DAD58}"/>
              </a:ext>
            </a:extLst>
          </p:cNvPr>
          <p:cNvSpPr/>
          <p:nvPr/>
        </p:nvSpPr>
        <p:spPr>
          <a:xfrm>
            <a:off x="3605194" y="4025496"/>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172" name="Oval 171">
            <a:extLst>
              <a:ext uri="{FF2B5EF4-FFF2-40B4-BE49-F238E27FC236}">
                <a16:creationId xmlns:a16="http://schemas.microsoft.com/office/drawing/2014/main" id="{9F9C75B6-B4E0-43E7-AA7D-A311C24149C4}"/>
              </a:ext>
            </a:extLst>
          </p:cNvPr>
          <p:cNvSpPr/>
          <p:nvPr/>
        </p:nvSpPr>
        <p:spPr>
          <a:xfrm>
            <a:off x="3218338" y="3284806"/>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3" name="Oval 172">
            <a:extLst>
              <a:ext uri="{FF2B5EF4-FFF2-40B4-BE49-F238E27FC236}">
                <a16:creationId xmlns:a16="http://schemas.microsoft.com/office/drawing/2014/main" id="{AF4120B4-2ECF-4264-9C4C-F589F733B7BA}"/>
              </a:ext>
            </a:extLst>
          </p:cNvPr>
          <p:cNvSpPr/>
          <p:nvPr/>
        </p:nvSpPr>
        <p:spPr>
          <a:xfrm>
            <a:off x="4745855" y="3284805"/>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4" name="Oval 173">
            <a:extLst>
              <a:ext uri="{FF2B5EF4-FFF2-40B4-BE49-F238E27FC236}">
                <a16:creationId xmlns:a16="http://schemas.microsoft.com/office/drawing/2014/main" id="{B19410D2-6343-4C72-B0CE-D8E92E998DF1}"/>
              </a:ext>
            </a:extLst>
          </p:cNvPr>
          <p:cNvSpPr/>
          <p:nvPr/>
        </p:nvSpPr>
        <p:spPr>
          <a:xfrm>
            <a:off x="6273372" y="3267220"/>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75" name="Straight Arrow Connector 174">
            <a:extLst>
              <a:ext uri="{FF2B5EF4-FFF2-40B4-BE49-F238E27FC236}">
                <a16:creationId xmlns:a16="http://schemas.microsoft.com/office/drawing/2014/main" id="{C99B3392-35DB-410A-83C5-0DD6B72750B2}"/>
              </a:ext>
            </a:extLst>
          </p:cNvPr>
          <p:cNvCxnSpPr>
            <a:cxnSpLocks/>
            <a:stCxn id="179" idx="3"/>
          </p:cNvCxnSpPr>
          <p:nvPr/>
        </p:nvCxnSpPr>
        <p:spPr>
          <a:xfrm flipH="1">
            <a:off x="2021028" y="2850491"/>
            <a:ext cx="483758" cy="48968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E052CB56-81C1-4609-A9B9-7461D303C539}"/>
              </a:ext>
            </a:extLst>
          </p:cNvPr>
          <p:cNvCxnSpPr>
            <a:cxnSpLocks/>
            <a:endCxn id="173" idx="7"/>
          </p:cNvCxnSpPr>
          <p:nvPr/>
        </p:nvCxnSpPr>
        <p:spPr>
          <a:xfrm flipH="1">
            <a:off x="5076062" y="2859201"/>
            <a:ext cx="449378" cy="48097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17514C59-2143-4645-A8D1-F30E92627936}"/>
              </a:ext>
            </a:extLst>
          </p:cNvPr>
          <p:cNvCxnSpPr>
            <a:cxnSpLocks/>
            <a:stCxn id="179" idx="5"/>
            <a:endCxn id="172" idx="1"/>
          </p:cNvCxnSpPr>
          <p:nvPr/>
        </p:nvCxnSpPr>
        <p:spPr>
          <a:xfrm>
            <a:off x="2778339" y="2850491"/>
            <a:ext cx="496653" cy="48968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DFF0784C-B8B7-4734-AADD-DD2BBABAC1A2}"/>
              </a:ext>
            </a:extLst>
          </p:cNvPr>
          <p:cNvCxnSpPr>
            <a:cxnSpLocks/>
            <a:stCxn id="180" idx="5"/>
            <a:endCxn id="174" idx="1"/>
          </p:cNvCxnSpPr>
          <p:nvPr/>
        </p:nvCxnSpPr>
        <p:spPr>
          <a:xfrm>
            <a:off x="5855647" y="2850490"/>
            <a:ext cx="474379" cy="47209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9" name="Oval 178">
            <a:extLst>
              <a:ext uri="{FF2B5EF4-FFF2-40B4-BE49-F238E27FC236}">
                <a16:creationId xmlns:a16="http://schemas.microsoft.com/office/drawing/2014/main" id="{A57EF152-2750-4434-B58B-B13FC9859A67}"/>
              </a:ext>
            </a:extLst>
          </p:cNvPr>
          <p:cNvSpPr/>
          <p:nvPr/>
        </p:nvSpPr>
        <p:spPr>
          <a:xfrm>
            <a:off x="2448132" y="2527789"/>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80" name="Oval 179">
            <a:extLst>
              <a:ext uri="{FF2B5EF4-FFF2-40B4-BE49-F238E27FC236}">
                <a16:creationId xmlns:a16="http://schemas.microsoft.com/office/drawing/2014/main" id="{9A99197A-051A-4F75-83A8-E75F9FA54368}"/>
              </a:ext>
            </a:extLst>
          </p:cNvPr>
          <p:cNvSpPr/>
          <p:nvPr/>
        </p:nvSpPr>
        <p:spPr>
          <a:xfrm>
            <a:off x="5525440" y="2527788"/>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81" name="Straight Arrow Connector 180">
            <a:extLst>
              <a:ext uri="{FF2B5EF4-FFF2-40B4-BE49-F238E27FC236}">
                <a16:creationId xmlns:a16="http://schemas.microsoft.com/office/drawing/2014/main" id="{1050ABE8-767B-4392-89F6-CD0E2F530585}"/>
              </a:ext>
            </a:extLst>
          </p:cNvPr>
          <p:cNvCxnSpPr>
            <a:cxnSpLocks/>
            <a:stCxn id="183" idx="2"/>
            <a:endCxn id="179" idx="7"/>
          </p:cNvCxnSpPr>
          <p:nvPr/>
        </p:nvCxnSpPr>
        <p:spPr>
          <a:xfrm flipH="1">
            <a:off x="2778339" y="1934308"/>
            <a:ext cx="1217239" cy="64884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68E84A1F-2E5E-4BBC-8CA9-2145BD3F04CC}"/>
              </a:ext>
            </a:extLst>
          </p:cNvPr>
          <p:cNvCxnSpPr>
            <a:cxnSpLocks/>
            <a:stCxn id="183" idx="6"/>
            <a:endCxn id="180" idx="1"/>
          </p:cNvCxnSpPr>
          <p:nvPr/>
        </p:nvCxnSpPr>
        <p:spPr>
          <a:xfrm>
            <a:off x="4382439" y="1934308"/>
            <a:ext cx="1199655" cy="64884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3" name="Oval 182">
            <a:extLst>
              <a:ext uri="{FF2B5EF4-FFF2-40B4-BE49-F238E27FC236}">
                <a16:creationId xmlns:a16="http://schemas.microsoft.com/office/drawing/2014/main" id="{EB4B89DE-AA20-4A72-987C-946355EAD646}"/>
              </a:ext>
            </a:extLst>
          </p:cNvPr>
          <p:cNvSpPr/>
          <p:nvPr/>
        </p:nvSpPr>
        <p:spPr>
          <a:xfrm>
            <a:off x="3995578" y="1745273"/>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84" name="Straight Arrow Connector 183">
            <a:extLst>
              <a:ext uri="{FF2B5EF4-FFF2-40B4-BE49-F238E27FC236}">
                <a16:creationId xmlns:a16="http://schemas.microsoft.com/office/drawing/2014/main" id="{BB7E0896-DE1A-48C3-B7D5-EAA4CBE37CB6}"/>
              </a:ext>
            </a:extLst>
          </p:cNvPr>
          <p:cNvCxnSpPr>
            <a:cxnSpLocks/>
            <a:stCxn id="172" idx="5"/>
            <a:endCxn id="171" idx="0"/>
          </p:cNvCxnSpPr>
          <p:nvPr/>
        </p:nvCxnSpPr>
        <p:spPr>
          <a:xfrm>
            <a:off x="3548545" y="3607508"/>
            <a:ext cx="250080" cy="41798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5" name="Oval 184">
            <a:extLst>
              <a:ext uri="{FF2B5EF4-FFF2-40B4-BE49-F238E27FC236}">
                <a16:creationId xmlns:a16="http://schemas.microsoft.com/office/drawing/2014/main" id="{8C4E615F-9BDC-4B52-A86E-E2EA929EE8F4}"/>
              </a:ext>
            </a:extLst>
          </p:cNvPr>
          <p:cNvSpPr/>
          <p:nvPr/>
        </p:nvSpPr>
        <p:spPr>
          <a:xfrm>
            <a:off x="4335935" y="4035165"/>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186" name="Oval 185">
            <a:extLst>
              <a:ext uri="{FF2B5EF4-FFF2-40B4-BE49-F238E27FC236}">
                <a16:creationId xmlns:a16="http://schemas.microsoft.com/office/drawing/2014/main" id="{C7B71ADC-3C63-4545-8A30-7DD83BC20CF9}"/>
              </a:ext>
            </a:extLst>
          </p:cNvPr>
          <p:cNvSpPr/>
          <p:nvPr/>
        </p:nvSpPr>
        <p:spPr>
          <a:xfrm>
            <a:off x="2824202" y="4008193"/>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187" name="Oval 186">
            <a:extLst>
              <a:ext uri="{FF2B5EF4-FFF2-40B4-BE49-F238E27FC236}">
                <a16:creationId xmlns:a16="http://schemas.microsoft.com/office/drawing/2014/main" id="{FFE1CAB7-0DC3-4E12-B297-2716763B1C11}"/>
              </a:ext>
            </a:extLst>
          </p:cNvPr>
          <p:cNvSpPr/>
          <p:nvPr/>
        </p:nvSpPr>
        <p:spPr>
          <a:xfrm>
            <a:off x="5082847" y="4035165"/>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188" name="Oval 187">
            <a:extLst>
              <a:ext uri="{FF2B5EF4-FFF2-40B4-BE49-F238E27FC236}">
                <a16:creationId xmlns:a16="http://schemas.microsoft.com/office/drawing/2014/main" id="{063E62FA-16F1-48E9-8B19-71A8527A2E99}"/>
              </a:ext>
            </a:extLst>
          </p:cNvPr>
          <p:cNvSpPr/>
          <p:nvPr/>
        </p:nvSpPr>
        <p:spPr>
          <a:xfrm>
            <a:off x="5860237" y="4035165"/>
            <a:ext cx="386861" cy="37806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189" name="Oval 188">
            <a:extLst>
              <a:ext uri="{FF2B5EF4-FFF2-40B4-BE49-F238E27FC236}">
                <a16:creationId xmlns:a16="http://schemas.microsoft.com/office/drawing/2014/main" id="{AE18C221-C515-4EFE-952F-B2D86C87C71F}"/>
              </a:ext>
            </a:extLst>
          </p:cNvPr>
          <p:cNvSpPr/>
          <p:nvPr/>
        </p:nvSpPr>
        <p:spPr>
          <a:xfrm>
            <a:off x="4335935" y="4035165"/>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190" name="Oval 189">
            <a:extLst>
              <a:ext uri="{FF2B5EF4-FFF2-40B4-BE49-F238E27FC236}">
                <a16:creationId xmlns:a16="http://schemas.microsoft.com/office/drawing/2014/main" id="{4D4C92D5-D0F3-4DC4-AFE0-AC059BC9743F}"/>
              </a:ext>
            </a:extLst>
          </p:cNvPr>
          <p:cNvSpPr/>
          <p:nvPr/>
        </p:nvSpPr>
        <p:spPr>
          <a:xfrm>
            <a:off x="2824202" y="4008193"/>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191" name="Oval 190">
            <a:extLst>
              <a:ext uri="{FF2B5EF4-FFF2-40B4-BE49-F238E27FC236}">
                <a16:creationId xmlns:a16="http://schemas.microsoft.com/office/drawing/2014/main" id="{4759B268-1D16-4EED-B538-E7157CC2F94E}"/>
              </a:ext>
            </a:extLst>
          </p:cNvPr>
          <p:cNvSpPr/>
          <p:nvPr/>
        </p:nvSpPr>
        <p:spPr>
          <a:xfrm>
            <a:off x="5082847" y="4035165"/>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Tw Cen MT" panose="020B0602020104020603"/>
              <a:ea typeface="+mn-ea"/>
              <a:cs typeface="+mn-cs"/>
            </a:endParaRPr>
          </a:p>
        </p:txBody>
      </p:sp>
      <p:sp>
        <p:nvSpPr>
          <p:cNvPr id="192" name="Oval 191">
            <a:extLst>
              <a:ext uri="{FF2B5EF4-FFF2-40B4-BE49-F238E27FC236}">
                <a16:creationId xmlns:a16="http://schemas.microsoft.com/office/drawing/2014/main" id="{843098B4-B1AD-42EE-B5A6-4A8CF981ED57}"/>
              </a:ext>
            </a:extLst>
          </p:cNvPr>
          <p:cNvSpPr/>
          <p:nvPr/>
        </p:nvSpPr>
        <p:spPr>
          <a:xfrm>
            <a:off x="5860237" y="4035165"/>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Tw Cen MT" panose="020B0602020104020603"/>
              <a:ea typeface="+mn-ea"/>
              <a:cs typeface="+mn-cs"/>
            </a:endParaRPr>
          </a:p>
        </p:txBody>
      </p:sp>
      <p:sp>
        <p:nvSpPr>
          <p:cNvPr id="193" name="Oval 192">
            <a:extLst>
              <a:ext uri="{FF2B5EF4-FFF2-40B4-BE49-F238E27FC236}">
                <a16:creationId xmlns:a16="http://schemas.microsoft.com/office/drawing/2014/main" id="{A0805840-801A-4EF7-902A-2E95D0587ABC}"/>
              </a:ext>
            </a:extLst>
          </p:cNvPr>
          <p:cNvSpPr/>
          <p:nvPr/>
        </p:nvSpPr>
        <p:spPr>
          <a:xfrm>
            <a:off x="1690821" y="3284807"/>
            <a:ext cx="386861" cy="378069"/>
          </a:xfrm>
          <a:prstGeom prst="ellips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94" name="TextBox 193">
            <a:extLst>
              <a:ext uri="{FF2B5EF4-FFF2-40B4-BE49-F238E27FC236}">
                <a16:creationId xmlns:a16="http://schemas.microsoft.com/office/drawing/2014/main" id="{D9FF9103-2D09-46A8-A1C5-25ABFD15A72A}"/>
              </a:ext>
            </a:extLst>
          </p:cNvPr>
          <p:cNvSpPr txBox="1"/>
          <p:nvPr/>
        </p:nvSpPr>
        <p:spPr>
          <a:xfrm>
            <a:off x="3434658" y="4714363"/>
            <a:ext cx="303288" cy="461665"/>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Tw Cen MT" panose="020B0602020104020603"/>
                <a:ea typeface="+mn-ea"/>
                <a:cs typeface="+mn-cs"/>
              </a:rPr>
              <a:t>L</a:t>
            </a:r>
          </a:p>
        </p:txBody>
      </p:sp>
      <p:sp>
        <p:nvSpPr>
          <p:cNvPr id="195" name="TextBox 194">
            <a:extLst>
              <a:ext uri="{FF2B5EF4-FFF2-40B4-BE49-F238E27FC236}">
                <a16:creationId xmlns:a16="http://schemas.microsoft.com/office/drawing/2014/main" id="{BDD2C950-8ADF-4D86-BCAE-93DD3D075D44}"/>
              </a:ext>
            </a:extLst>
          </p:cNvPr>
          <p:cNvSpPr txBox="1"/>
          <p:nvPr/>
        </p:nvSpPr>
        <p:spPr>
          <a:xfrm>
            <a:off x="3821518" y="4714362"/>
            <a:ext cx="303288" cy="461665"/>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Tw Cen MT" panose="020B0602020104020603"/>
                <a:ea typeface="+mn-ea"/>
                <a:cs typeface="+mn-cs"/>
              </a:rPr>
              <a:t>L</a:t>
            </a:r>
          </a:p>
        </p:txBody>
      </p:sp>
      <p:sp>
        <p:nvSpPr>
          <p:cNvPr id="196" name="TextBox 195">
            <a:extLst>
              <a:ext uri="{FF2B5EF4-FFF2-40B4-BE49-F238E27FC236}">
                <a16:creationId xmlns:a16="http://schemas.microsoft.com/office/drawing/2014/main" id="{D72AE2BD-E5A3-4BDC-AF28-D80A043A9FB4}"/>
              </a:ext>
            </a:extLst>
          </p:cNvPr>
          <p:cNvSpPr txBox="1"/>
          <p:nvPr/>
        </p:nvSpPr>
        <p:spPr>
          <a:xfrm>
            <a:off x="6490642" y="4739626"/>
            <a:ext cx="303288" cy="461665"/>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Tw Cen MT" panose="020B0602020104020603"/>
                <a:ea typeface="+mn-ea"/>
                <a:cs typeface="+mn-cs"/>
              </a:rPr>
              <a:t>L</a:t>
            </a:r>
          </a:p>
        </p:txBody>
      </p:sp>
      <p:sp>
        <p:nvSpPr>
          <p:cNvPr id="197" name="TextBox 196">
            <a:extLst>
              <a:ext uri="{FF2B5EF4-FFF2-40B4-BE49-F238E27FC236}">
                <a16:creationId xmlns:a16="http://schemas.microsoft.com/office/drawing/2014/main" id="{396686B7-0E88-4F8A-A439-3738A9327B88}"/>
              </a:ext>
            </a:extLst>
          </p:cNvPr>
          <p:cNvSpPr txBox="1"/>
          <p:nvPr/>
        </p:nvSpPr>
        <p:spPr>
          <a:xfrm>
            <a:off x="6867144" y="4733369"/>
            <a:ext cx="303288" cy="461665"/>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Tw Cen MT" panose="020B0602020104020603"/>
                <a:ea typeface="+mn-ea"/>
                <a:cs typeface="+mn-cs"/>
              </a:rPr>
              <a:t>L</a:t>
            </a:r>
          </a:p>
        </p:txBody>
      </p:sp>
      <p:sp>
        <p:nvSpPr>
          <p:cNvPr id="198" name="TextBox 197">
            <a:extLst>
              <a:ext uri="{FF2B5EF4-FFF2-40B4-BE49-F238E27FC236}">
                <a16:creationId xmlns:a16="http://schemas.microsoft.com/office/drawing/2014/main" id="{7B2F2DB5-64F6-4F8E-B780-525F47F77850}"/>
              </a:ext>
            </a:extLst>
          </p:cNvPr>
          <p:cNvSpPr txBox="1"/>
          <p:nvPr/>
        </p:nvSpPr>
        <p:spPr>
          <a:xfrm>
            <a:off x="2857667" y="3951569"/>
            <a:ext cx="303288" cy="461665"/>
          </a:xfrm>
          <a:prstGeom prst="rect">
            <a:avLst/>
          </a:prstGeom>
          <a:noFill/>
          <a:ln>
            <a:noFill/>
          </a:ln>
        </p:spPr>
        <p:txBody>
          <a:bodyPr wrap="none" rtlCol="0">
            <a:spAutoFit/>
          </a:bodyPr>
          <a:lstStyle/>
          <a:p>
            <a:r>
              <a:rPr lang="en-US" sz="2400" dirty="0">
                <a:solidFill>
                  <a:schemeClr val="bg1"/>
                </a:solidFill>
              </a:rPr>
              <a:t>L</a:t>
            </a:r>
          </a:p>
        </p:txBody>
      </p:sp>
      <p:sp>
        <p:nvSpPr>
          <p:cNvPr id="199" name="TextBox 198">
            <a:extLst>
              <a:ext uri="{FF2B5EF4-FFF2-40B4-BE49-F238E27FC236}">
                <a16:creationId xmlns:a16="http://schemas.microsoft.com/office/drawing/2014/main" id="{A417DF9F-56C6-42CA-9B15-4D80C2C25F8F}"/>
              </a:ext>
            </a:extLst>
          </p:cNvPr>
          <p:cNvSpPr txBox="1"/>
          <p:nvPr/>
        </p:nvSpPr>
        <p:spPr>
          <a:xfrm>
            <a:off x="1732607" y="3243006"/>
            <a:ext cx="303288" cy="461665"/>
          </a:xfrm>
          <a:prstGeom prst="rect">
            <a:avLst/>
          </a:prstGeom>
          <a:noFill/>
          <a:ln>
            <a:noFill/>
          </a:ln>
        </p:spPr>
        <p:txBody>
          <a:bodyPr wrap="none" rtlCol="0">
            <a:spAutoFit/>
          </a:bodyPr>
          <a:lstStyle/>
          <a:p>
            <a:r>
              <a:rPr lang="en-US" sz="2400" dirty="0">
                <a:solidFill>
                  <a:schemeClr val="bg1"/>
                </a:solidFill>
              </a:rPr>
              <a:t>L</a:t>
            </a:r>
          </a:p>
        </p:txBody>
      </p:sp>
      <p:sp>
        <p:nvSpPr>
          <p:cNvPr id="200" name="TextBox 199">
            <a:extLst>
              <a:ext uri="{FF2B5EF4-FFF2-40B4-BE49-F238E27FC236}">
                <a16:creationId xmlns:a16="http://schemas.microsoft.com/office/drawing/2014/main" id="{3B7CF770-4369-4E0F-A1F7-A35CFC95F9A4}"/>
              </a:ext>
            </a:extLst>
          </p:cNvPr>
          <p:cNvSpPr txBox="1"/>
          <p:nvPr/>
        </p:nvSpPr>
        <p:spPr>
          <a:xfrm>
            <a:off x="5919313" y="3966394"/>
            <a:ext cx="303288" cy="461665"/>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Tw Cen MT" panose="020B0602020104020603"/>
                <a:ea typeface="+mn-ea"/>
                <a:cs typeface="+mn-cs"/>
              </a:rPr>
              <a:t>L</a:t>
            </a:r>
          </a:p>
        </p:txBody>
      </p:sp>
      <p:sp>
        <p:nvSpPr>
          <p:cNvPr id="201" name="TextBox 200">
            <a:extLst>
              <a:ext uri="{FF2B5EF4-FFF2-40B4-BE49-F238E27FC236}">
                <a16:creationId xmlns:a16="http://schemas.microsoft.com/office/drawing/2014/main" id="{AE8E6938-56E1-41EC-BE26-F19E58F30367}"/>
              </a:ext>
            </a:extLst>
          </p:cNvPr>
          <p:cNvSpPr txBox="1"/>
          <p:nvPr/>
        </p:nvSpPr>
        <p:spPr>
          <a:xfrm>
            <a:off x="5131016" y="3983697"/>
            <a:ext cx="303288" cy="461665"/>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Tw Cen MT" panose="020B0602020104020603"/>
                <a:ea typeface="+mn-ea"/>
                <a:cs typeface="+mn-cs"/>
              </a:rPr>
              <a:t>L</a:t>
            </a:r>
          </a:p>
        </p:txBody>
      </p:sp>
      <p:sp>
        <p:nvSpPr>
          <p:cNvPr id="202" name="TextBox 201">
            <a:extLst>
              <a:ext uri="{FF2B5EF4-FFF2-40B4-BE49-F238E27FC236}">
                <a16:creationId xmlns:a16="http://schemas.microsoft.com/office/drawing/2014/main" id="{94071B13-9939-40B8-9435-D9137E7A1827}"/>
              </a:ext>
            </a:extLst>
          </p:cNvPr>
          <p:cNvSpPr txBox="1"/>
          <p:nvPr/>
        </p:nvSpPr>
        <p:spPr>
          <a:xfrm>
            <a:off x="4391796" y="3981253"/>
            <a:ext cx="303288" cy="461665"/>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Tw Cen MT" panose="020B0602020104020603"/>
                <a:ea typeface="+mn-ea"/>
                <a:cs typeface="+mn-cs"/>
              </a:rPr>
              <a:t>L</a:t>
            </a:r>
          </a:p>
        </p:txBody>
      </p:sp>
      <p:sp>
        <p:nvSpPr>
          <p:cNvPr id="8" name="Slide Number Placeholder 7">
            <a:extLst>
              <a:ext uri="{FF2B5EF4-FFF2-40B4-BE49-F238E27FC236}">
                <a16:creationId xmlns:a16="http://schemas.microsoft.com/office/drawing/2014/main" id="{824383AF-09C9-4179-B2E8-5AB015F78519}"/>
              </a:ext>
            </a:extLst>
          </p:cNvPr>
          <p:cNvSpPr>
            <a:spLocks noGrp="1"/>
          </p:cNvSpPr>
          <p:nvPr>
            <p:ph type="sldNum" sz="quarter" idx="12"/>
          </p:nvPr>
        </p:nvSpPr>
        <p:spPr/>
        <p:txBody>
          <a:bodyPr/>
          <a:lstStyle/>
          <a:p>
            <a:fld id="{6D22F896-40B5-4ADD-8801-0D06FADFA095}" type="slidenum">
              <a:rPr lang="en-US" smtClean="0"/>
              <a:t>28</a:t>
            </a:fld>
            <a:endParaRPr lang="en-US" dirty="0"/>
          </a:p>
        </p:txBody>
      </p:sp>
      <p:sp>
        <p:nvSpPr>
          <p:cNvPr id="203" name="Content Placeholder 8">
            <a:extLst>
              <a:ext uri="{FF2B5EF4-FFF2-40B4-BE49-F238E27FC236}">
                <a16:creationId xmlns:a16="http://schemas.microsoft.com/office/drawing/2014/main" id="{52533B41-1F61-4EB2-9900-07E4C45B04DC}"/>
              </a:ext>
            </a:extLst>
          </p:cNvPr>
          <p:cNvSpPr txBox="1">
            <a:spLocks/>
          </p:cNvSpPr>
          <p:nvPr/>
        </p:nvSpPr>
        <p:spPr>
          <a:xfrm>
            <a:off x="8036041" y="2249487"/>
            <a:ext cx="3281004"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342900" indent="-342900">
              <a:buFont typeface="Arial" panose="020B0604020202020204" pitchFamily="34" charset="0"/>
              <a:buAutoNum type="arabicParenR"/>
            </a:pPr>
            <a:r>
              <a:rPr lang="en-US" sz="1800"/>
              <a:t>Project Step – Refine function</a:t>
            </a:r>
          </a:p>
          <a:p>
            <a:pPr marL="342900" indent="-342900">
              <a:buFont typeface="Arial" panose="020B0604020202020204" pitchFamily="34" charset="0"/>
              <a:buAutoNum type="arabicParenR"/>
            </a:pPr>
            <a:r>
              <a:rPr lang="en-US" sz="1800"/>
              <a:t>Compress Step – Transform coefficients in frequential domain</a:t>
            </a:r>
          </a:p>
          <a:p>
            <a:pPr marL="342900" indent="-342900">
              <a:buFont typeface="Arial" panose="020B0604020202020204" pitchFamily="34" charset="0"/>
              <a:buAutoNum type="arabicParenR"/>
            </a:pPr>
            <a:r>
              <a:rPr lang="en-US" sz="1800"/>
              <a:t>Inner-Product</a:t>
            </a:r>
            <a:endParaRPr lang="en-US" sz="1800" dirty="0"/>
          </a:p>
        </p:txBody>
      </p:sp>
    </p:spTree>
    <p:extLst>
      <p:ext uri="{BB962C8B-B14F-4D97-AF65-F5344CB8AC3E}">
        <p14:creationId xmlns:p14="http://schemas.microsoft.com/office/powerpoint/2010/main" val="37913268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994D-3603-4A1D-B805-FC77D62C911B}"/>
              </a:ext>
            </a:extLst>
          </p:cNvPr>
          <p:cNvSpPr>
            <a:spLocks noGrp="1"/>
          </p:cNvSpPr>
          <p:nvPr>
            <p:ph type="title"/>
          </p:nvPr>
        </p:nvSpPr>
        <p:spPr>
          <a:xfrm>
            <a:off x="1144589" y="590526"/>
            <a:ext cx="9905998" cy="1478570"/>
          </a:xfrm>
        </p:spPr>
        <p:txBody>
          <a:bodyPr>
            <a:normAutofit/>
          </a:bodyPr>
          <a:lstStyle/>
          <a:p>
            <a:r>
              <a:rPr lang="en-US" dirty="0"/>
              <a:t>Inner-Product basic implementation</a:t>
            </a:r>
          </a:p>
        </p:txBody>
      </p:sp>
      <p:sp>
        <p:nvSpPr>
          <p:cNvPr id="3" name="Content Placeholder 2">
            <a:extLst>
              <a:ext uri="{FF2B5EF4-FFF2-40B4-BE49-F238E27FC236}">
                <a16:creationId xmlns:a16="http://schemas.microsoft.com/office/drawing/2014/main" id="{CDB48531-9D58-4BCA-AB4D-3A82D2D5F7EA}"/>
              </a:ext>
            </a:extLst>
          </p:cNvPr>
          <p:cNvSpPr>
            <a:spLocks noGrp="1"/>
          </p:cNvSpPr>
          <p:nvPr>
            <p:ph idx="1"/>
          </p:nvPr>
        </p:nvSpPr>
        <p:spPr>
          <a:xfrm>
            <a:off x="1232852" y="2688272"/>
            <a:ext cx="9905999" cy="2757488"/>
          </a:xfrm>
        </p:spPr>
        <p:txBody>
          <a:bodyPr>
            <a:normAutofit/>
          </a:bodyPr>
          <a:lstStyle/>
          <a:p>
            <a:r>
              <a:rPr lang="en-US" dirty="0"/>
              <a:t>Basic Inner-Product implementation in </a:t>
            </a:r>
            <a:r>
              <a:rPr lang="en-US" dirty="0" err="1"/>
              <a:t>CnC</a:t>
            </a:r>
            <a:r>
              <a:rPr lang="en-US" dirty="0"/>
              <a:t> is written intuitively by user of </a:t>
            </a:r>
            <a:r>
              <a:rPr lang="en-US" dirty="0" err="1"/>
              <a:t>CnC</a:t>
            </a:r>
            <a:br>
              <a:rPr lang="en-US" dirty="0"/>
            </a:br>
            <a:endParaRPr lang="en-US" dirty="0"/>
          </a:p>
          <a:p>
            <a:r>
              <a:rPr lang="en-US" dirty="0"/>
              <a:t>It is the finest grained implementation which creates maximal amount of tasks </a:t>
            </a:r>
            <a:br>
              <a:rPr lang="en-US" dirty="0"/>
            </a:br>
            <a:endParaRPr lang="en-US" dirty="0"/>
          </a:p>
          <a:p>
            <a:r>
              <a:rPr lang="en-US" dirty="0"/>
              <a:t>Large number of tasks introduce overhead in task creation</a:t>
            </a:r>
          </a:p>
          <a:p>
            <a:endParaRPr lang="en-US" dirty="0"/>
          </a:p>
        </p:txBody>
      </p:sp>
      <p:sp>
        <p:nvSpPr>
          <p:cNvPr id="5" name="Content Placeholder 2">
            <a:extLst>
              <a:ext uri="{FF2B5EF4-FFF2-40B4-BE49-F238E27FC236}">
                <a16:creationId xmlns:a16="http://schemas.microsoft.com/office/drawing/2014/main" id="{0B9FE317-2EA3-4C5B-9A83-6035E02A1263}"/>
              </a:ext>
            </a:extLst>
          </p:cNvPr>
          <p:cNvSpPr txBox="1">
            <a:spLocks/>
          </p:cNvSpPr>
          <p:nvPr/>
        </p:nvSpPr>
        <p:spPr>
          <a:xfrm>
            <a:off x="1324293" y="1824586"/>
            <a:ext cx="9723118" cy="139374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n-US" dirty="0"/>
          </a:p>
        </p:txBody>
      </p:sp>
      <p:sp>
        <p:nvSpPr>
          <p:cNvPr id="7" name="Slide Number Placeholder 6">
            <a:extLst>
              <a:ext uri="{FF2B5EF4-FFF2-40B4-BE49-F238E27FC236}">
                <a16:creationId xmlns:a16="http://schemas.microsoft.com/office/drawing/2014/main" id="{36D66D18-B962-402A-9C44-4A3CB0DA5F1A}"/>
              </a:ext>
            </a:extLst>
          </p:cNvPr>
          <p:cNvSpPr>
            <a:spLocks noGrp="1"/>
          </p:cNvSpPr>
          <p:nvPr>
            <p:ph type="sldNum" sz="quarter" idx="12"/>
          </p:nvPr>
        </p:nvSpPr>
        <p:spPr/>
        <p:txBody>
          <a:bodyPr/>
          <a:lstStyle/>
          <a:p>
            <a:fld id="{6D22F896-40B5-4ADD-8801-0D06FADFA095}" type="slidenum">
              <a:rPr lang="en-US" smtClean="0"/>
              <a:t>29</a:t>
            </a:fld>
            <a:endParaRPr lang="en-US" dirty="0"/>
          </a:p>
        </p:txBody>
      </p:sp>
    </p:spTree>
    <p:extLst>
      <p:ext uri="{BB962C8B-B14F-4D97-AF65-F5344CB8AC3E}">
        <p14:creationId xmlns:p14="http://schemas.microsoft.com/office/powerpoint/2010/main" val="3299264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rrow: Bent 8">
            <a:extLst>
              <a:ext uri="{FF2B5EF4-FFF2-40B4-BE49-F238E27FC236}">
                <a16:creationId xmlns:a16="http://schemas.microsoft.com/office/drawing/2014/main" id="{D104AE51-909B-4C13-81BF-00C11F78B2A1}"/>
              </a:ext>
            </a:extLst>
          </p:cNvPr>
          <p:cNvSpPr/>
          <p:nvPr/>
        </p:nvSpPr>
        <p:spPr>
          <a:xfrm rot="10800000" flipH="1">
            <a:off x="1476692" y="3809686"/>
            <a:ext cx="696686" cy="1314807"/>
          </a:xfrm>
          <a:prstGeom prst="bentArrow">
            <a:avLst>
              <a:gd name="adj1" fmla="val 25000"/>
              <a:gd name="adj2" fmla="val 25000"/>
              <a:gd name="adj3" fmla="val 25000"/>
              <a:gd name="adj4" fmla="val 491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3D30E660-AE59-4A88-B412-129E004FB40C}"/>
              </a:ext>
            </a:extLst>
          </p:cNvPr>
          <p:cNvSpPr>
            <a:spLocks noGrp="1"/>
          </p:cNvSpPr>
          <p:nvPr>
            <p:ph type="title"/>
          </p:nvPr>
        </p:nvSpPr>
        <p:spPr/>
        <p:txBody>
          <a:bodyPr>
            <a:normAutofit/>
          </a:bodyPr>
          <a:lstStyle/>
          <a:p>
            <a:r>
              <a:rPr lang="en-US" dirty="0"/>
              <a:t>Goals of the project</a:t>
            </a:r>
          </a:p>
        </p:txBody>
      </p:sp>
      <p:sp>
        <p:nvSpPr>
          <p:cNvPr id="3" name="Content Placeholder 2">
            <a:extLst>
              <a:ext uri="{FF2B5EF4-FFF2-40B4-BE49-F238E27FC236}">
                <a16:creationId xmlns:a16="http://schemas.microsoft.com/office/drawing/2014/main" id="{35A606AA-49B9-42EF-8164-1AA769FD3681}"/>
              </a:ext>
            </a:extLst>
          </p:cNvPr>
          <p:cNvSpPr>
            <a:spLocks noGrp="1"/>
          </p:cNvSpPr>
          <p:nvPr>
            <p:ph idx="1"/>
          </p:nvPr>
        </p:nvSpPr>
        <p:spPr>
          <a:xfrm>
            <a:off x="1141412" y="2249487"/>
            <a:ext cx="9905999" cy="1179513"/>
          </a:xfrm>
        </p:spPr>
        <p:txBody>
          <a:bodyPr/>
          <a:lstStyle/>
          <a:p>
            <a:r>
              <a:rPr lang="en-US" dirty="0"/>
              <a:t>Accelerating calculations between complicated scientific functions in quantum physics, chemistry…</a:t>
            </a:r>
          </a:p>
        </p:txBody>
      </p:sp>
      <p:sp>
        <p:nvSpPr>
          <p:cNvPr id="4" name="TextBox 3">
            <a:extLst>
              <a:ext uri="{FF2B5EF4-FFF2-40B4-BE49-F238E27FC236}">
                <a16:creationId xmlns:a16="http://schemas.microsoft.com/office/drawing/2014/main" id="{1848A843-FEB7-4F54-BF0C-37E56D292E21}"/>
              </a:ext>
            </a:extLst>
          </p:cNvPr>
          <p:cNvSpPr txBox="1"/>
          <p:nvPr/>
        </p:nvSpPr>
        <p:spPr>
          <a:xfrm>
            <a:off x="2173378" y="3657288"/>
            <a:ext cx="10353902" cy="946926"/>
          </a:xfrm>
          <a:prstGeom prst="rect">
            <a:avLst/>
          </a:prstGeom>
          <a:noFill/>
        </p:spPr>
        <p:txBody>
          <a:bodyPr wrap="square" rtlCol="0">
            <a:spAutoFit/>
          </a:bodyPr>
          <a:lstStyle/>
          <a:p>
            <a:pPr lvl="0" defTabSz="914400">
              <a:lnSpc>
                <a:spcPct val="120000"/>
              </a:lnSpc>
              <a:spcBef>
                <a:spcPts val="1000"/>
              </a:spcBef>
              <a:buSzPct val="125000"/>
            </a:pPr>
            <a:r>
              <a:rPr lang="en-US" sz="2400" dirty="0">
                <a:solidFill>
                  <a:prstClr val="white"/>
                </a:solidFill>
              </a:rPr>
              <a:t>MADNESS - Multiresolution, Adaptive Numerical Environment for</a:t>
            </a:r>
            <a:br>
              <a:rPr lang="en-US" sz="2400" dirty="0">
                <a:solidFill>
                  <a:prstClr val="white"/>
                </a:solidFill>
              </a:rPr>
            </a:br>
            <a:r>
              <a:rPr lang="en-US" sz="2400" dirty="0">
                <a:solidFill>
                  <a:prstClr val="white"/>
                </a:solidFill>
              </a:rPr>
              <a:t>	       Scientific Simulation</a:t>
            </a:r>
          </a:p>
        </p:txBody>
      </p:sp>
      <p:sp>
        <p:nvSpPr>
          <p:cNvPr id="7" name="Arrow: Bent 6">
            <a:extLst>
              <a:ext uri="{FF2B5EF4-FFF2-40B4-BE49-F238E27FC236}">
                <a16:creationId xmlns:a16="http://schemas.microsoft.com/office/drawing/2014/main" id="{D79733EF-98D8-4546-8135-03F0B1ED0729}"/>
              </a:ext>
            </a:extLst>
          </p:cNvPr>
          <p:cNvSpPr/>
          <p:nvPr/>
        </p:nvSpPr>
        <p:spPr>
          <a:xfrm rot="10800000" flipH="1">
            <a:off x="1476692" y="3355023"/>
            <a:ext cx="696686" cy="75382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a:extLst>
              <a:ext uri="{FF2B5EF4-FFF2-40B4-BE49-F238E27FC236}">
                <a16:creationId xmlns:a16="http://schemas.microsoft.com/office/drawing/2014/main" id="{0B84F921-0A68-433A-A465-8035C197917D}"/>
              </a:ext>
            </a:extLst>
          </p:cNvPr>
          <p:cNvSpPr txBox="1"/>
          <p:nvPr/>
        </p:nvSpPr>
        <p:spPr>
          <a:xfrm>
            <a:off x="2173378" y="4692649"/>
            <a:ext cx="4995278" cy="812530"/>
          </a:xfrm>
          <a:prstGeom prst="rect">
            <a:avLst/>
          </a:prstGeom>
          <a:noFill/>
        </p:spPr>
        <p:txBody>
          <a:bodyPr wrap="none" rtlCol="0">
            <a:spAutoFit/>
          </a:bodyPr>
          <a:lstStyle/>
          <a:p>
            <a:pPr lvl="0" defTabSz="914400">
              <a:lnSpc>
                <a:spcPct val="120000"/>
              </a:lnSpc>
              <a:spcBef>
                <a:spcPts val="1000"/>
              </a:spcBef>
              <a:buSzPct val="125000"/>
            </a:pPr>
            <a:r>
              <a:rPr lang="en-US" sz="2400" dirty="0">
                <a:solidFill>
                  <a:prstClr val="white"/>
                </a:solidFill>
              </a:rPr>
              <a:t>Intel </a:t>
            </a:r>
            <a:r>
              <a:rPr lang="en-US" sz="2400" dirty="0" err="1">
                <a:solidFill>
                  <a:prstClr val="white"/>
                </a:solidFill>
              </a:rPr>
              <a:t>CnC</a:t>
            </a:r>
            <a:r>
              <a:rPr lang="en-US" sz="2400" dirty="0">
                <a:solidFill>
                  <a:prstClr val="white"/>
                </a:solidFill>
              </a:rPr>
              <a:t>   - Intel Concurrent Collections</a:t>
            </a:r>
          </a:p>
          <a:p>
            <a:endParaRPr lang="en-US" dirty="0"/>
          </a:p>
        </p:txBody>
      </p:sp>
      <p:pic>
        <p:nvPicPr>
          <p:cNvPr id="17" name="Picture 16">
            <a:extLst>
              <a:ext uri="{FF2B5EF4-FFF2-40B4-BE49-F238E27FC236}">
                <a16:creationId xmlns:a16="http://schemas.microsoft.com/office/drawing/2014/main" id="{BD150569-C446-4578-95D1-CC2D33454294}"/>
              </a:ext>
            </a:extLst>
          </p:cNvPr>
          <p:cNvPicPr>
            <a:picLocks noChangeAspect="1"/>
          </p:cNvPicPr>
          <p:nvPr/>
        </p:nvPicPr>
        <p:blipFill>
          <a:blip r:embed="rId3"/>
          <a:stretch>
            <a:fillRect/>
          </a:stretch>
        </p:blipFill>
        <p:spPr>
          <a:xfrm>
            <a:off x="1962280" y="3532476"/>
            <a:ext cx="8264261" cy="2647326"/>
          </a:xfrm>
          <a:prstGeom prst="rect">
            <a:avLst/>
          </a:prstGeom>
        </p:spPr>
      </p:pic>
      <p:sp>
        <p:nvSpPr>
          <p:cNvPr id="20" name="Slide Number Placeholder 19">
            <a:extLst>
              <a:ext uri="{FF2B5EF4-FFF2-40B4-BE49-F238E27FC236}">
                <a16:creationId xmlns:a16="http://schemas.microsoft.com/office/drawing/2014/main" id="{0469C4F5-F379-420A-8120-B0FB44155446}"/>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767165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5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25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xit" presetSubtype="10" fill="hold" nodeType="clickEffect">
                                  <p:stCondLst>
                                    <p:cond delay="0"/>
                                  </p:stCondLst>
                                  <p:childTnLst>
                                    <p:animEffect transition="out" filter="randombar(horizontal)">
                                      <p:cBhvr>
                                        <p:cTn id="11" dur="750"/>
                                        <p:tgtEl>
                                          <p:spTgt spid="17"/>
                                        </p:tgtEl>
                                      </p:cBhvr>
                                    </p:animEffect>
                                    <p:set>
                                      <p:cBhvr>
                                        <p:cTn id="12" dur="1" fill="hold">
                                          <p:stCondLst>
                                            <p:cond delay="749"/>
                                          </p:stCondLst>
                                        </p:cTn>
                                        <p:tgtEl>
                                          <p:spTgt spid="17"/>
                                        </p:tgtEl>
                                        <p:attrNameLst>
                                          <p:attrName>style.visibility</p:attrName>
                                        </p:attrNameLst>
                                      </p:cBhvr>
                                      <p:to>
                                        <p:strVal val="hidden"/>
                                      </p:to>
                                    </p:set>
                                  </p:childTnLst>
                                </p:cTn>
                              </p:par>
                            </p:childTnLst>
                          </p:cTn>
                        </p:par>
                        <p:par>
                          <p:cTn id="13" fill="hold">
                            <p:stCondLst>
                              <p:cond delay="750"/>
                            </p:stCondLst>
                            <p:childTnLst>
                              <p:par>
                                <p:cTn id="14" presetID="47"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par>
                                <p:cTn id="19" presetID="6" presetClass="entr" presetSubtype="16" fill="hold" grpId="0" nodeType="withEffect">
                                  <p:stCondLst>
                                    <p:cond delay="500"/>
                                  </p:stCondLst>
                                  <p:childTnLst>
                                    <p:set>
                                      <p:cBhvr>
                                        <p:cTn id="20" dur="1" fill="hold">
                                          <p:stCondLst>
                                            <p:cond delay="0"/>
                                          </p:stCondLst>
                                        </p:cTn>
                                        <p:tgtEl>
                                          <p:spTgt spid="4"/>
                                        </p:tgtEl>
                                        <p:attrNameLst>
                                          <p:attrName>style.visibility</p:attrName>
                                        </p:attrNameLst>
                                      </p:cBhvr>
                                      <p:to>
                                        <p:strVal val="visible"/>
                                      </p:to>
                                    </p:set>
                                    <p:animEffect transition="in" filter="circle(in)">
                                      <p:cBhvr>
                                        <p:cTn id="21" dur="20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par>
                                <p:cTn id="29" presetID="6" presetClass="entr" presetSubtype="16" fill="hold" grpId="0" nodeType="withEffect">
                                  <p:stCondLst>
                                    <p:cond delay="750"/>
                                  </p:stCondLst>
                                  <p:childTnLst>
                                    <p:set>
                                      <p:cBhvr>
                                        <p:cTn id="30" dur="1" fill="hold">
                                          <p:stCondLst>
                                            <p:cond delay="0"/>
                                          </p:stCondLst>
                                        </p:cTn>
                                        <p:tgtEl>
                                          <p:spTgt spid="8"/>
                                        </p:tgtEl>
                                        <p:attrNameLst>
                                          <p:attrName>style.visibility</p:attrName>
                                        </p:attrNameLst>
                                      </p:cBhvr>
                                      <p:to>
                                        <p:strVal val="visible"/>
                                      </p:to>
                                    </p:set>
                                    <p:animEffect transition="in" filter="circle(in)">
                                      <p:cBhvr>
                                        <p:cTn id="3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p:bldP spid="7" grpId="0" animBg="1"/>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105B9-ED0C-4580-9B17-3ABBC8A1FA3A}"/>
              </a:ext>
            </a:extLst>
          </p:cNvPr>
          <p:cNvSpPr>
            <a:spLocks noGrp="1"/>
          </p:cNvSpPr>
          <p:nvPr>
            <p:ph type="title"/>
          </p:nvPr>
        </p:nvSpPr>
        <p:spPr/>
        <p:txBody>
          <a:bodyPr/>
          <a:lstStyle/>
          <a:p>
            <a:r>
              <a:rPr lang="en-US" dirty="0"/>
              <a:t>Main goals: </a:t>
            </a:r>
          </a:p>
        </p:txBody>
      </p:sp>
      <p:sp>
        <p:nvSpPr>
          <p:cNvPr id="3" name="Content Placeholder 2">
            <a:extLst>
              <a:ext uri="{FF2B5EF4-FFF2-40B4-BE49-F238E27FC236}">
                <a16:creationId xmlns:a16="http://schemas.microsoft.com/office/drawing/2014/main" id="{E7F7E453-C667-42BB-B353-4F295167C7CC}"/>
              </a:ext>
            </a:extLst>
          </p:cNvPr>
          <p:cNvSpPr>
            <a:spLocks noGrp="1"/>
          </p:cNvSpPr>
          <p:nvPr>
            <p:ph idx="1"/>
          </p:nvPr>
        </p:nvSpPr>
        <p:spPr>
          <a:xfrm>
            <a:off x="1141412" y="2249488"/>
            <a:ext cx="9905999" cy="1096827"/>
          </a:xfrm>
        </p:spPr>
        <p:txBody>
          <a:bodyPr/>
          <a:lstStyle/>
          <a:p>
            <a:r>
              <a:rPr lang="en-US" dirty="0"/>
              <a:t>Implementing a tiled version of Inner-Product by tiling in vector, tree and operator dimension </a:t>
            </a:r>
          </a:p>
          <a:p>
            <a:pPr marL="0" indent="0">
              <a:buNone/>
            </a:pPr>
            <a:endParaRPr lang="en-US" dirty="0"/>
          </a:p>
        </p:txBody>
      </p:sp>
      <p:sp>
        <p:nvSpPr>
          <p:cNvPr id="5" name="Title 1">
            <a:extLst>
              <a:ext uri="{FF2B5EF4-FFF2-40B4-BE49-F238E27FC236}">
                <a16:creationId xmlns:a16="http://schemas.microsoft.com/office/drawing/2014/main" id="{99E8BD88-2342-4312-B28A-8002E1AE9987}"/>
              </a:ext>
            </a:extLst>
          </p:cNvPr>
          <p:cNvSpPr txBox="1">
            <a:spLocks/>
          </p:cNvSpPr>
          <p:nvPr/>
        </p:nvSpPr>
        <p:spPr>
          <a:xfrm>
            <a:off x="1232853" y="2953299"/>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dirty="0"/>
          </a:p>
        </p:txBody>
      </p:sp>
      <p:sp>
        <p:nvSpPr>
          <p:cNvPr id="6" name="Content Placeholder 2">
            <a:extLst>
              <a:ext uri="{FF2B5EF4-FFF2-40B4-BE49-F238E27FC236}">
                <a16:creationId xmlns:a16="http://schemas.microsoft.com/office/drawing/2014/main" id="{86C5C7E9-C73D-4029-8B6B-952F5ABF98A3}"/>
              </a:ext>
            </a:extLst>
          </p:cNvPr>
          <p:cNvSpPr txBox="1">
            <a:spLocks/>
          </p:cNvSpPr>
          <p:nvPr/>
        </p:nvSpPr>
        <p:spPr>
          <a:xfrm>
            <a:off x="1232853" y="4431869"/>
            <a:ext cx="9905999" cy="202095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Find not only an optimal amount of computation, but optimal shape as well</a:t>
            </a:r>
          </a:p>
          <a:p>
            <a:endParaRPr lang="en-US" dirty="0"/>
          </a:p>
        </p:txBody>
      </p:sp>
      <p:sp>
        <p:nvSpPr>
          <p:cNvPr id="7" name="Arrow: Striped Right 6">
            <a:extLst>
              <a:ext uri="{FF2B5EF4-FFF2-40B4-BE49-F238E27FC236}">
                <a16:creationId xmlns:a16="http://schemas.microsoft.com/office/drawing/2014/main" id="{283E5B50-07E1-4E19-A4FB-28178A6562A8}"/>
              </a:ext>
            </a:extLst>
          </p:cNvPr>
          <p:cNvSpPr/>
          <p:nvPr/>
        </p:nvSpPr>
        <p:spPr>
          <a:xfrm>
            <a:off x="1445530" y="3346315"/>
            <a:ext cx="826851" cy="42315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349C414B-E268-49B6-89B6-A2C03A994AF8}"/>
              </a:ext>
            </a:extLst>
          </p:cNvPr>
          <p:cNvSpPr txBox="1">
            <a:spLocks/>
          </p:cNvSpPr>
          <p:nvPr/>
        </p:nvSpPr>
        <p:spPr>
          <a:xfrm>
            <a:off x="2373549" y="3311398"/>
            <a:ext cx="9239347" cy="68928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Decrease number of task, increase granularity of computation</a:t>
            </a:r>
          </a:p>
        </p:txBody>
      </p:sp>
      <p:sp>
        <p:nvSpPr>
          <p:cNvPr id="10" name="Slide Number Placeholder 9">
            <a:extLst>
              <a:ext uri="{FF2B5EF4-FFF2-40B4-BE49-F238E27FC236}">
                <a16:creationId xmlns:a16="http://schemas.microsoft.com/office/drawing/2014/main" id="{279C33AC-4C98-4E20-B72C-656DB2F15ED5}"/>
              </a:ext>
            </a:extLst>
          </p:cNvPr>
          <p:cNvSpPr>
            <a:spLocks noGrp="1"/>
          </p:cNvSpPr>
          <p:nvPr>
            <p:ph type="sldNum" sz="quarter" idx="12"/>
          </p:nvPr>
        </p:nvSpPr>
        <p:spPr/>
        <p:txBody>
          <a:bodyPr/>
          <a:lstStyle/>
          <a:p>
            <a:fld id="{6D22F896-40B5-4ADD-8801-0D06FADFA095}" type="slidenum">
              <a:rPr lang="en-US" smtClean="0"/>
              <a:t>30</a:t>
            </a:fld>
            <a:endParaRPr lang="en-US" dirty="0"/>
          </a:p>
        </p:txBody>
      </p:sp>
    </p:spTree>
    <p:extLst>
      <p:ext uri="{BB962C8B-B14F-4D97-AF65-F5344CB8AC3E}">
        <p14:creationId xmlns:p14="http://schemas.microsoft.com/office/powerpoint/2010/main" val="3401362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750" fill="hold"/>
                                        <p:tgtEl>
                                          <p:spTgt spid="7"/>
                                        </p:tgtEl>
                                        <p:attrNameLst>
                                          <p:attrName>ppt_x</p:attrName>
                                        </p:attrNameLst>
                                      </p:cBhvr>
                                      <p:tavLst>
                                        <p:tav tm="0">
                                          <p:val>
                                            <p:strVal val="0-#ppt_w/2"/>
                                          </p:val>
                                        </p:tav>
                                        <p:tav tm="100000">
                                          <p:val>
                                            <p:strVal val="#ppt_x"/>
                                          </p:val>
                                        </p:tav>
                                      </p:tavLst>
                                    </p:anim>
                                    <p:anim calcmode="lin" valueType="num">
                                      <p:cBhvr additive="base">
                                        <p:cTn id="14" dur="750" fill="hold"/>
                                        <p:tgtEl>
                                          <p:spTgt spid="7"/>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750" fill="hold"/>
                                        <p:tgtEl>
                                          <p:spTgt spid="8"/>
                                        </p:tgtEl>
                                        <p:attrNameLst>
                                          <p:attrName>ppt_x</p:attrName>
                                        </p:attrNameLst>
                                      </p:cBhvr>
                                      <p:tavLst>
                                        <p:tav tm="0">
                                          <p:val>
                                            <p:strVal val="1+#ppt_w/2"/>
                                          </p:val>
                                        </p:tav>
                                        <p:tav tm="100000">
                                          <p:val>
                                            <p:strVal val="#ppt_x"/>
                                          </p:val>
                                        </p:tav>
                                      </p:tavLst>
                                    </p:anim>
                                    <p:anim calcmode="lin" valueType="num">
                                      <p:cBhvr additive="base">
                                        <p:cTn id="18" dur="75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animBg="1"/>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4AC20-B909-4918-9082-1B4FA02379C8}"/>
              </a:ext>
            </a:extLst>
          </p:cNvPr>
          <p:cNvSpPr>
            <a:spLocks noGrp="1"/>
          </p:cNvSpPr>
          <p:nvPr>
            <p:ph type="title"/>
          </p:nvPr>
        </p:nvSpPr>
        <p:spPr/>
        <p:txBody>
          <a:bodyPr/>
          <a:lstStyle/>
          <a:p>
            <a:r>
              <a:rPr lang="en-US" dirty="0"/>
              <a:t>How tiles are arranged…</a:t>
            </a:r>
          </a:p>
        </p:txBody>
      </p:sp>
      <p:pic>
        <p:nvPicPr>
          <p:cNvPr id="4" name="Picture 3">
            <a:extLst>
              <a:ext uri="{FF2B5EF4-FFF2-40B4-BE49-F238E27FC236}">
                <a16:creationId xmlns:a16="http://schemas.microsoft.com/office/drawing/2014/main" id="{B85815BD-FEA4-4F4A-920F-2A967914EB50}"/>
              </a:ext>
            </a:extLst>
          </p:cNvPr>
          <p:cNvPicPr>
            <a:picLocks noChangeAspect="1"/>
          </p:cNvPicPr>
          <p:nvPr/>
        </p:nvPicPr>
        <p:blipFill>
          <a:blip r:embed="rId2"/>
          <a:stretch>
            <a:fillRect/>
          </a:stretch>
        </p:blipFill>
        <p:spPr>
          <a:xfrm>
            <a:off x="7116938" y="2357236"/>
            <a:ext cx="4343541" cy="3909680"/>
          </a:xfrm>
          <a:prstGeom prst="rect">
            <a:avLst/>
          </a:prstGeom>
        </p:spPr>
      </p:pic>
      <p:pic>
        <p:nvPicPr>
          <p:cNvPr id="5" name="Content Placeholder 3">
            <a:extLst>
              <a:ext uri="{FF2B5EF4-FFF2-40B4-BE49-F238E27FC236}">
                <a16:creationId xmlns:a16="http://schemas.microsoft.com/office/drawing/2014/main" id="{30A53178-3248-4C17-8002-525331BB7C53}"/>
              </a:ext>
            </a:extLst>
          </p:cNvPr>
          <p:cNvPicPr>
            <a:picLocks noChangeAspect="1"/>
          </p:cNvPicPr>
          <p:nvPr/>
        </p:nvPicPr>
        <p:blipFill>
          <a:blip r:embed="rId3"/>
          <a:stretch>
            <a:fillRect/>
          </a:stretch>
        </p:blipFill>
        <p:spPr>
          <a:xfrm>
            <a:off x="591488" y="2357236"/>
            <a:ext cx="6112382" cy="3882246"/>
          </a:xfrm>
          <a:prstGeom prst="rect">
            <a:avLst/>
          </a:prstGeom>
        </p:spPr>
      </p:pic>
      <p:sp>
        <p:nvSpPr>
          <p:cNvPr id="7" name="Rectangle 6">
            <a:extLst>
              <a:ext uri="{FF2B5EF4-FFF2-40B4-BE49-F238E27FC236}">
                <a16:creationId xmlns:a16="http://schemas.microsoft.com/office/drawing/2014/main" id="{1E7C92FC-897E-4D05-91F8-C65C1F2BA668}"/>
              </a:ext>
            </a:extLst>
          </p:cNvPr>
          <p:cNvSpPr/>
          <p:nvPr/>
        </p:nvSpPr>
        <p:spPr>
          <a:xfrm>
            <a:off x="1026160" y="2435468"/>
            <a:ext cx="5181600" cy="226861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91EF9A8-E505-4F11-A7E7-BB31F8FDB193}"/>
              </a:ext>
            </a:extLst>
          </p:cNvPr>
          <p:cNvSpPr/>
          <p:nvPr/>
        </p:nvSpPr>
        <p:spPr>
          <a:xfrm>
            <a:off x="591488" y="4904511"/>
            <a:ext cx="714692" cy="136240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72CD9CF-621D-43F7-AA5C-4DF090E47E0F}"/>
              </a:ext>
            </a:extLst>
          </p:cNvPr>
          <p:cNvSpPr/>
          <p:nvPr/>
        </p:nvSpPr>
        <p:spPr>
          <a:xfrm>
            <a:off x="1361902" y="4904510"/>
            <a:ext cx="714692" cy="136240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DE34C0E-6441-4F4A-AFE4-A6F018B28951}"/>
              </a:ext>
            </a:extLst>
          </p:cNvPr>
          <p:cNvSpPr/>
          <p:nvPr/>
        </p:nvSpPr>
        <p:spPr>
          <a:xfrm>
            <a:off x="2132316" y="4904510"/>
            <a:ext cx="714692" cy="136240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336ECC9-9DA0-449B-B4FA-3959812E6FFB}"/>
              </a:ext>
            </a:extLst>
          </p:cNvPr>
          <p:cNvSpPr/>
          <p:nvPr/>
        </p:nvSpPr>
        <p:spPr>
          <a:xfrm>
            <a:off x="2894896" y="4904510"/>
            <a:ext cx="714692" cy="136240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E0AD303-1F70-4686-9D2B-4CA49D832B53}"/>
              </a:ext>
            </a:extLst>
          </p:cNvPr>
          <p:cNvSpPr/>
          <p:nvPr/>
        </p:nvSpPr>
        <p:spPr>
          <a:xfrm>
            <a:off x="3657476" y="4909919"/>
            <a:ext cx="714692" cy="136240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285287D-DFF2-4491-9D82-4A4D23899AD4}"/>
              </a:ext>
            </a:extLst>
          </p:cNvPr>
          <p:cNvSpPr/>
          <p:nvPr/>
        </p:nvSpPr>
        <p:spPr>
          <a:xfrm>
            <a:off x="4418093" y="4904509"/>
            <a:ext cx="714692" cy="136240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699F4F-5363-4E50-A4CE-8C76268A4080}"/>
              </a:ext>
            </a:extLst>
          </p:cNvPr>
          <p:cNvSpPr/>
          <p:nvPr/>
        </p:nvSpPr>
        <p:spPr>
          <a:xfrm>
            <a:off x="5178710" y="4907105"/>
            <a:ext cx="714692" cy="136240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3C99C74-0D69-4252-9551-D1541C50A419}"/>
              </a:ext>
            </a:extLst>
          </p:cNvPr>
          <p:cNvSpPr/>
          <p:nvPr/>
        </p:nvSpPr>
        <p:spPr>
          <a:xfrm>
            <a:off x="5949124" y="4904509"/>
            <a:ext cx="714692" cy="136240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D3392673-D848-49ED-B5CE-D91FD9CDEC38}"/>
              </a:ext>
            </a:extLst>
          </p:cNvPr>
          <p:cNvPicPr>
            <a:picLocks noChangeAspect="1"/>
          </p:cNvPicPr>
          <p:nvPr/>
        </p:nvPicPr>
        <p:blipFill>
          <a:blip r:embed="rId4"/>
          <a:stretch>
            <a:fillRect/>
          </a:stretch>
        </p:blipFill>
        <p:spPr>
          <a:xfrm>
            <a:off x="7116938" y="2343520"/>
            <a:ext cx="4343541" cy="3909678"/>
          </a:xfrm>
          <a:prstGeom prst="rect">
            <a:avLst/>
          </a:prstGeom>
        </p:spPr>
      </p:pic>
      <p:sp>
        <p:nvSpPr>
          <p:cNvPr id="18" name="TextBox 17">
            <a:extLst>
              <a:ext uri="{FF2B5EF4-FFF2-40B4-BE49-F238E27FC236}">
                <a16:creationId xmlns:a16="http://schemas.microsoft.com/office/drawing/2014/main" id="{84298BEE-2F53-4A85-9A6D-19B49B73BF19}"/>
              </a:ext>
            </a:extLst>
          </p:cNvPr>
          <p:cNvSpPr txBox="1"/>
          <p:nvPr/>
        </p:nvSpPr>
        <p:spPr>
          <a:xfrm>
            <a:off x="2489663" y="1774298"/>
            <a:ext cx="8378966" cy="523220"/>
          </a:xfrm>
          <a:prstGeom prst="rect">
            <a:avLst/>
          </a:prstGeom>
          <a:noFill/>
        </p:spPr>
        <p:txBody>
          <a:bodyPr wrap="square" rtlCol="0">
            <a:spAutoFit/>
          </a:bodyPr>
          <a:lstStyle/>
          <a:p>
            <a:r>
              <a:rPr lang="en-US" sz="2800" dirty="0"/>
              <a:t>TREE Dimension								VECTOR Dimension</a:t>
            </a:r>
          </a:p>
        </p:txBody>
      </p:sp>
      <p:sp>
        <p:nvSpPr>
          <p:cNvPr id="9" name="Slide Number Placeholder 8">
            <a:extLst>
              <a:ext uri="{FF2B5EF4-FFF2-40B4-BE49-F238E27FC236}">
                <a16:creationId xmlns:a16="http://schemas.microsoft.com/office/drawing/2014/main" id="{CDDEBC97-3FAD-4C28-831C-69C1C55943A6}"/>
              </a:ext>
            </a:extLst>
          </p:cNvPr>
          <p:cNvSpPr>
            <a:spLocks noGrp="1"/>
          </p:cNvSpPr>
          <p:nvPr>
            <p:ph type="sldNum" sz="quarter" idx="12"/>
          </p:nvPr>
        </p:nvSpPr>
        <p:spPr/>
        <p:txBody>
          <a:bodyPr/>
          <a:lstStyle/>
          <a:p>
            <a:fld id="{6D22F896-40B5-4ADD-8801-0D06FADFA095}" type="slidenum">
              <a:rPr lang="en-US" smtClean="0"/>
              <a:t>31</a:t>
            </a:fld>
            <a:endParaRPr lang="en-US" dirty="0"/>
          </a:p>
        </p:txBody>
      </p:sp>
    </p:spTree>
    <p:extLst>
      <p:ext uri="{BB962C8B-B14F-4D97-AF65-F5344CB8AC3E}">
        <p14:creationId xmlns:p14="http://schemas.microsoft.com/office/powerpoint/2010/main" val="19728976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30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30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3000"/>
                                        <p:tgtEl>
                                          <p:spTgt spid="8"/>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3000"/>
                                        <p:tgtEl>
                                          <p:spTgt spid="10"/>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randombar(horizontal)">
                                      <p:cBhvr>
                                        <p:cTn id="19" dur="3000"/>
                                        <p:tgtEl>
                                          <p:spTgt spid="11"/>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randombar(horizontal)">
                                      <p:cBhvr>
                                        <p:cTn id="22" dur="3000"/>
                                        <p:tgtEl>
                                          <p:spTgt spid="12"/>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randombar(horizontal)">
                                      <p:cBhvr>
                                        <p:cTn id="25" dur="3000"/>
                                        <p:tgtEl>
                                          <p:spTgt spid="13"/>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3000"/>
                                        <p:tgtEl>
                                          <p:spTgt spid="14"/>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randombar(horizontal)">
                                      <p:cBhvr>
                                        <p:cTn id="31" dur="3000"/>
                                        <p:tgtEl>
                                          <p:spTgt spid="15"/>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randombar(horizontal)">
                                      <p:cBhvr>
                                        <p:cTn id="34" dur="3000"/>
                                        <p:tgtEl>
                                          <p:spTgt spid="16"/>
                                        </p:tgtEl>
                                      </p:cBhvr>
                                    </p:animEffect>
                                  </p:childTnLst>
                                </p:cTn>
                              </p:par>
                              <p:par>
                                <p:cTn id="35" presetID="42"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1000"/>
                                        <p:tgtEl>
                                          <p:spTgt spid="18"/>
                                        </p:tgtEl>
                                      </p:cBhvr>
                                    </p:animEffect>
                                    <p:anim calcmode="lin" valueType="num">
                                      <p:cBhvr>
                                        <p:cTn id="38" dur="1000" fill="hold"/>
                                        <p:tgtEl>
                                          <p:spTgt spid="18"/>
                                        </p:tgtEl>
                                        <p:attrNameLst>
                                          <p:attrName>ppt_x</p:attrName>
                                        </p:attrNameLst>
                                      </p:cBhvr>
                                      <p:tavLst>
                                        <p:tav tm="0">
                                          <p:val>
                                            <p:strVal val="#ppt_x"/>
                                          </p:val>
                                        </p:tav>
                                        <p:tav tm="100000">
                                          <p:val>
                                            <p:strVal val="#ppt_x"/>
                                          </p:val>
                                        </p:tav>
                                      </p:tavLst>
                                    </p:anim>
                                    <p:anim calcmode="lin" valueType="num">
                                      <p:cBhvr>
                                        <p:cTn id="3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3" grpId="0" animBg="1"/>
      <p:bldP spid="14" grpId="0" animBg="1"/>
      <p:bldP spid="15" grpId="0" animBg="1"/>
      <p:bldP spid="16" grpId="0" animBg="1"/>
      <p:bldP spid="18"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ECD57-8D31-4C31-97E8-85099BD56873}"/>
              </a:ext>
            </a:extLst>
          </p:cNvPr>
          <p:cNvSpPr>
            <a:spLocks noGrp="1"/>
          </p:cNvSpPr>
          <p:nvPr>
            <p:ph type="title"/>
          </p:nvPr>
        </p:nvSpPr>
        <p:spPr>
          <a:xfrm>
            <a:off x="1141413" y="618518"/>
            <a:ext cx="9905998" cy="1478570"/>
          </a:xfrm>
        </p:spPr>
        <p:txBody>
          <a:bodyPr>
            <a:normAutofit/>
          </a:bodyPr>
          <a:lstStyle/>
          <a:p>
            <a:r>
              <a:rPr lang="en-US" dirty="0"/>
              <a:t>What is tiling in operator dimension </a:t>
            </a:r>
            <a:r>
              <a:rPr lang="en-US" dirty="0">
                <a:latin typeface="Calibri "/>
              </a:rPr>
              <a:t>?</a:t>
            </a:r>
          </a:p>
        </p:txBody>
      </p:sp>
      <p:pic>
        <p:nvPicPr>
          <p:cNvPr id="4" name="Content Placeholder 3">
            <a:extLst>
              <a:ext uri="{FF2B5EF4-FFF2-40B4-BE49-F238E27FC236}">
                <a16:creationId xmlns:a16="http://schemas.microsoft.com/office/drawing/2014/main" id="{7E169FFB-7337-4978-BE69-18F36F9A5B4E}"/>
              </a:ext>
            </a:extLst>
          </p:cNvPr>
          <p:cNvPicPr>
            <a:picLocks noChangeAspect="1"/>
          </p:cNvPicPr>
          <p:nvPr/>
        </p:nvPicPr>
        <p:blipFill>
          <a:blip r:embed="rId4"/>
          <a:stretch>
            <a:fillRect/>
          </a:stretch>
        </p:blipFill>
        <p:spPr>
          <a:xfrm>
            <a:off x="945199" y="2450062"/>
            <a:ext cx="5391528" cy="314056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81AB90FC-36F8-4063-8267-54E002318749}"/>
              </a:ext>
            </a:extLst>
          </p:cNvPr>
          <p:cNvSpPr>
            <a:spLocks noGrp="1"/>
          </p:cNvSpPr>
          <p:nvPr>
            <p:ph idx="1"/>
          </p:nvPr>
        </p:nvSpPr>
        <p:spPr>
          <a:xfrm>
            <a:off x="8439745" y="2640963"/>
            <a:ext cx="3752255" cy="476017"/>
          </a:xfrm>
        </p:spPr>
        <p:txBody>
          <a:bodyPr>
            <a:normAutofit lnSpcReduction="10000"/>
          </a:bodyPr>
          <a:lstStyle/>
          <a:p>
            <a:pPr marL="0" indent="0">
              <a:buNone/>
            </a:pPr>
            <a:r>
              <a:rPr lang="en-US" dirty="0"/>
              <a:t>is TOP DOWN</a:t>
            </a:r>
          </a:p>
        </p:txBody>
      </p:sp>
      <p:sp>
        <p:nvSpPr>
          <p:cNvPr id="5" name="Arrow: Down 4">
            <a:extLst>
              <a:ext uri="{FF2B5EF4-FFF2-40B4-BE49-F238E27FC236}">
                <a16:creationId xmlns:a16="http://schemas.microsoft.com/office/drawing/2014/main" id="{53998094-C148-440B-9E79-F8FBD3E82E7E}"/>
              </a:ext>
            </a:extLst>
          </p:cNvPr>
          <p:cNvSpPr/>
          <p:nvPr/>
        </p:nvSpPr>
        <p:spPr>
          <a:xfrm>
            <a:off x="3469799" y="3052519"/>
            <a:ext cx="342327" cy="1168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B268E5D9-9A30-4B4D-889F-805D8657CC4F}"/>
              </a:ext>
            </a:extLst>
          </p:cNvPr>
          <p:cNvSpPr txBox="1">
            <a:spLocks/>
          </p:cNvSpPr>
          <p:nvPr/>
        </p:nvSpPr>
        <p:spPr>
          <a:xfrm>
            <a:off x="8861327" y="3376808"/>
            <a:ext cx="1984151" cy="47601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is BOTTOM UP</a:t>
            </a:r>
          </a:p>
        </p:txBody>
      </p:sp>
      <p:sp>
        <p:nvSpPr>
          <p:cNvPr id="7" name="Content Placeholder 2">
            <a:extLst>
              <a:ext uri="{FF2B5EF4-FFF2-40B4-BE49-F238E27FC236}">
                <a16:creationId xmlns:a16="http://schemas.microsoft.com/office/drawing/2014/main" id="{F67D5AD3-AB94-4F8E-966E-40A86C3AD8A5}"/>
              </a:ext>
            </a:extLst>
          </p:cNvPr>
          <p:cNvSpPr txBox="1">
            <a:spLocks/>
          </p:cNvSpPr>
          <p:nvPr/>
        </p:nvSpPr>
        <p:spPr>
          <a:xfrm>
            <a:off x="8455727" y="4012359"/>
            <a:ext cx="2037968" cy="47601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is NEUTRAL</a:t>
            </a:r>
          </a:p>
        </p:txBody>
      </p:sp>
      <p:sp>
        <p:nvSpPr>
          <p:cNvPr id="8" name="Arrow: Up 7">
            <a:extLst>
              <a:ext uri="{FF2B5EF4-FFF2-40B4-BE49-F238E27FC236}">
                <a16:creationId xmlns:a16="http://schemas.microsoft.com/office/drawing/2014/main" id="{8CAEDEA7-E4CB-405C-8BD8-4602C8120419}"/>
              </a:ext>
            </a:extLst>
          </p:cNvPr>
          <p:cNvSpPr/>
          <p:nvPr/>
        </p:nvSpPr>
        <p:spPr>
          <a:xfrm>
            <a:off x="3456116" y="3968061"/>
            <a:ext cx="342327" cy="1211664"/>
          </a:xfrm>
          <a:prstGeom prs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77FCF8F-8D96-4109-976A-77C1F1630887}"/>
              </a:ext>
            </a:extLst>
          </p:cNvPr>
          <p:cNvSpPr/>
          <p:nvPr/>
        </p:nvSpPr>
        <p:spPr>
          <a:xfrm>
            <a:off x="971869" y="5257968"/>
            <a:ext cx="285431" cy="26653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5D8C85B-A900-43B0-9A55-571BE40E691E}"/>
              </a:ext>
            </a:extLst>
          </p:cNvPr>
          <p:cNvSpPr/>
          <p:nvPr/>
        </p:nvSpPr>
        <p:spPr>
          <a:xfrm>
            <a:off x="1299210" y="5257968"/>
            <a:ext cx="285431" cy="26653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0394C5B-6F3A-4F22-9411-137E1D36E3BC}"/>
              </a:ext>
            </a:extLst>
          </p:cNvPr>
          <p:cNvSpPr/>
          <p:nvPr/>
        </p:nvSpPr>
        <p:spPr>
          <a:xfrm>
            <a:off x="1626551" y="5257968"/>
            <a:ext cx="285431" cy="26653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2C44347-473D-4F4C-8DA1-3C5D447F5CEA}"/>
              </a:ext>
            </a:extLst>
          </p:cNvPr>
          <p:cNvSpPr/>
          <p:nvPr/>
        </p:nvSpPr>
        <p:spPr>
          <a:xfrm>
            <a:off x="1989139" y="5257968"/>
            <a:ext cx="285431" cy="26653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75883E2-C373-4E2E-A929-86AD10462DBA}"/>
              </a:ext>
            </a:extLst>
          </p:cNvPr>
          <p:cNvSpPr/>
          <p:nvPr/>
        </p:nvSpPr>
        <p:spPr>
          <a:xfrm>
            <a:off x="2324419" y="5257968"/>
            <a:ext cx="285431" cy="26653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81D87F0-BB6C-44DD-85BD-E5E9377AB590}"/>
              </a:ext>
            </a:extLst>
          </p:cNvPr>
          <p:cNvSpPr/>
          <p:nvPr/>
        </p:nvSpPr>
        <p:spPr>
          <a:xfrm>
            <a:off x="2659699" y="5257968"/>
            <a:ext cx="285431" cy="26653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4DE995C-AEA3-48F2-8724-4A82C2740B7F}"/>
              </a:ext>
            </a:extLst>
          </p:cNvPr>
          <p:cNvSpPr/>
          <p:nvPr/>
        </p:nvSpPr>
        <p:spPr>
          <a:xfrm>
            <a:off x="2995008" y="5257968"/>
            <a:ext cx="285431" cy="26653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82332A8-D29B-4302-BA14-1A4A08AF2280}"/>
              </a:ext>
            </a:extLst>
          </p:cNvPr>
          <p:cNvSpPr/>
          <p:nvPr/>
        </p:nvSpPr>
        <p:spPr>
          <a:xfrm>
            <a:off x="3327083" y="5251909"/>
            <a:ext cx="285431" cy="26653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9609651-2EFF-4F5C-BC6E-210C0A536D51}"/>
              </a:ext>
            </a:extLst>
          </p:cNvPr>
          <p:cNvSpPr/>
          <p:nvPr/>
        </p:nvSpPr>
        <p:spPr>
          <a:xfrm>
            <a:off x="3666490" y="5251909"/>
            <a:ext cx="285431" cy="26653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323969A-9E26-4C88-92B3-C40B66049681}"/>
              </a:ext>
            </a:extLst>
          </p:cNvPr>
          <p:cNvSpPr/>
          <p:nvPr/>
        </p:nvSpPr>
        <p:spPr>
          <a:xfrm>
            <a:off x="4003611" y="5251909"/>
            <a:ext cx="285431" cy="26653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C022090-C603-4C93-9CE2-5D53AE8B623A}"/>
              </a:ext>
            </a:extLst>
          </p:cNvPr>
          <p:cNvSpPr/>
          <p:nvPr/>
        </p:nvSpPr>
        <p:spPr>
          <a:xfrm>
            <a:off x="4330889" y="5251909"/>
            <a:ext cx="285431" cy="26653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0C5E505-11F2-47EA-A5A4-F529BA294D12}"/>
              </a:ext>
            </a:extLst>
          </p:cNvPr>
          <p:cNvSpPr/>
          <p:nvPr/>
        </p:nvSpPr>
        <p:spPr>
          <a:xfrm>
            <a:off x="4675124" y="5253265"/>
            <a:ext cx="285431" cy="26653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9AD83A8-5C73-4FCF-9D88-1C5511073AE3}"/>
              </a:ext>
            </a:extLst>
          </p:cNvPr>
          <p:cNvSpPr/>
          <p:nvPr/>
        </p:nvSpPr>
        <p:spPr>
          <a:xfrm>
            <a:off x="5012245" y="5251909"/>
            <a:ext cx="285431" cy="26653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FDB8A0A-70AF-46F4-BC38-4997106A1DD5}"/>
              </a:ext>
            </a:extLst>
          </p:cNvPr>
          <p:cNvSpPr/>
          <p:nvPr/>
        </p:nvSpPr>
        <p:spPr>
          <a:xfrm>
            <a:off x="5345556" y="5251909"/>
            <a:ext cx="285431" cy="26653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556E173-EB2C-49AD-8B98-6D822318E429}"/>
              </a:ext>
            </a:extLst>
          </p:cNvPr>
          <p:cNvSpPr/>
          <p:nvPr/>
        </p:nvSpPr>
        <p:spPr>
          <a:xfrm>
            <a:off x="5688773" y="5251909"/>
            <a:ext cx="285431" cy="26653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1B9CCF2-CBAA-404B-9585-D88E6DC218D5}"/>
              </a:ext>
            </a:extLst>
          </p:cNvPr>
          <p:cNvSpPr/>
          <p:nvPr/>
        </p:nvSpPr>
        <p:spPr>
          <a:xfrm>
            <a:off x="6011005" y="5251909"/>
            <a:ext cx="285431" cy="26653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AA4DFDD4-9826-4C98-AB9B-B730D9CF656C}"/>
              </a:ext>
            </a:extLst>
          </p:cNvPr>
          <p:cNvSpPr/>
          <p:nvPr/>
        </p:nvSpPr>
        <p:spPr>
          <a:xfrm>
            <a:off x="1126807" y="4570085"/>
            <a:ext cx="285431" cy="26653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E8BD3AA-4A73-4CBD-A927-455FB39CAF7B}"/>
              </a:ext>
            </a:extLst>
          </p:cNvPr>
          <p:cNvSpPr/>
          <p:nvPr/>
        </p:nvSpPr>
        <p:spPr>
          <a:xfrm>
            <a:off x="3825367" y="4573893"/>
            <a:ext cx="285431" cy="26653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353AB22-1C3E-4A25-99E9-1290F7C38F6F}"/>
              </a:ext>
            </a:extLst>
          </p:cNvPr>
          <p:cNvSpPr/>
          <p:nvPr/>
        </p:nvSpPr>
        <p:spPr>
          <a:xfrm>
            <a:off x="1813904" y="4570085"/>
            <a:ext cx="285431" cy="26653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3AE2257-C3AD-499C-9CA1-7C1E9883C90E}"/>
              </a:ext>
            </a:extLst>
          </p:cNvPr>
          <p:cNvSpPr/>
          <p:nvPr/>
        </p:nvSpPr>
        <p:spPr>
          <a:xfrm>
            <a:off x="4489264" y="4573893"/>
            <a:ext cx="285431" cy="26653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E39793E-1EA1-4940-A012-AC2952E797B5}"/>
              </a:ext>
            </a:extLst>
          </p:cNvPr>
          <p:cNvSpPr/>
          <p:nvPr/>
        </p:nvSpPr>
        <p:spPr>
          <a:xfrm>
            <a:off x="2479357" y="4570085"/>
            <a:ext cx="285431" cy="26653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CAEBA6F-65D8-42D1-B260-5A3674E994DD}"/>
              </a:ext>
            </a:extLst>
          </p:cNvPr>
          <p:cNvSpPr/>
          <p:nvPr/>
        </p:nvSpPr>
        <p:spPr>
          <a:xfrm>
            <a:off x="5155224" y="4573893"/>
            <a:ext cx="285431" cy="26653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FB791A4F-E029-48E6-9903-FD92EF08F018}"/>
              </a:ext>
            </a:extLst>
          </p:cNvPr>
          <p:cNvSpPr/>
          <p:nvPr/>
        </p:nvSpPr>
        <p:spPr>
          <a:xfrm>
            <a:off x="3149946" y="4570085"/>
            <a:ext cx="285431" cy="26653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8A4C92AC-E4D5-4FFF-8222-DFF169C16DCF}"/>
              </a:ext>
            </a:extLst>
          </p:cNvPr>
          <p:cNvSpPr/>
          <p:nvPr/>
        </p:nvSpPr>
        <p:spPr>
          <a:xfrm>
            <a:off x="5842321" y="4570085"/>
            <a:ext cx="285431" cy="26653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022515A7-0803-4607-8D1F-6C95E7F577F6}"/>
              </a:ext>
            </a:extLst>
          </p:cNvPr>
          <p:cNvSpPr/>
          <p:nvPr/>
        </p:nvSpPr>
        <p:spPr>
          <a:xfrm>
            <a:off x="1459239" y="3913331"/>
            <a:ext cx="285431" cy="26653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9EFE88F-563E-4E68-9A44-3A342DA66FCC}"/>
              </a:ext>
            </a:extLst>
          </p:cNvPr>
          <p:cNvSpPr/>
          <p:nvPr/>
        </p:nvSpPr>
        <p:spPr>
          <a:xfrm>
            <a:off x="4158488" y="3913331"/>
            <a:ext cx="285431" cy="26653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81A446FE-8C20-437B-9378-A3A9C1E35B58}"/>
              </a:ext>
            </a:extLst>
          </p:cNvPr>
          <p:cNvSpPr/>
          <p:nvPr/>
        </p:nvSpPr>
        <p:spPr>
          <a:xfrm>
            <a:off x="2799210" y="3913331"/>
            <a:ext cx="285431" cy="26653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52923D15-9E36-4647-9831-B41149622158}"/>
              </a:ext>
            </a:extLst>
          </p:cNvPr>
          <p:cNvSpPr/>
          <p:nvPr/>
        </p:nvSpPr>
        <p:spPr>
          <a:xfrm>
            <a:off x="5498049" y="3913331"/>
            <a:ext cx="285431" cy="26653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767443A3-1514-48CB-9DC3-0DF7FA3201C0}"/>
              </a:ext>
            </a:extLst>
          </p:cNvPr>
          <p:cNvSpPr/>
          <p:nvPr/>
        </p:nvSpPr>
        <p:spPr>
          <a:xfrm>
            <a:off x="2131854" y="3243542"/>
            <a:ext cx="285431" cy="26653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838D916-29EF-49FA-923B-D6353D5A7BEA}"/>
              </a:ext>
            </a:extLst>
          </p:cNvPr>
          <p:cNvSpPr/>
          <p:nvPr/>
        </p:nvSpPr>
        <p:spPr>
          <a:xfrm>
            <a:off x="4819043" y="3243542"/>
            <a:ext cx="285431" cy="26653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6E3DB808-17BE-4F39-88D2-A124B1D8A897}"/>
              </a:ext>
            </a:extLst>
          </p:cNvPr>
          <p:cNvSpPr/>
          <p:nvPr/>
        </p:nvSpPr>
        <p:spPr>
          <a:xfrm>
            <a:off x="3490750" y="2573449"/>
            <a:ext cx="285431" cy="26653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2887B23D-395B-475B-8C7F-DA49055AA05A}"/>
              </a:ext>
            </a:extLst>
          </p:cNvPr>
          <p:cNvSpPr txBox="1"/>
          <p:nvPr/>
        </p:nvSpPr>
        <p:spPr>
          <a:xfrm>
            <a:off x="6539609" y="2655315"/>
            <a:ext cx="2321718" cy="46166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Project Step</a:t>
            </a:r>
          </a:p>
        </p:txBody>
      </p:sp>
      <p:sp>
        <p:nvSpPr>
          <p:cNvPr id="42" name="TextBox 41">
            <a:extLst>
              <a:ext uri="{FF2B5EF4-FFF2-40B4-BE49-F238E27FC236}">
                <a16:creationId xmlns:a16="http://schemas.microsoft.com/office/drawing/2014/main" id="{CE1032BE-7DA5-4CB0-950E-77D4745969E6}"/>
              </a:ext>
            </a:extLst>
          </p:cNvPr>
          <p:cNvSpPr txBox="1"/>
          <p:nvPr/>
        </p:nvSpPr>
        <p:spPr>
          <a:xfrm>
            <a:off x="6558325" y="3362114"/>
            <a:ext cx="2507854" cy="46166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Compress Step</a:t>
            </a:r>
          </a:p>
        </p:txBody>
      </p:sp>
      <p:sp>
        <p:nvSpPr>
          <p:cNvPr id="43" name="TextBox 42">
            <a:extLst>
              <a:ext uri="{FF2B5EF4-FFF2-40B4-BE49-F238E27FC236}">
                <a16:creationId xmlns:a16="http://schemas.microsoft.com/office/drawing/2014/main" id="{E2F82479-C8E9-407D-A093-755B4900C1BA}"/>
              </a:ext>
            </a:extLst>
          </p:cNvPr>
          <p:cNvSpPr txBox="1"/>
          <p:nvPr/>
        </p:nvSpPr>
        <p:spPr>
          <a:xfrm>
            <a:off x="6558325" y="4026712"/>
            <a:ext cx="2158955" cy="46166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err="1"/>
              <a:t>InnerProduct</a:t>
            </a:r>
            <a:endParaRPr lang="en-US" sz="2400" dirty="0"/>
          </a:p>
        </p:txBody>
      </p:sp>
      <p:sp>
        <p:nvSpPr>
          <p:cNvPr id="45" name="Rectangle 44">
            <a:extLst>
              <a:ext uri="{FF2B5EF4-FFF2-40B4-BE49-F238E27FC236}">
                <a16:creationId xmlns:a16="http://schemas.microsoft.com/office/drawing/2014/main" id="{D783993D-E0D6-4001-8DBB-CA90ED2564A4}"/>
              </a:ext>
            </a:extLst>
          </p:cNvPr>
          <p:cNvSpPr/>
          <p:nvPr/>
        </p:nvSpPr>
        <p:spPr>
          <a:xfrm>
            <a:off x="6558325" y="3362114"/>
            <a:ext cx="4383302" cy="12079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Slide Number Placeholder 45">
            <a:extLst>
              <a:ext uri="{FF2B5EF4-FFF2-40B4-BE49-F238E27FC236}">
                <a16:creationId xmlns:a16="http://schemas.microsoft.com/office/drawing/2014/main" id="{0C09909E-7C1A-48CC-9952-02E5EF77F164}"/>
              </a:ext>
            </a:extLst>
          </p:cNvPr>
          <p:cNvSpPr>
            <a:spLocks noGrp="1"/>
          </p:cNvSpPr>
          <p:nvPr>
            <p:ph type="sldNum" sz="quarter" idx="12"/>
          </p:nvPr>
        </p:nvSpPr>
        <p:spPr/>
        <p:txBody>
          <a:bodyPr/>
          <a:lstStyle/>
          <a:p>
            <a:fld id="{6D22F896-40B5-4ADD-8801-0D06FADFA095}" type="slidenum">
              <a:rPr lang="en-US" smtClean="0"/>
              <a:t>32</a:t>
            </a:fld>
            <a:endParaRPr lang="en-US" dirty="0"/>
          </a:p>
        </p:txBody>
      </p:sp>
    </p:spTree>
    <p:extLst>
      <p:ext uri="{BB962C8B-B14F-4D97-AF65-F5344CB8AC3E}">
        <p14:creationId xmlns:p14="http://schemas.microsoft.com/office/powerpoint/2010/main" val="33376293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1" presetClass="entr" presetSubtype="0" fill="hold" grpId="0" nodeType="withEffect">
                                  <p:stCondLst>
                                    <p:cond delay="50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xit" presetSubtype="4" fill="hold" grpId="1" nodeType="clickEffect">
                                  <p:stCondLst>
                                    <p:cond delay="0"/>
                                  </p:stCondLst>
                                  <p:childTnLst>
                                    <p:anim calcmode="lin" valueType="num">
                                      <p:cBhvr additive="base">
                                        <p:cTn id="14" dur="500"/>
                                        <p:tgtEl>
                                          <p:spTgt spid="5"/>
                                        </p:tgtEl>
                                        <p:attrNameLst>
                                          <p:attrName>ppt_x</p:attrName>
                                        </p:attrNameLst>
                                      </p:cBhvr>
                                      <p:tavLst>
                                        <p:tav tm="0">
                                          <p:val>
                                            <p:strVal val="ppt_x"/>
                                          </p:val>
                                        </p:tav>
                                        <p:tav tm="100000">
                                          <p:val>
                                            <p:strVal val="ppt_x"/>
                                          </p:val>
                                        </p:tav>
                                      </p:tavLst>
                                    </p:anim>
                                    <p:anim calcmode="lin" valueType="num">
                                      <p:cBhvr additive="base">
                                        <p:cTn id="15" dur="500"/>
                                        <p:tgtEl>
                                          <p:spTgt spid="5"/>
                                        </p:tgtEl>
                                        <p:attrNameLst>
                                          <p:attrName>ppt_y</p:attrName>
                                        </p:attrNameLst>
                                      </p:cBhvr>
                                      <p:tavLst>
                                        <p:tav tm="0">
                                          <p:val>
                                            <p:strVal val="ppt_y"/>
                                          </p:val>
                                        </p:tav>
                                        <p:tav tm="100000">
                                          <p:val>
                                            <p:strVal val="1+ppt_h/2"/>
                                          </p:val>
                                        </p:tav>
                                      </p:tavLst>
                                    </p:anim>
                                    <p:set>
                                      <p:cBhvr>
                                        <p:cTn id="16" dur="1" fill="hold">
                                          <p:stCondLst>
                                            <p:cond delay="499"/>
                                          </p:stCondLst>
                                        </p:cTn>
                                        <p:tgtEl>
                                          <p:spTgt spid="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1+#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1+#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par>
                                <p:cTn id="33" presetID="14" presetClass="entr" presetSubtype="1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randombar(horizontal)">
                                      <p:cBhvr>
                                        <p:cTn id="35" dur="500"/>
                                        <p:tgtEl>
                                          <p:spTgt spid="9"/>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randombar(horizontal)">
                                      <p:cBhvr>
                                        <p:cTn id="38" dur="500"/>
                                        <p:tgtEl>
                                          <p:spTgt spid="10"/>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randombar(horizontal)">
                                      <p:cBhvr>
                                        <p:cTn id="41" dur="500"/>
                                        <p:tgtEl>
                                          <p:spTgt spid="11"/>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randombar(horizontal)">
                                      <p:cBhvr>
                                        <p:cTn id="44" dur="500"/>
                                        <p:tgtEl>
                                          <p:spTgt spid="12"/>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randombar(horizontal)">
                                      <p:cBhvr>
                                        <p:cTn id="47" dur="500"/>
                                        <p:tgtEl>
                                          <p:spTgt spid="13"/>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randombar(horizontal)">
                                      <p:cBhvr>
                                        <p:cTn id="50" dur="500"/>
                                        <p:tgtEl>
                                          <p:spTgt spid="14"/>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randombar(horizontal)">
                                      <p:cBhvr>
                                        <p:cTn id="53" dur="500"/>
                                        <p:tgtEl>
                                          <p:spTgt spid="15"/>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randombar(horizontal)">
                                      <p:cBhvr>
                                        <p:cTn id="56" dur="500"/>
                                        <p:tgtEl>
                                          <p:spTgt spid="16"/>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randombar(horizontal)">
                                      <p:cBhvr>
                                        <p:cTn id="59" dur="500"/>
                                        <p:tgtEl>
                                          <p:spTgt spid="17"/>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randombar(horizontal)">
                                      <p:cBhvr>
                                        <p:cTn id="62" dur="500"/>
                                        <p:tgtEl>
                                          <p:spTgt spid="18"/>
                                        </p:tgtEl>
                                      </p:cBhvr>
                                    </p:animEffect>
                                  </p:childTnLst>
                                </p:cTn>
                              </p:par>
                              <p:par>
                                <p:cTn id="63" presetID="14" presetClass="entr" presetSubtype="10" fill="hold" grpId="0" nodeType="with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randombar(horizontal)">
                                      <p:cBhvr>
                                        <p:cTn id="65" dur="500"/>
                                        <p:tgtEl>
                                          <p:spTgt spid="19"/>
                                        </p:tgtEl>
                                      </p:cBhvr>
                                    </p:animEffect>
                                  </p:childTnLst>
                                </p:cTn>
                              </p:par>
                              <p:par>
                                <p:cTn id="66" presetID="14" presetClass="entr" presetSubtype="10" fill="hold" grpId="0" nodeType="with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randombar(horizontal)">
                                      <p:cBhvr>
                                        <p:cTn id="68" dur="500"/>
                                        <p:tgtEl>
                                          <p:spTgt spid="20"/>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randombar(horizontal)">
                                      <p:cBhvr>
                                        <p:cTn id="71" dur="500"/>
                                        <p:tgtEl>
                                          <p:spTgt spid="21"/>
                                        </p:tgtEl>
                                      </p:cBhvr>
                                    </p:animEffect>
                                  </p:childTnLst>
                                </p:cTn>
                              </p:par>
                              <p:par>
                                <p:cTn id="72" presetID="14" presetClass="entr" presetSubtype="10" fill="hold" grpId="0" nodeType="withEffect">
                                  <p:stCondLst>
                                    <p:cond delay="0"/>
                                  </p:stCondLst>
                                  <p:childTnLst>
                                    <p:set>
                                      <p:cBhvr>
                                        <p:cTn id="73" dur="1" fill="hold">
                                          <p:stCondLst>
                                            <p:cond delay="0"/>
                                          </p:stCondLst>
                                        </p:cTn>
                                        <p:tgtEl>
                                          <p:spTgt spid="22"/>
                                        </p:tgtEl>
                                        <p:attrNameLst>
                                          <p:attrName>style.visibility</p:attrName>
                                        </p:attrNameLst>
                                      </p:cBhvr>
                                      <p:to>
                                        <p:strVal val="visible"/>
                                      </p:to>
                                    </p:set>
                                    <p:animEffect transition="in" filter="randombar(horizontal)">
                                      <p:cBhvr>
                                        <p:cTn id="74" dur="500"/>
                                        <p:tgtEl>
                                          <p:spTgt spid="22"/>
                                        </p:tgtEl>
                                      </p:cBhvr>
                                    </p:animEffect>
                                  </p:childTnLst>
                                </p:cTn>
                              </p:par>
                              <p:par>
                                <p:cTn id="75" presetID="14" presetClass="entr" presetSubtype="10" fill="hold" grpId="0" nodeType="with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randombar(horizontal)">
                                      <p:cBhvr>
                                        <p:cTn id="77" dur="500"/>
                                        <p:tgtEl>
                                          <p:spTgt spid="23"/>
                                        </p:tgtEl>
                                      </p:cBhvr>
                                    </p:animEffect>
                                  </p:childTnLst>
                                </p:cTn>
                              </p:par>
                              <p:par>
                                <p:cTn id="78" presetID="14" presetClass="entr" presetSubtype="10" fill="hold" grpId="0" nodeType="withEffect">
                                  <p:stCondLst>
                                    <p:cond delay="0"/>
                                  </p:stCondLst>
                                  <p:childTnLst>
                                    <p:set>
                                      <p:cBhvr>
                                        <p:cTn id="79" dur="1" fill="hold">
                                          <p:stCondLst>
                                            <p:cond delay="0"/>
                                          </p:stCondLst>
                                        </p:cTn>
                                        <p:tgtEl>
                                          <p:spTgt spid="24"/>
                                        </p:tgtEl>
                                        <p:attrNameLst>
                                          <p:attrName>style.visibility</p:attrName>
                                        </p:attrNameLst>
                                      </p:cBhvr>
                                      <p:to>
                                        <p:strVal val="visible"/>
                                      </p:to>
                                    </p:set>
                                    <p:animEffect transition="in" filter="randombar(horizontal)">
                                      <p:cBhvr>
                                        <p:cTn id="80" dur="500"/>
                                        <p:tgtEl>
                                          <p:spTgt spid="24"/>
                                        </p:tgtEl>
                                      </p:cBhvr>
                                    </p:animEffect>
                                  </p:childTnLst>
                                </p:cTn>
                              </p:par>
                            </p:childTnLst>
                          </p:cTn>
                        </p:par>
                      </p:childTnLst>
                    </p:cTn>
                  </p:par>
                  <p:par>
                    <p:cTn id="81" fill="hold">
                      <p:stCondLst>
                        <p:cond delay="indefinite"/>
                      </p:stCondLst>
                      <p:childTnLst>
                        <p:par>
                          <p:cTn id="82" fill="hold">
                            <p:stCondLst>
                              <p:cond delay="0"/>
                            </p:stCondLst>
                            <p:childTnLst>
                              <p:par>
                                <p:cTn id="83" presetID="6" presetClass="entr" presetSubtype="16" fill="hold" grpId="0" nodeType="clickEffect">
                                  <p:stCondLst>
                                    <p:cond delay="0"/>
                                  </p:stCondLst>
                                  <p:childTnLst>
                                    <p:set>
                                      <p:cBhvr>
                                        <p:cTn id="84" dur="1" fill="hold">
                                          <p:stCondLst>
                                            <p:cond delay="0"/>
                                          </p:stCondLst>
                                        </p:cTn>
                                        <p:tgtEl>
                                          <p:spTgt spid="45"/>
                                        </p:tgtEl>
                                        <p:attrNameLst>
                                          <p:attrName>style.visibility</p:attrName>
                                        </p:attrNameLst>
                                      </p:cBhvr>
                                      <p:to>
                                        <p:strVal val="visible"/>
                                      </p:to>
                                    </p:set>
                                    <p:animEffect transition="in" filter="circle(in)">
                                      <p:cBhvr>
                                        <p:cTn id="85" dur="2000"/>
                                        <p:tgtEl>
                                          <p:spTgt spid="45"/>
                                        </p:tgtEl>
                                      </p:cBhvr>
                                    </p:animEffect>
                                  </p:childTnLst>
                                </p:cTn>
                              </p:par>
                            </p:childTnLst>
                          </p:cTn>
                        </p:par>
                      </p:childTnLst>
                    </p:cTn>
                  </p:par>
                  <p:par>
                    <p:cTn id="86" fill="hold">
                      <p:stCondLst>
                        <p:cond delay="indefinite"/>
                      </p:stCondLst>
                      <p:childTnLst>
                        <p:par>
                          <p:cTn id="87" fill="hold">
                            <p:stCondLst>
                              <p:cond delay="0"/>
                            </p:stCondLst>
                            <p:childTnLst>
                              <p:par>
                                <p:cTn id="88" presetID="2" presetClass="exit" presetSubtype="1" fill="hold" grpId="1" nodeType="clickEffect">
                                  <p:stCondLst>
                                    <p:cond delay="0"/>
                                  </p:stCondLst>
                                  <p:childTnLst>
                                    <p:anim calcmode="lin" valueType="num">
                                      <p:cBhvr additive="base">
                                        <p:cTn id="89" dur="1000"/>
                                        <p:tgtEl>
                                          <p:spTgt spid="8"/>
                                        </p:tgtEl>
                                        <p:attrNameLst>
                                          <p:attrName>ppt_x</p:attrName>
                                        </p:attrNameLst>
                                      </p:cBhvr>
                                      <p:tavLst>
                                        <p:tav tm="0">
                                          <p:val>
                                            <p:strVal val="ppt_x"/>
                                          </p:val>
                                        </p:tav>
                                        <p:tav tm="100000">
                                          <p:val>
                                            <p:strVal val="ppt_x"/>
                                          </p:val>
                                        </p:tav>
                                      </p:tavLst>
                                    </p:anim>
                                    <p:anim calcmode="lin" valueType="num">
                                      <p:cBhvr additive="base">
                                        <p:cTn id="90" dur="1000"/>
                                        <p:tgtEl>
                                          <p:spTgt spid="8"/>
                                        </p:tgtEl>
                                        <p:attrNameLst>
                                          <p:attrName>ppt_y</p:attrName>
                                        </p:attrNameLst>
                                      </p:cBhvr>
                                      <p:tavLst>
                                        <p:tav tm="0">
                                          <p:val>
                                            <p:strVal val="ppt_y"/>
                                          </p:val>
                                        </p:tav>
                                        <p:tav tm="100000">
                                          <p:val>
                                            <p:strVal val="0-ppt_h/2"/>
                                          </p:val>
                                        </p:tav>
                                      </p:tavLst>
                                    </p:anim>
                                    <p:set>
                                      <p:cBhvr>
                                        <p:cTn id="91" dur="1" fill="hold">
                                          <p:stCondLst>
                                            <p:cond delay="999"/>
                                          </p:stCondLst>
                                        </p:cTn>
                                        <p:tgtEl>
                                          <p:spTgt spid="8"/>
                                        </p:tgtEl>
                                        <p:attrNameLst>
                                          <p:attrName>style.visibility</p:attrName>
                                        </p:attrNameLst>
                                      </p:cBhvr>
                                      <p:to>
                                        <p:strVal val="hidden"/>
                                      </p:to>
                                    </p:set>
                                  </p:childTnLst>
                                </p:cTn>
                              </p:par>
                              <p:par>
                                <p:cTn id="92" presetID="14" presetClass="entr" presetSubtype="10" fill="hold" grpId="0" nodeType="withEffect">
                                  <p:stCondLst>
                                    <p:cond delay="250"/>
                                  </p:stCondLst>
                                  <p:childTnLst>
                                    <p:set>
                                      <p:cBhvr>
                                        <p:cTn id="93" dur="1" fill="hold">
                                          <p:stCondLst>
                                            <p:cond delay="0"/>
                                          </p:stCondLst>
                                        </p:cTn>
                                        <p:tgtEl>
                                          <p:spTgt spid="26"/>
                                        </p:tgtEl>
                                        <p:attrNameLst>
                                          <p:attrName>style.visibility</p:attrName>
                                        </p:attrNameLst>
                                      </p:cBhvr>
                                      <p:to>
                                        <p:strVal val="visible"/>
                                      </p:to>
                                    </p:set>
                                    <p:animEffect transition="in" filter="randombar(horizontal)">
                                      <p:cBhvr>
                                        <p:cTn id="94" dur="500"/>
                                        <p:tgtEl>
                                          <p:spTgt spid="26"/>
                                        </p:tgtEl>
                                      </p:cBhvr>
                                    </p:animEffect>
                                  </p:childTnLst>
                                </p:cTn>
                              </p:par>
                              <p:par>
                                <p:cTn id="95" presetID="14" presetClass="entr" presetSubtype="10" fill="hold" grpId="0" nodeType="withEffect">
                                  <p:stCondLst>
                                    <p:cond delay="250"/>
                                  </p:stCondLst>
                                  <p:childTnLst>
                                    <p:set>
                                      <p:cBhvr>
                                        <p:cTn id="96" dur="1" fill="hold">
                                          <p:stCondLst>
                                            <p:cond delay="0"/>
                                          </p:stCondLst>
                                        </p:cTn>
                                        <p:tgtEl>
                                          <p:spTgt spid="27"/>
                                        </p:tgtEl>
                                        <p:attrNameLst>
                                          <p:attrName>style.visibility</p:attrName>
                                        </p:attrNameLst>
                                      </p:cBhvr>
                                      <p:to>
                                        <p:strVal val="visible"/>
                                      </p:to>
                                    </p:set>
                                    <p:animEffect transition="in" filter="randombar(horizontal)">
                                      <p:cBhvr>
                                        <p:cTn id="97" dur="500"/>
                                        <p:tgtEl>
                                          <p:spTgt spid="27"/>
                                        </p:tgtEl>
                                      </p:cBhvr>
                                    </p:animEffect>
                                  </p:childTnLst>
                                </p:cTn>
                              </p:par>
                              <p:par>
                                <p:cTn id="98" presetID="14" presetClass="entr" presetSubtype="10" fill="hold" grpId="0" nodeType="withEffect">
                                  <p:stCondLst>
                                    <p:cond delay="250"/>
                                  </p:stCondLst>
                                  <p:childTnLst>
                                    <p:set>
                                      <p:cBhvr>
                                        <p:cTn id="99" dur="1" fill="hold">
                                          <p:stCondLst>
                                            <p:cond delay="0"/>
                                          </p:stCondLst>
                                        </p:cTn>
                                        <p:tgtEl>
                                          <p:spTgt spid="28"/>
                                        </p:tgtEl>
                                        <p:attrNameLst>
                                          <p:attrName>style.visibility</p:attrName>
                                        </p:attrNameLst>
                                      </p:cBhvr>
                                      <p:to>
                                        <p:strVal val="visible"/>
                                      </p:to>
                                    </p:set>
                                    <p:animEffect transition="in" filter="randombar(horizontal)">
                                      <p:cBhvr>
                                        <p:cTn id="100" dur="500"/>
                                        <p:tgtEl>
                                          <p:spTgt spid="28"/>
                                        </p:tgtEl>
                                      </p:cBhvr>
                                    </p:animEffect>
                                  </p:childTnLst>
                                </p:cTn>
                              </p:par>
                              <p:par>
                                <p:cTn id="101" presetID="14" presetClass="entr" presetSubtype="10" fill="hold" grpId="0" nodeType="withEffect">
                                  <p:stCondLst>
                                    <p:cond delay="250"/>
                                  </p:stCondLst>
                                  <p:childTnLst>
                                    <p:set>
                                      <p:cBhvr>
                                        <p:cTn id="102" dur="1" fill="hold">
                                          <p:stCondLst>
                                            <p:cond delay="0"/>
                                          </p:stCondLst>
                                        </p:cTn>
                                        <p:tgtEl>
                                          <p:spTgt spid="29"/>
                                        </p:tgtEl>
                                        <p:attrNameLst>
                                          <p:attrName>style.visibility</p:attrName>
                                        </p:attrNameLst>
                                      </p:cBhvr>
                                      <p:to>
                                        <p:strVal val="visible"/>
                                      </p:to>
                                    </p:set>
                                    <p:animEffect transition="in" filter="randombar(horizontal)">
                                      <p:cBhvr>
                                        <p:cTn id="103" dur="500"/>
                                        <p:tgtEl>
                                          <p:spTgt spid="29"/>
                                        </p:tgtEl>
                                      </p:cBhvr>
                                    </p:animEffect>
                                  </p:childTnLst>
                                </p:cTn>
                              </p:par>
                              <p:par>
                                <p:cTn id="104" presetID="14" presetClass="entr" presetSubtype="10" fill="hold" grpId="0" nodeType="withEffect">
                                  <p:stCondLst>
                                    <p:cond delay="250"/>
                                  </p:stCondLst>
                                  <p:childTnLst>
                                    <p:set>
                                      <p:cBhvr>
                                        <p:cTn id="105" dur="1" fill="hold">
                                          <p:stCondLst>
                                            <p:cond delay="0"/>
                                          </p:stCondLst>
                                        </p:cTn>
                                        <p:tgtEl>
                                          <p:spTgt spid="30"/>
                                        </p:tgtEl>
                                        <p:attrNameLst>
                                          <p:attrName>style.visibility</p:attrName>
                                        </p:attrNameLst>
                                      </p:cBhvr>
                                      <p:to>
                                        <p:strVal val="visible"/>
                                      </p:to>
                                    </p:set>
                                    <p:animEffect transition="in" filter="randombar(horizontal)">
                                      <p:cBhvr>
                                        <p:cTn id="106" dur="500"/>
                                        <p:tgtEl>
                                          <p:spTgt spid="30"/>
                                        </p:tgtEl>
                                      </p:cBhvr>
                                    </p:animEffect>
                                  </p:childTnLst>
                                </p:cTn>
                              </p:par>
                              <p:par>
                                <p:cTn id="107" presetID="14" presetClass="entr" presetSubtype="10" fill="hold" grpId="0" nodeType="withEffect">
                                  <p:stCondLst>
                                    <p:cond delay="250"/>
                                  </p:stCondLst>
                                  <p:childTnLst>
                                    <p:set>
                                      <p:cBhvr>
                                        <p:cTn id="108" dur="1" fill="hold">
                                          <p:stCondLst>
                                            <p:cond delay="0"/>
                                          </p:stCondLst>
                                        </p:cTn>
                                        <p:tgtEl>
                                          <p:spTgt spid="31"/>
                                        </p:tgtEl>
                                        <p:attrNameLst>
                                          <p:attrName>style.visibility</p:attrName>
                                        </p:attrNameLst>
                                      </p:cBhvr>
                                      <p:to>
                                        <p:strVal val="visible"/>
                                      </p:to>
                                    </p:set>
                                    <p:animEffect transition="in" filter="randombar(horizontal)">
                                      <p:cBhvr>
                                        <p:cTn id="109" dur="500"/>
                                        <p:tgtEl>
                                          <p:spTgt spid="31"/>
                                        </p:tgtEl>
                                      </p:cBhvr>
                                    </p:animEffect>
                                  </p:childTnLst>
                                </p:cTn>
                              </p:par>
                              <p:par>
                                <p:cTn id="110" presetID="14" presetClass="entr" presetSubtype="10" fill="hold" grpId="0" nodeType="withEffect">
                                  <p:stCondLst>
                                    <p:cond delay="250"/>
                                  </p:stCondLst>
                                  <p:childTnLst>
                                    <p:set>
                                      <p:cBhvr>
                                        <p:cTn id="111" dur="1" fill="hold">
                                          <p:stCondLst>
                                            <p:cond delay="0"/>
                                          </p:stCondLst>
                                        </p:cTn>
                                        <p:tgtEl>
                                          <p:spTgt spid="32"/>
                                        </p:tgtEl>
                                        <p:attrNameLst>
                                          <p:attrName>style.visibility</p:attrName>
                                        </p:attrNameLst>
                                      </p:cBhvr>
                                      <p:to>
                                        <p:strVal val="visible"/>
                                      </p:to>
                                    </p:set>
                                    <p:animEffect transition="in" filter="randombar(horizontal)">
                                      <p:cBhvr>
                                        <p:cTn id="112" dur="500"/>
                                        <p:tgtEl>
                                          <p:spTgt spid="32"/>
                                        </p:tgtEl>
                                      </p:cBhvr>
                                    </p:animEffect>
                                  </p:childTnLst>
                                </p:cTn>
                              </p:par>
                              <p:par>
                                <p:cTn id="113" presetID="14" presetClass="entr" presetSubtype="10" fill="hold" grpId="0" nodeType="withEffect">
                                  <p:stCondLst>
                                    <p:cond delay="250"/>
                                  </p:stCondLst>
                                  <p:childTnLst>
                                    <p:set>
                                      <p:cBhvr>
                                        <p:cTn id="114" dur="1" fill="hold">
                                          <p:stCondLst>
                                            <p:cond delay="0"/>
                                          </p:stCondLst>
                                        </p:cTn>
                                        <p:tgtEl>
                                          <p:spTgt spid="33"/>
                                        </p:tgtEl>
                                        <p:attrNameLst>
                                          <p:attrName>style.visibility</p:attrName>
                                        </p:attrNameLst>
                                      </p:cBhvr>
                                      <p:to>
                                        <p:strVal val="visible"/>
                                      </p:to>
                                    </p:set>
                                    <p:animEffect transition="in" filter="randombar(horizontal)">
                                      <p:cBhvr>
                                        <p:cTn id="115" dur="500"/>
                                        <p:tgtEl>
                                          <p:spTgt spid="33"/>
                                        </p:tgtEl>
                                      </p:cBhvr>
                                    </p:animEffect>
                                  </p:childTnLst>
                                </p:cTn>
                              </p:par>
                              <p:par>
                                <p:cTn id="116" presetID="14" presetClass="entr" presetSubtype="10" fill="hold" grpId="0" nodeType="withEffect">
                                  <p:stCondLst>
                                    <p:cond delay="500"/>
                                  </p:stCondLst>
                                  <p:childTnLst>
                                    <p:set>
                                      <p:cBhvr>
                                        <p:cTn id="117" dur="1" fill="hold">
                                          <p:stCondLst>
                                            <p:cond delay="0"/>
                                          </p:stCondLst>
                                        </p:cTn>
                                        <p:tgtEl>
                                          <p:spTgt spid="34"/>
                                        </p:tgtEl>
                                        <p:attrNameLst>
                                          <p:attrName>style.visibility</p:attrName>
                                        </p:attrNameLst>
                                      </p:cBhvr>
                                      <p:to>
                                        <p:strVal val="visible"/>
                                      </p:to>
                                    </p:set>
                                    <p:animEffect transition="in" filter="randombar(horizontal)">
                                      <p:cBhvr>
                                        <p:cTn id="118" dur="500"/>
                                        <p:tgtEl>
                                          <p:spTgt spid="34"/>
                                        </p:tgtEl>
                                      </p:cBhvr>
                                    </p:animEffect>
                                  </p:childTnLst>
                                </p:cTn>
                              </p:par>
                              <p:par>
                                <p:cTn id="119" presetID="14" presetClass="entr" presetSubtype="10" fill="hold" grpId="0" nodeType="withEffect">
                                  <p:stCondLst>
                                    <p:cond delay="500"/>
                                  </p:stCondLst>
                                  <p:childTnLst>
                                    <p:set>
                                      <p:cBhvr>
                                        <p:cTn id="120" dur="1" fill="hold">
                                          <p:stCondLst>
                                            <p:cond delay="0"/>
                                          </p:stCondLst>
                                        </p:cTn>
                                        <p:tgtEl>
                                          <p:spTgt spid="35"/>
                                        </p:tgtEl>
                                        <p:attrNameLst>
                                          <p:attrName>style.visibility</p:attrName>
                                        </p:attrNameLst>
                                      </p:cBhvr>
                                      <p:to>
                                        <p:strVal val="visible"/>
                                      </p:to>
                                    </p:set>
                                    <p:animEffect transition="in" filter="randombar(horizontal)">
                                      <p:cBhvr>
                                        <p:cTn id="121" dur="500"/>
                                        <p:tgtEl>
                                          <p:spTgt spid="35"/>
                                        </p:tgtEl>
                                      </p:cBhvr>
                                    </p:animEffect>
                                  </p:childTnLst>
                                </p:cTn>
                              </p:par>
                              <p:par>
                                <p:cTn id="122" presetID="14" presetClass="entr" presetSubtype="10" fill="hold" grpId="0" nodeType="withEffect">
                                  <p:stCondLst>
                                    <p:cond delay="500"/>
                                  </p:stCondLst>
                                  <p:childTnLst>
                                    <p:set>
                                      <p:cBhvr>
                                        <p:cTn id="123" dur="1" fill="hold">
                                          <p:stCondLst>
                                            <p:cond delay="0"/>
                                          </p:stCondLst>
                                        </p:cTn>
                                        <p:tgtEl>
                                          <p:spTgt spid="36"/>
                                        </p:tgtEl>
                                        <p:attrNameLst>
                                          <p:attrName>style.visibility</p:attrName>
                                        </p:attrNameLst>
                                      </p:cBhvr>
                                      <p:to>
                                        <p:strVal val="visible"/>
                                      </p:to>
                                    </p:set>
                                    <p:animEffect transition="in" filter="randombar(horizontal)">
                                      <p:cBhvr>
                                        <p:cTn id="124" dur="500"/>
                                        <p:tgtEl>
                                          <p:spTgt spid="36"/>
                                        </p:tgtEl>
                                      </p:cBhvr>
                                    </p:animEffect>
                                  </p:childTnLst>
                                </p:cTn>
                              </p:par>
                              <p:par>
                                <p:cTn id="125" presetID="14" presetClass="entr" presetSubtype="10" fill="hold" grpId="0" nodeType="withEffect">
                                  <p:stCondLst>
                                    <p:cond delay="500"/>
                                  </p:stCondLst>
                                  <p:childTnLst>
                                    <p:set>
                                      <p:cBhvr>
                                        <p:cTn id="126" dur="1" fill="hold">
                                          <p:stCondLst>
                                            <p:cond delay="0"/>
                                          </p:stCondLst>
                                        </p:cTn>
                                        <p:tgtEl>
                                          <p:spTgt spid="37"/>
                                        </p:tgtEl>
                                        <p:attrNameLst>
                                          <p:attrName>style.visibility</p:attrName>
                                        </p:attrNameLst>
                                      </p:cBhvr>
                                      <p:to>
                                        <p:strVal val="visible"/>
                                      </p:to>
                                    </p:set>
                                    <p:animEffect transition="in" filter="randombar(horizontal)">
                                      <p:cBhvr>
                                        <p:cTn id="127" dur="500"/>
                                        <p:tgtEl>
                                          <p:spTgt spid="37"/>
                                        </p:tgtEl>
                                      </p:cBhvr>
                                    </p:animEffect>
                                  </p:childTnLst>
                                </p:cTn>
                              </p:par>
                              <p:par>
                                <p:cTn id="128" presetID="14" presetClass="entr" presetSubtype="10" fill="hold" grpId="0" nodeType="withEffect">
                                  <p:stCondLst>
                                    <p:cond delay="750"/>
                                  </p:stCondLst>
                                  <p:childTnLst>
                                    <p:set>
                                      <p:cBhvr>
                                        <p:cTn id="129" dur="1" fill="hold">
                                          <p:stCondLst>
                                            <p:cond delay="0"/>
                                          </p:stCondLst>
                                        </p:cTn>
                                        <p:tgtEl>
                                          <p:spTgt spid="38"/>
                                        </p:tgtEl>
                                        <p:attrNameLst>
                                          <p:attrName>style.visibility</p:attrName>
                                        </p:attrNameLst>
                                      </p:cBhvr>
                                      <p:to>
                                        <p:strVal val="visible"/>
                                      </p:to>
                                    </p:set>
                                    <p:animEffect transition="in" filter="randombar(horizontal)">
                                      <p:cBhvr>
                                        <p:cTn id="130" dur="500"/>
                                        <p:tgtEl>
                                          <p:spTgt spid="38"/>
                                        </p:tgtEl>
                                      </p:cBhvr>
                                    </p:animEffect>
                                  </p:childTnLst>
                                </p:cTn>
                              </p:par>
                              <p:par>
                                <p:cTn id="131" presetID="14" presetClass="entr" presetSubtype="10" fill="hold" grpId="0" nodeType="withEffect">
                                  <p:stCondLst>
                                    <p:cond delay="750"/>
                                  </p:stCondLst>
                                  <p:childTnLst>
                                    <p:set>
                                      <p:cBhvr>
                                        <p:cTn id="132" dur="1" fill="hold">
                                          <p:stCondLst>
                                            <p:cond delay="0"/>
                                          </p:stCondLst>
                                        </p:cTn>
                                        <p:tgtEl>
                                          <p:spTgt spid="39"/>
                                        </p:tgtEl>
                                        <p:attrNameLst>
                                          <p:attrName>style.visibility</p:attrName>
                                        </p:attrNameLst>
                                      </p:cBhvr>
                                      <p:to>
                                        <p:strVal val="visible"/>
                                      </p:to>
                                    </p:set>
                                    <p:animEffect transition="in" filter="randombar(horizontal)">
                                      <p:cBhvr>
                                        <p:cTn id="133" dur="500"/>
                                        <p:tgtEl>
                                          <p:spTgt spid="39"/>
                                        </p:tgtEl>
                                      </p:cBhvr>
                                    </p:animEffect>
                                  </p:childTnLst>
                                </p:cTn>
                              </p:par>
                              <p:par>
                                <p:cTn id="134" presetID="14" presetClass="entr" presetSubtype="10" fill="hold" grpId="0" nodeType="withEffect">
                                  <p:stCondLst>
                                    <p:cond delay="1000"/>
                                  </p:stCondLst>
                                  <p:childTnLst>
                                    <p:set>
                                      <p:cBhvr>
                                        <p:cTn id="135" dur="1" fill="hold">
                                          <p:stCondLst>
                                            <p:cond delay="0"/>
                                          </p:stCondLst>
                                        </p:cTn>
                                        <p:tgtEl>
                                          <p:spTgt spid="40"/>
                                        </p:tgtEl>
                                        <p:attrNameLst>
                                          <p:attrName>style.visibility</p:attrName>
                                        </p:attrNameLst>
                                      </p:cBhvr>
                                      <p:to>
                                        <p:strVal val="visible"/>
                                      </p:to>
                                    </p:set>
                                    <p:animEffect transition="in" filter="randombar(horizontal)">
                                      <p:cBhvr>
                                        <p:cTn id="13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5" grpId="1" animBg="1"/>
      <p:bldP spid="6" grpId="0"/>
      <p:bldP spid="7" grpId="0"/>
      <p:bldP spid="8" grpId="0" animBg="1"/>
      <p:bldP spid="8" grpId="1"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35C71-805E-444D-A981-5C0BD524CA35}"/>
              </a:ext>
            </a:extLst>
          </p:cNvPr>
          <p:cNvSpPr>
            <a:spLocks noGrp="1"/>
          </p:cNvSpPr>
          <p:nvPr>
            <p:ph type="title"/>
          </p:nvPr>
        </p:nvSpPr>
        <p:spPr/>
        <p:txBody>
          <a:bodyPr/>
          <a:lstStyle/>
          <a:p>
            <a:r>
              <a:rPr lang="en-US" dirty="0"/>
              <a:t>Challenges in tiling</a:t>
            </a:r>
          </a:p>
        </p:txBody>
      </p:sp>
      <p:sp>
        <p:nvSpPr>
          <p:cNvPr id="3" name="Content Placeholder 2">
            <a:extLst>
              <a:ext uri="{FF2B5EF4-FFF2-40B4-BE49-F238E27FC236}">
                <a16:creationId xmlns:a16="http://schemas.microsoft.com/office/drawing/2014/main" id="{2D0D6241-BF4D-4A69-AEB3-99D67088A8F6}"/>
              </a:ext>
            </a:extLst>
          </p:cNvPr>
          <p:cNvSpPr>
            <a:spLocks noGrp="1"/>
          </p:cNvSpPr>
          <p:nvPr>
            <p:ph idx="1"/>
          </p:nvPr>
        </p:nvSpPr>
        <p:spPr/>
        <p:txBody>
          <a:bodyPr>
            <a:normAutofit/>
          </a:bodyPr>
          <a:lstStyle/>
          <a:p>
            <a:pPr marL="457200" indent="-457200">
              <a:buFont typeface="+mj-lt"/>
              <a:buAutoNum type="arabicPeriod"/>
            </a:pPr>
            <a:r>
              <a:rPr lang="en-US" dirty="0"/>
              <a:t>How can you efficiently traverse through tree in Project Step(Refinement) ?</a:t>
            </a:r>
          </a:p>
          <a:p>
            <a:pPr marL="457200" indent="-457200">
              <a:buFont typeface="+mj-lt"/>
              <a:buAutoNum type="arabicPeriod"/>
            </a:pPr>
            <a:endParaRPr lang="en-US" dirty="0"/>
          </a:p>
          <a:p>
            <a:pPr marL="457200" indent="-457200">
              <a:buFont typeface="+mj-lt"/>
              <a:buAutoNum type="arabicPeriod"/>
            </a:pPr>
            <a:r>
              <a:rPr lang="en-US" dirty="0"/>
              <a:t>Communication between children subtrees and parents?</a:t>
            </a:r>
          </a:p>
          <a:p>
            <a:pPr marL="457200" indent="-457200">
              <a:buFont typeface="+mj-lt"/>
              <a:buAutoNum type="arabicPeriod"/>
            </a:pPr>
            <a:endParaRPr lang="en-US" dirty="0"/>
          </a:p>
          <a:p>
            <a:pPr marL="457200" indent="-457200">
              <a:buFont typeface="+mj-lt"/>
              <a:buAutoNum type="arabicPeriod"/>
            </a:pPr>
            <a:r>
              <a:rPr lang="en-US" dirty="0"/>
              <a:t>How do you know if some node in a subtree will eventually appear or not?</a:t>
            </a:r>
          </a:p>
        </p:txBody>
      </p:sp>
      <p:sp>
        <p:nvSpPr>
          <p:cNvPr id="6" name="Slide Number Placeholder 5">
            <a:extLst>
              <a:ext uri="{FF2B5EF4-FFF2-40B4-BE49-F238E27FC236}">
                <a16:creationId xmlns:a16="http://schemas.microsoft.com/office/drawing/2014/main" id="{DB28268A-45CE-47A1-BB3B-60EFE15F8EB8}"/>
              </a:ext>
            </a:extLst>
          </p:cNvPr>
          <p:cNvSpPr>
            <a:spLocks noGrp="1"/>
          </p:cNvSpPr>
          <p:nvPr>
            <p:ph type="sldNum" sz="quarter" idx="12"/>
          </p:nvPr>
        </p:nvSpPr>
        <p:spPr/>
        <p:txBody>
          <a:bodyPr/>
          <a:lstStyle/>
          <a:p>
            <a:fld id="{6D22F896-40B5-4ADD-8801-0D06FADFA095}" type="slidenum">
              <a:rPr lang="en-US" smtClean="0"/>
              <a:t>33</a:t>
            </a:fld>
            <a:endParaRPr lang="en-US" dirty="0"/>
          </a:p>
        </p:txBody>
      </p:sp>
    </p:spTree>
    <p:extLst>
      <p:ext uri="{BB962C8B-B14F-4D97-AF65-F5344CB8AC3E}">
        <p14:creationId xmlns:p14="http://schemas.microsoft.com/office/powerpoint/2010/main" val="42407581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B4C9-8560-420F-A2F9-198AA03BA783}"/>
              </a:ext>
            </a:extLst>
          </p:cNvPr>
          <p:cNvSpPr>
            <a:spLocks noGrp="1"/>
          </p:cNvSpPr>
          <p:nvPr>
            <p:ph type="title"/>
          </p:nvPr>
        </p:nvSpPr>
        <p:spPr>
          <a:xfrm>
            <a:off x="1141413" y="618518"/>
            <a:ext cx="9905998" cy="1478570"/>
          </a:xfrm>
        </p:spPr>
        <p:txBody>
          <a:bodyPr>
            <a:normAutofit/>
          </a:bodyPr>
          <a:lstStyle/>
          <a:p>
            <a:r>
              <a:rPr lang="en-US" sz="3300" dirty="0"/>
              <a:t>How can you efficiently traverse through tree in Project Step(Refinement) ?</a:t>
            </a:r>
            <a:br>
              <a:rPr lang="en-US" sz="3300" dirty="0"/>
            </a:br>
            <a:endParaRPr lang="en-US" sz="3300" dirty="0"/>
          </a:p>
        </p:txBody>
      </p:sp>
      <p:sp>
        <p:nvSpPr>
          <p:cNvPr id="12" name="Content Placeholder 11">
            <a:extLst>
              <a:ext uri="{FF2B5EF4-FFF2-40B4-BE49-F238E27FC236}">
                <a16:creationId xmlns:a16="http://schemas.microsoft.com/office/drawing/2014/main" id="{030E0B7F-FD7E-4454-BC57-7163DB23C052}"/>
              </a:ext>
            </a:extLst>
          </p:cNvPr>
          <p:cNvSpPr>
            <a:spLocks noGrp="1"/>
          </p:cNvSpPr>
          <p:nvPr>
            <p:ph idx="1"/>
          </p:nvPr>
        </p:nvSpPr>
        <p:spPr>
          <a:xfrm>
            <a:off x="6336727" y="2632042"/>
            <a:ext cx="4710683" cy="3251232"/>
          </a:xfrm>
        </p:spPr>
        <p:txBody>
          <a:bodyPr>
            <a:normAutofit/>
          </a:bodyPr>
          <a:lstStyle/>
          <a:p>
            <a:pPr>
              <a:buFont typeface="Wingdings" panose="05000000000000000000" pitchFamily="2" charset="2"/>
              <a:buChar char="ü"/>
            </a:pPr>
            <a:r>
              <a:rPr lang="en-US" dirty="0"/>
              <a:t>once you find a leaf, put the position from most left node L in the list and double it with every next level</a:t>
            </a:r>
          </a:p>
          <a:p>
            <a:pPr>
              <a:buFont typeface="Wingdings" panose="05000000000000000000" pitchFamily="2" charset="2"/>
              <a:buChar char="ü"/>
            </a:pPr>
            <a:r>
              <a:rPr lang="en-US" dirty="0"/>
              <a:t>Merge more intervals if they are consecutive</a:t>
            </a:r>
          </a:p>
          <a:p>
            <a:endParaRPr lang="en-US" dirty="0"/>
          </a:p>
        </p:txBody>
      </p:sp>
      <p:pic>
        <p:nvPicPr>
          <p:cNvPr id="7" name="Picture 6">
            <a:extLst>
              <a:ext uri="{FF2B5EF4-FFF2-40B4-BE49-F238E27FC236}">
                <a16:creationId xmlns:a16="http://schemas.microsoft.com/office/drawing/2014/main" id="{20CC3466-F527-44FF-9181-EC8F0D014842}"/>
              </a:ext>
            </a:extLst>
          </p:cNvPr>
          <p:cNvPicPr>
            <a:picLocks noChangeAspect="1"/>
          </p:cNvPicPr>
          <p:nvPr/>
        </p:nvPicPr>
        <p:blipFill rotWithShape="1">
          <a:blip r:embed="rId3"/>
          <a:srcRect t="8707" r="2666" b="4701"/>
          <a:stretch/>
        </p:blipFill>
        <p:spPr>
          <a:xfrm>
            <a:off x="878633" y="2097088"/>
            <a:ext cx="4598436" cy="403312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5" name="Content Placeholder 11">
            <a:extLst>
              <a:ext uri="{FF2B5EF4-FFF2-40B4-BE49-F238E27FC236}">
                <a16:creationId xmlns:a16="http://schemas.microsoft.com/office/drawing/2014/main" id="{955A5835-124B-4C80-B4A4-A78C6112E6D9}"/>
              </a:ext>
            </a:extLst>
          </p:cNvPr>
          <p:cNvSpPr txBox="1">
            <a:spLocks/>
          </p:cNvSpPr>
          <p:nvPr/>
        </p:nvSpPr>
        <p:spPr>
          <a:xfrm>
            <a:off x="6336727" y="2137925"/>
            <a:ext cx="4710683" cy="45328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buFont typeface="Wingdings" panose="05000000000000000000" pitchFamily="2" charset="2"/>
              <a:buChar char="Ø"/>
            </a:pPr>
            <a:r>
              <a:rPr lang="en-US" dirty="0"/>
              <a:t>Vacancies list:</a:t>
            </a:r>
          </a:p>
          <a:p>
            <a:pPr marL="0" indent="0">
              <a:buNone/>
            </a:pPr>
            <a:endParaRPr lang="en-US" dirty="0"/>
          </a:p>
        </p:txBody>
      </p:sp>
      <p:sp>
        <p:nvSpPr>
          <p:cNvPr id="5" name="Slide Number Placeholder 4">
            <a:extLst>
              <a:ext uri="{FF2B5EF4-FFF2-40B4-BE49-F238E27FC236}">
                <a16:creationId xmlns:a16="http://schemas.microsoft.com/office/drawing/2014/main" id="{2F3C94F7-75E1-4C52-8B69-4CB82EF7DCA7}"/>
              </a:ext>
            </a:extLst>
          </p:cNvPr>
          <p:cNvSpPr>
            <a:spLocks noGrp="1"/>
          </p:cNvSpPr>
          <p:nvPr>
            <p:ph type="sldNum" sz="quarter" idx="12"/>
          </p:nvPr>
        </p:nvSpPr>
        <p:spPr/>
        <p:txBody>
          <a:bodyPr/>
          <a:lstStyle/>
          <a:p>
            <a:fld id="{6D22F896-40B5-4ADD-8801-0D06FADFA095}" type="slidenum">
              <a:rPr lang="en-US" smtClean="0"/>
              <a:t>34</a:t>
            </a:fld>
            <a:endParaRPr lang="en-US" dirty="0"/>
          </a:p>
        </p:txBody>
      </p:sp>
      <p:sp>
        <p:nvSpPr>
          <p:cNvPr id="4" name="TextBox 3">
            <a:extLst>
              <a:ext uri="{FF2B5EF4-FFF2-40B4-BE49-F238E27FC236}">
                <a16:creationId xmlns:a16="http://schemas.microsoft.com/office/drawing/2014/main" id="{F93AA576-BDDE-4F0F-BE36-6CBFEB6043C0}"/>
              </a:ext>
            </a:extLst>
          </p:cNvPr>
          <p:cNvSpPr txBox="1"/>
          <p:nvPr/>
        </p:nvSpPr>
        <p:spPr>
          <a:xfrm>
            <a:off x="1141413" y="2401209"/>
            <a:ext cx="1136850" cy="461665"/>
          </a:xfrm>
          <a:prstGeom prst="rect">
            <a:avLst/>
          </a:prstGeom>
          <a:noFill/>
        </p:spPr>
        <p:txBody>
          <a:bodyPr wrap="none" rtlCol="0">
            <a:spAutoFit/>
          </a:bodyPr>
          <a:lstStyle/>
          <a:p>
            <a:r>
              <a:rPr lang="en-US" sz="2400" dirty="0">
                <a:solidFill>
                  <a:schemeClr val="bg1"/>
                </a:solidFill>
              </a:rPr>
              <a:t>Subtree</a:t>
            </a:r>
          </a:p>
        </p:txBody>
      </p:sp>
      <p:sp>
        <p:nvSpPr>
          <p:cNvPr id="3" name="TextBox 2">
            <a:extLst>
              <a:ext uri="{FF2B5EF4-FFF2-40B4-BE49-F238E27FC236}">
                <a16:creationId xmlns:a16="http://schemas.microsoft.com/office/drawing/2014/main" id="{1D881825-F7FA-4406-8CD8-A5F95DE5C687}"/>
              </a:ext>
            </a:extLst>
          </p:cNvPr>
          <p:cNvSpPr txBox="1"/>
          <p:nvPr/>
        </p:nvSpPr>
        <p:spPr>
          <a:xfrm>
            <a:off x="3047630" y="2137925"/>
            <a:ext cx="553357" cy="369332"/>
          </a:xfrm>
          <a:prstGeom prst="rect">
            <a:avLst/>
          </a:prstGeom>
          <a:noFill/>
        </p:spPr>
        <p:txBody>
          <a:bodyPr wrap="none" rtlCol="0">
            <a:spAutoFit/>
          </a:bodyPr>
          <a:lstStyle/>
          <a:p>
            <a:r>
              <a:rPr lang="en-US" dirty="0">
                <a:solidFill>
                  <a:schemeClr val="bg1"/>
                </a:solidFill>
              </a:rPr>
              <a:t>L=0</a:t>
            </a:r>
          </a:p>
        </p:txBody>
      </p:sp>
      <p:sp>
        <p:nvSpPr>
          <p:cNvPr id="9" name="TextBox 8">
            <a:extLst>
              <a:ext uri="{FF2B5EF4-FFF2-40B4-BE49-F238E27FC236}">
                <a16:creationId xmlns:a16="http://schemas.microsoft.com/office/drawing/2014/main" id="{1A63D768-A81D-4128-8393-D29EB037A336}"/>
              </a:ext>
            </a:extLst>
          </p:cNvPr>
          <p:cNvSpPr txBox="1"/>
          <p:nvPr/>
        </p:nvSpPr>
        <p:spPr>
          <a:xfrm>
            <a:off x="1744493" y="3059668"/>
            <a:ext cx="553357" cy="369332"/>
          </a:xfrm>
          <a:prstGeom prst="rect">
            <a:avLst/>
          </a:prstGeom>
          <a:noFill/>
        </p:spPr>
        <p:txBody>
          <a:bodyPr wrap="none" rtlCol="0">
            <a:spAutoFit/>
          </a:bodyPr>
          <a:lstStyle/>
          <a:p>
            <a:r>
              <a:rPr lang="en-US" dirty="0">
                <a:solidFill>
                  <a:schemeClr val="bg1"/>
                </a:solidFill>
              </a:rPr>
              <a:t>L=0</a:t>
            </a:r>
          </a:p>
        </p:txBody>
      </p:sp>
      <p:sp>
        <p:nvSpPr>
          <p:cNvPr id="10" name="TextBox 9">
            <a:extLst>
              <a:ext uri="{FF2B5EF4-FFF2-40B4-BE49-F238E27FC236}">
                <a16:creationId xmlns:a16="http://schemas.microsoft.com/office/drawing/2014/main" id="{1B1CD1AF-CCAA-4264-A33D-040126D4A4C0}"/>
              </a:ext>
            </a:extLst>
          </p:cNvPr>
          <p:cNvSpPr txBox="1"/>
          <p:nvPr/>
        </p:nvSpPr>
        <p:spPr>
          <a:xfrm>
            <a:off x="4252985" y="3059668"/>
            <a:ext cx="553357" cy="369332"/>
          </a:xfrm>
          <a:prstGeom prst="rect">
            <a:avLst/>
          </a:prstGeom>
          <a:noFill/>
        </p:spPr>
        <p:txBody>
          <a:bodyPr wrap="none" rtlCol="0">
            <a:spAutoFit/>
          </a:bodyPr>
          <a:lstStyle/>
          <a:p>
            <a:r>
              <a:rPr lang="en-US" dirty="0">
                <a:solidFill>
                  <a:schemeClr val="bg1"/>
                </a:solidFill>
              </a:rPr>
              <a:t>L=1</a:t>
            </a:r>
          </a:p>
        </p:txBody>
      </p:sp>
      <p:sp>
        <p:nvSpPr>
          <p:cNvPr id="11" name="TextBox 10">
            <a:extLst>
              <a:ext uri="{FF2B5EF4-FFF2-40B4-BE49-F238E27FC236}">
                <a16:creationId xmlns:a16="http://schemas.microsoft.com/office/drawing/2014/main" id="{661CA49C-CAD6-4056-8A0C-8452172EB671}"/>
              </a:ext>
            </a:extLst>
          </p:cNvPr>
          <p:cNvSpPr txBox="1"/>
          <p:nvPr/>
        </p:nvSpPr>
        <p:spPr>
          <a:xfrm>
            <a:off x="1467814" y="3928984"/>
            <a:ext cx="553357" cy="369332"/>
          </a:xfrm>
          <a:prstGeom prst="rect">
            <a:avLst/>
          </a:prstGeom>
          <a:noFill/>
        </p:spPr>
        <p:txBody>
          <a:bodyPr wrap="none" rtlCol="0">
            <a:spAutoFit/>
          </a:bodyPr>
          <a:lstStyle/>
          <a:p>
            <a:r>
              <a:rPr lang="en-US" dirty="0">
                <a:solidFill>
                  <a:schemeClr val="bg1"/>
                </a:solidFill>
              </a:rPr>
              <a:t>L=0</a:t>
            </a:r>
          </a:p>
        </p:txBody>
      </p:sp>
      <p:sp>
        <p:nvSpPr>
          <p:cNvPr id="13" name="TextBox 12">
            <a:extLst>
              <a:ext uri="{FF2B5EF4-FFF2-40B4-BE49-F238E27FC236}">
                <a16:creationId xmlns:a16="http://schemas.microsoft.com/office/drawing/2014/main" id="{87D0688D-EF70-45FC-A3EC-C7669E4838F5}"/>
              </a:ext>
            </a:extLst>
          </p:cNvPr>
          <p:cNvSpPr txBox="1"/>
          <p:nvPr/>
        </p:nvSpPr>
        <p:spPr>
          <a:xfrm>
            <a:off x="2880829" y="3976571"/>
            <a:ext cx="553357" cy="369332"/>
          </a:xfrm>
          <a:prstGeom prst="rect">
            <a:avLst/>
          </a:prstGeom>
          <a:noFill/>
        </p:spPr>
        <p:txBody>
          <a:bodyPr wrap="none" rtlCol="0">
            <a:spAutoFit/>
          </a:bodyPr>
          <a:lstStyle/>
          <a:p>
            <a:r>
              <a:rPr lang="en-US" dirty="0">
                <a:solidFill>
                  <a:schemeClr val="bg1"/>
                </a:solidFill>
              </a:rPr>
              <a:t>L=1</a:t>
            </a:r>
          </a:p>
        </p:txBody>
      </p:sp>
      <p:sp>
        <p:nvSpPr>
          <p:cNvPr id="14" name="TextBox 13">
            <a:extLst>
              <a:ext uri="{FF2B5EF4-FFF2-40B4-BE49-F238E27FC236}">
                <a16:creationId xmlns:a16="http://schemas.microsoft.com/office/drawing/2014/main" id="{98B7BC9B-F6D9-424C-A6DB-CB0176B14D50}"/>
              </a:ext>
            </a:extLst>
          </p:cNvPr>
          <p:cNvSpPr txBox="1"/>
          <p:nvPr/>
        </p:nvSpPr>
        <p:spPr>
          <a:xfrm>
            <a:off x="3867439" y="3976571"/>
            <a:ext cx="553357" cy="369332"/>
          </a:xfrm>
          <a:prstGeom prst="rect">
            <a:avLst/>
          </a:prstGeom>
          <a:noFill/>
        </p:spPr>
        <p:txBody>
          <a:bodyPr wrap="none" rtlCol="0">
            <a:spAutoFit/>
          </a:bodyPr>
          <a:lstStyle/>
          <a:p>
            <a:r>
              <a:rPr lang="en-US" dirty="0">
                <a:solidFill>
                  <a:schemeClr val="bg1"/>
                </a:solidFill>
              </a:rPr>
              <a:t>L=2</a:t>
            </a:r>
          </a:p>
        </p:txBody>
      </p:sp>
      <p:sp>
        <p:nvSpPr>
          <p:cNvPr id="16" name="TextBox 15">
            <a:extLst>
              <a:ext uri="{FF2B5EF4-FFF2-40B4-BE49-F238E27FC236}">
                <a16:creationId xmlns:a16="http://schemas.microsoft.com/office/drawing/2014/main" id="{B35FA9C5-EB47-4D4B-BD04-0941957BF1D0}"/>
              </a:ext>
            </a:extLst>
          </p:cNvPr>
          <p:cNvSpPr txBox="1"/>
          <p:nvPr/>
        </p:nvSpPr>
        <p:spPr>
          <a:xfrm>
            <a:off x="4741808" y="3976571"/>
            <a:ext cx="553357" cy="369332"/>
          </a:xfrm>
          <a:prstGeom prst="rect">
            <a:avLst/>
          </a:prstGeom>
          <a:noFill/>
        </p:spPr>
        <p:txBody>
          <a:bodyPr wrap="none" rtlCol="0">
            <a:spAutoFit/>
          </a:bodyPr>
          <a:lstStyle/>
          <a:p>
            <a:r>
              <a:rPr lang="en-US" dirty="0">
                <a:solidFill>
                  <a:schemeClr val="bg1"/>
                </a:solidFill>
              </a:rPr>
              <a:t>L=3</a:t>
            </a:r>
          </a:p>
        </p:txBody>
      </p:sp>
      <p:sp>
        <p:nvSpPr>
          <p:cNvPr id="17" name="TextBox 16">
            <a:extLst>
              <a:ext uri="{FF2B5EF4-FFF2-40B4-BE49-F238E27FC236}">
                <a16:creationId xmlns:a16="http://schemas.microsoft.com/office/drawing/2014/main" id="{1B80F757-B753-4B02-9B15-D1848F4A3BAE}"/>
              </a:ext>
            </a:extLst>
          </p:cNvPr>
          <p:cNvSpPr txBox="1"/>
          <p:nvPr/>
        </p:nvSpPr>
        <p:spPr>
          <a:xfrm>
            <a:off x="991564" y="4773551"/>
            <a:ext cx="553357" cy="369332"/>
          </a:xfrm>
          <a:prstGeom prst="rect">
            <a:avLst/>
          </a:prstGeom>
          <a:noFill/>
        </p:spPr>
        <p:txBody>
          <a:bodyPr wrap="none" rtlCol="0">
            <a:spAutoFit/>
          </a:bodyPr>
          <a:lstStyle/>
          <a:p>
            <a:r>
              <a:rPr lang="en-US" dirty="0">
                <a:solidFill>
                  <a:schemeClr val="bg1"/>
                </a:solidFill>
              </a:rPr>
              <a:t>L=0</a:t>
            </a:r>
          </a:p>
        </p:txBody>
      </p:sp>
      <p:sp>
        <p:nvSpPr>
          <p:cNvPr id="18" name="TextBox 17">
            <a:extLst>
              <a:ext uri="{FF2B5EF4-FFF2-40B4-BE49-F238E27FC236}">
                <a16:creationId xmlns:a16="http://schemas.microsoft.com/office/drawing/2014/main" id="{9624F40B-51D7-46EB-A88C-EEF04DDF1446}"/>
              </a:ext>
            </a:extLst>
          </p:cNvPr>
          <p:cNvSpPr txBox="1"/>
          <p:nvPr/>
        </p:nvSpPr>
        <p:spPr>
          <a:xfrm>
            <a:off x="2404579" y="4821138"/>
            <a:ext cx="553357" cy="369332"/>
          </a:xfrm>
          <a:prstGeom prst="rect">
            <a:avLst/>
          </a:prstGeom>
          <a:noFill/>
        </p:spPr>
        <p:txBody>
          <a:bodyPr wrap="none" rtlCol="0">
            <a:spAutoFit/>
          </a:bodyPr>
          <a:lstStyle/>
          <a:p>
            <a:r>
              <a:rPr lang="en-US" dirty="0">
                <a:solidFill>
                  <a:schemeClr val="bg1"/>
                </a:solidFill>
              </a:rPr>
              <a:t>L=1</a:t>
            </a:r>
          </a:p>
        </p:txBody>
      </p:sp>
    </p:spTree>
    <p:extLst>
      <p:ext uri="{BB962C8B-B14F-4D97-AF65-F5344CB8AC3E}">
        <p14:creationId xmlns:p14="http://schemas.microsoft.com/office/powerpoint/2010/main" val="1006981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0" presetClass="entr" presetSubtype="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0-#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par>
                                <p:cTn id="45" presetID="10" presetClass="entr" presetSubtype="0" fill="hold" grpId="0" nodeType="withEffect">
                                  <p:stCondLst>
                                    <p:cond delay="500"/>
                                  </p:stCondLst>
                                  <p:childTnLst>
                                    <p:set>
                                      <p:cBhvr>
                                        <p:cTn id="46" dur="1" fill="hold">
                                          <p:stCondLst>
                                            <p:cond delay="0"/>
                                          </p:stCondLst>
                                        </p:cTn>
                                        <p:tgtEl>
                                          <p:spTgt spid="12">
                                            <p:txEl>
                                              <p:pRg st="0" end="0"/>
                                            </p:txEl>
                                          </p:spTgt>
                                        </p:tgtEl>
                                        <p:attrNameLst>
                                          <p:attrName>style.visibility</p:attrName>
                                        </p:attrNameLst>
                                      </p:cBhvr>
                                      <p:to>
                                        <p:strVal val="visible"/>
                                      </p:to>
                                    </p:set>
                                    <p:animEffect transition="in" filter="fade">
                                      <p:cBhvr>
                                        <p:cTn id="47" dur="500"/>
                                        <p:tgtEl>
                                          <p:spTgt spid="12">
                                            <p:txEl>
                                              <p:pRg st="0" end="0"/>
                                            </p:txEl>
                                          </p:spTgt>
                                        </p:tgtEl>
                                      </p:cBhvr>
                                    </p:animEffect>
                                  </p:childTnLst>
                                </p:cTn>
                              </p:par>
                              <p:par>
                                <p:cTn id="48" presetID="10" presetClass="entr" presetSubtype="0" fill="hold" grpId="0" nodeType="withEffect">
                                  <p:stCondLst>
                                    <p:cond delay="1000"/>
                                  </p:stCondLst>
                                  <p:childTnLst>
                                    <p:set>
                                      <p:cBhvr>
                                        <p:cTn id="49" dur="1" fill="hold">
                                          <p:stCondLst>
                                            <p:cond delay="0"/>
                                          </p:stCondLst>
                                        </p:cTn>
                                        <p:tgtEl>
                                          <p:spTgt spid="12">
                                            <p:txEl>
                                              <p:pRg st="1" end="1"/>
                                            </p:txEl>
                                          </p:spTgt>
                                        </p:tgtEl>
                                        <p:attrNameLst>
                                          <p:attrName>style.visibility</p:attrName>
                                        </p:attrNameLst>
                                      </p:cBhvr>
                                      <p:to>
                                        <p:strVal val="visible"/>
                                      </p:to>
                                    </p:set>
                                    <p:animEffect transition="in" filter="fade">
                                      <p:cBhvr>
                                        <p:cTn id="50" dur="500"/>
                                        <p:tgtEl>
                                          <p:spTgt spid="12">
                                            <p:txEl>
                                              <p:pRg st="1" end="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1" nodeType="clickEffect">
                                  <p:stCondLst>
                                    <p:cond delay="0"/>
                                  </p:stCondLst>
                                  <p:childTnLst>
                                    <p:animEffect transition="out" filter="fade">
                                      <p:cBhvr>
                                        <p:cTn id="54" dur="500"/>
                                        <p:tgtEl>
                                          <p:spTgt spid="12">
                                            <p:txEl>
                                              <p:pRg st="0" end="0"/>
                                            </p:txEl>
                                          </p:spTgt>
                                        </p:tgtEl>
                                      </p:cBhvr>
                                    </p:animEffect>
                                    <p:set>
                                      <p:cBhvr>
                                        <p:cTn id="55" dur="1" fill="hold">
                                          <p:stCondLst>
                                            <p:cond delay="499"/>
                                          </p:stCondLst>
                                        </p:cTn>
                                        <p:tgtEl>
                                          <p:spTgt spid="12">
                                            <p:txEl>
                                              <p:pRg st="0" end="0"/>
                                            </p:txEl>
                                          </p:spTgt>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12">
                                            <p:txEl>
                                              <p:pRg st="1" end="1"/>
                                            </p:txEl>
                                          </p:spTgt>
                                        </p:tgtEl>
                                      </p:cBhvr>
                                    </p:animEffect>
                                    <p:set>
                                      <p:cBhvr>
                                        <p:cTn id="58" dur="1" fill="hold">
                                          <p:stCondLst>
                                            <p:cond delay="499"/>
                                          </p:stCondLst>
                                        </p:cTn>
                                        <p:tgtEl>
                                          <p:spTgt spid="12">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12" grpId="1" uiExpand="1" build="p"/>
      <p:bldP spid="15" grpId="0"/>
      <p:bldP spid="4" grpId="0"/>
      <p:bldP spid="3" grpId="0"/>
      <p:bldP spid="9" grpId="0"/>
      <p:bldP spid="10" grpId="0"/>
      <p:bldP spid="11" grpId="0"/>
      <p:bldP spid="13" grpId="0"/>
      <p:bldP spid="14" grpId="0"/>
      <p:bldP spid="16" grpId="0"/>
      <p:bldP spid="17" grpId="0"/>
      <p:bldP spid="1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4F8E88-C35E-4149-9B06-FEA1BA736C18}"/>
              </a:ext>
            </a:extLst>
          </p:cNvPr>
          <p:cNvPicPr>
            <a:picLocks noChangeAspect="1"/>
          </p:cNvPicPr>
          <p:nvPr/>
        </p:nvPicPr>
        <p:blipFill>
          <a:blip r:embed="rId2"/>
          <a:stretch>
            <a:fillRect/>
          </a:stretch>
        </p:blipFill>
        <p:spPr>
          <a:xfrm>
            <a:off x="754803" y="2030208"/>
            <a:ext cx="4788747" cy="4218191"/>
          </a:xfrm>
          <a:prstGeom prst="rect">
            <a:avLst/>
          </a:prstGeom>
        </p:spPr>
      </p:pic>
      <p:sp>
        <p:nvSpPr>
          <p:cNvPr id="2" name="Title 1">
            <a:extLst>
              <a:ext uri="{FF2B5EF4-FFF2-40B4-BE49-F238E27FC236}">
                <a16:creationId xmlns:a16="http://schemas.microsoft.com/office/drawing/2014/main" id="{D124B4C9-8560-420F-A2F9-198AA03BA783}"/>
              </a:ext>
            </a:extLst>
          </p:cNvPr>
          <p:cNvSpPr>
            <a:spLocks noGrp="1"/>
          </p:cNvSpPr>
          <p:nvPr>
            <p:ph type="title"/>
          </p:nvPr>
        </p:nvSpPr>
        <p:spPr>
          <a:xfrm>
            <a:off x="1141413" y="618518"/>
            <a:ext cx="9905998" cy="1478570"/>
          </a:xfrm>
        </p:spPr>
        <p:txBody>
          <a:bodyPr>
            <a:normAutofit/>
          </a:bodyPr>
          <a:lstStyle/>
          <a:p>
            <a:r>
              <a:rPr lang="en-US" sz="3300"/>
              <a:t>How can you efficiently traverse through tree in Project Step(Refinement) ?</a:t>
            </a:r>
            <a:br>
              <a:rPr lang="en-US" sz="3300"/>
            </a:br>
            <a:endParaRPr lang="en-US" sz="3300"/>
          </a:p>
        </p:txBody>
      </p:sp>
      <p:sp>
        <p:nvSpPr>
          <p:cNvPr id="15" name="Content Placeholder 11">
            <a:extLst>
              <a:ext uri="{FF2B5EF4-FFF2-40B4-BE49-F238E27FC236}">
                <a16:creationId xmlns:a16="http://schemas.microsoft.com/office/drawing/2014/main" id="{955A5835-124B-4C80-B4A4-A78C6112E6D9}"/>
              </a:ext>
            </a:extLst>
          </p:cNvPr>
          <p:cNvSpPr txBox="1">
            <a:spLocks/>
          </p:cNvSpPr>
          <p:nvPr/>
        </p:nvSpPr>
        <p:spPr>
          <a:xfrm>
            <a:off x="6336727" y="2137925"/>
            <a:ext cx="4710683" cy="45328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buFont typeface="Wingdings" panose="05000000000000000000" pitchFamily="2" charset="2"/>
              <a:buChar char="Ø"/>
            </a:pPr>
            <a:r>
              <a:rPr lang="en-US" dirty="0"/>
              <a:t>Vacancies list:</a:t>
            </a:r>
          </a:p>
          <a:p>
            <a:pPr marL="0" indent="0">
              <a:buNone/>
            </a:pPr>
            <a:endParaRPr lang="en-US" dirty="0"/>
          </a:p>
        </p:txBody>
      </p:sp>
      <p:sp>
        <p:nvSpPr>
          <p:cNvPr id="5" name="Oval 4">
            <a:extLst>
              <a:ext uri="{FF2B5EF4-FFF2-40B4-BE49-F238E27FC236}">
                <a16:creationId xmlns:a16="http://schemas.microsoft.com/office/drawing/2014/main" id="{1671AD5F-86F8-40A8-AAB0-5F49FC960CFE}"/>
              </a:ext>
            </a:extLst>
          </p:cNvPr>
          <p:cNvSpPr/>
          <p:nvPr/>
        </p:nvSpPr>
        <p:spPr>
          <a:xfrm>
            <a:off x="2461098" y="4113650"/>
            <a:ext cx="2782110" cy="95331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11">
            <a:extLst>
              <a:ext uri="{FF2B5EF4-FFF2-40B4-BE49-F238E27FC236}">
                <a16:creationId xmlns:a16="http://schemas.microsoft.com/office/drawing/2014/main" id="{6B3D5BD7-132C-4F2B-AEE9-10228DFA0233}"/>
              </a:ext>
            </a:extLst>
          </p:cNvPr>
          <p:cNvSpPr>
            <a:spLocks noGrp="1"/>
          </p:cNvSpPr>
          <p:nvPr>
            <p:ph idx="1"/>
          </p:nvPr>
        </p:nvSpPr>
        <p:spPr>
          <a:xfrm>
            <a:off x="6336728" y="2632042"/>
            <a:ext cx="2885094" cy="796958"/>
          </a:xfrm>
        </p:spPr>
        <p:txBody>
          <a:bodyPr>
            <a:normAutofit/>
          </a:bodyPr>
          <a:lstStyle/>
          <a:p>
            <a:pPr marL="0" indent="0">
              <a:buNone/>
            </a:pPr>
            <a:r>
              <a:rPr lang="en-US" dirty="0"/>
              <a:t> { (1, 1) (2, 2) (3, 3) }</a:t>
            </a:r>
          </a:p>
        </p:txBody>
      </p:sp>
      <p:sp>
        <p:nvSpPr>
          <p:cNvPr id="10" name="Content Placeholder 11">
            <a:extLst>
              <a:ext uri="{FF2B5EF4-FFF2-40B4-BE49-F238E27FC236}">
                <a16:creationId xmlns:a16="http://schemas.microsoft.com/office/drawing/2014/main" id="{C7ABC3C8-1963-42B5-8B03-222F16ACBC9E}"/>
              </a:ext>
            </a:extLst>
          </p:cNvPr>
          <p:cNvSpPr txBox="1">
            <a:spLocks/>
          </p:cNvSpPr>
          <p:nvPr/>
        </p:nvSpPr>
        <p:spPr>
          <a:xfrm>
            <a:off x="6336726" y="3715171"/>
            <a:ext cx="4710683" cy="79695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t> { (2, 3) (4, 5) (6, 7) }</a:t>
            </a:r>
          </a:p>
        </p:txBody>
      </p:sp>
      <p:sp>
        <p:nvSpPr>
          <p:cNvPr id="11" name="Content Placeholder 11">
            <a:extLst>
              <a:ext uri="{FF2B5EF4-FFF2-40B4-BE49-F238E27FC236}">
                <a16:creationId xmlns:a16="http://schemas.microsoft.com/office/drawing/2014/main" id="{F707BBDB-338B-430B-87EE-83E35BA6EC70}"/>
              </a:ext>
            </a:extLst>
          </p:cNvPr>
          <p:cNvSpPr txBox="1">
            <a:spLocks/>
          </p:cNvSpPr>
          <p:nvPr/>
        </p:nvSpPr>
        <p:spPr>
          <a:xfrm>
            <a:off x="6424275" y="4320072"/>
            <a:ext cx="4710683" cy="79695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t>Merge       { (2, 7) }</a:t>
            </a:r>
          </a:p>
        </p:txBody>
      </p:sp>
      <p:cxnSp>
        <p:nvCxnSpPr>
          <p:cNvPr id="8" name="Straight Arrow Connector 7">
            <a:extLst>
              <a:ext uri="{FF2B5EF4-FFF2-40B4-BE49-F238E27FC236}">
                <a16:creationId xmlns:a16="http://schemas.microsoft.com/office/drawing/2014/main" id="{BA99950E-2A63-40D9-81A5-7EA15EE45893}"/>
              </a:ext>
            </a:extLst>
          </p:cNvPr>
          <p:cNvCxnSpPr/>
          <p:nvPr/>
        </p:nvCxnSpPr>
        <p:spPr>
          <a:xfrm>
            <a:off x="7334655" y="4612696"/>
            <a:ext cx="457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Arrow: Curved Left 16">
            <a:extLst>
              <a:ext uri="{FF2B5EF4-FFF2-40B4-BE49-F238E27FC236}">
                <a16:creationId xmlns:a16="http://schemas.microsoft.com/office/drawing/2014/main" id="{D0D34BFE-814B-4463-83B4-A398905ED3B3}"/>
              </a:ext>
            </a:extLst>
          </p:cNvPr>
          <p:cNvSpPr/>
          <p:nvPr/>
        </p:nvSpPr>
        <p:spPr>
          <a:xfrm>
            <a:off x="10155677" y="2747558"/>
            <a:ext cx="877140" cy="140185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Rectangle 17">
            <a:extLst>
              <a:ext uri="{FF2B5EF4-FFF2-40B4-BE49-F238E27FC236}">
                <a16:creationId xmlns:a16="http://schemas.microsoft.com/office/drawing/2014/main" id="{E09F7604-A4F7-42DF-953D-9D63813FACC5}"/>
              </a:ext>
            </a:extLst>
          </p:cNvPr>
          <p:cNvSpPr/>
          <p:nvPr/>
        </p:nvSpPr>
        <p:spPr>
          <a:xfrm>
            <a:off x="9388948" y="2004594"/>
            <a:ext cx="2125390" cy="646331"/>
          </a:xfrm>
          <a:prstGeom prst="rect">
            <a:avLst/>
          </a:prstGeom>
          <a:noFill/>
        </p:spPr>
        <p:txBody>
          <a:bodyPr wrap="none" lIns="91440" tIns="45720" rIns="91440" bIns="45720">
            <a:spAutoFit/>
          </a:bodyPr>
          <a:lstStyle/>
          <a:p>
            <a:pPr algn="ctr"/>
            <a:r>
              <a:rPr lang="en-US" sz="3600" b="0" cap="none" spc="0" dirty="0">
                <a:ln w="0"/>
                <a:solidFill>
                  <a:schemeClr val="accent1"/>
                </a:solidFill>
                <a:effectLst>
                  <a:outerShdw blurRad="38100" dist="25400" dir="5400000" algn="ctr" rotWithShape="0">
                    <a:srgbClr val="6E747A">
                      <a:alpha val="43000"/>
                    </a:srgbClr>
                  </a:outerShdw>
                </a:effectLst>
              </a:rPr>
              <a:t>Next Level</a:t>
            </a:r>
          </a:p>
        </p:txBody>
      </p:sp>
      <p:sp>
        <p:nvSpPr>
          <p:cNvPr id="6" name="Slide Number Placeholder 5">
            <a:extLst>
              <a:ext uri="{FF2B5EF4-FFF2-40B4-BE49-F238E27FC236}">
                <a16:creationId xmlns:a16="http://schemas.microsoft.com/office/drawing/2014/main" id="{D2026692-A160-4DE2-8E93-09B884679ECD}"/>
              </a:ext>
            </a:extLst>
          </p:cNvPr>
          <p:cNvSpPr>
            <a:spLocks noGrp="1"/>
          </p:cNvSpPr>
          <p:nvPr>
            <p:ph type="sldNum" sz="quarter" idx="12"/>
          </p:nvPr>
        </p:nvSpPr>
        <p:spPr/>
        <p:txBody>
          <a:bodyPr/>
          <a:lstStyle/>
          <a:p>
            <a:fld id="{6D22F896-40B5-4ADD-8801-0D06FADFA095}" type="slidenum">
              <a:rPr lang="en-US" smtClean="0"/>
              <a:t>35</a:t>
            </a:fld>
            <a:endParaRPr lang="en-US" dirty="0"/>
          </a:p>
        </p:txBody>
      </p:sp>
    </p:spTree>
    <p:extLst>
      <p:ext uri="{BB962C8B-B14F-4D97-AF65-F5344CB8AC3E}">
        <p14:creationId xmlns:p14="http://schemas.microsoft.com/office/powerpoint/2010/main" val="1095505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1000"/>
                                        <p:tgtEl>
                                          <p:spTgt spid="5"/>
                                        </p:tgtEl>
                                      </p:cBhvr>
                                    </p:animEffect>
                                  </p:childTnLst>
                                </p:cTn>
                              </p:par>
                              <p:par>
                                <p:cTn id="8" presetID="10" presetClass="entr" presetSubtype="0" fill="hold" grpId="0" nodeType="withEffect">
                                  <p:stCondLst>
                                    <p:cond delay="75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down)">
                                      <p:cBhvr>
                                        <p:cTn id="15" dur="435">
                                          <p:stCondLst>
                                            <p:cond delay="0"/>
                                          </p:stCondLst>
                                        </p:cTn>
                                        <p:tgtEl>
                                          <p:spTgt spid="18"/>
                                        </p:tgtEl>
                                      </p:cBhvr>
                                    </p:animEffect>
                                    <p:anim calcmode="lin" valueType="num">
                                      <p:cBhvr>
                                        <p:cTn id="16" dur="1367"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17" dur="498"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18" dur="498" tmFilter="0, 0; 0.125,0.2665; 0.25,0.4; 0.375,0.465; 0.5,0.5;  0.625,0.535; 0.75,0.6; 0.875,0.7335; 1,1">
                                          <p:stCondLst>
                                            <p:cond delay="498"/>
                                          </p:stCondLst>
                                        </p:cTn>
                                        <p:tgtEl>
                                          <p:spTgt spid="18"/>
                                        </p:tgtEl>
                                        <p:attrNameLst>
                                          <p:attrName>ppt_y</p:attrName>
                                        </p:attrNameLst>
                                      </p:cBhvr>
                                      <p:tavLst>
                                        <p:tav tm="0" fmla="#ppt_y-sin(pi*$)/9">
                                          <p:val>
                                            <p:fltVal val="0"/>
                                          </p:val>
                                        </p:tav>
                                        <p:tav tm="100000">
                                          <p:val>
                                            <p:fltVal val="1"/>
                                          </p:val>
                                        </p:tav>
                                      </p:tavLst>
                                    </p:anim>
                                    <p:anim calcmode="lin" valueType="num">
                                      <p:cBhvr>
                                        <p:cTn id="19" dur="249" tmFilter="0, 0; 0.125,0.2665; 0.25,0.4; 0.375,0.465; 0.5,0.5;  0.625,0.535; 0.75,0.6; 0.875,0.7335; 1,1">
                                          <p:stCondLst>
                                            <p:cond delay="993"/>
                                          </p:stCondLst>
                                        </p:cTn>
                                        <p:tgtEl>
                                          <p:spTgt spid="18"/>
                                        </p:tgtEl>
                                        <p:attrNameLst>
                                          <p:attrName>ppt_y</p:attrName>
                                        </p:attrNameLst>
                                      </p:cBhvr>
                                      <p:tavLst>
                                        <p:tav tm="0" fmla="#ppt_y-sin(pi*$)/27">
                                          <p:val>
                                            <p:fltVal val="0"/>
                                          </p:val>
                                        </p:tav>
                                        <p:tav tm="100000">
                                          <p:val>
                                            <p:fltVal val="1"/>
                                          </p:val>
                                        </p:tav>
                                      </p:tavLst>
                                    </p:anim>
                                    <p:anim calcmode="lin" valueType="num">
                                      <p:cBhvr>
                                        <p:cTn id="20" dur="123" tmFilter="0, 0; 0.125,0.2665; 0.25,0.4; 0.375,0.465; 0.5,0.5;  0.625,0.535; 0.75,0.6; 0.875,0.7335; 1,1">
                                          <p:stCondLst>
                                            <p:cond delay="1242"/>
                                          </p:stCondLst>
                                        </p:cTn>
                                        <p:tgtEl>
                                          <p:spTgt spid="18"/>
                                        </p:tgtEl>
                                        <p:attrNameLst>
                                          <p:attrName>ppt_y</p:attrName>
                                        </p:attrNameLst>
                                      </p:cBhvr>
                                      <p:tavLst>
                                        <p:tav tm="0" fmla="#ppt_y-sin(pi*$)/81">
                                          <p:val>
                                            <p:fltVal val="0"/>
                                          </p:val>
                                        </p:tav>
                                        <p:tav tm="100000">
                                          <p:val>
                                            <p:fltVal val="1"/>
                                          </p:val>
                                        </p:tav>
                                      </p:tavLst>
                                    </p:anim>
                                    <p:animScale>
                                      <p:cBhvr>
                                        <p:cTn id="21" dur="20">
                                          <p:stCondLst>
                                            <p:cond delay="487"/>
                                          </p:stCondLst>
                                        </p:cTn>
                                        <p:tgtEl>
                                          <p:spTgt spid="18"/>
                                        </p:tgtEl>
                                      </p:cBhvr>
                                      <p:to x="100000" y="60000"/>
                                    </p:animScale>
                                    <p:animScale>
                                      <p:cBhvr>
                                        <p:cTn id="22" dur="124" decel="50000">
                                          <p:stCondLst>
                                            <p:cond delay="507"/>
                                          </p:stCondLst>
                                        </p:cTn>
                                        <p:tgtEl>
                                          <p:spTgt spid="18"/>
                                        </p:tgtEl>
                                      </p:cBhvr>
                                      <p:to x="100000" y="100000"/>
                                    </p:animScale>
                                    <p:animScale>
                                      <p:cBhvr>
                                        <p:cTn id="23" dur="20">
                                          <p:stCondLst>
                                            <p:cond delay="984"/>
                                          </p:stCondLst>
                                        </p:cTn>
                                        <p:tgtEl>
                                          <p:spTgt spid="18"/>
                                        </p:tgtEl>
                                      </p:cBhvr>
                                      <p:to x="100000" y="80000"/>
                                    </p:animScale>
                                    <p:animScale>
                                      <p:cBhvr>
                                        <p:cTn id="24" dur="124" decel="50000">
                                          <p:stCondLst>
                                            <p:cond delay="1004"/>
                                          </p:stCondLst>
                                        </p:cTn>
                                        <p:tgtEl>
                                          <p:spTgt spid="18"/>
                                        </p:tgtEl>
                                      </p:cBhvr>
                                      <p:to x="100000" y="100000"/>
                                    </p:animScale>
                                    <p:animScale>
                                      <p:cBhvr>
                                        <p:cTn id="25" dur="20">
                                          <p:stCondLst>
                                            <p:cond delay="1231"/>
                                          </p:stCondLst>
                                        </p:cTn>
                                        <p:tgtEl>
                                          <p:spTgt spid="18"/>
                                        </p:tgtEl>
                                      </p:cBhvr>
                                      <p:to x="100000" y="90000"/>
                                    </p:animScale>
                                    <p:animScale>
                                      <p:cBhvr>
                                        <p:cTn id="26" dur="124" decel="50000">
                                          <p:stCondLst>
                                            <p:cond delay="1251"/>
                                          </p:stCondLst>
                                        </p:cTn>
                                        <p:tgtEl>
                                          <p:spTgt spid="18"/>
                                        </p:tgtEl>
                                      </p:cBhvr>
                                      <p:to x="100000" y="100000"/>
                                    </p:animScale>
                                    <p:animScale>
                                      <p:cBhvr>
                                        <p:cTn id="27" dur="20">
                                          <p:stCondLst>
                                            <p:cond delay="1356"/>
                                          </p:stCondLst>
                                        </p:cTn>
                                        <p:tgtEl>
                                          <p:spTgt spid="18"/>
                                        </p:tgtEl>
                                      </p:cBhvr>
                                      <p:to x="100000" y="95000"/>
                                    </p:animScale>
                                    <p:animScale>
                                      <p:cBhvr>
                                        <p:cTn id="28" dur="124" decel="50000">
                                          <p:stCondLst>
                                            <p:cond delay="1376"/>
                                          </p:stCondLst>
                                        </p:cTn>
                                        <p:tgtEl>
                                          <p:spTgt spid="18"/>
                                        </p:tgtEl>
                                      </p:cBhvr>
                                      <p:to x="100000" y="100000"/>
                                    </p:animScale>
                                  </p:childTnLst>
                                </p:cTn>
                              </p:par>
                              <p:par>
                                <p:cTn id="29" presetID="26"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down)">
                                      <p:cBhvr>
                                        <p:cTn id="31" dur="435">
                                          <p:stCondLst>
                                            <p:cond delay="0"/>
                                          </p:stCondLst>
                                        </p:cTn>
                                        <p:tgtEl>
                                          <p:spTgt spid="17"/>
                                        </p:tgtEl>
                                      </p:cBhvr>
                                    </p:animEffect>
                                    <p:anim calcmode="lin" valueType="num">
                                      <p:cBhvr>
                                        <p:cTn id="32" dur="1367"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33" dur="498"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34" dur="498" tmFilter="0, 0; 0.125,0.2665; 0.25,0.4; 0.375,0.465; 0.5,0.5;  0.625,0.535; 0.75,0.6; 0.875,0.7335; 1,1">
                                          <p:stCondLst>
                                            <p:cond delay="498"/>
                                          </p:stCondLst>
                                        </p:cTn>
                                        <p:tgtEl>
                                          <p:spTgt spid="17"/>
                                        </p:tgtEl>
                                        <p:attrNameLst>
                                          <p:attrName>ppt_y</p:attrName>
                                        </p:attrNameLst>
                                      </p:cBhvr>
                                      <p:tavLst>
                                        <p:tav tm="0" fmla="#ppt_y-sin(pi*$)/9">
                                          <p:val>
                                            <p:fltVal val="0"/>
                                          </p:val>
                                        </p:tav>
                                        <p:tav tm="100000">
                                          <p:val>
                                            <p:fltVal val="1"/>
                                          </p:val>
                                        </p:tav>
                                      </p:tavLst>
                                    </p:anim>
                                    <p:anim calcmode="lin" valueType="num">
                                      <p:cBhvr>
                                        <p:cTn id="35" dur="249" tmFilter="0, 0; 0.125,0.2665; 0.25,0.4; 0.375,0.465; 0.5,0.5;  0.625,0.535; 0.75,0.6; 0.875,0.7335; 1,1">
                                          <p:stCondLst>
                                            <p:cond delay="993"/>
                                          </p:stCondLst>
                                        </p:cTn>
                                        <p:tgtEl>
                                          <p:spTgt spid="17"/>
                                        </p:tgtEl>
                                        <p:attrNameLst>
                                          <p:attrName>ppt_y</p:attrName>
                                        </p:attrNameLst>
                                      </p:cBhvr>
                                      <p:tavLst>
                                        <p:tav tm="0" fmla="#ppt_y-sin(pi*$)/27">
                                          <p:val>
                                            <p:fltVal val="0"/>
                                          </p:val>
                                        </p:tav>
                                        <p:tav tm="100000">
                                          <p:val>
                                            <p:fltVal val="1"/>
                                          </p:val>
                                        </p:tav>
                                      </p:tavLst>
                                    </p:anim>
                                    <p:anim calcmode="lin" valueType="num">
                                      <p:cBhvr>
                                        <p:cTn id="36" dur="123" tmFilter="0, 0; 0.125,0.2665; 0.25,0.4; 0.375,0.465; 0.5,0.5;  0.625,0.535; 0.75,0.6; 0.875,0.7335; 1,1">
                                          <p:stCondLst>
                                            <p:cond delay="1242"/>
                                          </p:stCondLst>
                                        </p:cTn>
                                        <p:tgtEl>
                                          <p:spTgt spid="17"/>
                                        </p:tgtEl>
                                        <p:attrNameLst>
                                          <p:attrName>ppt_y</p:attrName>
                                        </p:attrNameLst>
                                      </p:cBhvr>
                                      <p:tavLst>
                                        <p:tav tm="0" fmla="#ppt_y-sin(pi*$)/81">
                                          <p:val>
                                            <p:fltVal val="0"/>
                                          </p:val>
                                        </p:tav>
                                        <p:tav tm="100000">
                                          <p:val>
                                            <p:fltVal val="1"/>
                                          </p:val>
                                        </p:tav>
                                      </p:tavLst>
                                    </p:anim>
                                    <p:animScale>
                                      <p:cBhvr>
                                        <p:cTn id="37" dur="20">
                                          <p:stCondLst>
                                            <p:cond delay="487"/>
                                          </p:stCondLst>
                                        </p:cTn>
                                        <p:tgtEl>
                                          <p:spTgt spid="17"/>
                                        </p:tgtEl>
                                      </p:cBhvr>
                                      <p:to x="100000" y="60000"/>
                                    </p:animScale>
                                    <p:animScale>
                                      <p:cBhvr>
                                        <p:cTn id="38" dur="124" decel="50000">
                                          <p:stCondLst>
                                            <p:cond delay="507"/>
                                          </p:stCondLst>
                                        </p:cTn>
                                        <p:tgtEl>
                                          <p:spTgt spid="17"/>
                                        </p:tgtEl>
                                      </p:cBhvr>
                                      <p:to x="100000" y="100000"/>
                                    </p:animScale>
                                    <p:animScale>
                                      <p:cBhvr>
                                        <p:cTn id="39" dur="20">
                                          <p:stCondLst>
                                            <p:cond delay="984"/>
                                          </p:stCondLst>
                                        </p:cTn>
                                        <p:tgtEl>
                                          <p:spTgt spid="17"/>
                                        </p:tgtEl>
                                      </p:cBhvr>
                                      <p:to x="100000" y="80000"/>
                                    </p:animScale>
                                    <p:animScale>
                                      <p:cBhvr>
                                        <p:cTn id="40" dur="124" decel="50000">
                                          <p:stCondLst>
                                            <p:cond delay="1004"/>
                                          </p:stCondLst>
                                        </p:cTn>
                                        <p:tgtEl>
                                          <p:spTgt spid="17"/>
                                        </p:tgtEl>
                                      </p:cBhvr>
                                      <p:to x="100000" y="100000"/>
                                    </p:animScale>
                                    <p:animScale>
                                      <p:cBhvr>
                                        <p:cTn id="41" dur="20">
                                          <p:stCondLst>
                                            <p:cond delay="1231"/>
                                          </p:stCondLst>
                                        </p:cTn>
                                        <p:tgtEl>
                                          <p:spTgt spid="17"/>
                                        </p:tgtEl>
                                      </p:cBhvr>
                                      <p:to x="100000" y="90000"/>
                                    </p:animScale>
                                    <p:animScale>
                                      <p:cBhvr>
                                        <p:cTn id="42" dur="124" decel="50000">
                                          <p:stCondLst>
                                            <p:cond delay="1251"/>
                                          </p:stCondLst>
                                        </p:cTn>
                                        <p:tgtEl>
                                          <p:spTgt spid="17"/>
                                        </p:tgtEl>
                                      </p:cBhvr>
                                      <p:to x="100000" y="100000"/>
                                    </p:animScale>
                                    <p:animScale>
                                      <p:cBhvr>
                                        <p:cTn id="43" dur="20">
                                          <p:stCondLst>
                                            <p:cond delay="1356"/>
                                          </p:stCondLst>
                                        </p:cTn>
                                        <p:tgtEl>
                                          <p:spTgt spid="17"/>
                                        </p:tgtEl>
                                      </p:cBhvr>
                                      <p:to x="100000" y="95000"/>
                                    </p:animScale>
                                    <p:animScale>
                                      <p:cBhvr>
                                        <p:cTn id="44" dur="124" decel="50000">
                                          <p:stCondLst>
                                            <p:cond delay="1376"/>
                                          </p:stCondLst>
                                        </p:cTn>
                                        <p:tgtEl>
                                          <p:spTgt spid="17"/>
                                        </p:tgtEl>
                                      </p:cBhvr>
                                      <p:to x="100000" y="100000"/>
                                    </p:animScale>
                                  </p:childTnLst>
                                </p:cTn>
                              </p:par>
                              <p:par>
                                <p:cTn id="45" presetID="10" presetClass="entr" presetSubtype="0" fill="hold" grpId="0" nodeType="withEffect">
                                  <p:stCondLst>
                                    <p:cond delay="50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par>
                                <p:cTn id="48" presetID="10" presetClass="entr" presetSubtype="0" fill="hold" nodeType="withEffect">
                                  <p:stCondLst>
                                    <p:cond delay="50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500"/>
                                        <p:tgtEl>
                                          <p:spTgt spid="10"/>
                                        </p:tgtEl>
                                      </p:cBhvr>
                                    </p:animEffect>
                                  </p:childTnLst>
                                </p:cTn>
                              </p:par>
                            </p:childTnLst>
                          </p:cTn>
                        </p:par>
                      </p:childTnLst>
                    </p:cTn>
                  </p:par>
                  <p:par>
                    <p:cTn id="54" fill="hold">
                      <p:stCondLst>
                        <p:cond delay="indefinite"/>
                      </p:stCondLst>
                      <p:childTnLst>
                        <p:par>
                          <p:cTn id="55" fill="hold">
                            <p:stCondLst>
                              <p:cond delay="0"/>
                            </p:stCondLst>
                            <p:childTnLst>
                              <p:par>
                                <p:cTn id="56" presetID="53" presetClass="exit" presetSubtype="32" fill="hold" grpId="1" nodeType="clickEffect">
                                  <p:stCondLst>
                                    <p:cond delay="0"/>
                                  </p:stCondLst>
                                  <p:childTnLst>
                                    <p:anim calcmode="lin" valueType="num">
                                      <p:cBhvr>
                                        <p:cTn id="57" dur="500"/>
                                        <p:tgtEl>
                                          <p:spTgt spid="5"/>
                                        </p:tgtEl>
                                        <p:attrNameLst>
                                          <p:attrName>ppt_w</p:attrName>
                                        </p:attrNameLst>
                                      </p:cBhvr>
                                      <p:tavLst>
                                        <p:tav tm="0">
                                          <p:val>
                                            <p:strVal val="ppt_w"/>
                                          </p:val>
                                        </p:tav>
                                        <p:tav tm="100000">
                                          <p:val>
                                            <p:fltVal val="0"/>
                                          </p:val>
                                        </p:tav>
                                      </p:tavLst>
                                    </p:anim>
                                    <p:anim calcmode="lin" valueType="num">
                                      <p:cBhvr>
                                        <p:cTn id="58" dur="500"/>
                                        <p:tgtEl>
                                          <p:spTgt spid="5"/>
                                        </p:tgtEl>
                                        <p:attrNameLst>
                                          <p:attrName>ppt_h</p:attrName>
                                        </p:attrNameLst>
                                      </p:cBhvr>
                                      <p:tavLst>
                                        <p:tav tm="0">
                                          <p:val>
                                            <p:strVal val="ppt_h"/>
                                          </p:val>
                                        </p:tav>
                                        <p:tav tm="100000">
                                          <p:val>
                                            <p:fltVal val="0"/>
                                          </p:val>
                                        </p:tav>
                                      </p:tavLst>
                                    </p:anim>
                                    <p:animEffect transition="out" filter="fade">
                                      <p:cBhvr>
                                        <p:cTn id="59" dur="500"/>
                                        <p:tgtEl>
                                          <p:spTgt spid="5"/>
                                        </p:tgtEl>
                                      </p:cBhvr>
                                    </p:animEffect>
                                    <p:set>
                                      <p:cBhvr>
                                        <p:cTn id="60" dur="1" fill="hold">
                                          <p:stCondLst>
                                            <p:cond delay="499"/>
                                          </p:stCondLst>
                                        </p:cTn>
                                        <p:tgtEl>
                                          <p:spTgt spid="5"/>
                                        </p:tgtEl>
                                        <p:attrNameLst>
                                          <p:attrName>style.visibility</p:attrName>
                                        </p:attrNameLst>
                                      </p:cBhvr>
                                      <p:to>
                                        <p:strVal val="hidden"/>
                                      </p:to>
                                    </p:set>
                                  </p:childTnLst>
                                </p:cTn>
                              </p:par>
                              <p:par>
                                <p:cTn id="61" presetID="31" presetClass="exit" presetSubtype="0" fill="hold" grpId="1" nodeType="withEffect">
                                  <p:stCondLst>
                                    <p:cond delay="0"/>
                                  </p:stCondLst>
                                  <p:childTnLst>
                                    <p:anim calcmode="lin" valueType="num">
                                      <p:cBhvr>
                                        <p:cTn id="62" dur="1000"/>
                                        <p:tgtEl>
                                          <p:spTgt spid="9">
                                            <p:txEl>
                                              <p:pRg st="0" end="0"/>
                                            </p:txEl>
                                          </p:spTgt>
                                        </p:tgtEl>
                                        <p:attrNameLst>
                                          <p:attrName>ppt_w</p:attrName>
                                        </p:attrNameLst>
                                      </p:cBhvr>
                                      <p:tavLst>
                                        <p:tav tm="0">
                                          <p:val>
                                            <p:strVal val="ppt_w"/>
                                          </p:val>
                                        </p:tav>
                                        <p:tav tm="100000">
                                          <p:val>
                                            <p:fltVal val="0"/>
                                          </p:val>
                                        </p:tav>
                                      </p:tavLst>
                                    </p:anim>
                                    <p:anim calcmode="lin" valueType="num">
                                      <p:cBhvr>
                                        <p:cTn id="63" dur="1000"/>
                                        <p:tgtEl>
                                          <p:spTgt spid="9">
                                            <p:txEl>
                                              <p:pRg st="0" end="0"/>
                                            </p:txEl>
                                          </p:spTgt>
                                        </p:tgtEl>
                                        <p:attrNameLst>
                                          <p:attrName>ppt_h</p:attrName>
                                        </p:attrNameLst>
                                      </p:cBhvr>
                                      <p:tavLst>
                                        <p:tav tm="0">
                                          <p:val>
                                            <p:strVal val="ppt_h"/>
                                          </p:val>
                                        </p:tav>
                                        <p:tav tm="100000">
                                          <p:val>
                                            <p:fltVal val="0"/>
                                          </p:val>
                                        </p:tav>
                                      </p:tavLst>
                                    </p:anim>
                                    <p:anim calcmode="lin" valueType="num">
                                      <p:cBhvr>
                                        <p:cTn id="64" dur="1000"/>
                                        <p:tgtEl>
                                          <p:spTgt spid="9">
                                            <p:txEl>
                                              <p:pRg st="0" end="0"/>
                                            </p:txEl>
                                          </p:spTgt>
                                        </p:tgtEl>
                                        <p:attrNameLst>
                                          <p:attrName>style.rotation</p:attrName>
                                        </p:attrNameLst>
                                      </p:cBhvr>
                                      <p:tavLst>
                                        <p:tav tm="0">
                                          <p:val>
                                            <p:fltVal val="0"/>
                                          </p:val>
                                        </p:tav>
                                        <p:tav tm="100000">
                                          <p:val>
                                            <p:fltVal val="90"/>
                                          </p:val>
                                        </p:tav>
                                      </p:tavLst>
                                    </p:anim>
                                    <p:animEffect transition="out" filter="fade">
                                      <p:cBhvr>
                                        <p:cTn id="65" dur="1000"/>
                                        <p:tgtEl>
                                          <p:spTgt spid="9">
                                            <p:txEl>
                                              <p:pRg st="0" end="0"/>
                                            </p:txEl>
                                          </p:spTgt>
                                        </p:tgtEl>
                                      </p:cBhvr>
                                    </p:animEffect>
                                    <p:set>
                                      <p:cBhvr>
                                        <p:cTn id="66" dur="1" fill="hold">
                                          <p:stCondLst>
                                            <p:cond delay="999"/>
                                          </p:stCondLst>
                                        </p:cTn>
                                        <p:tgtEl>
                                          <p:spTgt spid="9">
                                            <p:txEl>
                                              <p:pRg st="0" end="0"/>
                                            </p:txEl>
                                          </p:spTgt>
                                        </p:tgtEl>
                                        <p:attrNameLst>
                                          <p:attrName>style.visibility</p:attrName>
                                        </p:attrNameLst>
                                      </p:cBhvr>
                                      <p:to>
                                        <p:strVal val="hidden"/>
                                      </p:to>
                                    </p:set>
                                  </p:childTnLst>
                                </p:cTn>
                              </p:par>
                              <p:par>
                                <p:cTn id="67" presetID="31" presetClass="exit" presetSubtype="0" fill="hold" grpId="1" nodeType="withEffect">
                                  <p:stCondLst>
                                    <p:cond delay="0"/>
                                  </p:stCondLst>
                                  <p:childTnLst>
                                    <p:anim calcmode="lin" valueType="num">
                                      <p:cBhvr>
                                        <p:cTn id="68" dur="1000"/>
                                        <p:tgtEl>
                                          <p:spTgt spid="18"/>
                                        </p:tgtEl>
                                        <p:attrNameLst>
                                          <p:attrName>ppt_w</p:attrName>
                                        </p:attrNameLst>
                                      </p:cBhvr>
                                      <p:tavLst>
                                        <p:tav tm="0">
                                          <p:val>
                                            <p:strVal val="ppt_w"/>
                                          </p:val>
                                        </p:tav>
                                        <p:tav tm="100000">
                                          <p:val>
                                            <p:fltVal val="0"/>
                                          </p:val>
                                        </p:tav>
                                      </p:tavLst>
                                    </p:anim>
                                    <p:anim calcmode="lin" valueType="num">
                                      <p:cBhvr>
                                        <p:cTn id="69" dur="1000"/>
                                        <p:tgtEl>
                                          <p:spTgt spid="18"/>
                                        </p:tgtEl>
                                        <p:attrNameLst>
                                          <p:attrName>ppt_h</p:attrName>
                                        </p:attrNameLst>
                                      </p:cBhvr>
                                      <p:tavLst>
                                        <p:tav tm="0">
                                          <p:val>
                                            <p:strVal val="ppt_h"/>
                                          </p:val>
                                        </p:tav>
                                        <p:tav tm="100000">
                                          <p:val>
                                            <p:fltVal val="0"/>
                                          </p:val>
                                        </p:tav>
                                      </p:tavLst>
                                    </p:anim>
                                    <p:anim calcmode="lin" valueType="num">
                                      <p:cBhvr>
                                        <p:cTn id="70" dur="1000"/>
                                        <p:tgtEl>
                                          <p:spTgt spid="18"/>
                                        </p:tgtEl>
                                        <p:attrNameLst>
                                          <p:attrName>style.rotation</p:attrName>
                                        </p:attrNameLst>
                                      </p:cBhvr>
                                      <p:tavLst>
                                        <p:tav tm="0">
                                          <p:val>
                                            <p:fltVal val="0"/>
                                          </p:val>
                                        </p:tav>
                                        <p:tav tm="100000">
                                          <p:val>
                                            <p:fltVal val="90"/>
                                          </p:val>
                                        </p:tav>
                                      </p:tavLst>
                                    </p:anim>
                                    <p:animEffect transition="out" filter="fade">
                                      <p:cBhvr>
                                        <p:cTn id="71" dur="1000"/>
                                        <p:tgtEl>
                                          <p:spTgt spid="18"/>
                                        </p:tgtEl>
                                      </p:cBhvr>
                                    </p:animEffect>
                                    <p:set>
                                      <p:cBhvr>
                                        <p:cTn id="72" dur="1" fill="hold">
                                          <p:stCondLst>
                                            <p:cond delay="999"/>
                                          </p:stCondLst>
                                        </p:cTn>
                                        <p:tgtEl>
                                          <p:spTgt spid="18"/>
                                        </p:tgtEl>
                                        <p:attrNameLst>
                                          <p:attrName>style.visibility</p:attrName>
                                        </p:attrNameLst>
                                      </p:cBhvr>
                                      <p:to>
                                        <p:strVal val="hidden"/>
                                      </p:to>
                                    </p:set>
                                  </p:childTnLst>
                                </p:cTn>
                              </p:par>
                              <p:par>
                                <p:cTn id="73" presetID="31" presetClass="exit" presetSubtype="0" fill="hold" grpId="1" nodeType="withEffect">
                                  <p:stCondLst>
                                    <p:cond delay="0"/>
                                  </p:stCondLst>
                                  <p:childTnLst>
                                    <p:anim calcmode="lin" valueType="num">
                                      <p:cBhvr>
                                        <p:cTn id="74" dur="1000"/>
                                        <p:tgtEl>
                                          <p:spTgt spid="17"/>
                                        </p:tgtEl>
                                        <p:attrNameLst>
                                          <p:attrName>ppt_w</p:attrName>
                                        </p:attrNameLst>
                                      </p:cBhvr>
                                      <p:tavLst>
                                        <p:tav tm="0">
                                          <p:val>
                                            <p:strVal val="ppt_w"/>
                                          </p:val>
                                        </p:tav>
                                        <p:tav tm="100000">
                                          <p:val>
                                            <p:fltVal val="0"/>
                                          </p:val>
                                        </p:tav>
                                      </p:tavLst>
                                    </p:anim>
                                    <p:anim calcmode="lin" valueType="num">
                                      <p:cBhvr>
                                        <p:cTn id="75" dur="1000"/>
                                        <p:tgtEl>
                                          <p:spTgt spid="17"/>
                                        </p:tgtEl>
                                        <p:attrNameLst>
                                          <p:attrName>ppt_h</p:attrName>
                                        </p:attrNameLst>
                                      </p:cBhvr>
                                      <p:tavLst>
                                        <p:tav tm="0">
                                          <p:val>
                                            <p:strVal val="ppt_h"/>
                                          </p:val>
                                        </p:tav>
                                        <p:tav tm="100000">
                                          <p:val>
                                            <p:fltVal val="0"/>
                                          </p:val>
                                        </p:tav>
                                      </p:tavLst>
                                    </p:anim>
                                    <p:anim calcmode="lin" valueType="num">
                                      <p:cBhvr>
                                        <p:cTn id="76" dur="1000"/>
                                        <p:tgtEl>
                                          <p:spTgt spid="17"/>
                                        </p:tgtEl>
                                        <p:attrNameLst>
                                          <p:attrName>style.rotation</p:attrName>
                                        </p:attrNameLst>
                                      </p:cBhvr>
                                      <p:tavLst>
                                        <p:tav tm="0">
                                          <p:val>
                                            <p:fltVal val="0"/>
                                          </p:val>
                                        </p:tav>
                                        <p:tav tm="100000">
                                          <p:val>
                                            <p:fltVal val="90"/>
                                          </p:val>
                                        </p:tav>
                                      </p:tavLst>
                                    </p:anim>
                                    <p:animEffect transition="out" filter="fade">
                                      <p:cBhvr>
                                        <p:cTn id="77" dur="1000"/>
                                        <p:tgtEl>
                                          <p:spTgt spid="17"/>
                                        </p:tgtEl>
                                      </p:cBhvr>
                                    </p:animEffect>
                                    <p:set>
                                      <p:cBhvr>
                                        <p:cTn id="78" dur="1" fill="hold">
                                          <p:stCondLst>
                                            <p:cond delay="999"/>
                                          </p:stCondLst>
                                        </p:cTn>
                                        <p:tgtEl>
                                          <p:spTgt spid="17"/>
                                        </p:tgtEl>
                                        <p:attrNameLst>
                                          <p:attrName>style.visibility</p:attrName>
                                        </p:attrNameLst>
                                      </p:cBhvr>
                                      <p:to>
                                        <p:strVal val="hidden"/>
                                      </p:to>
                                    </p:set>
                                  </p:childTnLst>
                                </p:cTn>
                              </p:par>
                              <p:par>
                                <p:cTn id="79" presetID="31" presetClass="exit" presetSubtype="0" fill="hold" grpId="1" nodeType="withEffect">
                                  <p:stCondLst>
                                    <p:cond delay="0"/>
                                  </p:stCondLst>
                                  <p:childTnLst>
                                    <p:anim calcmode="lin" valueType="num">
                                      <p:cBhvr>
                                        <p:cTn id="80" dur="1000"/>
                                        <p:tgtEl>
                                          <p:spTgt spid="11"/>
                                        </p:tgtEl>
                                        <p:attrNameLst>
                                          <p:attrName>ppt_w</p:attrName>
                                        </p:attrNameLst>
                                      </p:cBhvr>
                                      <p:tavLst>
                                        <p:tav tm="0">
                                          <p:val>
                                            <p:strVal val="ppt_w"/>
                                          </p:val>
                                        </p:tav>
                                        <p:tav tm="100000">
                                          <p:val>
                                            <p:fltVal val="0"/>
                                          </p:val>
                                        </p:tav>
                                      </p:tavLst>
                                    </p:anim>
                                    <p:anim calcmode="lin" valueType="num">
                                      <p:cBhvr>
                                        <p:cTn id="81" dur="1000"/>
                                        <p:tgtEl>
                                          <p:spTgt spid="11"/>
                                        </p:tgtEl>
                                        <p:attrNameLst>
                                          <p:attrName>ppt_h</p:attrName>
                                        </p:attrNameLst>
                                      </p:cBhvr>
                                      <p:tavLst>
                                        <p:tav tm="0">
                                          <p:val>
                                            <p:strVal val="ppt_h"/>
                                          </p:val>
                                        </p:tav>
                                        <p:tav tm="100000">
                                          <p:val>
                                            <p:fltVal val="0"/>
                                          </p:val>
                                        </p:tav>
                                      </p:tavLst>
                                    </p:anim>
                                    <p:anim calcmode="lin" valueType="num">
                                      <p:cBhvr>
                                        <p:cTn id="82" dur="1000"/>
                                        <p:tgtEl>
                                          <p:spTgt spid="11"/>
                                        </p:tgtEl>
                                        <p:attrNameLst>
                                          <p:attrName>style.rotation</p:attrName>
                                        </p:attrNameLst>
                                      </p:cBhvr>
                                      <p:tavLst>
                                        <p:tav tm="0">
                                          <p:val>
                                            <p:fltVal val="0"/>
                                          </p:val>
                                        </p:tav>
                                        <p:tav tm="100000">
                                          <p:val>
                                            <p:fltVal val="90"/>
                                          </p:val>
                                        </p:tav>
                                      </p:tavLst>
                                    </p:anim>
                                    <p:animEffect transition="out" filter="fade">
                                      <p:cBhvr>
                                        <p:cTn id="83" dur="1000"/>
                                        <p:tgtEl>
                                          <p:spTgt spid="11"/>
                                        </p:tgtEl>
                                      </p:cBhvr>
                                    </p:animEffect>
                                    <p:set>
                                      <p:cBhvr>
                                        <p:cTn id="84" dur="1" fill="hold">
                                          <p:stCondLst>
                                            <p:cond delay="999"/>
                                          </p:stCondLst>
                                        </p:cTn>
                                        <p:tgtEl>
                                          <p:spTgt spid="11"/>
                                        </p:tgtEl>
                                        <p:attrNameLst>
                                          <p:attrName>style.visibility</p:attrName>
                                        </p:attrNameLst>
                                      </p:cBhvr>
                                      <p:to>
                                        <p:strVal val="hidden"/>
                                      </p:to>
                                    </p:set>
                                  </p:childTnLst>
                                </p:cTn>
                              </p:par>
                              <p:par>
                                <p:cTn id="85" presetID="31" presetClass="exit" presetSubtype="0" fill="hold" nodeType="withEffect">
                                  <p:stCondLst>
                                    <p:cond delay="0"/>
                                  </p:stCondLst>
                                  <p:childTnLst>
                                    <p:anim calcmode="lin" valueType="num">
                                      <p:cBhvr>
                                        <p:cTn id="86" dur="1000"/>
                                        <p:tgtEl>
                                          <p:spTgt spid="8"/>
                                        </p:tgtEl>
                                        <p:attrNameLst>
                                          <p:attrName>ppt_w</p:attrName>
                                        </p:attrNameLst>
                                      </p:cBhvr>
                                      <p:tavLst>
                                        <p:tav tm="0">
                                          <p:val>
                                            <p:strVal val="ppt_w"/>
                                          </p:val>
                                        </p:tav>
                                        <p:tav tm="100000">
                                          <p:val>
                                            <p:fltVal val="0"/>
                                          </p:val>
                                        </p:tav>
                                      </p:tavLst>
                                    </p:anim>
                                    <p:anim calcmode="lin" valueType="num">
                                      <p:cBhvr>
                                        <p:cTn id="87" dur="1000"/>
                                        <p:tgtEl>
                                          <p:spTgt spid="8"/>
                                        </p:tgtEl>
                                        <p:attrNameLst>
                                          <p:attrName>ppt_h</p:attrName>
                                        </p:attrNameLst>
                                      </p:cBhvr>
                                      <p:tavLst>
                                        <p:tav tm="0">
                                          <p:val>
                                            <p:strVal val="ppt_h"/>
                                          </p:val>
                                        </p:tav>
                                        <p:tav tm="100000">
                                          <p:val>
                                            <p:fltVal val="0"/>
                                          </p:val>
                                        </p:tav>
                                      </p:tavLst>
                                    </p:anim>
                                    <p:anim calcmode="lin" valueType="num">
                                      <p:cBhvr>
                                        <p:cTn id="88" dur="1000"/>
                                        <p:tgtEl>
                                          <p:spTgt spid="8"/>
                                        </p:tgtEl>
                                        <p:attrNameLst>
                                          <p:attrName>style.rotation</p:attrName>
                                        </p:attrNameLst>
                                      </p:cBhvr>
                                      <p:tavLst>
                                        <p:tav tm="0">
                                          <p:val>
                                            <p:fltVal val="0"/>
                                          </p:val>
                                        </p:tav>
                                        <p:tav tm="100000">
                                          <p:val>
                                            <p:fltVal val="90"/>
                                          </p:val>
                                        </p:tav>
                                      </p:tavLst>
                                    </p:anim>
                                    <p:animEffect transition="out" filter="fade">
                                      <p:cBhvr>
                                        <p:cTn id="89" dur="1000"/>
                                        <p:tgtEl>
                                          <p:spTgt spid="8"/>
                                        </p:tgtEl>
                                      </p:cBhvr>
                                    </p:animEffect>
                                    <p:set>
                                      <p:cBhvr>
                                        <p:cTn id="90" dur="1" fill="hold">
                                          <p:stCondLst>
                                            <p:cond delay="999"/>
                                          </p:stCondLst>
                                        </p:cTn>
                                        <p:tgtEl>
                                          <p:spTgt spid="8"/>
                                        </p:tgtEl>
                                        <p:attrNameLst>
                                          <p:attrName>style.visibility</p:attrName>
                                        </p:attrNameLst>
                                      </p:cBhvr>
                                      <p:to>
                                        <p:strVal val="hidden"/>
                                      </p:to>
                                    </p:set>
                                  </p:childTnLst>
                                </p:cTn>
                              </p:par>
                              <p:par>
                                <p:cTn id="91" presetID="31" presetClass="exit" presetSubtype="0" fill="hold" grpId="1" nodeType="withEffect">
                                  <p:stCondLst>
                                    <p:cond delay="0"/>
                                  </p:stCondLst>
                                  <p:childTnLst>
                                    <p:anim calcmode="lin" valueType="num">
                                      <p:cBhvr>
                                        <p:cTn id="92" dur="1000"/>
                                        <p:tgtEl>
                                          <p:spTgt spid="10"/>
                                        </p:tgtEl>
                                        <p:attrNameLst>
                                          <p:attrName>ppt_w</p:attrName>
                                        </p:attrNameLst>
                                      </p:cBhvr>
                                      <p:tavLst>
                                        <p:tav tm="0">
                                          <p:val>
                                            <p:strVal val="ppt_w"/>
                                          </p:val>
                                        </p:tav>
                                        <p:tav tm="100000">
                                          <p:val>
                                            <p:fltVal val="0"/>
                                          </p:val>
                                        </p:tav>
                                      </p:tavLst>
                                    </p:anim>
                                    <p:anim calcmode="lin" valueType="num">
                                      <p:cBhvr>
                                        <p:cTn id="93" dur="1000"/>
                                        <p:tgtEl>
                                          <p:spTgt spid="10"/>
                                        </p:tgtEl>
                                        <p:attrNameLst>
                                          <p:attrName>ppt_h</p:attrName>
                                        </p:attrNameLst>
                                      </p:cBhvr>
                                      <p:tavLst>
                                        <p:tav tm="0">
                                          <p:val>
                                            <p:strVal val="ppt_h"/>
                                          </p:val>
                                        </p:tav>
                                        <p:tav tm="100000">
                                          <p:val>
                                            <p:fltVal val="0"/>
                                          </p:val>
                                        </p:tav>
                                      </p:tavLst>
                                    </p:anim>
                                    <p:anim calcmode="lin" valueType="num">
                                      <p:cBhvr>
                                        <p:cTn id="94" dur="1000"/>
                                        <p:tgtEl>
                                          <p:spTgt spid="10"/>
                                        </p:tgtEl>
                                        <p:attrNameLst>
                                          <p:attrName>style.rotation</p:attrName>
                                        </p:attrNameLst>
                                      </p:cBhvr>
                                      <p:tavLst>
                                        <p:tav tm="0">
                                          <p:val>
                                            <p:fltVal val="0"/>
                                          </p:val>
                                        </p:tav>
                                        <p:tav tm="100000">
                                          <p:val>
                                            <p:fltVal val="90"/>
                                          </p:val>
                                        </p:tav>
                                      </p:tavLst>
                                    </p:anim>
                                    <p:animEffect transition="out" filter="fade">
                                      <p:cBhvr>
                                        <p:cTn id="95" dur="1000"/>
                                        <p:tgtEl>
                                          <p:spTgt spid="10"/>
                                        </p:tgtEl>
                                      </p:cBhvr>
                                    </p:animEffect>
                                    <p:set>
                                      <p:cBhvr>
                                        <p:cTn id="96" dur="1" fill="hold">
                                          <p:stCondLst>
                                            <p:cond delay="9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9" grpId="0" build="p"/>
      <p:bldP spid="9" grpId="1" build="p"/>
      <p:bldP spid="10" grpId="0"/>
      <p:bldP spid="10" grpId="1"/>
      <p:bldP spid="11" grpId="0"/>
      <p:bldP spid="11" grpId="1"/>
      <p:bldP spid="17" grpId="0" animBg="1"/>
      <p:bldP spid="17" grpId="1" animBg="1"/>
      <p:bldP spid="18" grpId="0"/>
      <p:bldP spid="18"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B4C9-8560-420F-A2F9-198AA03BA783}"/>
              </a:ext>
            </a:extLst>
          </p:cNvPr>
          <p:cNvSpPr>
            <a:spLocks noGrp="1"/>
          </p:cNvSpPr>
          <p:nvPr>
            <p:ph type="title"/>
          </p:nvPr>
        </p:nvSpPr>
        <p:spPr>
          <a:xfrm>
            <a:off x="1141413" y="618518"/>
            <a:ext cx="9905998" cy="1478570"/>
          </a:xfrm>
        </p:spPr>
        <p:txBody>
          <a:bodyPr>
            <a:normAutofit/>
          </a:bodyPr>
          <a:lstStyle/>
          <a:p>
            <a:r>
              <a:rPr lang="en-US" sz="3300"/>
              <a:t>How can you efficiently traverse through tree in Project Step(Refinement) ?</a:t>
            </a:r>
            <a:br>
              <a:rPr lang="en-US" sz="3300"/>
            </a:br>
            <a:endParaRPr lang="en-US" sz="3300"/>
          </a:p>
        </p:txBody>
      </p:sp>
      <mc:AlternateContent xmlns:mc="http://schemas.openxmlformats.org/markup-compatibility/2006" xmlns:a14="http://schemas.microsoft.com/office/drawing/2010/main">
        <mc:Choice Requires="a14">
          <p:sp>
            <p:nvSpPr>
              <p:cNvPr id="12" name="Content Placeholder 11">
                <a:extLst>
                  <a:ext uri="{FF2B5EF4-FFF2-40B4-BE49-F238E27FC236}">
                    <a16:creationId xmlns:a16="http://schemas.microsoft.com/office/drawing/2014/main" id="{030E0B7F-FD7E-4454-BC57-7163DB23C052}"/>
                  </a:ext>
                </a:extLst>
              </p:cNvPr>
              <p:cNvSpPr>
                <a:spLocks noGrp="1"/>
              </p:cNvSpPr>
              <p:nvPr>
                <p:ph idx="1"/>
              </p:nvPr>
            </p:nvSpPr>
            <p:spPr>
              <a:xfrm>
                <a:off x="6492370" y="3429000"/>
                <a:ext cx="4710683" cy="2511426"/>
              </a:xfrm>
            </p:spPr>
            <p:txBody>
              <a:bodyPr>
                <a:normAutofit/>
              </a:bodyPr>
              <a:lstStyle/>
              <a:p>
                <a:pPr>
                  <a:buFont typeface="Wingdings" panose="05000000000000000000" pitchFamily="2" charset="2"/>
                  <a:buChar char="ü"/>
                </a:pPr>
                <a:r>
                  <a:rPr lang="en-US" dirty="0"/>
                  <a:t>Every time you find a leaf, increment counter for the number of last level-places below leaf</a:t>
                </a:r>
              </a:p>
              <a:p>
                <a:pPr>
                  <a:buFont typeface="Wingdings" panose="05000000000000000000" pitchFamily="2" charset="2"/>
                  <a:buChar char="ü"/>
                </a:pPr>
                <a:r>
                  <a:rPr lang="en-US" dirty="0"/>
                  <a:t>Once counter reach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𝐷𝐸𝑃𝑇𝐻</m:t>
                        </m:r>
                      </m:sup>
                    </m:sSup>
                  </m:oMath>
                </a14:m>
                <a:r>
                  <a:rPr lang="en-US" dirty="0"/>
                  <a:t> tree has all leaves</a:t>
                </a:r>
              </a:p>
              <a:p>
                <a:endParaRPr lang="en-US" dirty="0"/>
              </a:p>
            </p:txBody>
          </p:sp>
        </mc:Choice>
        <mc:Fallback xmlns="">
          <p:sp>
            <p:nvSpPr>
              <p:cNvPr id="12" name="Content Placeholder 11">
                <a:extLst>
                  <a:ext uri="{FF2B5EF4-FFF2-40B4-BE49-F238E27FC236}">
                    <a16:creationId xmlns:a16="http://schemas.microsoft.com/office/drawing/2014/main" id="{030E0B7F-FD7E-4454-BC57-7163DB23C052}"/>
                  </a:ext>
                </a:extLst>
              </p:cNvPr>
              <p:cNvSpPr>
                <a:spLocks noGrp="1" noRot="1" noChangeAspect="1" noMove="1" noResize="1" noEditPoints="1" noAdjustHandles="1" noChangeArrowheads="1" noChangeShapeType="1" noTextEdit="1"/>
              </p:cNvSpPr>
              <p:nvPr>
                <p:ph idx="1"/>
              </p:nvPr>
            </p:nvSpPr>
            <p:spPr>
              <a:xfrm>
                <a:off x="6492370" y="3429000"/>
                <a:ext cx="4710683" cy="2511426"/>
              </a:xfrm>
              <a:blipFill>
                <a:blip r:embed="rId2"/>
                <a:stretch>
                  <a:fillRect l="-2587" t="-3406" b="-487"/>
                </a:stretch>
              </a:blipFill>
            </p:spPr>
            <p:txBody>
              <a:bodyPr/>
              <a:lstStyle/>
              <a:p>
                <a:r>
                  <a:rPr lang="en-US">
                    <a:noFill/>
                  </a:rPr>
                  <a:t> </a:t>
                </a:r>
              </a:p>
            </p:txBody>
          </p:sp>
        </mc:Fallback>
      </mc:AlternateContent>
      <p:sp>
        <p:nvSpPr>
          <p:cNvPr id="15" name="Content Placeholder 11">
            <a:extLst>
              <a:ext uri="{FF2B5EF4-FFF2-40B4-BE49-F238E27FC236}">
                <a16:creationId xmlns:a16="http://schemas.microsoft.com/office/drawing/2014/main" id="{955A5835-124B-4C80-B4A4-A78C6112E6D9}"/>
              </a:ext>
            </a:extLst>
          </p:cNvPr>
          <p:cNvSpPr txBox="1">
            <a:spLocks/>
          </p:cNvSpPr>
          <p:nvPr/>
        </p:nvSpPr>
        <p:spPr>
          <a:xfrm>
            <a:off x="6336727" y="2137925"/>
            <a:ext cx="4710683" cy="45328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buFont typeface="Wingdings" panose="05000000000000000000" pitchFamily="2" charset="2"/>
              <a:buChar char="Ø"/>
            </a:pPr>
            <a:r>
              <a:rPr lang="en-US" dirty="0"/>
              <a:t>Vacancies list:</a:t>
            </a:r>
          </a:p>
          <a:p>
            <a:pPr marL="0" indent="0">
              <a:buNone/>
            </a:pPr>
            <a:endParaRPr lang="en-US" dirty="0"/>
          </a:p>
        </p:txBody>
      </p:sp>
      <p:sp>
        <p:nvSpPr>
          <p:cNvPr id="6" name="Content Placeholder 11">
            <a:extLst>
              <a:ext uri="{FF2B5EF4-FFF2-40B4-BE49-F238E27FC236}">
                <a16:creationId xmlns:a16="http://schemas.microsoft.com/office/drawing/2014/main" id="{35E18DEC-68F1-4EF9-983C-052317BC9D8C}"/>
              </a:ext>
            </a:extLst>
          </p:cNvPr>
          <p:cNvSpPr txBox="1">
            <a:spLocks/>
          </p:cNvSpPr>
          <p:nvPr/>
        </p:nvSpPr>
        <p:spPr>
          <a:xfrm>
            <a:off x="6336727" y="2799068"/>
            <a:ext cx="4710683" cy="45328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buFont typeface="Wingdings" panose="05000000000000000000" pitchFamily="2" charset="2"/>
              <a:buChar char="Ø"/>
            </a:pPr>
            <a:r>
              <a:rPr lang="en-US" dirty="0"/>
              <a:t>Completeness counter:</a:t>
            </a:r>
          </a:p>
          <a:p>
            <a:pPr marL="0" indent="0">
              <a:buNone/>
            </a:pPr>
            <a:endParaRPr lang="en-US" dirty="0"/>
          </a:p>
        </p:txBody>
      </p:sp>
      <p:sp>
        <p:nvSpPr>
          <p:cNvPr id="5" name="Slide Number Placeholder 4">
            <a:extLst>
              <a:ext uri="{FF2B5EF4-FFF2-40B4-BE49-F238E27FC236}">
                <a16:creationId xmlns:a16="http://schemas.microsoft.com/office/drawing/2014/main" id="{0696E8D7-8CC2-4B80-83E6-E4AEB5098338}"/>
              </a:ext>
            </a:extLst>
          </p:cNvPr>
          <p:cNvSpPr>
            <a:spLocks noGrp="1"/>
          </p:cNvSpPr>
          <p:nvPr>
            <p:ph type="sldNum" sz="quarter" idx="12"/>
          </p:nvPr>
        </p:nvSpPr>
        <p:spPr/>
        <p:txBody>
          <a:bodyPr/>
          <a:lstStyle/>
          <a:p>
            <a:fld id="{6D22F896-40B5-4ADD-8801-0D06FADFA095}" type="slidenum">
              <a:rPr lang="en-US" smtClean="0"/>
              <a:t>36</a:t>
            </a:fld>
            <a:endParaRPr lang="en-US" dirty="0"/>
          </a:p>
        </p:txBody>
      </p:sp>
      <p:pic>
        <p:nvPicPr>
          <p:cNvPr id="8" name="Picture 7">
            <a:extLst>
              <a:ext uri="{FF2B5EF4-FFF2-40B4-BE49-F238E27FC236}">
                <a16:creationId xmlns:a16="http://schemas.microsoft.com/office/drawing/2014/main" id="{FAF5AA84-F668-4552-8CDB-2ACFD275673C}"/>
              </a:ext>
            </a:extLst>
          </p:cNvPr>
          <p:cNvPicPr>
            <a:picLocks noChangeAspect="1"/>
          </p:cNvPicPr>
          <p:nvPr/>
        </p:nvPicPr>
        <p:blipFill rotWithShape="1">
          <a:blip r:embed="rId3"/>
          <a:srcRect t="8707" r="2666" b="4701"/>
          <a:stretch/>
        </p:blipFill>
        <p:spPr>
          <a:xfrm>
            <a:off x="878633" y="2097088"/>
            <a:ext cx="4598436" cy="403312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TextBox 8">
            <a:extLst>
              <a:ext uri="{FF2B5EF4-FFF2-40B4-BE49-F238E27FC236}">
                <a16:creationId xmlns:a16="http://schemas.microsoft.com/office/drawing/2014/main" id="{84F91ED2-4AD4-44C1-9EEF-0633C9891923}"/>
              </a:ext>
            </a:extLst>
          </p:cNvPr>
          <p:cNvSpPr txBox="1"/>
          <p:nvPr/>
        </p:nvSpPr>
        <p:spPr>
          <a:xfrm>
            <a:off x="1141413" y="2401209"/>
            <a:ext cx="1136850" cy="461665"/>
          </a:xfrm>
          <a:prstGeom prst="rect">
            <a:avLst/>
          </a:prstGeom>
          <a:noFill/>
        </p:spPr>
        <p:txBody>
          <a:bodyPr wrap="none" rtlCol="0">
            <a:spAutoFit/>
          </a:bodyPr>
          <a:lstStyle/>
          <a:p>
            <a:r>
              <a:rPr lang="en-US" sz="2400" dirty="0">
                <a:solidFill>
                  <a:schemeClr val="bg1"/>
                </a:solidFill>
              </a:rPr>
              <a:t>Subtree</a:t>
            </a:r>
          </a:p>
        </p:txBody>
      </p:sp>
      <p:sp>
        <p:nvSpPr>
          <p:cNvPr id="3" name="Oval 2">
            <a:extLst>
              <a:ext uri="{FF2B5EF4-FFF2-40B4-BE49-F238E27FC236}">
                <a16:creationId xmlns:a16="http://schemas.microsoft.com/office/drawing/2014/main" id="{4EFF416E-12D4-4564-AE7F-C8826127A155}"/>
              </a:ext>
            </a:extLst>
          </p:cNvPr>
          <p:cNvSpPr/>
          <p:nvPr/>
        </p:nvSpPr>
        <p:spPr>
          <a:xfrm>
            <a:off x="2702560" y="5201920"/>
            <a:ext cx="375920" cy="36576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955A2257-255C-438A-B159-2DE592000E69}"/>
              </a:ext>
            </a:extLst>
          </p:cNvPr>
          <p:cNvSpPr/>
          <p:nvPr/>
        </p:nvSpPr>
        <p:spPr>
          <a:xfrm>
            <a:off x="3108960" y="5201920"/>
            <a:ext cx="375920" cy="36576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967D8FC2-6FAC-48E9-B202-D912D9C650FA}"/>
              </a:ext>
            </a:extLst>
          </p:cNvPr>
          <p:cNvSpPr/>
          <p:nvPr/>
        </p:nvSpPr>
        <p:spPr>
          <a:xfrm>
            <a:off x="3596290" y="5201920"/>
            <a:ext cx="375920" cy="36576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3" name="Oval 12">
            <a:extLst>
              <a:ext uri="{FF2B5EF4-FFF2-40B4-BE49-F238E27FC236}">
                <a16:creationId xmlns:a16="http://schemas.microsoft.com/office/drawing/2014/main" id="{38BE60D0-B02B-414D-B0C5-BABF75D17D5B}"/>
              </a:ext>
            </a:extLst>
          </p:cNvPr>
          <p:cNvSpPr/>
          <p:nvPr/>
        </p:nvSpPr>
        <p:spPr>
          <a:xfrm>
            <a:off x="4012850" y="5201920"/>
            <a:ext cx="375920" cy="36576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4" name="Oval 13">
            <a:extLst>
              <a:ext uri="{FF2B5EF4-FFF2-40B4-BE49-F238E27FC236}">
                <a16:creationId xmlns:a16="http://schemas.microsoft.com/office/drawing/2014/main" id="{15CA361A-1838-4310-BC50-2DE86F19B874}"/>
              </a:ext>
            </a:extLst>
          </p:cNvPr>
          <p:cNvSpPr/>
          <p:nvPr/>
        </p:nvSpPr>
        <p:spPr>
          <a:xfrm>
            <a:off x="4547396" y="5201920"/>
            <a:ext cx="375920" cy="36576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6" name="Oval 15">
            <a:extLst>
              <a:ext uri="{FF2B5EF4-FFF2-40B4-BE49-F238E27FC236}">
                <a16:creationId xmlns:a16="http://schemas.microsoft.com/office/drawing/2014/main" id="{0165F21B-8287-4977-9A9F-EF8FD996C07C}"/>
              </a:ext>
            </a:extLst>
          </p:cNvPr>
          <p:cNvSpPr/>
          <p:nvPr/>
        </p:nvSpPr>
        <p:spPr>
          <a:xfrm>
            <a:off x="4962318" y="5201920"/>
            <a:ext cx="375920" cy="36576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541B22C6-B59C-4991-8DDA-E86BBFCB3A60}"/>
              </a:ext>
            </a:extLst>
          </p:cNvPr>
          <p:cNvCxnSpPr>
            <a:cxnSpLocks/>
            <a:endCxn id="3" idx="0"/>
          </p:cNvCxnSpPr>
          <p:nvPr/>
        </p:nvCxnSpPr>
        <p:spPr>
          <a:xfrm>
            <a:off x="2890520" y="4760913"/>
            <a:ext cx="0" cy="441007"/>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8" name="Straight Arrow Connector 17">
            <a:extLst>
              <a:ext uri="{FF2B5EF4-FFF2-40B4-BE49-F238E27FC236}">
                <a16:creationId xmlns:a16="http://schemas.microsoft.com/office/drawing/2014/main" id="{4A0BCFD3-6AB5-4788-886E-6C767807EC4A}"/>
              </a:ext>
            </a:extLst>
          </p:cNvPr>
          <p:cNvCxnSpPr>
            <a:cxnSpLocks/>
            <a:endCxn id="10" idx="0"/>
          </p:cNvCxnSpPr>
          <p:nvPr/>
        </p:nvCxnSpPr>
        <p:spPr>
          <a:xfrm>
            <a:off x="2890520" y="4760913"/>
            <a:ext cx="406400" cy="441007"/>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0" name="Straight Arrow Connector 19">
            <a:extLst>
              <a:ext uri="{FF2B5EF4-FFF2-40B4-BE49-F238E27FC236}">
                <a16:creationId xmlns:a16="http://schemas.microsoft.com/office/drawing/2014/main" id="{E10C84AC-EE8E-4104-AD9B-BD292D5E971D}"/>
              </a:ext>
            </a:extLst>
          </p:cNvPr>
          <p:cNvCxnSpPr>
            <a:cxnSpLocks/>
          </p:cNvCxnSpPr>
          <p:nvPr/>
        </p:nvCxnSpPr>
        <p:spPr>
          <a:xfrm>
            <a:off x="3836196" y="4760913"/>
            <a:ext cx="406400" cy="441007"/>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1" name="Straight Arrow Connector 20">
            <a:extLst>
              <a:ext uri="{FF2B5EF4-FFF2-40B4-BE49-F238E27FC236}">
                <a16:creationId xmlns:a16="http://schemas.microsoft.com/office/drawing/2014/main" id="{55A8CFF7-4491-4879-9EB5-95C4D0BA32EA}"/>
              </a:ext>
            </a:extLst>
          </p:cNvPr>
          <p:cNvCxnSpPr/>
          <p:nvPr/>
        </p:nvCxnSpPr>
        <p:spPr>
          <a:xfrm>
            <a:off x="3784250" y="4774089"/>
            <a:ext cx="0" cy="441007"/>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2" name="Straight Arrow Connector 21">
            <a:extLst>
              <a:ext uri="{FF2B5EF4-FFF2-40B4-BE49-F238E27FC236}">
                <a16:creationId xmlns:a16="http://schemas.microsoft.com/office/drawing/2014/main" id="{D504D89E-ADF1-4F70-A286-230448B0FE1A}"/>
              </a:ext>
            </a:extLst>
          </p:cNvPr>
          <p:cNvCxnSpPr/>
          <p:nvPr/>
        </p:nvCxnSpPr>
        <p:spPr>
          <a:xfrm>
            <a:off x="4735356" y="4774089"/>
            <a:ext cx="0" cy="441007"/>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3" name="Straight Arrow Connector 22">
            <a:extLst>
              <a:ext uri="{FF2B5EF4-FFF2-40B4-BE49-F238E27FC236}">
                <a16:creationId xmlns:a16="http://schemas.microsoft.com/office/drawing/2014/main" id="{78C23949-A67F-4236-99B3-28D960FCD844}"/>
              </a:ext>
            </a:extLst>
          </p:cNvPr>
          <p:cNvCxnSpPr>
            <a:cxnSpLocks/>
          </p:cNvCxnSpPr>
          <p:nvPr/>
        </p:nvCxnSpPr>
        <p:spPr>
          <a:xfrm>
            <a:off x="4847116" y="4760912"/>
            <a:ext cx="303162" cy="441008"/>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25" name="TextBox 24">
            <a:extLst>
              <a:ext uri="{FF2B5EF4-FFF2-40B4-BE49-F238E27FC236}">
                <a16:creationId xmlns:a16="http://schemas.microsoft.com/office/drawing/2014/main" id="{8EC0AD51-F1DC-43A7-B10B-17F10C32C21A}"/>
              </a:ext>
            </a:extLst>
          </p:cNvPr>
          <p:cNvSpPr txBox="1"/>
          <p:nvPr/>
        </p:nvSpPr>
        <p:spPr>
          <a:xfrm>
            <a:off x="3752201" y="2330401"/>
            <a:ext cx="793807" cy="461665"/>
          </a:xfrm>
          <a:prstGeom prst="rect">
            <a:avLst/>
          </a:prstGeom>
          <a:noFill/>
        </p:spPr>
        <p:txBody>
          <a:bodyPr wrap="none" rtlCol="0">
            <a:spAutoFit/>
          </a:bodyPr>
          <a:lstStyle/>
          <a:p>
            <a:r>
              <a:rPr lang="en-US" sz="2400" dirty="0" err="1">
                <a:solidFill>
                  <a:schemeClr val="bg1"/>
                </a:solidFill>
              </a:rPr>
              <a:t>Cnt</a:t>
            </a:r>
            <a:r>
              <a:rPr lang="en-US" sz="2400" dirty="0">
                <a:solidFill>
                  <a:schemeClr val="bg1"/>
                </a:solidFill>
              </a:rPr>
              <a:t>=</a:t>
            </a:r>
            <a:endParaRPr lang="en-US" dirty="0">
              <a:solidFill>
                <a:schemeClr val="bg1"/>
              </a:solidFill>
            </a:endParaRPr>
          </a:p>
        </p:txBody>
      </p:sp>
      <p:sp>
        <p:nvSpPr>
          <p:cNvPr id="26" name="TextBox 25">
            <a:extLst>
              <a:ext uri="{FF2B5EF4-FFF2-40B4-BE49-F238E27FC236}">
                <a16:creationId xmlns:a16="http://schemas.microsoft.com/office/drawing/2014/main" id="{067AC0FA-E5FE-40BD-9E23-91F4C0BAFB17}"/>
              </a:ext>
            </a:extLst>
          </p:cNvPr>
          <p:cNvSpPr txBox="1"/>
          <p:nvPr/>
        </p:nvSpPr>
        <p:spPr>
          <a:xfrm>
            <a:off x="4532813" y="2354405"/>
            <a:ext cx="290152" cy="461665"/>
          </a:xfrm>
          <a:prstGeom prst="rect">
            <a:avLst/>
          </a:prstGeom>
          <a:noFill/>
        </p:spPr>
        <p:txBody>
          <a:bodyPr wrap="square" rtlCol="0">
            <a:spAutoFit/>
          </a:bodyPr>
          <a:lstStyle/>
          <a:p>
            <a:r>
              <a:rPr lang="en-US" sz="2400" dirty="0">
                <a:solidFill>
                  <a:schemeClr val="bg1"/>
                </a:solidFill>
              </a:rPr>
              <a:t>2</a:t>
            </a:r>
          </a:p>
        </p:txBody>
      </p:sp>
      <p:pic>
        <p:nvPicPr>
          <p:cNvPr id="34" name="Picture 33">
            <a:extLst>
              <a:ext uri="{FF2B5EF4-FFF2-40B4-BE49-F238E27FC236}">
                <a16:creationId xmlns:a16="http://schemas.microsoft.com/office/drawing/2014/main" id="{EFB187A4-B6E2-4245-8409-D577209202CC}"/>
              </a:ext>
            </a:extLst>
          </p:cNvPr>
          <p:cNvPicPr>
            <a:picLocks noChangeAspect="1"/>
          </p:cNvPicPr>
          <p:nvPr/>
        </p:nvPicPr>
        <p:blipFill>
          <a:blip r:embed="rId4"/>
          <a:stretch>
            <a:fillRect/>
          </a:stretch>
        </p:blipFill>
        <p:spPr>
          <a:xfrm>
            <a:off x="4513989" y="2391069"/>
            <a:ext cx="419100" cy="466725"/>
          </a:xfrm>
          <a:prstGeom prst="rect">
            <a:avLst/>
          </a:prstGeom>
        </p:spPr>
      </p:pic>
      <p:pic>
        <p:nvPicPr>
          <p:cNvPr id="35" name="Picture 34">
            <a:extLst>
              <a:ext uri="{FF2B5EF4-FFF2-40B4-BE49-F238E27FC236}">
                <a16:creationId xmlns:a16="http://schemas.microsoft.com/office/drawing/2014/main" id="{5D9B17EC-58C9-493F-B0DF-A04D408C6BDE}"/>
              </a:ext>
            </a:extLst>
          </p:cNvPr>
          <p:cNvPicPr>
            <a:picLocks noChangeAspect="1"/>
          </p:cNvPicPr>
          <p:nvPr/>
        </p:nvPicPr>
        <p:blipFill>
          <a:blip r:embed="rId5"/>
          <a:stretch>
            <a:fillRect/>
          </a:stretch>
        </p:blipFill>
        <p:spPr>
          <a:xfrm>
            <a:off x="4494939" y="2332343"/>
            <a:ext cx="438150" cy="466725"/>
          </a:xfrm>
          <a:prstGeom prst="rect">
            <a:avLst/>
          </a:prstGeom>
        </p:spPr>
      </p:pic>
      <p:pic>
        <p:nvPicPr>
          <p:cNvPr id="36" name="Picture 35">
            <a:extLst>
              <a:ext uri="{FF2B5EF4-FFF2-40B4-BE49-F238E27FC236}">
                <a16:creationId xmlns:a16="http://schemas.microsoft.com/office/drawing/2014/main" id="{7D4C63BD-C0A5-4E7B-A442-6B462463D1A4}"/>
              </a:ext>
            </a:extLst>
          </p:cNvPr>
          <p:cNvPicPr>
            <a:picLocks noChangeAspect="1"/>
          </p:cNvPicPr>
          <p:nvPr/>
        </p:nvPicPr>
        <p:blipFill>
          <a:blip r:embed="rId6"/>
          <a:stretch>
            <a:fillRect/>
          </a:stretch>
        </p:blipFill>
        <p:spPr>
          <a:xfrm>
            <a:off x="4549618" y="2368025"/>
            <a:ext cx="371475" cy="457200"/>
          </a:xfrm>
          <a:prstGeom prst="rect">
            <a:avLst/>
          </a:prstGeom>
        </p:spPr>
      </p:pic>
      <p:pic>
        <p:nvPicPr>
          <p:cNvPr id="37" name="Picture 36">
            <a:extLst>
              <a:ext uri="{FF2B5EF4-FFF2-40B4-BE49-F238E27FC236}">
                <a16:creationId xmlns:a16="http://schemas.microsoft.com/office/drawing/2014/main" id="{C74686BF-C69A-40A2-AAE3-B22B1C0CBBF7}"/>
              </a:ext>
            </a:extLst>
          </p:cNvPr>
          <p:cNvPicPr>
            <a:picLocks noChangeAspect="1"/>
          </p:cNvPicPr>
          <p:nvPr/>
        </p:nvPicPr>
        <p:blipFill>
          <a:blip r:embed="rId7"/>
          <a:stretch>
            <a:fillRect/>
          </a:stretch>
        </p:blipFill>
        <p:spPr>
          <a:xfrm>
            <a:off x="4504464" y="2304249"/>
            <a:ext cx="419100" cy="561975"/>
          </a:xfrm>
          <a:prstGeom prst="rect">
            <a:avLst/>
          </a:prstGeom>
        </p:spPr>
      </p:pic>
      <p:sp>
        <p:nvSpPr>
          <p:cNvPr id="38" name="Oval 37">
            <a:extLst>
              <a:ext uri="{FF2B5EF4-FFF2-40B4-BE49-F238E27FC236}">
                <a16:creationId xmlns:a16="http://schemas.microsoft.com/office/drawing/2014/main" id="{6481A74E-E0D5-4CAC-97E9-1C65EDBE5FFE}"/>
              </a:ext>
            </a:extLst>
          </p:cNvPr>
          <p:cNvSpPr/>
          <p:nvPr/>
        </p:nvSpPr>
        <p:spPr>
          <a:xfrm>
            <a:off x="1193359" y="5157491"/>
            <a:ext cx="493885" cy="46166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C5DC5274-B1FD-4296-83E6-C54AEAC7AEB6}"/>
              </a:ext>
            </a:extLst>
          </p:cNvPr>
          <p:cNvSpPr/>
          <p:nvPr/>
        </p:nvSpPr>
        <p:spPr>
          <a:xfrm>
            <a:off x="2139868" y="5157491"/>
            <a:ext cx="493885" cy="46166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6853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 calcmode="lin" valueType="num">
                                      <p:cBhvr additive="base">
                                        <p:cTn id="13"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750"/>
                                  </p:stCondLst>
                                  <p:childTnLst>
                                    <p:set>
                                      <p:cBhvr>
                                        <p:cTn id="16" dur="1" fill="hold">
                                          <p:stCondLst>
                                            <p:cond delay="0"/>
                                          </p:stCondLst>
                                        </p:cTn>
                                        <p:tgtEl>
                                          <p:spTgt spid="12">
                                            <p:txEl>
                                              <p:pRg st="1" end="1"/>
                                            </p:txEl>
                                          </p:spTgt>
                                        </p:tgtEl>
                                        <p:attrNameLst>
                                          <p:attrName>style.visibility</p:attrName>
                                        </p:attrNameLst>
                                      </p:cBhvr>
                                      <p:to>
                                        <p:strVal val="visible"/>
                                      </p:to>
                                    </p:set>
                                    <p:anim calcmode="lin" valueType="num">
                                      <p:cBhvr additive="base">
                                        <p:cTn id="1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par>
                                <p:cTn id="47" presetID="16" presetClass="entr" presetSubtype="21" fill="hold"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barn(inVertical)">
                                      <p:cBhvr>
                                        <p:cTn id="49" dur="500"/>
                                        <p:tgtEl>
                                          <p:spTgt spid="34"/>
                                        </p:tgtEl>
                                      </p:cBhvr>
                                    </p:animEffect>
                                  </p:childTnLst>
                                </p:cTn>
                              </p:par>
                              <p:par>
                                <p:cTn id="50" presetID="10" presetClass="entr" presetSubtype="0" fill="hold"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500"/>
                                        <p:tgtEl>
                                          <p:spTgt spid="1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fade">
                                      <p:cBhvr>
                                        <p:cTn id="60" dur="500"/>
                                        <p:tgtEl>
                                          <p:spTgt spid="1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500"/>
                                        <p:tgtEl>
                                          <p:spTgt spid="16"/>
                                        </p:tgtEl>
                                      </p:cBhvr>
                                    </p:animEffect>
                                  </p:childTnLst>
                                </p:cTn>
                              </p:par>
                              <p:par>
                                <p:cTn id="64" presetID="10" presetClass="entr" presetSubtype="0" fill="hold"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500"/>
                                        <p:tgtEl>
                                          <p:spTgt spid="22"/>
                                        </p:tgtEl>
                                      </p:cBhvr>
                                    </p:animEffect>
                                  </p:childTnLst>
                                </p:cTn>
                              </p:par>
                              <p:par>
                                <p:cTn id="67" presetID="10"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par>
                                <p:cTn id="70" presetID="16" presetClass="entr" presetSubtype="21" fill="hold" nodeType="with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barn(inVertical)">
                                      <p:cBhvr>
                                        <p:cTn id="72" dur="500"/>
                                        <p:tgtEl>
                                          <p:spTgt spid="35"/>
                                        </p:tgtEl>
                                      </p:cBhvr>
                                    </p:animEffect>
                                  </p:childTnLst>
                                </p:cTn>
                              </p:par>
                            </p:childTnLst>
                          </p:cTn>
                        </p:par>
                      </p:childTnLst>
                    </p:cTn>
                  </p:par>
                  <p:par>
                    <p:cTn id="73" fill="hold">
                      <p:stCondLst>
                        <p:cond delay="indefinite"/>
                      </p:stCondLst>
                      <p:childTnLst>
                        <p:par>
                          <p:cTn id="74" fill="hold">
                            <p:stCondLst>
                              <p:cond delay="0"/>
                            </p:stCondLst>
                            <p:childTnLst>
                              <p:par>
                                <p:cTn id="75" presetID="6" presetClass="entr" presetSubtype="16" fill="hold" nodeType="clickEffect">
                                  <p:stCondLst>
                                    <p:cond delay="0"/>
                                  </p:stCondLst>
                                  <p:childTnLst>
                                    <p:set>
                                      <p:cBhvr>
                                        <p:cTn id="76" dur="1" fill="hold">
                                          <p:stCondLst>
                                            <p:cond delay="0"/>
                                          </p:stCondLst>
                                        </p:cTn>
                                        <p:tgtEl>
                                          <p:spTgt spid="36"/>
                                        </p:tgtEl>
                                        <p:attrNameLst>
                                          <p:attrName>style.visibility</p:attrName>
                                        </p:attrNameLst>
                                      </p:cBhvr>
                                      <p:to>
                                        <p:strVal val="visible"/>
                                      </p:to>
                                    </p:set>
                                    <p:animEffect transition="in" filter="circle(in)">
                                      <p:cBhvr>
                                        <p:cTn id="77" dur="500"/>
                                        <p:tgtEl>
                                          <p:spTgt spid="36"/>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8"/>
                                        </p:tgtEl>
                                        <p:attrNameLst>
                                          <p:attrName>style.visibility</p:attrName>
                                        </p:attrNameLst>
                                      </p:cBhvr>
                                      <p:to>
                                        <p:strVal val="visible"/>
                                      </p:to>
                                    </p:set>
                                    <p:animEffect transition="in" filter="fade">
                                      <p:cBhvr>
                                        <p:cTn id="80" dur="500"/>
                                        <p:tgtEl>
                                          <p:spTgt spid="38"/>
                                        </p:tgtEl>
                                      </p:cBhvr>
                                    </p:animEffect>
                                  </p:childTnLst>
                                </p:cTn>
                              </p:par>
                            </p:childTnLst>
                          </p:cTn>
                        </p:par>
                      </p:childTnLst>
                    </p:cTn>
                  </p:par>
                  <p:par>
                    <p:cTn id="81" fill="hold">
                      <p:stCondLst>
                        <p:cond delay="indefinite"/>
                      </p:stCondLst>
                      <p:childTnLst>
                        <p:par>
                          <p:cTn id="82" fill="hold">
                            <p:stCondLst>
                              <p:cond delay="0"/>
                            </p:stCondLst>
                            <p:childTnLst>
                              <p:par>
                                <p:cTn id="83" presetID="16" presetClass="entr" presetSubtype="21" fill="hold" nodeType="click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barn(inVertical)">
                                      <p:cBhvr>
                                        <p:cTn id="85" dur="500"/>
                                        <p:tgtEl>
                                          <p:spTgt spid="3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fade">
                                      <p:cBhvr>
                                        <p:cTn id="8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6" grpId="0"/>
      <p:bldP spid="3" grpId="0" animBg="1"/>
      <p:bldP spid="10" grpId="0" animBg="1"/>
      <p:bldP spid="11" grpId="0" animBg="1"/>
      <p:bldP spid="13" grpId="0" animBg="1"/>
      <p:bldP spid="14" grpId="0" animBg="1"/>
      <p:bldP spid="16" grpId="0" animBg="1"/>
      <p:bldP spid="25" grpId="0"/>
      <p:bldP spid="26" grpId="0"/>
      <p:bldP spid="38" grpId="0" animBg="1"/>
      <p:bldP spid="3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E7E1596F-EF8D-4C5D-B255-2FC017CBFDC1}"/>
              </a:ext>
            </a:extLst>
          </p:cNvPr>
          <p:cNvSpPr/>
          <p:nvPr/>
        </p:nvSpPr>
        <p:spPr>
          <a:xfrm>
            <a:off x="963390" y="1995593"/>
            <a:ext cx="5248434" cy="4565911"/>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5C34C8F8-4759-4F6E-8D02-A2A0F13B8A5A}"/>
              </a:ext>
            </a:extLst>
          </p:cNvPr>
          <p:cNvSpPr>
            <a:spLocks noGrp="1"/>
          </p:cNvSpPr>
          <p:nvPr>
            <p:ph type="title"/>
          </p:nvPr>
        </p:nvSpPr>
        <p:spPr>
          <a:xfrm>
            <a:off x="1141413" y="618518"/>
            <a:ext cx="10132944" cy="1478570"/>
          </a:xfrm>
        </p:spPr>
        <p:txBody>
          <a:bodyPr>
            <a:normAutofit/>
          </a:bodyPr>
          <a:lstStyle/>
          <a:p>
            <a:r>
              <a:rPr lang="en-US" sz="2500" dirty="0"/>
              <a:t>Communication between children subtrees and parents?</a:t>
            </a:r>
            <a:br>
              <a:rPr lang="en-US" sz="2500" dirty="0"/>
            </a:br>
            <a:endParaRPr lang="en-US" sz="2500" dirty="0"/>
          </a:p>
        </p:txBody>
      </p:sp>
      <p:sp>
        <p:nvSpPr>
          <p:cNvPr id="3" name="Content Placeholder 2">
            <a:extLst>
              <a:ext uri="{FF2B5EF4-FFF2-40B4-BE49-F238E27FC236}">
                <a16:creationId xmlns:a16="http://schemas.microsoft.com/office/drawing/2014/main" id="{E3C0621E-DB85-4B5F-93A4-46598FD1E5D9}"/>
              </a:ext>
            </a:extLst>
          </p:cNvPr>
          <p:cNvSpPr>
            <a:spLocks noGrp="1"/>
          </p:cNvSpPr>
          <p:nvPr>
            <p:ph idx="1"/>
          </p:nvPr>
        </p:nvSpPr>
        <p:spPr>
          <a:xfrm>
            <a:off x="6406817" y="2385650"/>
            <a:ext cx="5017073" cy="1413575"/>
          </a:xfrm>
        </p:spPr>
        <p:txBody>
          <a:bodyPr>
            <a:normAutofit/>
          </a:bodyPr>
          <a:lstStyle/>
          <a:p>
            <a:pPr marL="0" indent="0">
              <a:buNone/>
            </a:pPr>
            <a:r>
              <a:rPr lang="en-US" dirty="0"/>
              <a:t>Project Step</a:t>
            </a:r>
          </a:p>
          <a:p>
            <a:r>
              <a:rPr lang="en-US" dirty="0"/>
              <a:t>Every subtree gets unique ID</a:t>
            </a:r>
          </a:p>
        </p:txBody>
      </p:sp>
      <p:sp>
        <p:nvSpPr>
          <p:cNvPr id="5" name="Content Placeholder 2">
            <a:extLst>
              <a:ext uri="{FF2B5EF4-FFF2-40B4-BE49-F238E27FC236}">
                <a16:creationId xmlns:a16="http://schemas.microsoft.com/office/drawing/2014/main" id="{2F476ECE-1976-44F6-BEBD-2EAF29CF4CB8}"/>
              </a:ext>
            </a:extLst>
          </p:cNvPr>
          <p:cNvSpPr txBox="1">
            <a:spLocks/>
          </p:cNvSpPr>
          <p:nvPr/>
        </p:nvSpPr>
        <p:spPr>
          <a:xfrm>
            <a:off x="6361357" y="3700357"/>
            <a:ext cx="4913000" cy="286317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buFont typeface="Wingdings" panose="05000000000000000000" pitchFamily="2" charset="2"/>
              <a:buChar char="Ø"/>
            </a:pPr>
            <a:endParaRPr lang="en-US" dirty="0"/>
          </a:p>
        </p:txBody>
      </p:sp>
      <p:pic>
        <p:nvPicPr>
          <p:cNvPr id="8" name="Picture 7">
            <a:extLst>
              <a:ext uri="{FF2B5EF4-FFF2-40B4-BE49-F238E27FC236}">
                <a16:creationId xmlns:a16="http://schemas.microsoft.com/office/drawing/2014/main" id="{CC1E881A-DC86-4FE5-8F04-0A9BC1039893}"/>
              </a:ext>
            </a:extLst>
          </p:cNvPr>
          <p:cNvPicPr>
            <a:picLocks noChangeAspect="1"/>
          </p:cNvPicPr>
          <p:nvPr/>
        </p:nvPicPr>
        <p:blipFill>
          <a:blip r:embed="rId4"/>
          <a:stretch>
            <a:fillRect/>
          </a:stretch>
        </p:blipFill>
        <p:spPr>
          <a:xfrm>
            <a:off x="1789747" y="2284783"/>
            <a:ext cx="3644265" cy="1650367"/>
          </a:xfrm>
          <a:prstGeom prst="rect">
            <a:avLst/>
          </a:prstGeom>
        </p:spPr>
      </p:pic>
      <p:sp>
        <p:nvSpPr>
          <p:cNvPr id="12" name="Rectangle 11">
            <a:extLst>
              <a:ext uri="{FF2B5EF4-FFF2-40B4-BE49-F238E27FC236}">
                <a16:creationId xmlns:a16="http://schemas.microsoft.com/office/drawing/2014/main" id="{D6DC5A84-08FE-4F0F-843E-BE8C095C4B55}"/>
              </a:ext>
            </a:extLst>
          </p:cNvPr>
          <p:cNvSpPr/>
          <p:nvPr/>
        </p:nvSpPr>
        <p:spPr>
          <a:xfrm>
            <a:off x="1459674" y="2111852"/>
            <a:ext cx="4264470" cy="24296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D530117-1CF8-40BE-A429-EF1DFF12901F}"/>
              </a:ext>
            </a:extLst>
          </p:cNvPr>
          <p:cNvSpPr/>
          <p:nvPr/>
        </p:nvSpPr>
        <p:spPr>
          <a:xfrm>
            <a:off x="1237402" y="4760913"/>
            <a:ext cx="643133" cy="11556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878F3B07-F19E-4047-949A-9C529D5BB5F0}"/>
              </a:ext>
            </a:extLst>
          </p:cNvPr>
          <p:cNvCxnSpPr>
            <a:cxnSpLocks/>
            <a:endCxn id="23" idx="0"/>
          </p:cNvCxnSpPr>
          <p:nvPr/>
        </p:nvCxnSpPr>
        <p:spPr>
          <a:xfrm flipH="1">
            <a:off x="1555907" y="3871284"/>
            <a:ext cx="285514" cy="1082896"/>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F0FCD02D-A791-446E-90D0-C8BC9F1FA88E}"/>
              </a:ext>
            </a:extLst>
          </p:cNvPr>
          <p:cNvPicPr>
            <a:picLocks noChangeAspect="1"/>
          </p:cNvPicPr>
          <p:nvPr/>
        </p:nvPicPr>
        <p:blipFill>
          <a:blip r:embed="rId5"/>
          <a:stretch>
            <a:fillRect/>
          </a:stretch>
        </p:blipFill>
        <p:spPr>
          <a:xfrm>
            <a:off x="1260462" y="4954180"/>
            <a:ext cx="590889" cy="913965"/>
          </a:xfrm>
          <a:prstGeom prst="rect">
            <a:avLst/>
          </a:prstGeom>
        </p:spPr>
      </p:pic>
      <p:pic>
        <p:nvPicPr>
          <p:cNvPr id="25" name="Picture 24">
            <a:extLst>
              <a:ext uri="{FF2B5EF4-FFF2-40B4-BE49-F238E27FC236}">
                <a16:creationId xmlns:a16="http://schemas.microsoft.com/office/drawing/2014/main" id="{6C8960B1-52D4-46AE-B5ED-E5ED3845A6B6}"/>
              </a:ext>
            </a:extLst>
          </p:cNvPr>
          <p:cNvPicPr>
            <a:picLocks noChangeAspect="1"/>
          </p:cNvPicPr>
          <p:nvPr/>
        </p:nvPicPr>
        <p:blipFill>
          <a:blip r:embed="rId5"/>
          <a:stretch>
            <a:fillRect/>
          </a:stretch>
        </p:blipFill>
        <p:spPr>
          <a:xfrm>
            <a:off x="1916296" y="4954180"/>
            <a:ext cx="590889" cy="913965"/>
          </a:xfrm>
          <a:prstGeom prst="rect">
            <a:avLst/>
          </a:prstGeom>
        </p:spPr>
      </p:pic>
      <p:sp>
        <p:nvSpPr>
          <p:cNvPr id="26" name="Rectangle 25">
            <a:extLst>
              <a:ext uri="{FF2B5EF4-FFF2-40B4-BE49-F238E27FC236}">
                <a16:creationId xmlns:a16="http://schemas.microsoft.com/office/drawing/2014/main" id="{067695ED-283E-4CD5-ABDF-8378E31F0555}"/>
              </a:ext>
            </a:extLst>
          </p:cNvPr>
          <p:cNvSpPr/>
          <p:nvPr/>
        </p:nvSpPr>
        <p:spPr>
          <a:xfrm>
            <a:off x="1932779" y="4760913"/>
            <a:ext cx="643133" cy="11556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81DAD4E-1D14-4591-889D-97D94DF225D6}"/>
              </a:ext>
            </a:extLst>
          </p:cNvPr>
          <p:cNvSpPr/>
          <p:nvPr/>
        </p:nvSpPr>
        <p:spPr>
          <a:xfrm>
            <a:off x="3497458" y="4760913"/>
            <a:ext cx="643133" cy="11556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EFBC1B6D-87F9-469A-8715-7D90F6F8ABD9}"/>
              </a:ext>
            </a:extLst>
          </p:cNvPr>
          <p:cNvPicPr>
            <a:picLocks noChangeAspect="1"/>
          </p:cNvPicPr>
          <p:nvPr/>
        </p:nvPicPr>
        <p:blipFill>
          <a:blip r:embed="rId5"/>
          <a:stretch>
            <a:fillRect/>
          </a:stretch>
        </p:blipFill>
        <p:spPr>
          <a:xfrm>
            <a:off x="3539542" y="4954180"/>
            <a:ext cx="590889" cy="913965"/>
          </a:xfrm>
          <a:prstGeom prst="rect">
            <a:avLst/>
          </a:prstGeom>
        </p:spPr>
      </p:pic>
      <p:pic>
        <p:nvPicPr>
          <p:cNvPr id="33" name="Picture 32">
            <a:extLst>
              <a:ext uri="{FF2B5EF4-FFF2-40B4-BE49-F238E27FC236}">
                <a16:creationId xmlns:a16="http://schemas.microsoft.com/office/drawing/2014/main" id="{D079E36A-BF4A-4523-A5E0-32945471A688}"/>
              </a:ext>
            </a:extLst>
          </p:cNvPr>
          <p:cNvPicPr>
            <a:picLocks noChangeAspect="1"/>
          </p:cNvPicPr>
          <p:nvPr/>
        </p:nvPicPr>
        <p:blipFill>
          <a:blip r:embed="rId5"/>
          <a:stretch>
            <a:fillRect/>
          </a:stretch>
        </p:blipFill>
        <p:spPr>
          <a:xfrm>
            <a:off x="4176352" y="4954180"/>
            <a:ext cx="590889" cy="913965"/>
          </a:xfrm>
          <a:prstGeom prst="rect">
            <a:avLst/>
          </a:prstGeom>
        </p:spPr>
      </p:pic>
      <p:sp>
        <p:nvSpPr>
          <p:cNvPr id="34" name="Rectangle 33">
            <a:extLst>
              <a:ext uri="{FF2B5EF4-FFF2-40B4-BE49-F238E27FC236}">
                <a16:creationId xmlns:a16="http://schemas.microsoft.com/office/drawing/2014/main" id="{19BB066F-966D-4A1C-B7D8-0591B343124A}"/>
              </a:ext>
            </a:extLst>
          </p:cNvPr>
          <p:cNvSpPr/>
          <p:nvPr/>
        </p:nvSpPr>
        <p:spPr>
          <a:xfrm>
            <a:off x="4192835" y="4760913"/>
            <a:ext cx="643133" cy="11556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6BF2310D-8064-47A5-B768-A459479C89B2}"/>
              </a:ext>
            </a:extLst>
          </p:cNvPr>
          <p:cNvCxnSpPr>
            <a:cxnSpLocks/>
            <a:endCxn id="32" idx="0"/>
          </p:cNvCxnSpPr>
          <p:nvPr/>
        </p:nvCxnSpPr>
        <p:spPr>
          <a:xfrm flipH="1">
            <a:off x="3834987" y="3875167"/>
            <a:ext cx="275434" cy="1079013"/>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5FB7E57-AFA2-4ECA-8FFE-72220F7589AC}"/>
              </a:ext>
            </a:extLst>
          </p:cNvPr>
          <p:cNvCxnSpPr>
            <a:cxnSpLocks/>
            <a:endCxn id="25" idx="0"/>
          </p:cNvCxnSpPr>
          <p:nvPr/>
        </p:nvCxnSpPr>
        <p:spPr>
          <a:xfrm>
            <a:off x="1957849" y="3871284"/>
            <a:ext cx="253892" cy="1082896"/>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927D88A6-4EB6-43CF-A137-F2119639290F}"/>
              </a:ext>
            </a:extLst>
          </p:cNvPr>
          <p:cNvCxnSpPr>
            <a:cxnSpLocks/>
          </p:cNvCxnSpPr>
          <p:nvPr/>
        </p:nvCxnSpPr>
        <p:spPr>
          <a:xfrm>
            <a:off x="4209318" y="3859833"/>
            <a:ext cx="258952" cy="1094347"/>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06E6FBA9-ACB3-4635-AF7B-E55E2D1A4B6B}"/>
              </a:ext>
            </a:extLst>
          </p:cNvPr>
          <p:cNvSpPr txBox="1"/>
          <p:nvPr/>
        </p:nvSpPr>
        <p:spPr>
          <a:xfrm>
            <a:off x="1688165" y="2287831"/>
            <a:ext cx="566181" cy="369332"/>
          </a:xfrm>
          <a:prstGeom prst="rect">
            <a:avLst/>
          </a:prstGeom>
          <a:noFill/>
          <a:ln w="28575">
            <a:solidFill>
              <a:srgbClr val="FF0000"/>
            </a:solidFill>
          </a:ln>
        </p:spPr>
        <p:txBody>
          <a:bodyPr wrap="none" rtlCol="0">
            <a:spAutoFit/>
          </a:bodyPr>
          <a:lstStyle/>
          <a:p>
            <a:r>
              <a:rPr lang="en-US" dirty="0">
                <a:solidFill>
                  <a:schemeClr val="bg1"/>
                </a:solidFill>
              </a:rPr>
              <a:t>ID 0</a:t>
            </a:r>
          </a:p>
        </p:txBody>
      </p:sp>
      <p:sp>
        <p:nvSpPr>
          <p:cNvPr id="48" name="TextBox 47">
            <a:extLst>
              <a:ext uri="{FF2B5EF4-FFF2-40B4-BE49-F238E27FC236}">
                <a16:creationId xmlns:a16="http://schemas.microsoft.com/office/drawing/2014/main" id="{0043B45A-92CD-49B7-A4FD-BFA38C34C129}"/>
              </a:ext>
            </a:extLst>
          </p:cNvPr>
          <p:cNvSpPr txBox="1"/>
          <p:nvPr/>
        </p:nvSpPr>
        <p:spPr>
          <a:xfrm>
            <a:off x="1260462" y="6011054"/>
            <a:ext cx="566181" cy="369332"/>
          </a:xfrm>
          <a:prstGeom prst="rect">
            <a:avLst/>
          </a:prstGeom>
          <a:noFill/>
          <a:ln w="28575">
            <a:solidFill>
              <a:srgbClr val="FF0000"/>
            </a:solidFill>
          </a:ln>
        </p:spPr>
        <p:txBody>
          <a:bodyPr wrap="none" rtlCol="0">
            <a:spAutoFit/>
          </a:bodyPr>
          <a:lstStyle/>
          <a:p>
            <a:r>
              <a:rPr lang="en-US" dirty="0">
                <a:solidFill>
                  <a:schemeClr val="bg1"/>
                </a:solidFill>
              </a:rPr>
              <a:t>ID 1</a:t>
            </a:r>
          </a:p>
        </p:txBody>
      </p:sp>
      <p:sp>
        <p:nvSpPr>
          <p:cNvPr id="49" name="TextBox 48">
            <a:extLst>
              <a:ext uri="{FF2B5EF4-FFF2-40B4-BE49-F238E27FC236}">
                <a16:creationId xmlns:a16="http://schemas.microsoft.com/office/drawing/2014/main" id="{5336FF06-B9E3-42DC-89E3-76A081523F08}"/>
              </a:ext>
            </a:extLst>
          </p:cNvPr>
          <p:cNvSpPr txBox="1"/>
          <p:nvPr/>
        </p:nvSpPr>
        <p:spPr>
          <a:xfrm>
            <a:off x="1957849" y="6024796"/>
            <a:ext cx="566181" cy="369332"/>
          </a:xfrm>
          <a:prstGeom prst="rect">
            <a:avLst/>
          </a:prstGeom>
          <a:noFill/>
          <a:ln w="28575">
            <a:solidFill>
              <a:srgbClr val="FF0000"/>
            </a:solidFill>
          </a:ln>
        </p:spPr>
        <p:txBody>
          <a:bodyPr wrap="none" rtlCol="0">
            <a:spAutoFit/>
          </a:bodyPr>
          <a:lstStyle/>
          <a:p>
            <a:r>
              <a:rPr lang="en-US" dirty="0">
                <a:solidFill>
                  <a:schemeClr val="bg1"/>
                </a:solidFill>
              </a:rPr>
              <a:t>ID 2</a:t>
            </a:r>
          </a:p>
        </p:txBody>
      </p:sp>
      <p:sp>
        <p:nvSpPr>
          <p:cNvPr id="50" name="TextBox 49">
            <a:extLst>
              <a:ext uri="{FF2B5EF4-FFF2-40B4-BE49-F238E27FC236}">
                <a16:creationId xmlns:a16="http://schemas.microsoft.com/office/drawing/2014/main" id="{221A0612-2C2F-4242-941A-1147D373B56A}"/>
              </a:ext>
            </a:extLst>
          </p:cNvPr>
          <p:cNvSpPr txBox="1"/>
          <p:nvPr/>
        </p:nvSpPr>
        <p:spPr>
          <a:xfrm>
            <a:off x="3535933" y="6011054"/>
            <a:ext cx="566181" cy="369332"/>
          </a:xfrm>
          <a:prstGeom prst="rect">
            <a:avLst/>
          </a:prstGeom>
          <a:noFill/>
          <a:ln w="28575">
            <a:solidFill>
              <a:srgbClr val="FF0000"/>
            </a:solidFill>
          </a:ln>
        </p:spPr>
        <p:txBody>
          <a:bodyPr wrap="none" rtlCol="0">
            <a:spAutoFit/>
          </a:bodyPr>
          <a:lstStyle/>
          <a:p>
            <a:r>
              <a:rPr lang="en-US" dirty="0">
                <a:solidFill>
                  <a:schemeClr val="bg1"/>
                </a:solidFill>
              </a:rPr>
              <a:t>ID 3</a:t>
            </a:r>
          </a:p>
        </p:txBody>
      </p:sp>
      <p:sp>
        <p:nvSpPr>
          <p:cNvPr id="51" name="TextBox 50">
            <a:extLst>
              <a:ext uri="{FF2B5EF4-FFF2-40B4-BE49-F238E27FC236}">
                <a16:creationId xmlns:a16="http://schemas.microsoft.com/office/drawing/2014/main" id="{25D4BAB7-3656-4F91-86EA-EA1267226C30}"/>
              </a:ext>
            </a:extLst>
          </p:cNvPr>
          <p:cNvSpPr txBox="1"/>
          <p:nvPr/>
        </p:nvSpPr>
        <p:spPr>
          <a:xfrm>
            <a:off x="4231310" y="6026346"/>
            <a:ext cx="566181" cy="369332"/>
          </a:xfrm>
          <a:prstGeom prst="rect">
            <a:avLst/>
          </a:prstGeom>
          <a:noFill/>
          <a:ln w="28575">
            <a:solidFill>
              <a:srgbClr val="FF0000"/>
            </a:solidFill>
          </a:ln>
        </p:spPr>
        <p:txBody>
          <a:bodyPr wrap="none" rtlCol="0">
            <a:spAutoFit/>
          </a:bodyPr>
          <a:lstStyle/>
          <a:p>
            <a:r>
              <a:rPr lang="en-US" dirty="0">
                <a:solidFill>
                  <a:schemeClr val="bg1"/>
                </a:solidFill>
              </a:rPr>
              <a:t>ID 4</a:t>
            </a:r>
          </a:p>
        </p:txBody>
      </p:sp>
      <p:sp>
        <p:nvSpPr>
          <p:cNvPr id="58" name="Rectangle 57">
            <a:extLst>
              <a:ext uri="{FF2B5EF4-FFF2-40B4-BE49-F238E27FC236}">
                <a16:creationId xmlns:a16="http://schemas.microsoft.com/office/drawing/2014/main" id="{0909A02E-1C23-4727-81CE-4F6D2CD24091}"/>
              </a:ext>
            </a:extLst>
          </p:cNvPr>
          <p:cNvSpPr/>
          <p:nvPr/>
        </p:nvSpPr>
        <p:spPr>
          <a:xfrm>
            <a:off x="1508442" y="3986784"/>
            <a:ext cx="4172268" cy="365760"/>
          </a:xfrm>
          <a:prstGeom prst="rect">
            <a:avLst/>
          </a:prstGeom>
          <a:no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9A7BBFE5-7F27-4BB2-9ABE-FF395CF56FD5}"/>
              </a:ext>
            </a:extLst>
          </p:cNvPr>
          <p:cNvSpPr/>
          <p:nvPr/>
        </p:nvSpPr>
        <p:spPr>
          <a:xfrm>
            <a:off x="2507184" y="3986784"/>
            <a:ext cx="2260057" cy="365760"/>
          </a:xfrm>
          <a:prstGeom prst="rect">
            <a:avLst/>
          </a:prstGeom>
          <a:no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D4E95A42-1D2D-4953-8247-2A25153CC48E}"/>
              </a:ext>
            </a:extLst>
          </p:cNvPr>
          <p:cNvSpPr/>
          <p:nvPr/>
        </p:nvSpPr>
        <p:spPr>
          <a:xfrm>
            <a:off x="2000884" y="3988417"/>
            <a:ext cx="1605068" cy="365760"/>
          </a:xfrm>
          <a:prstGeom prst="rect">
            <a:avLst/>
          </a:prstGeom>
          <a:no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663C85D6-C9C1-4472-A8DF-406AD2DB2294}"/>
              </a:ext>
            </a:extLst>
          </p:cNvPr>
          <p:cNvSpPr/>
          <p:nvPr/>
        </p:nvSpPr>
        <p:spPr>
          <a:xfrm>
            <a:off x="3059430" y="3986784"/>
            <a:ext cx="1116922" cy="365760"/>
          </a:xfrm>
          <a:prstGeom prst="rect">
            <a:avLst/>
          </a:prstGeom>
          <a:no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0F35D939-4205-471E-A3DA-518352151417}"/>
              </a:ext>
            </a:extLst>
          </p:cNvPr>
          <p:cNvSpPr/>
          <p:nvPr/>
        </p:nvSpPr>
        <p:spPr>
          <a:xfrm>
            <a:off x="3059430" y="3988417"/>
            <a:ext cx="2191902" cy="365760"/>
          </a:xfrm>
          <a:prstGeom prst="rect">
            <a:avLst/>
          </a:prstGeom>
          <a:no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row: Up 63">
            <a:extLst>
              <a:ext uri="{FF2B5EF4-FFF2-40B4-BE49-F238E27FC236}">
                <a16:creationId xmlns:a16="http://schemas.microsoft.com/office/drawing/2014/main" id="{10930510-3533-42E1-A0BB-429517182E1A}"/>
              </a:ext>
            </a:extLst>
          </p:cNvPr>
          <p:cNvSpPr/>
          <p:nvPr/>
        </p:nvSpPr>
        <p:spPr>
          <a:xfrm>
            <a:off x="1555907" y="4416596"/>
            <a:ext cx="295444" cy="34431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row: Up 64">
            <a:extLst>
              <a:ext uri="{FF2B5EF4-FFF2-40B4-BE49-F238E27FC236}">
                <a16:creationId xmlns:a16="http://schemas.microsoft.com/office/drawing/2014/main" id="{CB516565-69A3-4516-BFB1-D897492585DF}"/>
              </a:ext>
            </a:extLst>
          </p:cNvPr>
          <p:cNvSpPr/>
          <p:nvPr/>
        </p:nvSpPr>
        <p:spPr>
          <a:xfrm>
            <a:off x="2087463" y="4416596"/>
            <a:ext cx="295444" cy="3443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Arrow: Up 65">
            <a:extLst>
              <a:ext uri="{FF2B5EF4-FFF2-40B4-BE49-F238E27FC236}">
                <a16:creationId xmlns:a16="http://schemas.microsoft.com/office/drawing/2014/main" id="{0BD34105-24AF-40B4-8870-92E7976F6066}"/>
              </a:ext>
            </a:extLst>
          </p:cNvPr>
          <p:cNvSpPr/>
          <p:nvPr/>
        </p:nvSpPr>
        <p:spPr>
          <a:xfrm>
            <a:off x="3707676" y="4447020"/>
            <a:ext cx="295444" cy="31389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Arrow: Up 66">
            <a:extLst>
              <a:ext uri="{FF2B5EF4-FFF2-40B4-BE49-F238E27FC236}">
                <a16:creationId xmlns:a16="http://schemas.microsoft.com/office/drawing/2014/main" id="{65EA5354-4E60-43AF-93F2-9112AAF8B6D5}"/>
              </a:ext>
            </a:extLst>
          </p:cNvPr>
          <p:cNvSpPr/>
          <p:nvPr/>
        </p:nvSpPr>
        <p:spPr>
          <a:xfrm>
            <a:off x="4337031" y="4416596"/>
            <a:ext cx="295444" cy="3443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Content Placeholder 2">
            <a:extLst>
              <a:ext uri="{FF2B5EF4-FFF2-40B4-BE49-F238E27FC236}">
                <a16:creationId xmlns:a16="http://schemas.microsoft.com/office/drawing/2014/main" id="{78502415-3992-4A5B-995F-EEBE722A96BA}"/>
              </a:ext>
            </a:extLst>
          </p:cNvPr>
          <p:cNvSpPr txBox="1">
            <a:spLocks/>
          </p:cNvSpPr>
          <p:nvPr/>
        </p:nvSpPr>
        <p:spPr>
          <a:xfrm>
            <a:off x="6406817" y="3859833"/>
            <a:ext cx="5017073" cy="168683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Compress Step</a:t>
            </a:r>
          </a:p>
          <a:p>
            <a:r>
              <a:rPr lang="en-US" dirty="0"/>
              <a:t>Children should provide information to their parents</a:t>
            </a:r>
          </a:p>
        </p:txBody>
      </p:sp>
      <p:sp>
        <p:nvSpPr>
          <p:cNvPr id="72" name="Slide Number Placeholder 71">
            <a:extLst>
              <a:ext uri="{FF2B5EF4-FFF2-40B4-BE49-F238E27FC236}">
                <a16:creationId xmlns:a16="http://schemas.microsoft.com/office/drawing/2014/main" id="{E03090C7-EDC1-4DA3-91D9-7C0D0B12E724}"/>
              </a:ext>
            </a:extLst>
          </p:cNvPr>
          <p:cNvSpPr>
            <a:spLocks noGrp="1"/>
          </p:cNvSpPr>
          <p:nvPr>
            <p:ph type="sldNum" sz="quarter" idx="12"/>
          </p:nvPr>
        </p:nvSpPr>
        <p:spPr/>
        <p:txBody>
          <a:bodyPr/>
          <a:lstStyle/>
          <a:p>
            <a:fld id="{6D22F896-40B5-4ADD-8801-0D06FADFA095}" type="slidenum">
              <a:rPr lang="en-US" smtClean="0"/>
              <a:t>37</a:t>
            </a:fld>
            <a:endParaRPr lang="en-US" dirty="0"/>
          </a:p>
        </p:txBody>
      </p:sp>
    </p:spTree>
    <p:extLst>
      <p:ext uri="{BB962C8B-B14F-4D97-AF65-F5344CB8AC3E}">
        <p14:creationId xmlns:p14="http://schemas.microsoft.com/office/powerpoint/2010/main" val="42652291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2000"/>
                                        <p:tgtEl>
                                          <p:spTgt spid="8"/>
                                        </p:tgtEl>
                                      </p:cBhvr>
                                    </p:animEffect>
                                  </p:childTnLst>
                                </p:cTn>
                              </p:par>
                              <p:par>
                                <p:cTn id="8" presetID="14" presetClass="entr" presetSubtype="10" fill="hold" grpId="0" nodeType="withEffect">
                                  <p:stCondLst>
                                    <p:cond delay="1250"/>
                                  </p:stCondLst>
                                  <p:childTnLst>
                                    <p:set>
                                      <p:cBhvr>
                                        <p:cTn id="9" dur="1" fill="hold">
                                          <p:stCondLst>
                                            <p:cond delay="0"/>
                                          </p:stCondLst>
                                        </p:cTn>
                                        <p:tgtEl>
                                          <p:spTgt spid="12"/>
                                        </p:tgtEl>
                                        <p:attrNameLst>
                                          <p:attrName>style.visibility</p:attrName>
                                        </p:attrNameLst>
                                      </p:cBhvr>
                                      <p:to>
                                        <p:strVal val="visible"/>
                                      </p:to>
                                    </p:set>
                                    <p:animEffect transition="in" filter="randombar(horizontal)">
                                      <p:cBhvr>
                                        <p:cTn id="10" dur="10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childTnLst>
                          </p:cTn>
                        </p:par>
                        <p:par>
                          <p:cTn id="16" fill="hold">
                            <p:stCondLst>
                              <p:cond delay="500"/>
                            </p:stCondLst>
                            <p:childTnLst>
                              <p:par>
                                <p:cTn id="17" presetID="22" presetClass="entr" presetSubtype="1"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up)">
                                      <p:cBhvr>
                                        <p:cTn id="19" dur="500"/>
                                        <p:tgtEl>
                                          <p:spTgt spid="23"/>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6"/>
                                        </p:tgtEl>
                                        <p:attrNameLst>
                                          <p:attrName>style.visibility</p:attrName>
                                        </p:attrNameLst>
                                      </p:cBhvr>
                                      <p:to>
                                        <p:strVal val="visible"/>
                                      </p:to>
                                    </p:set>
                                    <p:animEffect transition="in" filter="randombar(horizont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up)">
                                      <p:cBhvr>
                                        <p:cTn id="27" dur="500"/>
                                        <p:tgtEl>
                                          <p:spTgt spid="38"/>
                                        </p:tgtEl>
                                      </p:cBhvr>
                                    </p:animEffect>
                                  </p:childTnLst>
                                </p:cTn>
                              </p:par>
                            </p:childTnLst>
                          </p:cTn>
                        </p:par>
                        <p:par>
                          <p:cTn id="28" fill="hold">
                            <p:stCondLst>
                              <p:cond delay="500"/>
                            </p:stCondLst>
                            <p:childTnLst>
                              <p:par>
                                <p:cTn id="29" presetID="22" presetClass="entr" presetSubtype="1" fill="hold"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up)">
                                      <p:cBhvr>
                                        <p:cTn id="31" dur="500"/>
                                        <p:tgtEl>
                                          <p:spTgt spid="25"/>
                                        </p:tgtEl>
                                      </p:cBhvr>
                                    </p:animEffect>
                                  </p:childTnLst>
                                </p:cTn>
                              </p:par>
                              <p:par>
                                <p:cTn id="32" presetID="14" presetClass="entr" presetSubtype="10" fill="hold" grpId="0" nodeType="withEffect">
                                  <p:stCondLst>
                                    <p:cond delay="250"/>
                                  </p:stCondLst>
                                  <p:childTnLst>
                                    <p:set>
                                      <p:cBhvr>
                                        <p:cTn id="33" dur="1" fill="hold">
                                          <p:stCondLst>
                                            <p:cond delay="0"/>
                                          </p:stCondLst>
                                        </p:cTn>
                                        <p:tgtEl>
                                          <p:spTgt spid="26"/>
                                        </p:tgtEl>
                                        <p:attrNameLst>
                                          <p:attrName>style.visibility</p:attrName>
                                        </p:attrNameLst>
                                      </p:cBhvr>
                                      <p:to>
                                        <p:strVal val="visible"/>
                                      </p:to>
                                    </p:set>
                                    <p:animEffect transition="in" filter="randombar(horizontal)">
                                      <p:cBhvr>
                                        <p:cTn id="34" dur="500"/>
                                        <p:tgtEl>
                                          <p:spTgt spid="2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wipe(up)">
                                      <p:cBhvr>
                                        <p:cTn id="39" dur="500"/>
                                        <p:tgtEl>
                                          <p:spTgt spid="37"/>
                                        </p:tgtEl>
                                      </p:cBhvr>
                                    </p:animEffect>
                                  </p:childTnLst>
                                </p:cTn>
                              </p:par>
                            </p:childTnLst>
                          </p:cTn>
                        </p:par>
                        <p:par>
                          <p:cTn id="40" fill="hold">
                            <p:stCondLst>
                              <p:cond delay="500"/>
                            </p:stCondLst>
                            <p:childTnLst>
                              <p:par>
                                <p:cTn id="41" presetID="22" presetClass="entr" presetSubtype="1" fill="hold" nodeType="after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wipe(up)">
                                      <p:cBhvr>
                                        <p:cTn id="43" dur="500"/>
                                        <p:tgtEl>
                                          <p:spTgt spid="32"/>
                                        </p:tgtEl>
                                      </p:cBhvr>
                                    </p:animEffect>
                                  </p:childTnLst>
                                </p:cTn>
                              </p:par>
                              <p:par>
                                <p:cTn id="44" presetID="14" presetClass="entr" presetSubtype="10" fill="hold" grpId="0" nodeType="withEffect">
                                  <p:stCondLst>
                                    <p:cond delay="250"/>
                                  </p:stCondLst>
                                  <p:childTnLst>
                                    <p:set>
                                      <p:cBhvr>
                                        <p:cTn id="45" dur="1" fill="hold">
                                          <p:stCondLst>
                                            <p:cond delay="0"/>
                                          </p:stCondLst>
                                        </p:cTn>
                                        <p:tgtEl>
                                          <p:spTgt spid="31"/>
                                        </p:tgtEl>
                                        <p:attrNameLst>
                                          <p:attrName>style.visibility</p:attrName>
                                        </p:attrNameLst>
                                      </p:cBhvr>
                                      <p:to>
                                        <p:strVal val="visible"/>
                                      </p:to>
                                    </p:set>
                                    <p:animEffect transition="in" filter="randombar(horizontal)">
                                      <p:cBhvr>
                                        <p:cTn id="46" dur="500"/>
                                        <p:tgtEl>
                                          <p:spTgt spid="3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wipe(up)">
                                      <p:cBhvr>
                                        <p:cTn id="51" dur="500"/>
                                        <p:tgtEl>
                                          <p:spTgt spid="42"/>
                                        </p:tgtEl>
                                      </p:cBhvr>
                                    </p:animEffect>
                                  </p:childTnLst>
                                </p:cTn>
                              </p:par>
                            </p:childTnLst>
                          </p:cTn>
                        </p:par>
                        <p:par>
                          <p:cTn id="52" fill="hold">
                            <p:stCondLst>
                              <p:cond delay="500"/>
                            </p:stCondLst>
                            <p:childTnLst>
                              <p:par>
                                <p:cTn id="53" presetID="22" presetClass="entr" presetSubtype="1" fill="hold" nodeType="after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wipe(up)">
                                      <p:cBhvr>
                                        <p:cTn id="55" dur="500"/>
                                        <p:tgtEl>
                                          <p:spTgt spid="33"/>
                                        </p:tgtEl>
                                      </p:cBhvr>
                                    </p:animEffect>
                                  </p:childTnLst>
                                </p:cTn>
                              </p:par>
                              <p:par>
                                <p:cTn id="56" presetID="14" presetClass="entr" presetSubtype="10" fill="hold" grpId="0" nodeType="withEffect">
                                  <p:stCondLst>
                                    <p:cond delay="250"/>
                                  </p:stCondLst>
                                  <p:childTnLst>
                                    <p:set>
                                      <p:cBhvr>
                                        <p:cTn id="57" dur="1" fill="hold">
                                          <p:stCondLst>
                                            <p:cond delay="0"/>
                                          </p:stCondLst>
                                        </p:cTn>
                                        <p:tgtEl>
                                          <p:spTgt spid="34"/>
                                        </p:tgtEl>
                                        <p:attrNameLst>
                                          <p:attrName>style.visibility</p:attrName>
                                        </p:attrNameLst>
                                      </p:cBhvr>
                                      <p:to>
                                        <p:strVal val="visible"/>
                                      </p:to>
                                    </p:set>
                                    <p:animEffect transition="in" filter="randombar(horizontal)">
                                      <p:cBhvr>
                                        <p:cTn id="58" dur="500"/>
                                        <p:tgtEl>
                                          <p:spTgt spid="3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
                                            <p:txEl>
                                              <p:pRg st="1" end="1"/>
                                            </p:txEl>
                                          </p:spTgt>
                                        </p:tgtEl>
                                        <p:attrNameLst>
                                          <p:attrName>style.visibility</p:attrName>
                                        </p:attrNameLst>
                                      </p:cBhvr>
                                      <p:to>
                                        <p:strVal val="visible"/>
                                      </p:to>
                                    </p:set>
                                    <p:animEffect transition="in" filter="fade">
                                      <p:cBhvr>
                                        <p:cTn id="63" dur="500"/>
                                        <p:tgtEl>
                                          <p:spTgt spid="3">
                                            <p:txEl>
                                              <p:pRg st="1" end="1"/>
                                            </p:tx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4"/>
                                        </p:tgtEl>
                                        <p:attrNameLst>
                                          <p:attrName>style.visibility</p:attrName>
                                        </p:attrNameLst>
                                      </p:cBhvr>
                                      <p:to>
                                        <p:strVal val="visible"/>
                                      </p:to>
                                    </p:set>
                                    <p:animEffect transition="in" filter="fade">
                                      <p:cBhvr>
                                        <p:cTn id="66" dur="500"/>
                                        <p:tgtEl>
                                          <p:spTgt spid="44"/>
                                        </p:tgtEl>
                                      </p:cBhvr>
                                    </p:animEffect>
                                  </p:childTnLst>
                                </p:cTn>
                              </p:par>
                            </p:childTnLst>
                          </p:cTn>
                        </p:par>
                        <p:par>
                          <p:cTn id="67" fill="hold">
                            <p:stCondLst>
                              <p:cond delay="500"/>
                            </p:stCondLst>
                            <p:childTnLst>
                              <p:par>
                                <p:cTn id="68" presetID="10" presetClass="entr" presetSubtype="0" fill="hold" grpId="0" nodeType="afterEffect">
                                  <p:stCondLst>
                                    <p:cond delay="0"/>
                                  </p:stCondLst>
                                  <p:childTnLst>
                                    <p:set>
                                      <p:cBhvr>
                                        <p:cTn id="69" dur="1" fill="hold">
                                          <p:stCondLst>
                                            <p:cond delay="0"/>
                                          </p:stCondLst>
                                        </p:cTn>
                                        <p:tgtEl>
                                          <p:spTgt spid="48"/>
                                        </p:tgtEl>
                                        <p:attrNameLst>
                                          <p:attrName>style.visibility</p:attrName>
                                        </p:attrNameLst>
                                      </p:cBhvr>
                                      <p:to>
                                        <p:strVal val="visible"/>
                                      </p:to>
                                    </p:set>
                                    <p:animEffect transition="in" filter="fade">
                                      <p:cBhvr>
                                        <p:cTn id="70" dur="500"/>
                                        <p:tgtEl>
                                          <p:spTgt spid="48"/>
                                        </p:tgtEl>
                                      </p:cBhvr>
                                    </p:animEffect>
                                  </p:childTnLst>
                                </p:cTn>
                              </p:par>
                            </p:childTnLst>
                          </p:cTn>
                        </p:par>
                        <p:par>
                          <p:cTn id="71" fill="hold">
                            <p:stCondLst>
                              <p:cond delay="1000"/>
                            </p:stCondLst>
                            <p:childTnLst>
                              <p:par>
                                <p:cTn id="72" presetID="10" presetClass="entr" presetSubtype="0" fill="hold" grpId="0" nodeType="afterEffect">
                                  <p:stCondLst>
                                    <p:cond delay="0"/>
                                  </p:stCondLst>
                                  <p:childTnLst>
                                    <p:set>
                                      <p:cBhvr>
                                        <p:cTn id="73" dur="1" fill="hold">
                                          <p:stCondLst>
                                            <p:cond delay="0"/>
                                          </p:stCondLst>
                                        </p:cTn>
                                        <p:tgtEl>
                                          <p:spTgt spid="49"/>
                                        </p:tgtEl>
                                        <p:attrNameLst>
                                          <p:attrName>style.visibility</p:attrName>
                                        </p:attrNameLst>
                                      </p:cBhvr>
                                      <p:to>
                                        <p:strVal val="visible"/>
                                      </p:to>
                                    </p:set>
                                    <p:animEffect transition="in" filter="fade">
                                      <p:cBhvr>
                                        <p:cTn id="74" dur="500"/>
                                        <p:tgtEl>
                                          <p:spTgt spid="49"/>
                                        </p:tgtEl>
                                      </p:cBhvr>
                                    </p:animEffect>
                                  </p:childTnLst>
                                </p:cTn>
                              </p:par>
                            </p:childTnLst>
                          </p:cTn>
                        </p:par>
                        <p:par>
                          <p:cTn id="75" fill="hold">
                            <p:stCondLst>
                              <p:cond delay="1500"/>
                            </p:stCondLst>
                            <p:childTnLst>
                              <p:par>
                                <p:cTn id="76" presetID="10" presetClass="entr" presetSubtype="0" fill="hold" grpId="0" nodeType="afterEffect">
                                  <p:stCondLst>
                                    <p:cond delay="0"/>
                                  </p:stCondLst>
                                  <p:childTnLst>
                                    <p:set>
                                      <p:cBhvr>
                                        <p:cTn id="77" dur="1" fill="hold">
                                          <p:stCondLst>
                                            <p:cond delay="0"/>
                                          </p:stCondLst>
                                        </p:cTn>
                                        <p:tgtEl>
                                          <p:spTgt spid="50"/>
                                        </p:tgtEl>
                                        <p:attrNameLst>
                                          <p:attrName>style.visibility</p:attrName>
                                        </p:attrNameLst>
                                      </p:cBhvr>
                                      <p:to>
                                        <p:strVal val="visible"/>
                                      </p:to>
                                    </p:set>
                                    <p:animEffect transition="in" filter="fade">
                                      <p:cBhvr>
                                        <p:cTn id="78" dur="500"/>
                                        <p:tgtEl>
                                          <p:spTgt spid="50"/>
                                        </p:tgtEl>
                                      </p:cBhvr>
                                    </p:animEffect>
                                  </p:childTnLst>
                                </p:cTn>
                              </p:par>
                            </p:childTnLst>
                          </p:cTn>
                        </p:par>
                        <p:par>
                          <p:cTn id="79" fill="hold">
                            <p:stCondLst>
                              <p:cond delay="2000"/>
                            </p:stCondLst>
                            <p:childTnLst>
                              <p:par>
                                <p:cTn id="80" presetID="10" presetClass="entr" presetSubtype="0" fill="hold" grpId="0" nodeType="afterEffect">
                                  <p:stCondLst>
                                    <p:cond delay="0"/>
                                  </p:stCondLst>
                                  <p:childTnLst>
                                    <p:set>
                                      <p:cBhvr>
                                        <p:cTn id="81" dur="1" fill="hold">
                                          <p:stCondLst>
                                            <p:cond delay="0"/>
                                          </p:stCondLst>
                                        </p:cTn>
                                        <p:tgtEl>
                                          <p:spTgt spid="51"/>
                                        </p:tgtEl>
                                        <p:attrNameLst>
                                          <p:attrName>style.visibility</p:attrName>
                                        </p:attrNameLst>
                                      </p:cBhvr>
                                      <p:to>
                                        <p:strVal val="visible"/>
                                      </p:to>
                                    </p:set>
                                    <p:animEffect transition="in" filter="fade">
                                      <p:cBhvr>
                                        <p:cTn id="82" dur="500"/>
                                        <p:tgtEl>
                                          <p:spTgt spid="51"/>
                                        </p:tgtEl>
                                      </p:cBhvr>
                                    </p:animEffect>
                                  </p:childTnLst>
                                </p:cTn>
                              </p:par>
                            </p:childTnLst>
                          </p:cTn>
                        </p:par>
                      </p:childTnLst>
                    </p:cTn>
                  </p:par>
                  <p:par>
                    <p:cTn id="83" fill="hold">
                      <p:stCondLst>
                        <p:cond delay="indefinite"/>
                      </p:stCondLst>
                      <p:childTnLst>
                        <p:par>
                          <p:cTn id="84" fill="hold">
                            <p:stCondLst>
                              <p:cond delay="0"/>
                            </p:stCondLst>
                            <p:childTnLst>
                              <p:par>
                                <p:cTn id="85" presetID="14" presetClass="entr" presetSubtype="10" fill="hold" grpId="0" nodeType="clickEffect">
                                  <p:stCondLst>
                                    <p:cond delay="0"/>
                                  </p:stCondLst>
                                  <p:childTnLst>
                                    <p:set>
                                      <p:cBhvr>
                                        <p:cTn id="86" dur="1" fill="hold">
                                          <p:stCondLst>
                                            <p:cond delay="0"/>
                                          </p:stCondLst>
                                        </p:cTn>
                                        <p:tgtEl>
                                          <p:spTgt spid="58"/>
                                        </p:tgtEl>
                                        <p:attrNameLst>
                                          <p:attrName>style.visibility</p:attrName>
                                        </p:attrNameLst>
                                      </p:cBhvr>
                                      <p:to>
                                        <p:strVal val="visible"/>
                                      </p:to>
                                    </p:set>
                                    <p:animEffect transition="in" filter="randombar(horizontal)">
                                      <p:cBhvr>
                                        <p:cTn id="87" dur="500"/>
                                        <p:tgtEl>
                                          <p:spTgt spid="58"/>
                                        </p:tgtEl>
                                      </p:cBhvr>
                                    </p:animEffect>
                                  </p:childTnLst>
                                </p:cTn>
                              </p:par>
                              <p:par>
                                <p:cTn id="88" presetID="14" presetClass="entr" presetSubtype="10" fill="hold" grpId="0" nodeType="withEffect">
                                  <p:stCondLst>
                                    <p:cond delay="250"/>
                                  </p:stCondLst>
                                  <p:childTnLst>
                                    <p:set>
                                      <p:cBhvr>
                                        <p:cTn id="89" dur="1" fill="hold">
                                          <p:stCondLst>
                                            <p:cond delay="0"/>
                                          </p:stCondLst>
                                        </p:cTn>
                                        <p:tgtEl>
                                          <p:spTgt spid="60"/>
                                        </p:tgtEl>
                                        <p:attrNameLst>
                                          <p:attrName>style.visibility</p:attrName>
                                        </p:attrNameLst>
                                      </p:cBhvr>
                                      <p:to>
                                        <p:strVal val="visible"/>
                                      </p:to>
                                    </p:set>
                                    <p:animEffect transition="in" filter="randombar(horizontal)">
                                      <p:cBhvr>
                                        <p:cTn id="90" dur="500"/>
                                        <p:tgtEl>
                                          <p:spTgt spid="60"/>
                                        </p:tgtEl>
                                      </p:cBhvr>
                                    </p:animEffect>
                                  </p:childTnLst>
                                </p:cTn>
                              </p:par>
                              <p:par>
                                <p:cTn id="91" presetID="14" presetClass="entr" presetSubtype="10" fill="hold" grpId="0" nodeType="withEffect">
                                  <p:stCondLst>
                                    <p:cond delay="250"/>
                                  </p:stCondLst>
                                  <p:childTnLst>
                                    <p:set>
                                      <p:cBhvr>
                                        <p:cTn id="92" dur="1" fill="hold">
                                          <p:stCondLst>
                                            <p:cond delay="0"/>
                                          </p:stCondLst>
                                        </p:cTn>
                                        <p:tgtEl>
                                          <p:spTgt spid="59"/>
                                        </p:tgtEl>
                                        <p:attrNameLst>
                                          <p:attrName>style.visibility</p:attrName>
                                        </p:attrNameLst>
                                      </p:cBhvr>
                                      <p:to>
                                        <p:strVal val="visible"/>
                                      </p:to>
                                    </p:set>
                                    <p:animEffect transition="in" filter="randombar(horizontal)">
                                      <p:cBhvr>
                                        <p:cTn id="93" dur="500"/>
                                        <p:tgtEl>
                                          <p:spTgt spid="59"/>
                                        </p:tgtEl>
                                      </p:cBhvr>
                                    </p:animEffect>
                                  </p:childTnLst>
                                </p:cTn>
                              </p:par>
                              <p:par>
                                <p:cTn id="94" presetID="22" presetClass="entr" presetSubtype="1" fill="hold" grpId="0" nodeType="withEffect">
                                  <p:stCondLst>
                                    <p:cond delay="250"/>
                                  </p:stCondLst>
                                  <p:childTnLst>
                                    <p:set>
                                      <p:cBhvr>
                                        <p:cTn id="95" dur="1" fill="hold">
                                          <p:stCondLst>
                                            <p:cond delay="0"/>
                                          </p:stCondLst>
                                        </p:cTn>
                                        <p:tgtEl>
                                          <p:spTgt spid="62"/>
                                        </p:tgtEl>
                                        <p:attrNameLst>
                                          <p:attrName>style.visibility</p:attrName>
                                        </p:attrNameLst>
                                      </p:cBhvr>
                                      <p:to>
                                        <p:strVal val="visible"/>
                                      </p:to>
                                    </p:set>
                                    <p:animEffect transition="in" filter="wipe(up)">
                                      <p:cBhvr>
                                        <p:cTn id="96" dur="500"/>
                                        <p:tgtEl>
                                          <p:spTgt spid="62"/>
                                        </p:tgtEl>
                                      </p:cBhvr>
                                    </p:animEffect>
                                  </p:childTnLst>
                                </p:cTn>
                              </p:par>
                              <p:par>
                                <p:cTn id="97" presetID="14" presetClass="entr" presetSubtype="10" fill="hold" grpId="0" nodeType="withEffect">
                                  <p:stCondLst>
                                    <p:cond delay="250"/>
                                  </p:stCondLst>
                                  <p:childTnLst>
                                    <p:set>
                                      <p:cBhvr>
                                        <p:cTn id="98" dur="1" fill="hold">
                                          <p:stCondLst>
                                            <p:cond delay="0"/>
                                          </p:stCondLst>
                                        </p:cTn>
                                        <p:tgtEl>
                                          <p:spTgt spid="61"/>
                                        </p:tgtEl>
                                        <p:attrNameLst>
                                          <p:attrName>style.visibility</p:attrName>
                                        </p:attrNameLst>
                                      </p:cBhvr>
                                      <p:to>
                                        <p:strVal val="visible"/>
                                      </p:to>
                                    </p:set>
                                    <p:animEffect transition="in" filter="randombar(horizontal)">
                                      <p:cBhvr>
                                        <p:cTn id="99" dur="500"/>
                                        <p:tgtEl>
                                          <p:spTgt spid="61"/>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70"/>
                                        </p:tgtEl>
                                        <p:attrNameLst>
                                          <p:attrName>style.visibility</p:attrName>
                                        </p:attrNameLst>
                                      </p:cBhvr>
                                      <p:to>
                                        <p:strVal val="visible"/>
                                      </p:to>
                                    </p:set>
                                    <p:animEffect transition="in" filter="fade">
                                      <p:cBhvr>
                                        <p:cTn id="104" dur="500"/>
                                        <p:tgtEl>
                                          <p:spTgt spid="70"/>
                                        </p:tgtEl>
                                      </p:cBhvr>
                                    </p:animEffect>
                                  </p:childTnLst>
                                </p:cTn>
                              </p:par>
                              <p:par>
                                <p:cTn id="105" presetID="22" presetClass="entr" presetSubtype="4" fill="hold" grpId="0" nodeType="withEffect">
                                  <p:stCondLst>
                                    <p:cond delay="0"/>
                                  </p:stCondLst>
                                  <p:childTnLst>
                                    <p:set>
                                      <p:cBhvr>
                                        <p:cTn id="106" dur="1" fill="hold">
                                          <p:stCondLst>
                                            <p:cond delay="0"/>
                                          </p:stCondLst>
                                        </p:cTn>
                                        <p:tgtEl>
                                          <p:spTgt spid="64"/>
                                        </p:tgtEl>
                                        <p:attrNameLst>
                                          <p:attrName>style.visibility</p:attrName>
                                        </p:attrNameLst>
                                      </p:cBhvr>
                                      <p:to>
                                        <p:strVal val="visible"/>
                                      </p:to>
                                    </p:set>
                                    <p:animEffect transition="in" filter="wipe(down)">
                                      <p:cBhvr>
                                        <p:cTn id="107" dur="500"/>
                                        <p:tgtEl>
                                          <p:spTgt spid="64"/>
                                        </p:tgtEl>
                                      </p:cBhvr>
                                    </p:animEffect>
                                  </p:childTnLst>
                                </p:cTn>
                              </p:par>
                              <p:par>
                                <p:cTn id="108" presetID="22" presetClass="entr" presetSubtype="4" fill="hold" grpId="0" nodeType="withEffect">
                                  <p:stCondLst>
                                    <p:cond delay="0"/>
                                  </p:stCondLst>
                                  <p:childTnLst>
                                    <p:set>
                                      <p:cBhvr>
                                        <p:cTn id="109" dur="1" fill="hold">
                                          <p:stCondLst>
                                            <p:cond delay="0"/>
                                          </p:stCondLst>
                                        </p:cTn>
                                        <p:tgtEl>
                                          <p:spTgt spid="65"/>
                                        </p:tgtEl>
                                        <p:attrNameLst>
                                          <p:attrName>style.visibility</p:attrName>
                                        </p:attrNameLst>
                                      </p:cBhvr>
                                      <p:to>
                                        <p:strVal val="visible"/>
                                      </p:to>
                                    </p:set>
                                    <p:animEffect transition="in" filter="wipe(down)">
                                      <p:cBhvr>
                                        <p:cTn id="110" dur="500"/>
                                        <p:tgtEl>
                                          <p:spTgt spid="65"/>
                                        </p:tgtEl>
                                      </p:cBhvr>
                                    </p:animEffect>
                                  </p:childTnLst>
                                </p:cTn>
                              </p:par>
                              <p:par>
                                <p:cTn id="111" presetID="22" presetClass="entr" presetSubtype="4" fill="hold" grpId="0" nodeType="withEffect">
                                  <p:stCondLst>
                                    <p:cond delay="0"/>
                                  </p:stCondLst>
                                  <p:childTnLst>
                                    <p:set>
                                      <p:cBhvr>
                                        <p:cTn id="112" dur="1" fill="hold">
                                          <p:stCondLst>
                                            <p:cond delay="0"/>
                                          </p:stCondLst>
                                        </p:cTn>
                                        <p:tgtEl>
                                          <p:spTgt spid="66"/>
                                        </p:tgtEl>
                                        <p:attrNameLst>
                                          <p:attrName>style.visibility</p:attrName>
                                        </p:attrNameLst>
                                      </p:cBhvr>
                                      <p:to>
                                        <p:strVal val="visible"/>
                                      </p:to>
                                    </p:set>
                                    <p:animEffect transition="in" filter="wipe(down)">
                                      <p:cBhvr>
                                        <p:cTn id="113" dur="500"/>
                                        <p:tgtEl>
                                          <p:spTgt spid="66"/>
                                        </p:tgtEl>
                                      </p:cBhvr>
                                    </p:animEffect>
                                  </p:childTnLst>
                                </p:cTn>
                              </p:par>
                              <p:par>
                                <p:cTn id="114" presetID="22" presetClass="entr" presetSubtype="4" fill="hold" grpId="0" nodeType="withEffect">
                                  <p:stCondLst>
                                    <p:cond delay="0"/>
                                  </p:stCondLst>
                                  <p:childTnLst>
                                    <p:set>
                                      <p:cBhvr>
                                        <p:cTn id="115" dur="1" fill="hold">
                                          <p:stCondLst>
                                            <p:cond delay="0"/>
                                          </p:stCondLst>
                                        </p:cTn>
                                        <p:tgtEl>
                                          <p:spTgt spid="67"/>
                                        </p:tgtEl>
                                        <p:attrNameLst>
                                          <p:attrName>style.visibility</p:attrName>
                                        </p:attrNameLst>
                                      </p:cBhvr>
                                      <p:to>
                                        <p:strVal val="visible"/>
                                      </p:to>
                                    </p:set>
                                    <p:animEffect transition="in" filter="wipe(down)">
                                      <p:cBhvr>
                                        <p:cTn id="116"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26" grpId="0" animBg="1"/>
      <p:bldP spid="31" grpId="0" animBg="1"/>
      <p:bldP spid="34" grpId="0" animBg="1"/>
      <p:bldP spid="44" grpId="0" animBg="1"/>
      <p:bldP spid="48" grpId="0" animBg="1"/>
      <p:bldP spid="49" grpId="0" animBg="1"/>
      <p:bldP spid="50" grpId="0" animBg="1"/>
      <p:bldP spid="51" grpId="0" animBg="1"/>
      <p:bldP spid="58" grpId="0" animBg="1"/>
      <p:bldP spid="59" grpId="0" animBg="1"/>
      <p:bldP spid="60" grpId="0" animBg="1"/>
      <p:bldP spid="61" grpId="0" animBg="1"/>
      <p:bldP spid="62" grpId="0" animBg="1"/>
      <p:bldP spid="64" grpId="0" animBg="1"/>
      <p:bldP spid="65" grpId="0" animBg="1"/>
      <p:bldP spid="66" grpId="0" animBg="1"/>
      <p:bldP spid="67" grpId="0" animBg="1"/>
      <p:bldP spid="7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ED239-1055-4683-9B5B-94BBEEF6E924}"/>
              </a:ext>
            </a:extLst>
          </p:cNvPr>
          <p:cNvSpPr>
            <a:spLocks noGrp="1"/>
          </p:cNvSpPr>
          <p:nvPr>
            <p:ph type="title"/>
          </p:nvPr>
        </p:nvSpPr>
        <p:spPr>
          <a:xfrm>
            <a:off x="904397" y="627436"/>
            <a:ext cx="10380027" cy="1478570"/>
          </a:xfrm>
        </p:spPr>
        <p:txBody>
          <a:bodyPr>
            <a:normAutofit/>
          </a:bodyPr>
          <a:lstStyle/>
          <a:p>
            <a:r>
              <a:rPr lang="en-US" dirty="0"/>
              <a:t>How do you know if some node in a subtree will eventually appear or not?</a:t>
            </a:r>
          </a:p>
        </p:txBody>
      </p:sp>
      <p:pic>
        <p:nvPicPr>
          <p:cNvPr id="5" name="Content Placeholder 3">
            <a:extLst>
              <a:ext uri="{FF2B5EF4-FFF2-40B4-BE49-F238E27FC236}">
                <a16:creationId xmlns:a16="http://schemas.microsoft.com/office/drawing/2014/main" id="{AFD7519C-86E7-4A9B-9D87-E568A7B5C5B5}"/>
              </a:ext>
            </a:extLst>
          </p:cNvPr>
          <p:cNvPicPr>
            <a:picLocks noChangeAspect="1"/>
          </p:cNvPicPr>
          <p:nvPr/>
        </p:nvPicPr>
        <p:blipFill>
          <a:blip r:embed="rId3"/>
          <a:stretch>
            <a:fillRect/>
          </a:stretch>
        </p:blipFill>
        <p:spPr>
          <a:xfrm>
            <a:off x="591488" y="2357235"/>
            <a:ext cx="6112382" cy="3909677"/>
          </a:xfrm>
          <a:prstGeom prst="rect">
            <a:avLst/>
          </a:prstGeom>
        </p:spPr>
      </p:pic>
      <p:sp>
        <p:nvSpPr>
          <p:cNvPr id="6" name="Rectangle 5">
            <a:extLst>
              <a:ext uri="{FF2B5EF4-FFF2-40B4-BE49-F238E27FC236}">
                <a16:creationId xmlns:a16="http://schemas.microsoft.com/office/drawing/2014/main" id="{D7905E3C-C060-4157-86AA-3CE59818F3E4}"/>
              </a:ext>
            </a:extLst>
          </p:cNvPr>
          <p:cNvSpPr/>
          <p:nvPr/>
        </p:nvSpPr>
        <p:spPr>
          <a:xfrm>
            <a:off x="1026160" y="2435468"/>
            <a:ext cx="5181600" cy="2268611"/>
          </a:xfrm>
          <a:prstGeom prst="rect">
            <a:avLst/>
          </a:prstGeom>
          <a:no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BAD0436-34F9-4606-B465-8688AA971662}"/>
              </a:ext>
            </a:extLst>
          </p:cNvPr>
          <p:cNvSpPr/>
          <p:nvPr/>
        </p:nvSpPr>
        <p:spPr>
          <a:xfrm>
            <a:off x="591488" y="4904511"/>
            <a:ext cx="714692" cy="1362405"/>
          </a:xfrm>
          <a:prstGeom prst="rect">
            <a:avLst/>
          </a:prstGeom>
          <a:no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AFA2D8A-D723-4ED9-90E5-B6358BA6F8BB}"/>
              </a:ext>
            </a:extLst>
          </p:cNvPr>
          <p:cNvSpPr/>
          <p:nvPr/>
        </p:nvSpPr>
        <p:spPr>
          <a:xfrm>
            <a:off x="1361902" y="4904510"/>
            <a:ext cx="714692" cy="1362405"/>
          </a:xfrm>
          <a:prstGeom prst="rect">
            <a:avLst/>
          </a:prstGeom>
          <a:no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78B75C2-6C33-45B8-B5AD-55B5AE54E1BB}"/>
              </a:ext>
            </a:extLst>
          </p:cNvPr>
          <p:cNvSpPr/>
          <p:nvPr/>
        </p:nvSpPr>
        <p:spPr>
          <a:xfrm>
            <a:off x="2132316" y="4904510"/>
            <a:ext cx="714692" cy="1362405"/>
          </a:xfrm>
          <a:prstGeom prst="rect">
            <a:avLst/>
          </a:prstGeom>
          <a:no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9EB3827-1D3C-478E-832E-287551022456}"/>
              </a:ext>
            </a:extLst>
          </p:cNvPr>
          <p:cNvSpPr/>
          <p:nvPr/>
        </p:nvSpPr>
        <p:spPr>
          <a:xfrm>
            <a:off x="2894896" y="4904510"/>
            <a:ext cx="714692" cy="1362405"/>
          </a:xfrm>
          <a:prstGeom prst="rect">
            <a:avLst/>
          </a:prstGeom>
          <a:no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AFA024C-347E-46FC-894B-74524B47F4D1}"/>
              </a:ext>
            </a:extLst>
          </p:cNvPr>
          <p:cNvSpPr/>
          <p:nvPr/>
        </p:nvSpPr>
        <p:spPr>
          <a:xfrm>
            <a:off x="3657476" y="4909919"/>
            <a:ext cx="714692" cy="1362405"/>
          </a:xfrm>
          <a:prstGeom prst="rect">
            <a:avLst/>
          </a:prstGeom>
          <a:no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F749D3-447C-4DF1-8830-224E2C61283B}"/>
              </a:ext>
            </a:extLst>
          </p:cNvPr>
          <p:cNvSpPr/>
          <p:nvPr/>
        </p:nvSpPr>
        <p:spPr>
          <a:xfrm>
            <a:off x="4418093" y="4904509"/>
            <a:ext cx="714692" cy="1362405"/>
          </a:xfrm>
          <a:prstGeom prst="rect">
            <a:avLst/>
          </a:prstGeom>
          <a:no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AD61939-7658-4778-AA2D-4D9A0A22FC15}"/>
              </a:ext>
            </a:extLst>
          </p:cNvPr>
          <p:cNvSpPr/>
          <p:nvPr/>
        </p:nvSpPr>
        <p:spPr>
          <a:xfrm>
            <a:off x="5178710" y="4907105"/>
            <a:ext cx="714692" cy="1362405"/>
          </a:xfrm>
          <a:prstGeom prst="rect">
            <a:avLst/>
          </a:prstGeom>
          <a:no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3A1EEEE-59B6-4741-B7B1-DFAD18DD8975}"/>
              </a:ext>
            </a:extLst>
          </p:cNvPr>
          <p:cNvSpPr/>
          <p:nvPr/>
        </p:nvSpPr>
        <p:spPr>
          <a:xfrm>
            <a:off x="5949124" y="4904509"/>
            <a:ext cx="714692" cy="1362405"/>
          </a:xfrm>
          <a:prstGeom prst="rect">
            <a:avLst/>
          </a:prstGeom>
          <a:no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89106B35-F047-40C7-9F64-1ADBF531F5F6}"/>
              </a:ext>
            </a:extLst>
          </p:cNvPr>
          <p:cNvPicPr>
            <a:picLocks noChangeAspect="1"/>
          </p:cNvPicPr>
          <p:nvPr/>
        </p:nvPicPr>
        <p:blipFill>
          <a:blip r:embed="rId4"/>
          <a:stretch>
            <a:fillRect/>
          </a:stretch>
        </p:blipFill>
        <p:spPr>
          <a:xfrm>
            <a:off x="7292677" y="2357236"/>
            <a:ext cx="4343541" cy="3909678"/>
          </a:xfrm>
          <a:prstGeom prst="rect">
            <a:avLst/>
          </a:prstGeom>
        </p:spPr>
      </p:pic>
      <p:sp>
        <p:nvSpPr>
          <p:cNvPr id="16" name="Rectangle 15">
            <a:extLst>
              <a:ext uri="{FF2B5EF4-FFF2-40B4-BE49-F238E27FC236}">
                <a16:creationId xmlns:a16="http://schemas.microsoft.com/office/drawing/2014/main" id="{BAFB3237-0F59-4A71-987A-780AAEE5D329}"/>
              </a:ext>
            </a:extLst>
          </p:cNvPr>
          <p:cNvSpPr/>
          <p:nvPr/>
        </p:nvSpPr>
        <p:spPr>
          <a:xfrm>
            <a:off x="2866694" y="4885994"/>
            <a:ext cx="780211" cy="1362405"/>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6A22507-E8F4-4CD3-BD10-C9AB217BC229}"/>
              </a:ext>
            </a:extLst>
          </p:cNvPr>
          <p:cNvSpPr/>
          <p:nvPr/>
        </p:nvSpPr>
        <p:spPr>
          <a:xfrm>
            <a:off x="7680960" y="2704289"/>
            <a:ext cx="1599227" cy="142023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E4772A0C-3C6E-4F64-B312-FEEAF3AB1D95}"/>
              </a:ext>
            </a:extLst>
          </p:cNvPr>
          <p:cNvSpPr>
            <a:spLocks noGrp="1"/>
          </p:cNvSpPr>
          <p:nvPr>
            <p:ph type="sldNum" sz="quarter" idx="12"/>
          </p:nvPr>
        </p:nvSpPr>
        <p:spPr/>
        <p:txBody>
          <a:bodyPr/>
          <a:lstStyle/>
          <a:p>
            <a:fld id="{6D22F896-40B5-4ADD-8801-0D06FADFA095}" type="slidenum">
              <a:rPr lang="en-US" smtClean="0"/>
              <a:t>38</a:t>
            </a:fld>
            <a:endParaRPr lang="en-US" dirty="0"/>
          </a:p>
        </p:txBody>
      </p:sp>
    </p:spTree>
    <p:extLst>
      <p:ext uri="{BB962C8B-B14F-4D97-AF65-F5344CB8AC3E}">
        <p14:creationId xmlns:p14="http://schemas.microsoft.com/office/powerpoint/2010/main" val="130333482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C18C718E-4A37-4B32-964B-141B5E777AF1}"/>
              </a:ext>
            </a:extLst>
          </p:cNvPr>
          <p:cNvPicPr>
            <a:picLocks noChangeAspect="1"/>
          </p:cNvPicPr>
          <p:nvPr/>
        </p:nvPicPr>
        <p:blipFill>
          <a:blip r:embed="rId3"/>
          <a:stretch>
            <a:fillRect/>
          </a:stretch>
        </p:blipFill>
        <p:spPr>
          <a:xfrm>
            <a:off x="9394894" y="3691602"/>
            <a:ext cx="2795516" cy="2003230"/>
          </a:xfrm>
          <a:prstGeom prst="rect">
            <a:avLst/>
          </a:prstGeom>
        </p:spPr>
      </p:pic>
      <p:pic>
        <p:nvPicPr>
          <p:cNvPr id="29" name="Picture 28">
            <a:extLst>
              <a:ext uri="{FF2B5EF4-FFF2-40B4-BE49-F238E27FC236}">
                <a16:creationId xmlns:a16="http://schemas.microsoft.com/office/drawing/2014/main" id="{10514569-7448-4E48-9852-52E08FE4DFFB}"/>
              </a:ext>
            </a:extLst>
          </p:cNvPr>
          <p:cNvPicPr>
            <a:picLocks noChangeAspect="1"/>
          </p:cNvPicPr>
          <p:nvPr/>
        </p:nvPicPr>
        <p:blipFill>
          <a:blip r:embed="rId4"/>
          <a:stretch>
            <a:fillRect/>
          </a:stretch>
        </p:blipFill>
        <p:spPr>
          <a:xfrm flipH="1">
            <a:off x="3214492" y="3689287"/>
            <a:ext cx="2605407" cy="2006944"/>
          </a:xfrm>
          <a:prstGeom prst="rect">
            <a:avLst/>
          </a:prstGeom>
        </p:spPr>
      </p:pic>
      <p:sp>
        <p:nvSpPr>
          <p:cNvPr id="2" name="Title 1">
            <a:extLst>
              <a:ext uri="{FF2B5EF4-FFF2-40B4-BE49-F238E27FC236}">
                <a16:creationId xmlns:a16="http://schemas.microsoft.com/office/drawing/2014/main" id="{D57ED239-1055-4683-9B5B-94BBEEF6E924}"/>
              </a:ext>
            </a:extLst>
          </p:cNvPr>
          <p:cNvSpPr>
            <a:spLocks noGrp="1"/>
          </p:cNvSpPr>
          <p:nvPr>
            <p:ph type="title"/>
          </p:nvPr>
        </p:nvSpPr>
        <p:spPr>
          <a:xfrm>
            <a:off x="904397" y="627436"/>
            <a:ext cx="10380027" cy="1478570"/>
          </a:xfrm>
        </p:spPr>
        <p:txBody>
          <a:bodyPr>
            <a:normAutofit/>
          </a:bodyPr>
          <a:lstStyle/>
          <a:p>
            <a:r>
              <a:rPr lang="en-US" dirty="0"/>
              <a:t>How do you know if some node in a subtree will eventually appear or not?</a:t>
            </a:r>
          </a:p>
        </p:txBody>
      </p:sp>
      <p:pic>
        <p:nvPicPr>
          <p:cNvPr id="24" name="Picture 23">
            <a:extLst>
              <a:ext uri="{FF2B5EF4-FFF2-40B4-BE49-F238E27FC236}">
                <a16:creationId xmlns:a16="http://schemas.microsoft.com/office/drawing/2014/main" id="{1437F297-72B9-472D-A5F9-669726BF0CF4}"/>
              </a:ext>
            </a:extLst>
          </p:cNvPr>
          <p:cNvPicPr>
            <a:picLocks noChangeAspect="1"/>
          </p:cNvPicPr>
          <p:nvPr/>
        </p:nvPicPr>
        <p:blipFill>
          <a:blip r:embed="rId5"/>
          <a:stretch>
            <a:fillRect/>
          </a:stretch>
        </p:blipFill>
        <p:spPr>
          <a:xfrm>
            <a:off x="0" y="3689287"/>
            <a:ext cx="3275455" cy="2006944"/>
          </a:xfrm>
          <a:prstGeom prst="rect">
            <a:avLst/>
          </a:prstGeom>
        </p:spPr>
      </p:pic>
      <p:pic>
        <p:nvPicPr>
          <p:cNvPr id="26" name="Picture 25">
            <a:extLst>
              <a:ext uri="{FF2B5EF4-FFF2-40B4-BE49-F238E27FC236}">
                <a16:creationId xmlns:a16="http://schemas.microsoft.com/office/drawing/2014/main" id="{55F02B95-4B10-4666-9086-3A15B5E24A78}"/>
              </a:ext>
            </a:extLst>
          </p:cNvPr>
          <p:cNvPicPr>
            <a:picLocks noChangeAspect="1"/>
          </p:cNvPicPr>
          <p:nvPr/>
        </p:nvPicPr>
        <p:blipFill>
          <a:blip r:embed="rId6"/>
          <a:stretch>
            <a:fillRect/>
          </a:stretch>
        </p:blipFill>
        <p:spPr>
          <a:xfrm>
            <a:off x="5758942" y="3687889"/>
            <a:ext cx="3635952" cy="2008341"/>
          </a:xfrm>
          <a:prstGeom prst="rect">
            <a:avLst/>
          </a:prstGeom>
        </p:spPr>
      </p:pic>
      <p:sp>
        <p:nvSpPr>
          <p:cNvPr id="28" name="Rectangle 27">
            <a:extLst>
              <a:ext uri="{FF2B5EF4-FFF2-40B4-BE49-F238E27FC236}">
                <a16:creationId xmlns:a16="http://schemas.microsoft.com/office/drawing/2014/main" id="{B9E75AAB-32AF-4B07-83EA-86CE88021504}"/>
              </a:ext>
            </a:extLst>
          </p:cNvPr>
          <p:cNvSpPr/>
          <p:nvPr/>
        </p:nvSpPr>
        <p:spPr>
          <a:xfrm>
            <a:off x="1099334" y="4975860"/>
            <a:ext cx="424665" cy="7189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A32F85E-CD05-4003-A6E7-E08F9DE80F6F}"/>
              </a:ext>
            </a:extLst>
          </p:cNvPr>
          <p:cNvSpPr/>
          <p:nvPr/>
        </p:nvSpPr>
        <p:spPr>
          <a:xfrm>
            <a:off x="4280478" y="4975860"/>
            <a:ext cx="424665" cy="7189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28053F1-9C7D-4500-B009-DC22A76120A5}"/>
              </a:ext>
            </a:extLst>
          </p:cNvPr>
          <p:cNvSpPr/>
          <p:nvPr/>
        </p:nvSpPr>
        <p:spPr>
          <a:xfrm>
            <a:off x="7152253" y="4975860"/>
            <a:ext cx="424665" cy="7189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759386A-778C-46B9-8542-36E7594CEF79}"/>
              </a:ext>
            </a:extLst>
          </p:cNvPr>
          <p:cNvSpPr/>
          <p:nvPr/>
        </p:nvSpPr>
        <p:spPr>
          <a:xfrm>
            <a:off x="1091714" y="4975860"/>
            <a:ext cx="424665" cy="7189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0CF3BDF-8CD2-408D-9E3F-B7A61FE33598}"/>
              </a:ext>
            </a:extLst>
          </p:cNvPr>
          <p:cNvSpPr/>
          <p:nvPr/>
        </p:nvSpPr>
        <p:spPr>
          <a:xfrm>
            <a:off x="10387610" y="4977258"/>
            <a:ext cx="424665" cy="7189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4" descr="Rezultat slika za question mark sign transparent">
            <a:extLst>
              <a:ext uri="{FF2B5EF4-FFF2-40B4-BE49-F238E27FC236}">
                <a16:creationId xmlns:a16="http://schemas.microsoft.com/office/drawing/2014/main" id="{AFB1A4D0-B00C-4BFD-901E-712A7817A1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32882" y="5078446"/>
            <a:ext cx="523220" cy="52322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a:extLst>
              <a:ext uri="{FF2B5EF4-FFF2-40B4-BE49-F238E27FC236}">
                <a16:creationId xmlns:a16="http://schemas.microsoft.com/office/drawing/2014/main" id="{D80FDCC9-C965-4132-8F34-E4D470CD2F85}"/>
              </a:ext>
            </a:extLst>
          </p:cNvPr>
          <p:cNvPicPr>
            <a:picLocks noChangeAspect="1"/>
          </p:cNvPicPr>
          <p:nvPr/>
        </p:nvPicPr>
        <p:blipFill>
          <a:blip r:embed="rId8"/>
          <a:stretch>
            <a:fillRect/>
          </a:stretch>
        </p:blipFill>
        <p:spPr>
          <a:xfrm>
            <a:off x="-1590" y="3139440"/>
            <a:ext cx="12192000" cy="547049"/>
          </a:xfrm>
          <a:prstGeom prst="rect">
            <a:avLst/>
          </a:prstGeom>
        </p:spPr>
      </p:pic>
      <p:sp>
        <p:nvSpPr>
          <p:cNvPr id="36" name="TextBox 35">
            <a:extLst>
              <a:ext uri="{FF2B5EF4-FFF2-40B4-BE49-F238E27FC236}">
                <a16:creationId xmlns:a16="http://schemas.microsoft.com/office/drawing/2014/main" id="{D4698B1A-7A03-4EFA-94D8-2185518BB8AC}"/>
              </a:ext>
            </a:extLst>
          </p:cNvPr>
          <p:cNvSpPr txBox="1"/>
          <p:nvPr/>
        </p:nvSpPr>
        <p:spPr>
          <a:xfrm>
            <a:off x="878736" y="3168713"/>
            <a:ext cx="1604927" cy="523220"/>
          </a:xfrm>
          <a:prstGeom prst="rect">
            <a:avLst/>
          </a:prstGeom>
          <a:noFill/>
        </p:spPr>
        <p:txBody>
          <a:bodyPr wrap="none" rtlCol="0">
            <a:spAutoFit/>
          </a:bodyPr>
          <a:lstStyle/>
          <a:p>
            <a:r>
              <a:rPr lang="en-US" sz="2800" dirty="0">
                <a:solidFill>
                  <a:schemeClr val="bg1"/>
                </a:solidFill>
              </a:rPr>
              <a:t>Function 0</a:t>
            </a:r>
          </a:p>
        </p:txBody>
      </p:sp>
      <p:sp>
        <p:nvSpPr>
          <p:cNvPr id="38" name="TextBox 37">
            <a:extLst>
              <a:ext uri="{FF2B5EF4-FFF2-40B4-BE49-F238E27FC236}">
                <a16:creationId xmlns:a16="http://schemas.microsoft.com/office/drawing/2014/main" id="{1222E955-E318-49C6-B681-25413C97012F}"/>
              </a:ext>
            </a:extLst>
          </p:cNvPr>
          <p:cNvSpPr txBox="1"/>
          <p:nvPr/>
        </p:nvSpPr>
        <p:spPr>
          <a:xfrm>
            <a:off x="3917624" y="3168713"/>
            <a:ext cx="1604927" cy="523220"/>
          </a:xfrm>
          <a:prstGeom prst="rect">
            <a:avLst/>
          </a:prstGeom>
          <a:noFill/>
        </p:spPr>
        <p:txBody>
          <a:bodyPr wrap="none" rtlCol="0">
            <a:spAutoFit/>
          </a:bodyPr>
          <a:lstStyle/>
          <a:p>
            <a:r>
              <a:rPr lang="en-US" sz="2800" dirty="0">
                <a:solidFill>
                  <a:schemeClr val="bg1"/>
                </a:solidFill>
              </a:rPr>
              <a:t>Function 1</a:t>
            </a:r>
          </a:p>
        </p:txBody>
      </p:sp>
      <p:sp>
        <p:nvSpPr>
          <p:cNvPr id="39" name="TextBox 38">
            <a:extLst>
              <a:ext uri="{FF2B5EF4-FFF2-40B4-BE49-F238E27FC236}">
                <a16:creationId xmlns:a16="http://schemas.microsoft.com/office/drawing/2014/main" id="{4C92A205-90AA-45EE-9F34-5933422E5436}"/>
              </a:ext>
            </a:extLst>
          </p:cNvPr>
          <p:cNvSpPr txBox="1"/>
          <p:nvPr/>
        </p:nvSpPr>
        <p:spPr>
          <a:xfrm>
            <a:off x="6804933" y="3163269"/>
            <a:ext cx="1604927" cy="523220"/>
          </a:xfrm>
          <a:prstGeom prst="rect">
            <a:avLst/>
          </a:prstGeom>
          <a:noFill/>
        </p:spPr>
        <p:txBody>
          <a:bodyPr wrap="none" rtlCol="0">
            <a:spAutoFit/>
          </a:bodyPr>
          <a:lstStyle/>
          <a:p>
            <a:r>
              <a:rPr lang="en-US" sz="2800" dirty="0">
                <a:solidFill>
                  <a:schemeClr val="bg1"/>
                </a:solidFill>
              </a:rPr>
              <a:t>Function 2</a:t>
            </a:r>
          </a:p>
        </p:txBody>
      </p:sp>
      <p:sp>
        <p:nvSpPr>
          <p:cNvPr id="40" name="TextBox 39">
            <a:extLst>
              <a:ext uri="{FF2B5EF4-FFF2-40B4-BE49-F238E27FC236}">
                <a16:creationId xmlns:a16="http://schemas.microsoft.com/office/drawing/2014/main" id="{7DF2FFC7-984F-44B7-AED2-0BC056E8833B}"/>
              </a:ext>
            </a:extLst>
          </p:cNvPr>
          <p:cNvSpPr txBox="1"/>
          <p:nvPr/>
        </p:nvSpPr>
        <p:spPr>
          <a:xfrm>
            <a:off x="9951405" y="3170112"/>
            <a:ext cx="1604927" cy="523220"/>
          </a:xfrm>
          <a:prstGeom prst="rect">
            <a:avLst/>
          </a:prstGeom>
          <a:noFill/>
        </p:spPr>
        <p:txBody>
          <a:bodyPr wrap="none" rtlCol="0">
            <a:spAutoFit/>
          </a:bodyPr>
          <a:lstStyle/>
          <a:p>
            <a:r>
              <a:rPr lang="en-US" sz="2800" dirty="0">
                <a:solidFill>
                  <a:schemeClr val="bg1"/>
                </a:solidFill>
              </a:rPr>
              <a:t>Function 3</a:t>
            </a:r>
          </a:p>
        </p:txBody>
      </p:sp>
      <p:sp>
        <p:nvSpPr>
          <p:cNvPr id="41" name="Slide Number Placeholder 40">
            <a:extLst>
              <a:ext uri="{FF2B5EF4-FFF2-40B4-BE49-F238E27FC236}">
                <a16:creationId xmlns:a16="http://schemas.microsoft.com/office/drawing/2014/main" id="{E0B57485-E899-42BF-9BF1-6374FB25071C}"/>
              </a:ext>
            </a:extLst>
          </p:cNvPr>
          <p:cNvSpPr>
            <a:spLocks noGrp="1"/>
          </p:cNvSpPr>
          <p:nvPr>
            <p:ph type="sldNum" sz="quarter" idx="12"/>
          </p:nvPr>
        </p:nvSpPr>
        <p:spPr/>
        <p:txBody>
          <a:bodyPr/>
          <a:lstStyle/>
          <a:p>
            <a:fld id="{6D22F896-40B5-4ADD-8801-0D06FADFA095}" type="slidenum">
              <a:rPr lang="en-US" smtClean="0"/>
              <a:t>39</a:t>
            </a:fld>
            <a:endParaRPr lang="en-US" dirty="0"/>
          </a:p>
        </p:txBody>
      </p:sp>
    </p:spTree>
    <p:extLst>
      <p:ext uri="{BB962C8B-B14F-4D97-AF65-F5344CB8AC3E}">
        <p14:creationId xmlns:p14="http://schemas.microsoft.com/office/powerpoint/2010/main" val="60582171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9BB44-011F-4BEF-BE3F-254CF52C0EFA}"/>
              </a:ext>
            </a:extLst>
          </p:cNvPr>
          <p:cNvSpPr>
            <a:spLocks noGrp="1"/>
          </p:cNvSpPr>
          <p:nvPr>
            <p:ph type="title"/>
          </p:nvPr>
        </p:nvSpPr>
        <p:spPr/>
        <p:txBody>
          <a:bodyPr/>
          <a:lstStyle/>
          <a:p>
            <a:r>
              <a:rPr lang="en-US" dirty="0"/>
              <a:t>MADNESS</a:t>
            </a:r>
          </a:p>
        </p:txBody>
      </p:sp>
      <p:sp>
        <p:nvSpPr>
          <p:cNvPr id="3" name="Content Placeholder 2">
            <a:extLst>
              <a:ext uri="{FF2B5EF4-FFF2-40B4-BE49-F238E27FC236}">
                <a16:creationId xmlns:a16="http://schemas.microsoft.com/office/drawing/2014/main" id="{8DC0DE79-86C2-42CD-B814-EBF398DA3357}"/>
              </a:ext>
            </a:extLst>
          </p:cNvPr>
          <p:cNvSpPr>
            <a:spLocks noGrp="1"/>
          </p:cNvSpPr>
          <p:nvPr>
            <p:ph idx="1"/>
          </p:nvPr>
        </p:nvSpPr>
        <p:spPr/>
        <p:txBody>
          <a:bodyPr>
            <a:normAutofit/>
          </a:bodyPr>
          <a:lstStyle/>
          <a:p>
            <a:r>
              <a:rPr lang="en-US" sz="2800" dirty="0"/>
              <a:t>High-level software environment for solving integral and differential equations</a:t>
            </a:r>
          </a:p>
          <a:p>
            <a:r>
              <a:rPr lang="en-US" sz="2800" dirty="0"/>
              <a:t>Many dimensions </a:t>
            </a:r>
          </a:p>
          <a:p>
            <a:r>
              <a:rPr lang="en-US" sz="2800" dirty="0"/>
              <a:t>Guaranteed precision</a:t>
            </a:r>
            <a:br>
              <a:rPr lang="en-US" sz="2000" dirty="0"/>
            </a:br>
            <a:endParaRPr lang="en-US" sz="2000" dirty="0"/>
          </a:p>
        </p:txBody>
      </p:sp>
      <p:sp>
        <p:nvSpPr>
          <p:cNvPr id="7" name="Slide Number Placeholder 6">
            <a:extLst>
              <a:ext uri="{FF2B5EF4-FFF2-40B4-BE49-F238E27FC236}">
                <a16:creationId xmlns:a16="http://schemas.microsoft.com/office/drawing/2014/main" id="{BC841EAA-552F-44F1-901C-44DC6EBE8E39}"/>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830020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8218F4-D840-4EB2-956C-92D527CE8C36}"/>
              </a:ext>
            </a:extLst>
          </p:cNvPr>
          <p:cNvSpPr>
            <a:spLocks noGrp="1"/>
          </p:cNvSpPr>
          <p:nvPr>
            <p:ph idx="1"/>
          </p:nvPr>
        </p:nvSpPr>
        <p:spPr>
          <a:xfrm>
            <a:off x="1141412" y="2353671"/>
            <a:ext cx="6151265" cy="1688393"/>
          </a:xfrm>
        </p:spPr>
        <p:txBody>
          <a:bodyPr>
            <a:normAutofit/>
          </a:bodyPr>
          <a:lstStyle/>
          <a:p>
            <a:pPr marL="0" indent="0">
              <a:buNone/>
            </a:pPr>
            <a:r>
              <a:rPr lang="en-US" sz="2800" dirty="0"/>
              <a:t>Problem with the question</a:t>
            </a:r>
            <a:endParaRPr lang="en-US" dirty="0"/>
          </a:p>
          <a:p>
            <a:r>
              <a:rPr lang="en-US" dirty="0"/>
              <a:t>We assumed that Refining and Compress Step are done independently for each function</a:t>
            </a:r>
          </a:p>
        </p:txBody>
      </p:sp>
      <p:pic>
        <p:nvPicPr>
          <p:cNvPr id="15" name="Picture 14">
            <a:extLst>
              <a:ext uri="{FF2B5EF4-FFF2-40B4-BE49-F238E27FC236}">
                <a16:creationId xmlns:a16="http://schemas.microsoft.com/office/drawing/2014/main" id="{89106B35-F047-40C7-9F64-1ADBF531F5F6}"/>
              </a:ext>
            </a:extLst>
          </p:cNvPr>
          <p:cNvPicPr>
            <a:picLocks noChangeAspect="1"/>
          </p:cNvPicPr>
          <p:nvPr/>
        </p:nvPicPr>
        <p:blipFill>
          <a:blip r:embed="rId2"/>
          <a:stretch>
            <a:fillRect/>
          </a:stretch>
        </p:blipFill>
        <p:spPr>
          <a:xfrm>
            <a:off x="7292677" y="2357236"/>
            <a:ext cx="4343541" cy="3909678"/>
          </a:xfrm>
          <a:prstGeom prst="rect">
            <a:avLst/>
          </a:prstGeom>
        </p:spPr>
      </p:pic>
      <p:sp>
        <p:nvSpPr>
          <p:cNvPr id="17" name="Rectangle 16">
            <a:extLst>
              <a:ext uri="{FF2B5EF4-FFF2-40B4-BE49-F238E27FC236}">
                <a16:creationId xmlns:a16="http://schemas.microsoft.com/office/drawing/2014/main" id="{F6A22507-E8F4-4CD3-BD10-C9AB217BC229}"/>
              </a:ext>
            </a:extLst>
          </p:cNvPr>
          <p:cNvSpPr/>
          <p:nvPr/>
        </p:nvSpPr>
        <p:spPr>
          <a:xfrm>
            <a:off x="7680960" y="2704289"/>
            <a:ext cx="1599227" cy="142023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Rezultat slika za checked sign transparent">
            <a:extLst>
              <a:ext uri="{FF2B5EF4-FFF2-40B4-BE49-F238E27FC236}">
                <a16:creationId xmlns:a16="http://schemas.microsoft.com/office/drawing/2014/main" id="{1A631BE8-C2FA-4600-A077-4170125A97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0960" y="2704289"/>
            <a:ext cx="430530" cy="42685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Rezultat slika za checked sign transparent">
            <a:extLst>
              <a:ext uri="{FF2B5EF4-FFF2-40B4-BE49-F238E27FC236}">
                <a16:creationId xmlns:a16="http://schemas.microsoft.com/office/drawing/2014/main" id="{371BD3D9-F633-4000-A239-9F58E9E7FE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0043" y="2728720"/>
            <a:ext cx="430530" cy="42685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Rezultat slika za checked sign transparent">
            <a:extLst>
              <a:ext uri="{FF2B5EF4-FFF2-40B4-BE49-F238E27FC236}">
                <a16:creationId xmlns:a16="http://schemas.microsoft.com/office/drawing/2014/main" id="{0B7CA6D7-5A5F-4015-A34A-5FED6584D3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9126" y="2716999"/>
            <a:ext cx="430530" cy="42685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ezultat slika za question mark sign transparent">
            <a:extLst>
              <a:ext uri="{FF2B5EF4-FFF2-40B4-BE49-F238E27FC236}">
                <a16:creationId xmlns:a16="http://schemas.microsoft.com/office/drawing/2014/main" id="{857CBCA5-CBBC-469D-B5C1-8400A59F45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06968" y="2728720"/>
            <a:ext cx="324824" cy="324824"/>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a:extLst>
              <a:ext uri="{FF2B5EF4-FFF2-40B4-BE49-F238E27FC236}">
                <a16:creationId xmlns:a16="http://schemas.microsoft.com/office/drawing/2014/main" id="{7ADE0923-4423-4860-85F1-9610D48AF1B9}"/>
              </a:ext>
            </a:extLst>
          </p:cNvPr>
          <p:cNvSpPr txBox="1">
            <a:spLocks/>
          </p:cNvSpPr>
          <p:nvPr/>
        </p:nvSpPr>
        <p:spPr>
          <a:xfrm>
            <a:off x="1141411" y="4020768"/>
            <a:ext cx="6151265" cy="372501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800" dirty="0"/>
              <a:t>Solution</a:t>
            </a:r>
            <a:endParaRPr lang="en-US" dirty="0"/>
          </a:p>
          <a:p>
            <a:r>
              <a:rPr lang="en-US" dirty="0"/>
              <a:t>Do sequentially Refining and Compress for the tile of functions</a:t>
            </a:r>
          </a:p>
          <a:p>
            <a:r>
              <a:rPr lang="en-US" dirty="0"/>
              <a:t>Put each step information which subtree is there</a:t>
            </a:r>
          </a:p>
        </p:txBody>
      </p:sp>
      <p:sp>
        <p:nvSpPr>
          <p:cNvPr id="18" name="Title 1">
            <a:extLst>
              <a:ext uri="{FF2B5EF4-FFF2-40B4-BE49-F238E27FC236}">
                <a16:creationId xmlns:a16="http://schemas.microsoft.com/office/drawing/2014/main" id="{006E79B6-489F-4BB5-ABD3-80B65F91AA04}"/>
              </a:ext>
            </a:extLst>
          </p:cNvPr>
          <p:cNvSpPr>
            <a:spLocks noGrp="1"/>
          </p:cNvSpPr>
          <p:nvPr>
            <p:ph type="title"/>
          </p:nvPr>
        </p:nvSpPr>
        <p:spPr>
          <a:xfrm>
            <a:off x="904397" y="627436"/>
            <a:ext cx="10380027" cy="1478570"/>
          </a:xfrm>
        </p:spPr>
        <p:txBody>
          <a:bodyPr>
            <a:normAutofit/>
          </a:bodyPr>
          <a:lstStyle/>
          <a:p>
            <a:r>
              <a:rPr lang="en-US" dirty="0"/>
              <a:t>How do you know if some node in a subtree will eventually appear or not?</a:t>
            </a:r>
          </a:p>
        </p:txBody>
      </p:sp>
      <p:sp>
        <p:nvSpPr>
          <p:cNvPr id="8" name="Slide Number Placeholder 7">
            <a:extLst>
              <a:ext uri="{FF2B5EF4-FFF2-40B4-BE49-F238E27FC236}">
                <a16:creationId xmlns:a16="http://schemas.microsoft.com/office/drawing/2014/main" id="{8AC9E7B8-83EB-4800-AE7C-4C0E901E1B78}"/>
              </a:ext>
            </a:extLst>
          </p:cNvPr>
          <p:cNvSpPr>
            <a:spLocks noGrp="1"/>
          </p:cNvSpPr>
          <p:nvPr>
            <p:ph type="sldNum" sz="quarter" idx="12"/>
          </p:nvPr>
        </p:nvSpPr>
        <p:spPr/>
        <p:txBody>
          <a:bodyPr/>
          <a:lstStyle/>
          <a:p>
            <a:fld id="{6D22F896-40B5-4ADD-8801-0D06FADFA095}" type="slidenum">
              <a:rPr lang="en-US" smtClean="0"/>
              <a:t>40</a:t>
            </a:fld>
            <a:endParaRPr lang="en-US" dirty="0"/>
          </a:p>
        </p:txBody>
      </p:sp>
    </p:spTree>
    <p:extLst>
      <p:ext uri="{BB962C8B-B14F-4D97-AF65-F5344CB8AC3E}">
        <p14:creationId xmlns:p14="http://schemas.microsoft.com/office/powerpoint/2010/main" val="4198994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a:extLst>
              <a:ext uri="{FF2B5EF4-FFF2-40B4-BE49-F238E27FC236}">
                <a16:creationId xmlns:a16="http://schemas.microsoft.com/office/drawing/2014/main" id="{3D7179A4-0EE8-4994-9375-30D8D814B2B2}"/>
              </a:ext>
            </a:extLst>
          </p:cNvPr>
          <p:cNvPicPr>
            <a:picLocks noChangeAspect="1"/>
          </p:cNvPicPr>
          <p:nvPr/>
        </p:nvPicPr>
        <p:blipFill>
          <a:blip r:embed="rId3"/>
          <a:stretch>
            <a:fillRect/>
          </a:stretch>
        </p:blipFill>
        <p:spPr>
          <a:xfrm>
            <a:off x="9394894" y="3691602"/>
            <a:ext cx="2795516" cy="2003230"/>
          </a:xfrm>
          <a:prstGeom prst="rect">
            <a:avLst/>
          </a:prstGeom>
        </p:spPr>
      </p:pic>
      <p:pic>
        <p:nvPicPr>
          <p:cNvPr id="29" name="Picture 28">
            <a:extLst>
              <a:ext uri="{FF2B5EF4-FFF2-40B4-BE49-F238E27FC236}">
                <a16:creationId xmlns:a16="http://schemas.microsoft.com/office/drawing/2014/main" id="{10514569-7448-4E48-9852-52E08FE4DFFB}"/>
              </a:ext>
            </a:extLst>
          </p:cNvPr>
          <p:cNvPicPr>
            <a:picLocks noChangeAspect="1"/>
          </p:cNvPicPr>
          <p:nvPr/>
        </p:nvPicPr>
        <p:blipFill>
          <a:blip r:embed="rId4"/>
          <a:stretch>
            <a:fillRect/>
          </a:stretch>
        </p:blipFill>
        <p:spPr>
          <a:xfrm flipH="1">
            <a:off x="3214492" y="3689287"/>
            <a:ext cx="2605407" cy="2006944"/>
          </a:xfrm>
          <a:prstGeom prst="rect">
            <a:avLst/>
          </a:prstGeom>
        </p:spPr>
      </p:pic>
      <p:sp>
        <p:nvSpPr>
          <p:cNvPr id="2" name="Title 1">
            <a:extLst>
              <a:ext uri="{FF2B5EF4-FFF2-40B4-BE49-F238E27FC236}">
                <a16:creationId xmlns:a16="http://schemas.microsoft.com/office/drawing/2014/main" id="{D57ED239-1055-4683-9B5B-94BBEEF6E924}"/>
              </a:ext>
            </a:extLst>
          </p:cNvPr>
          <p:cNvSpPr>
            <a:spLocks noGrp="1"/>
          </p:cNvSpPr>
          <p:nvPr>
            <p:ph type="title"/>
          </p:nvPr>
        </p:nvSpPr>
        <p:spPr>
          <a:xfrm>
            <a:off x="904397" y="627436"/>
            <a:ext cx="10380027" cy="1478570"/>
          </a:xfrm>
        </p:spPr>
        <p:txBody>
          <a:bodyPr>
            <a:normAutofit/>
          </a:bodyPr>
          <a:lstStyle/>
          <a:p>
            <a:r>
              <a:rPr lang="en-US" dirty="0"/>
              <a:t>How do you know if some node in a subtree will eventually appear or not?</a:t>
            </a:r>
          </a:p>
        </p:txBody>
      </p:sp>
      <p:pic>
        <p:nvPicPr>
          <p:cNvPr id="24" name="Picture 23">
            <a:extLst>
              <a:ext uri="{FF2B5EF4-FFF2-40B4-BE49-F238E27FC236}">
                <a16:creationId xmlns:a16="http://schemas.microsoft.com/office/drawing/2014/main" id="{1437F297-72B9-472D-A5F9-669726BF0CF4}"/>
              </a:ext>
            </a:extLst>
          </p:cNvPr>
          <p:cNvPicPr>
            <a:picLocks noChangeAspect="1"/>
          </p:cNvPicPr>
          <p:nvPr/>
        </p:nvPicPr>
        <p:blipFill>
          <a:blip r:embed="rId5"/>
          <a:stretch>
            <a:fillRect/>
          </a:stretch>
        </p:blipFill>
        <p:spPr>
          <a:xfrm>
            <a:off x="0" y="3689287"/>
            <a:ext cx="3275455" cy="2006944"/>
          </a:xfrm>
          <a:prstGeom prst="rect">
            <a:avLst/>
          </a:prstGeom>
        </p:spPr>
      </p:pic>
      <p:pic>
        <p:nvPicPr>
          <p:cNvPr id="26" name="Picture 25">
            <a:extLst>
              <a:ext uri="{FF2B5EF4-FFF2-40B4-BE49-F238E27FC236}">
                <a16:creationId xmlns:a16="http://schemas.microsoft.com/office/drawing/2014/main" id="{55F02B95-4B10-4666-9086-3A15B5E24A78}"/>
              </a:ext>
            </a:extLst>
          </p:cNvPr>
          <p:cNvPicPr>
            <a:picLocks noChangeAspect="1"/>
          </p:cNvPicPr>
          <p:nvPr/>
        </p:nvPicPr>
        <p:blipFill>
          <a:blip r:embed="rId6"/>
          <a:stretch>
            <a:fillRect/>
          </a:stretch>
        </p:blipFill>
        <p:spPr>
          <a:xfrm>
            <a:off x="5758942" y="3687889"/>
            <a:ext cx="3635952" cy="2008341"/>
          </a:xfrm>
          <a:prstGeom prst="rect">
            <a:avLst/>
          </a:prstGeom>
        </p:spPr>
      </p:pic>
      <p:sp>
        <p:nvSpPr>
          <p:cNvPr id="28" name="Rectangle 27">
            <a:extLst>
              <a:ext uri="{FF2B5EF4-FFF2-40B4-BE49-F238E27FC236}">
                <a16:creationId xmlns:a16="http://schemas.microsoft.com/office/drawing/2014/main" id="{B9E75AAB-32AF-4B07-83EA-86CE88021504}"/>
              </a:ext>
            </a:extLst>
          </p:cNvPr>
          <p:cNvSpPr/>
          <p:nvPr/>
        </p:nvSpPr>
        <p:spPr>
          <a:xfrm>
            <a:off x="1099334" y="4975860"/>
            <a:ext cx="424665" cy="7189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A32F85E-CD05-4003-A6E7-E08F9DE80F6F}"/>
              </a:ext>
            </a:extLst>
          </p:cNvPr>
          <p:cNvSpPr/>
          <p:nvPr/>
        </p:nvSpPr>
        <p:spPr>
          <a:xfrm>
            <a:off x="4280478" y="4975860"/>
            <a:ext cx="424665" cy="7189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759386A-778C-46B9-8542-36E7594CEF79}"/>
              </a:ext>
            </a:extLst>
          </p:cNvPr>
          <p:cNvSpPr/>
          <p:nvPr/>
        </p:nvSpPr>
        <p:spPr>
          <a:xfrm>
            <a:off x="1091714" y="4975860"/>
            <a:ext cx="424665" cy="7189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D80FDCC9-C965-4132-8F34-E4D470CD2F85}"/>
              </a:ext>
            </a:extLst>
          </p:cNvPr>
          <p:cNvPicPr>
            <a:picLocks noChangeAspect="1"/>
          </p:cNvPicPr>
          <p:nvPr/>
        </p:nvPicPr>
        <p:blipFill>
          <a:blip r:embed="rId7"/>
          <a:stretch>
            <a:fillRect/>
          </a:stretch>
        </p:blipFill>
        <p:spPr>
          <a:xfrm>
            <a:off x="-1590" y="3139440"/>
            <a:ext cx="12192000" cy="547049"/>
          </a:xfrm>
          <a:prstGeom prst="rect">
            <a:avLst/>
          </a:prstGeom>
        </p:spPr>
      </p:pic>
      <p:sp>
        <p:nvSpPr>
          <p:cNvPr id="36" name="TextBox 35">
            <a:extLst>
              <a:ext uri="{FF2B5EF4-FFF2-40B4-BE49-F238E27FC236}">
                <a16:creationId xmlns:a16="http://schemas.microsoft.com/office/drawing/2014/main" id="{D4698B1A-7A03-4EFA-94D8-2185518BB8AC}"/>
              </a:ext>
            </a:extLst>
          </p:cNvPr>
          <p:cNvSpPr txBox="1"/>
          <p:nvPr/>
        </p:nvSpPr>
        <p:spPr>
          <a:xfrm>
            <a:off x="878736" y="3168713"/>
            <a:ext cx="1604927" cy="523220"/>
          </a:xfrm>
          <a:prstGeom prst="rect">
            <a:avLst/>
          </a:prstGeom>
          <a:noFill/>
        </p:spPr>
        <p:txBody>
          <a:bodyPr wrap="none" rtlCol="0">
            <a:spAutoFit/>
          </a:bodyPr>
          <a:lstStyle/>
          <a:p>
            <a:r>
              <a:rPr lang="en-US" sz="2800" dirty="0">
                <a:solidFill>
                  <a:schemeClr val="bg1"/>
                </a:solidFill>
              </a:rPr>
              <a:t>Function 0</a:t>
            </a:r>
          </a:p>
        </p:txBody>
      </p:sp>
      <p:sp>
        <p:nvSpPr>
          <p:cNvPr id="38" name="TextBox 37">
            <a:extLst>
              <a:ext uri="{FF2B5EF4-FFF2-40B4-BE49-F238E27FC236}">
                <a16:creationId xmlns:a16="http://schemas.microsoft.com/office/drawing/2014/main" id="{1222E955-E318-49C6-B681-25413C97012F}"/>
              </a:ext>
            </a:extLst>
          </p:cNvPr>
          <p:cNvSpPr txBox="1"/>
          <p:nvPr/>
        </p:nvSpPr>
        <p:spPr>
          <a:xfrm>
            <a:off x="3917624" y="3168713"/>
            <a:ext cx="1604927" cy="523220"/>
          </a:xfrm>
          <a:prstGeom prst="rect">
            <a:avLst/>
          </a:prstGeom>
          <a:noFill/>
        </p:spPr>
        <p:txBody>
          <a:bodyPr wrap="none" rtlCol="0">
            <a:spAutoFit/>
          </a:bodyPr>
          <a:lstStyle/>
          <a:p>
            <a:r>
              <a:rPr lang="en-US" sz="2800" dirty="0">
                <a:solidFill>
                  <a:schemeClr val="bg1"/>
                </a:solidFill>
              </a:rPr>
              <a:t>Function 1</a:t>
            </a:r>
          </a:p>
        </p:txBody>
      </p:sp>
      <p:sp>
        <p:nvSpPr>
          <p:cNvPr id="39" name="TextBox 38">
            <a:extLst>
              <a:ext uri="{FF2B5EF4-FFF2-40B4-BE49-F238E27FC236}">
                <a16:creationId xmlns:a16="http://schemas.microsoft.com/office/drawing/2014/main" id="{4C92A205-90AA-45EE-9F34-5933422E5436}"/>
              </a:ext>
            </a:extLst>
          </p:cNvPr>
          <p:cNvSpPr txBox="1"/>
          <p:nvPr/>
        </p:nvSpPr>
        <p:spPr>
          <a:xfrm>
            <a:off x="6804933" y="3163269"/>
            <a:ext cx="1604927" cy="523220"/>
          </a:xfrm>
          <a:prstGeom prst="rect">
            <a:avLst/>
          </a:prstGeom>
          <a:noFill/>
        </p:spPr>
        <p:txBody>
          <a:bodyPr wrap="none" rtlCol="0">
            <a:spAutoFit/>
          </a:bodyPr>
          <a:lstStyle/>
          <a:p>
            <a:r>
              <a:rPr lang="en-US" sz="2800" dirty="0">
                <a:solidFill>
                  <a:schemeClr val="bg1"/>
                </a:solidFill>
              </a:rPr>
              <a:t>Function 2</a:t>
            </a:r>
          </a:p>
        </p:txBody>
      </p:sp>
      <p:sp>
        <p:nvSpPr>
          <p:cNvPr id="19" name="Rectangle 18">
            <a:extLst>
              <a:ext uri="{FF2B5EF4-FFF2-40B4-BE49-F238E27FC236}">
                <a16:creationId xmlns:a16="http://schemas.microsoft.com/office/drawing/2014/main" id="{BFD1C771-8E64-4474-A731-4383BBC62AFD}"/>
              </a:ext>
            </a:extLst>
          </p:cNvPr>
          <p:cNvSpPr/>
          <p:nvPr/>
        </p:nvSpPr>
        <p:spPr>
          <a:xfrm>
            <a:off x="35121" y="3596640"/>
            <a:ext cx="12124809" cy="1293364"/>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1011936-76DF-49FF-BF15-07945C09BA5D}"/>
              </a:ext>
            </a:extLst>
          </p:cNvPr>
          <p:cNvSpPr/>
          <p:nvPr/>
        </p:nvSpPr>
        <p:spPr>
          <a:xfrm>
            <a:off x="638203" y="4957046"/>
            <a:ext cx="424665" cy="718972"/>
          </a:xfrm>
          <a:prstGeom prst="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48A530E-2704-4524-8724-81ECF93C5343}"/>
              </a:ext>
            </a:extLst>
          </p:cNvPr>
          <p:cNvSpPr/>
          <p:nvPr/>
        </p:nvSpPr>
        <p:spPr>
          <a:xfrm>
            <a:off x="5779860" y="5000538"/>
            <a:ext cx="424665" cy="718972"/>
          </a:xfrm>
          <a:prstGeom prst="rect">
            <a:avLst/>
          </a:prstGeom>
          <a:no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E17CEFF-D07F-41E6-A6B6-3DE275947F86}"/>
              </a:ext>
            </a:extLst>
          </p:cNvPr>
          <p:cNvSpPr/>
          <p:nvPr/>
        </p:nvSpPr>
        <p:spPr>
          <a:xfrm>
            <a:off x="3776866" y="4975860"/>
            <a:ext cx="424665" cy="718972"/>
          </a:xfrm>
          <a:prstGeom prst="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7281568-01B8-43F9-AA77-D52787F7F017}"/>
              </a:ext>
            </a:extLst>
          </p:cNvPr>
          <p:cNvSpPr/>
          <p:nvPr/>
        </p:nvSpPr>
        <p:spPr>
          <a:xfrm>
            <a:off x="6695943" y="4991664"/>
            <a:ext cx="424665" cy="718972"/>
          </a:xfrm>
          <a:prstGeom prst="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589F96D-B2D9-493B-AEFA-30560E3142F5}"/>
              </a:ext>
            </a:extLst>
          </p:cNvPr>
          <p:cNvSpPr/>
          <p:nvPr/>
        </p:nvSpPr>
        <p:spPr>
          <a:xfrm>
            <a:off x="6247220" y="4992918"/>
            <a:ext cx="424665" cy="718972"/>
          </a:xfrm>
          <a:prstGeom prst="rect">
            <a:avLst/>
          </a:prstGeom>
          <a:noFill/>
          <a:ln w="38100">
            <a:solidFill>
              <a:srgbClr val="FFB9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2" descr="Rezultat slika za x mark sign transparent">
            <a:extLst>
              <a:ext uri="{FF2B5EF4-FFF2-40B4-BE49-F238E27FC236}">
                <a16:creationId xmlns:a16="http://schemas.microsoft.com/office/drawing/2014/main" id="{400A6862-7E48-4392-B6AA-972FD7A2767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84677" y="5066037"/>
            <a:ext cx="430530" cy="538617"/>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D28053F1-9C7D-4500-B009-DC22A76120A5}"/>
              </a:ext>
            </a:extLst>
          </p:cNvPr>
          <p:cNvSpPr/>
          <p:nvPr/>
        </p:nvSpPr>
        <p:spPr>
          <a:xfrm>
            <a:off x="7154242" y="4975860"/>
            <a:ext cx="424665" cy="7189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024397A-167F-439B-9210-ED400E18F4EC}"/>
              </a:ext>
            </a:extLst>
          </p:cNvPr>
          <p:cNvSpPr/>
          <p:nvPr/>
        </p:nvSpPr>
        <p:spPr>
          <a:xfrm>
            <a:off x="8496597" y="5000538"/>
            <a:ext cx="424665" cy="718972"/>
          </a:xfrm>
          <a:prstGeom prst="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39835A3-26F5-4223-98F0-9C98A8F65FA1}"/>
              </a:ext>
            </a:extLst>
          </p:cNvPr>
          <p:cNvSpPr/>
          <p:nvPr/>
        </p:nvSpPr>
        <p:spPr>
          <a:xfrm>
            <a:off x="8954896" y="5009191"/>
            <a:ext cx="424665" cy="718972"/>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Content Placeholder 4">
            <a:extLst>
              <a:ext uri="{FF2B5EF4-FFF2-40B4-BE49-F238E27FC236}">
                <a16:creationId xmlns:a16="http://schemas.microsoft.com/office/drawing/2014/main" id="{78904500-137C-43AF-9258-D8F75BCDB776}"/>
              </a:ext>
            </a:extLst>
          </p:cNvPr>
          <p:cNvSpPr>
            <a:spLocks noGrp="1"/>
          </p:cNvSpPr>
          <p:nvPr>
            <p:ph idx="1"/>
          </p:nvPr>
        </p:nvSpPr>
        <p:spPr>
          <a:xfrm>
            <a:off x="1141413" y="2249487"/>
            <a:ext cx="10797742" cy="1011873"/>
          </a:xfrm>
        </p:spPr>
        <p:txBody>
          <a:bodyPr>
            <a:normAutofit/>
          </a:bodyPr>
          <a:lstStyle/>
          <a:p>
            <a:r>
              <a:rPr lang="en-US" sz="2800" dirty="0"/>
              <a:t>Tile Project and Compress step in vector dimension</a:t>
            </a:r>
          </a:p>
          <a:p>
            <a:endParaRPr lang="en-US" dirty="0"/>
          </a:p>
        </p:txBody>
      </p:sp>
      <p:sp>
        <p:nvSpPr>
          <p:cNvPr id="48" name="Rectangle 47">
            <a:extLst>
              <a:ext uri="{FF2B5EF4-FFF2-40B4-BE49-F238E27FC236}">
                <a16:creationId xmlns:a16="http://schemas.microsoft.com/office/drawing/2014/main" id="{DAC8DC59-A5AF-4D7D-8AF3-AA84E80A971C}"/>
              </a:ext>
            </a:extLst>
          </p:cNvPr>
          <p:cNvSpPr/>
          <p:nvPr/>
        </p:nvSpPr>
        <p:spPr>
          <a:xfrm>
            <a:off x="10387610" y="4977258"/>
            <a:ext cx="424665" cy="7189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E8BA5EE2-F603-4E1A-99AC-9A39881AD964}"/>
              </a:ext>
            </a:extLst>
          </p:cNvPr>
          <p:cNvSpPr txBox="1"/>
          <p:nvPr/>
        </p:nvSpPr>
        <p:spPr>
          <a:xfrm>
            <a:off x="9951405" y="3170112"/>
            <a:ext cx="1604927" cy="523220"/>
          </a:xfrm>
          <a:prstGeom prst="rect">
            <a:avLst/>
          </a:prstGeom>
          <a:noFill/>
        </p:spPr>
        <p:txBody>
          <a:bodyPr wrap="none" rtlCol="0">
            <a:spAutoFit/>
          </a:bodyPr>
          <a:lstStyle/>
          <a:p>
            <a:r>
              <a:rPr lang="en-US" sz="2800" dirty="0">
                <a:solidFill>
                  <a:schemeClr val="bg1"/>
                </a:solidFill>
              </a:rPr>
              <a:t>Function 3</a:t>
            </a:r>
          </a:p>
        </p:txBody>
      </p:sp>
      <p:sp>
        <p:nvSpPr>
          <p:cNvPr id="3" name="Slide Number Placeholder 2">
            <a:extLst>
              <a:ext uri="{FF2B5EF4-FFF2-40B4-BE49-F238E27FC236}">
                <a16:creationId xmlns:a16="http://schemas.microsoft.com/office/drawing/2014/main" id="{E9151CE9-8141-4DA3-ACE3-AA4DD7717CC9}"/>
              </a:ext>
            </a:extLst>
          </p:cNvPr>
          <p:cNvSpPr>
            <a:spLocks noGrp="1"/>
          </p:cNvSpPr>
          <p:nvPr>
            <p:ph type="sldNum" sz="quarter" idx="12"/>
          </p:nvPr>
        </p:nvSpPr>
        <p:spPr/>
        <p:txBody>
          <a:bodyPr/>
          <a:lstStyle/>
          <a:p>
            <a:fld id="{6D22F896-40B5-4ADD-8801-0D06FADFA095}" type="slidenum">
              <a:rPr lang="en-US" smtClean="0"/>
              <a:t>41</a:t>
            </a:fld>
            <a:endParaRPr lang="en-US" dirty="0"/>
          </a:p>
        </p:txBody>
      </p:sp>
    </p:spTree>
    <p:extLst>
      <p:ext uri="{BB962C8B-B14F-4D97-AF65-F5344CB8AC3E}">
        <p14:creationId xmlns:p14="http://schemas.microsoft.com/office/powerpoint/2010/main" val="28228318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animEffect transition="in" filter="fade">
                                      <p:cBhvr>
                                        <p:cTn id="7" dur="1000"/>
                                        <p:tgtEl>
                                          <p:spTgt spid="45">
                                            <p:txEl>
                                              <p:pRg st="0" end="0"/>
                                            </p:txEl>
                                          </p:spTgt>
                                        </p:tgtEl>
                                      </p:cBhvr>
                                    </p:animEffect>
                                    <p:anim calcmode="lin" valueType="num">
                                      <p:cBhvr>
                                        <p:cTn id="8" dur="1000" fill="hold"/>
                                        <p:tgtEl>
                                          <p:spTgt spid="4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7AE5F-4563-4DF4-BE1D-C8536FD77E17}"/>
              </a:ext>
            </a:extLst>
          </p:cNvPr>
          <p:cNvSpPr>
            <a:spLocks noGrp="1"/>
          </p:cNvSpPr>
          <p:nvPr>
            <p:ph type="title"/>
          </p:nvPr>
        </p:nvSpPr>
        <p:spPr>
          <a:xfrm>
            <a:off x="4776946" y="2457478"/>
            <a:ext cx="2638107" cy="1478570"/>
          </a:xfrm>
        </p:spPr>
        <p:txBody>
          <a:bodyPr>
            <a:normAutofit/>
          </a:bodyPr>
          <a:lstStyle/>
          <a:p>
            <a:r>
              <a:rPr lang="en-US" sz="5400" dirty="0"/>
              <a:t>RESULTS</a:t>
            </a:r>
          </a:p>
        </p:txBody>
      </p:sp>
      <p:sp>
        <p:nvSpPr>
          <p:cNvPr id="5" name="Slide Number Placeholder 4">
            <a:extLst>
              <a:ext uri="{FF2B5EF4-FFF2-40B4-BE49-F238E27FC236}">
                <a16:creationId xmlns:a16="http://schemas.microsoft.com/office/drawing/2014/main" id="{B89A5D50-89CD-4CCF-A9FA-82819A2ED6AC}"/>
              </a:ext>
            </a:extLst>
          </p:cNvPr>
          <p:cNvSpPr>
            <a:spLocks noGrp="1"/>
          </p:cNvSpPr>
          <p:nvPr>
            <p:ph type="sldNum" sz="quarter" idx="12"/>
          </p:nvPr>
        </p:nvSpPr>
        <p:spPr/>
        <p:txBody>
          <a:bodyPr/>
          <a:lstStyle/>
          <a:p>
            <a:fld id="{6D22F896-40B5-4ADD-8801-0D06FADFA095}" type="slidenum">
              <a:rPr lang="en-US" smtClean="0"/>
              <a:t>42</a:t>
            </a:fld>
            <a:endParaRPr lang="en-US" dirty="0"/>
          </a:p>
        </p:txBody>
      </p:sp>
    </p:spTree>
    <p:extLst>
      <p:ext uri="{BB962C8B-B14F-4D97-AF65-F5344CB8AC3E}">
        <p14:creationId xmlns:p14="http://schemas.microsoft.com/office/powerpoint/2010/main" val="14597889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a:extLst>
              <a:ext uri="{FF2B5EF4-FFF2-40B4-BE49-F238E27FC236}">
                <a16:creationId xmlns:a16="http://schemas.microsoft.com/office/drawing/2014/main" id="{BA075811-7451-4C19-88C2-0CDB704B2703}"/>
              </a:ext>
            </a:extLst>
          </p:cNvPr>
          <p:cNvPicPr>
            <a:picLocks noChangeAspect="1"/>
          </p:cNvPicPr>
          <p:nvPr/>
        </p:nvPicPr>
        <p:blipFill>
          <a:blip r:embed="rId2"/>
          <a:stretch>
            <a:fillRect/>
          </a:stretch>
        </p:blipFill>
        <p:spPr>
          <a:xfrm>
            <a:off x="1944265" y="566680"/>
            <a:ext cx="8303472" cy="5742680"/>
          </a:xfrm>
          <a:prstGeom prst="rect">
            <a:avLst/>
          </a:prstGeom>
        </p:spPr>
      </p:pic>
      <p:cxnSp>
        <p:nvCxnSpPr>
          <p:cNvPr id="9" name="Straight Connector 8">
            <a:extLst>
              <a:ext uri="{FF2B5EF4-FFF2-40B4-BE49-F238E27FC236}">
                <a16:creationId xmlns:a16="http://schemas.microsoft.com/office/drawing/2014/main" id="{B83E19E8-A4BF-46A6-A614-784DDDC1EB4F}"/>
              </a:ext>
            </a:extLst>
          </p:cNvPr>
          <p:cNvCxnSpPr>
            <a:cxnSpLocks/>
          </p:cNvCxnSpPr>
          <p:nvPr/>
        </p:nvCxnSpPr>
        <p:spPr>
          <a:xfrm>
            <a:off x="3253740" y="2656614"/>
            <a:ext cx="68580" cy="781406"/>
          </a:xfrm>
          <a:prstGeom prst="line">
            <a:avLst/>
          </a:prstGeom>
          <a:ln w="38100">
            <a:solidFill>
              <a:srgbClr val="FFD217"/>
            </a:solidFill>
          </a:ln>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5FE507F9-250F-4B2B-B9EE-9FBAEC3CBAD5}"/>
              </a:ext>
            </a:extLst>
          </p:cNvPr>
          <p:cNvCxnSpPr>
            <a:cxnSpLocks/>
          </p:cNvCxnSpPr>
          <p:nvPr/>
        </p:nvCxnSpPr>
        <p:spPr>
          <a:xfrm flipV="1">
            <a:off x="3322320" y="3276238"/>
            <a:ext cx="6116320" cy="167376"/>
          </a:xfrm>
          <a:prstGeom prst="line">
            <a:avLst/>
          </a:prstGeom>
          <a:ln w="38100">
            <a:solidFill>
              <a:srgbClr val="FFD217"/>
            </a:solidFill>
          </a:ln>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D105B156-AB94-4CC9-9203-A974F2903333}"/>
              </a:ext>
            </a:extLst>
          </p:cNvPr>
          <p:cNvCxnSpPr>
            <a:cxnSpLocks/>
          </p:cNvCxnSpPr>
          <p:nvPr/>
        </p:nvCxnSpPr>
        <p:spPr>
          <a:xfrm flipV="1">
            <a:off x="3560064" y="2597979"/>
            <a:ext cx="3243072" cy="53041"/>
          </a:xfrm>
          <a:prstGeom prst="line">
            <a:avLst/>
          </a:prstGeom>
          <a:ln w="38100">
            <a:solidFill>
              <a:srgbClr val="FFD217"/>
            </a:solidFill>
          </a:ln>
        </p:spPr>
        <p:style>
          <a:lnRef idx="3">
            <a:schemeClr val="accent1"/>
          </a:lnRef>
          <a:fillRef idx="0">
            <a:schemeClr val="accent1"/>
          </a:fillRef>
          <a:effectRef idx="2">
            <a:schemeClr val="accent1"/>
          </a:effectRef>
          <a:fontRef idx="minor">
            <a:schemeClr val="tx1"/>
          </a:fontRef>
        </p:style>
      </p:cxnSp>
      <p:cxnSp>
        <p:nvCxnSpPr>
          <p:cNvPr id="24" name="Straight Connector 23">
            <a:extLst>
              <a:ext uri="{FF2B5EF4-FFF2-40B4-BE49-F238E27FC236}">
                <a16:creationId xmlns:a16="http://schemas.microsoft.com/office/drawing/2014/main" id="{326302B5-CF2C-4D6C-ADF6-62C6939C0ABC}"/>
              </a:ext>
            </a:extLst>
          </p:cNvPr>
          <p:cNvCxnSpPr>
            <a:cxnSpLocks/>
          </p:cNvCxnSpPr>
          <p:nvPr/>
        </p:nvCxnSpPr>
        <p:spPr>
          <a:xfrm>
            <a:off x="8095488" y="2604567"/>
            <a:ext cx="1343152" cy="677726"/>
          </a:xfrm>
          <a:prstGeom prst="line">
            <a:avLst/>
          </a:prstGeom>
          <a:ln w="38100">
            <a:solidFill>
              <a:srgbClr val="FFD217"/>
            </a:solidFill>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4">
                <a:extLst>
                  <a:ext uri="{FF2B5EF4-FFF2-40B4-BE49-F238E27FC236}">
                    <a16:creationId xmlns:a16="http://schemas.microsoft.com/office/drawing/2014/main" id="{9064DB29-F962-4363-8518-B38C98A56355}"/>
                  </a:ext>
                </a:extLst>
              </p:cNvPr>
              <p:cNvSpPr txBox="1"/>
              <p:nvPr/>
            </p:nvSpPr>
            <p:spPr>
              <a:xfrm>
                <a:off x="2024826" y="638348"/>
                <a:ext cx="1933238" cy="1480405"/>
              </a:xfrm>
              <a:prstGeom prst="rect">
                <a:avLst/>
              </a:prstGeom>
              <a:solidFill>
                <a:schemeClr val="tx1"/>
              </a:solidFill>
              <a:ln>
                <a:solidFill>
                  <a:schemeClr val="bg1"/>
                </a:solidFill>
              </a:ln>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800" dirty="0">
                    <a:solidFill>
                      <a:schemeClr val="bg1"/>
                    </a:solidFill>
                    <a:effectLst/>
                    <a:latin typeface="Calibri "/>
                  </a:rPr>
                  <a:t>N</a:t>
                </a:r>
                <a:r>
                  <a:rPr lang="en-US" sz="1800" baseline="0" dirty="0">
                    <a:solidFill>
                      <a:schemeClr val="bg1"/>
                    </a:solidFill>
                    <a:effectLst/>
                    <a:latin typeface="Calibri "/>
                  </a:rPr>
                  <a:t> = 100</a:t>
                </a:r>
                <a:endParaRPr lang="en-US" sz="1800" dirty="0">
                  <a:solidFill>
                    <a:schemeClr val="bg1"/>
                  </a:solidFill>
                  <a:effectLst/>
                  <a:latin typeface="Calibri "/>
                </a:endParaRPr>
              </a:p>
              <a:p>
                <a:r>
                  <a:rPr lang="en-US" sz="1800" dirty="0">
                    <a:solidFill>
                      <a:schemeClr val="bg1"/>
                    </a:solidFill>
                    <a:effectLst/>
                    <a:latin typeface="Calibri "/>
                  </a:rPr>
                  <a:t>k = 8 </a:t>
                </a:r>
              </a:p>
              <a:p>
                <a:r>
                  <a:rPr lang="en-US" sz="1800" dirty="0" err="1">
                    <a:solidFill>
                      <a:schemeClr val="bg1"/>
                    </a:solidFill>
                    <a:effectLst/>
                    <a:latin typeface="Calibri "/>
                  </a:rPr>
                  <a:t>npt</a:t>
                </a:r>
                <a:r>
                  <a:rPr lang="en-US" sz="1800" dirty="0">
                    <a:solidFill>
                      <a:schemeClr val="bg1"/>
                    </a:solidFill>
                    <a:effectLst/>
                    <a:latin typeface="Calibri "/>
                  </a:rPr>
                  <a:t> = 10</a:t>
                </a:r>
              </a:p>
              <a:p>
                <a:r>
                  <a:rPr lang="en-US" sz="1800" dirty="0" err="1">
                    <a:solidFill>
                      <a:schemeClr val="bg1"/>
                    </a:solidFill>
                    <a:effectLst/>
                    <a:latin typeface="Calibri "/>
                  </a:rPr>
                  <a:t>max_level</a:t>
                </a:r>
                <a:r>
                  <a:rPr lang="en-US" sz="1800" baseline="0" dirty="0">
                    <a:solidFill>
                      <a:schemeClr val="bg1"/>
                    </a:solidFill>
                    <a:effectLst/>
                    <a:latin typeface="Calibri "/>
                  </a:rPr>
                  <a:t> = 30</a:t>
                </a:r>
                <a:endParaRPr lang="en-US" sz="1800" dirty="0">
                  <a:solidFill>
                    <a:schemeClr val="bg1"/>
                  </a:solidFill>
                  <a:effectLst/>
                  <a:latin typeface="Calibri "/>
                </a:endParaRPr>
              </a:p>
              <a:p>
                <a:r>
                  <a:rPr lang="en-US" sz="1800" dirty="0">
                    <a:solidFill>
                      <a:schemeClr val="bg1"/>
                    </a:solidFill>
                    <a:effectLst/>
                    <a:latin typeface="Calibri "/>
                  </a:rPr>
                  <a:t>thresh = </a:t>
                </a:r>
                <a14:m>
                  <m:oMath xmlns:m="http://schemas.openxmlformats.org/officeDocument/2006/math">
                    <m:sSup>
                      <m:sSupPr>
                        <m:ctrlPr>
                          <a:rPr lang="en-US" sz="1800" i="1">
                            <a:solidFill>
                              <a:schemeClr val="bg1"/>
                            </a:solidFill>
                            <a:effectLst/>
                            <a:latin typeface="Cambria Math" panose="02040503050406030204" pitchFamily="18" charset="0"/>
                          </a:rPr>
                        </m:ctrlPr>
                      </m:sSupPr>
                      <m:e>
                        <m:r>
                          <a:rPr lang="en-US" sz="1800" b="0" i="1" smtClean="0">
                            <a:solidFill>
                              <a:schemeClr val="bg1"/>
                            </a:solidFill>
                            <a:effectLst/>
                            <a:latin typeface="Cambria Math" panose="02040503050406030204" pitchFamily="18" charset="0"/>
                          </a:rPr>
                          <m:t>10</m:t>
                        </m:r>
                      </m:e>
                      <m:sup>
                        <m:r>
                          <a:rPr lang="en-US" sz="1800" b="0" i="1" smtClean="0">
                            <a:solidFill>
                              <a:schemeClr val="bg1"/>
                            </a:solidFill>
                            <a:effectLst/>
                            <a:latin typeface="Cambria Math" panose="02040503050406030204" pitchFamily="18" charset="0"/>
                          </a:rPr>
                          <m:t>−10</m:t>
                        </m:r>
                      </m:sup>
                    </m:sSup>
                  </m:oMath>
                </a14:m>
                <a:endParaRPr lang="en-US" sz="1800" dirty="0">
                  <a:solidFill>
                    <a:schemeClr val="bg1"/>
                  </a:solidFill>
                  <a:effectLst/>
                  <a:latin typeface="Calibri "/>
                </a:endParaRPr>
              </a:p>
            </p:txBody>
          </p:sp>
        </mc:Choice>
        <mc:Fallback xmlns="">
          <p:sp>
            <p:nvSpPr>
              <p:cNvPr id="28" name="TextBox 4">
                <a:extLst>
                  <a:ext uri="{FF2B5EF4-FFF2-40B4-BE49-F238E27FC236}">
                    <a16:creationId xmlns:a16="http://schemas.microsoft.com/office/drawing/2014/main" id="{9064DB29-F962-4363-8518-B38C98A56355}"/>
                  </a:ext>
                </a:extLst>
              </p:cNvPr>
              <p:cNvSpPr txBox="1">
                <a:spLocks noRot="1" noChangeAspect="1" noMove="1" noResize="1" noEditPoints="1" noAdjustHandles="1" noChangeArrowheads="1" noChangeShapeType="1" noTextEdit="1"/>
              </p:cNvSpPr>
              <p:nvPr/>
            </p:nvSpPr>
            <p:spPr>
              <a:xfrm>
                <a:off x="2024826" y="638348"/>
                <a:ext cx="1933238" cy="1480405"/>
              </a:xfrm>
              <a:prstGeom prst="rect">
                <a:avLst/>
              </a:prstGeom>
              <a:blipFill>
                <a:blip r:embed="rId3"/>
                <a:stretch>
                  <a:fillRect l="-2194" t="-2041" b="-4898"/>
                </a:stretch>
              </a:blipFill>
              <a:ln>
                <a:solidFill>
                  <a:schemeClr val="bg1"/>
                </a:solidFill>
              </a:ln>
            </p:spPr>
            <p:txBody>
              <a:bodyPr/>
              <a:lstStyle/>
              <a:p>
                <a:r>
                  <a:rPr lang="en-US">
                    <a:noFill/>
                  </a:rPr>
                  <a:t> </a:t>
                </a:r>
              </a:p>
            </p:txBody>
          </p:sp>
        </mc:Fallback>
      </mc:AlternateContent>
      <p:sp>
        <p:nvSpPr>
          <p:cNvPr id="29" name="TextBox 28">
            <a:extLst>
              <a:ext uri="{FF2B5EF4-FFF2-40B4-BE49-F238E27FC236}">
                <a16:creationId xmlns:a16="http://schemas.microsoft.com/office/drawing/2014/main" id="{47EC5144-1037-40AD-95A8-E4A17B2C6347}"/>
              </a:ext>
            </a:extLst>
          </p:cNvPr>
          <p:cNvSpPr txBox="1"/>
          <p:nvPr/>
        </p:nvSpPr>
        <p:spPr>
          <a:xfrm>
            <a:off x="4246880" y="1338612"/>
            <a:ext cx="2377440" cy="646331"/>
          </a:xfrm>
          <a:prstGeom prst="rect">
            <a:avLst/>
          </a:prstGeom>
          <a:noFill/>
        </p:spPr>
        <p:txBody>
          <a:bodyPr wrap="square" rtlCol="0">
            <a:spAutoFit/>
          </a:bodyPr>
          <a:lstStyle/>
          <a:p>
            <a:r>
              <a:rPr lang="en-US" dirty="0">
                <a:solidFill>
                  <a:schemeClr val="bg1"/>
                </a:solidFill>
                <a:latin typeface="Calibri "/>
              </a:rPr>
              <a:t>Minimum = 0.35</a:t>
            </a:r>
            <a:r>
              <a:rPr lang="en-US" dirty="0">
                <a:solidFill>
                  <a:schemeClr val="bg1"/>
                </a:solidFill>
              </a:rPr>
              <a:t> </a:t>
            </a:r>
            <a:r>
              <a:rPr lang="en-US" dirty="0">
                <a:solidFill>
                  <a:schemeClr val="bg1"/>
                </a:solidFill>
                <a:latin typeface="Calibri "/>
              </a:rPr>
              <a:t> s  </a:t>
            </a:r>
          </a:p>
          <a:p>
            <a:r>
              <a:rPr lang="en-US" dirty="0" err="1">
                <a:solidFill>
                  <a:schemeClr val="bg1"/>
                </a:solidFill>
                <a:latin typeface="Calibri "/>
              </a:rPr>
              <a:t>Vec</a:t>
            </a:r>
            <a:r>
              <a:rPr lang="en-US" dirty="0">
                <a:solidFill>
                  <a:schemeClr val="bg1"/>
                </a:solidFill>
                <a:latin typeface="Calibri "/>
              </a:rPr>
              <a:t> = 9 Tree = 6</a:t>
            </a:r>
            <a:endParaRPr lang="en-US" dirty="0">
              <a:latin typeface="Calibri "/>
            </a:endParaRPr>
          </a:p>
        </p:txBody>
      </p:sp>
      <p:sp>
        <p:nvSpPr>
          <p:cNvPr id="4" name="Slide Number Placeholder 3">
            <a:extLst>
              <a:ext uri="{FF2B5EF4-FFF2-40B4-BE49-F238E27FC236}">
                <a16:creationId xmlns:a16="http://schemas.microsoft.com/office/drawing/2014/main" id="{3D1FA59C-EAAF-4C2E-96A3-4010E9C9BAF2}"/>
              </a:ext>
            </a:extLst>
          </p:cNvPr>
          <p:cNvSpPr>
            <a:spLocks noGrp="1"/>
          </p:cNvSpPr>
          <p:nvPr>
            <p:ph type="sldNum" sz="quarter" idx="12"/>
          </p:nvPr>
        </p:nvSpPr>
        <p:spPr>
          <a:xfrm>
            <a:off x="10775085" y="6047592"/>
            <a:ext cx="771089" cy="365125"/>
          </a:xfrm>
        </p:spPr>
        <p:txBody>
          <a:bodyPr/>
          <a:lstStyle/>
          <a:p>
            <a:fld id="{6D22F896-40B5-4ADD-8801-0D06FADFA095}" type="slidenum">
              <a:rPr lang="en-US" smtClean="0"/>
              <a:t>43</a:t>
            </a:fld>
            <a:endParaRPr lang="en-US" dirty="0"/>
          </a:p>
        </p:txBody>
      </p:sp>
      <p:sp>
        <p:nvSpPr>
          <p:cNvPr id="37" name="TextBox 36">
            <a:extLst>
              <a:ext uri="{FF2B5EF4-FFF2-40B4-BE49-F238E27FC236}">
                <a16:creationId xmlns:a16="http://schemas.microsoft.com/office/drawing/2014/main" id="{67EAAE39-180F-47A1-87BE-95BDA5345862}"/>
              </a:ext>
            </a:extLst>
          </p:cNvPr>
          <p:cNvSpPr txBox="1"/>
          <p:nvPr/>
        </p:nvSpPr>
        <p:spPr>
          <a:xfrm>
            <a:off x="8095488" y="1379493"/>
            <a:ext cx="1737976" cy="646331"/>
          </a:xfrm>
          <a:prstGeom prst="rect">
            <a:avLst/>
          </a:prstGeom>
          <a:noFill/>
        </p:spPr>
        <p:txBody>
          <a:bodyPr wrap="none" rtlCol="0">
            <a:spAutoFit/>
          </a:bodyPr>
          <a:lstStyle/>
          <a:p>
            <a:r>
              <a:rPr lang="en-US" dirty="0">
                <a:solidFill>
                  <a:schemeClr val="bg1"/>
                </a:solidFill>
                <a:latin typeface="Calibri "/>
              </a:rPr>
              <a:t>Speedup = x4.45</a:t>
            </a:r>
          </a:p>
          <a:p>
            <a:endParaRPr lang="en-US" dirty="0"/>
          </a:p>
        </p:txBody>
      </p:sp>
      <p:sp>
        <p:nvSpPr>
          <p:cNvPr id="38" name="TextBox 37">
            <a:extLst>
              <a:ext uri="{FF2B5EF4-FFF2-40B4-BE49-F238E27FC236}">
                <a16:creationId xmlns:a16="http://schemas.microsoft.com/office/drawing/2014/main" id="{1F9A2872-311D-41FD-AD03-FA0C5A974BB5}"/>
              </a:ext>
            </a:extLst>
          </p:cNvPr>
          <p:cNvSpPr txBox="1"/>
          <p:nvPr/>
        </p:nvSpPr>
        <p:spPr>
          <a:xfrm>
            <a:off x="4470400" y="659296"/>
            <a:ext cx="2992229" cy="369332"/>
          </a:xfrm>
          <a:prstGeom prst="rect">
            <a:avLst/>
          </a:prstGeom>
          <a:solidFill>
            <a:schemeClr val="tx1"/>
          </a:solidFill>
        </p:spPr>
        <p:txBody>
          <a:bodyPr wrap="none" rtlCol="0">
            <a:spAutoFit/>
          </a:bodyPr>
          <a:lstStyle/>
          <a:p>
            <a:r>
              <a:rPr lang="en-US" dirty="0">
                <a:solidFill>
                  <a:schemeClr val="bg1"/>
                </a:solidFill>
                <a:latin typeface="Calibri" panose="020F0502020204030204" pitchFamily="34" charset="0"/>
                <a:cs typeface="Calibri" panose="020F0502020204030204" pitchFamily="34" charset="0"/>
              </a:rPr>
              <a:t>Time Analysis for different tile</a:t>
            </a:r>
          </a:p>
        </p:txBody>
      </p:sp>
      <p:sp>
        <p:nvSpPr>
          <p:cNvPr id="40" name="TextBox 39">
            <a:extLst>
              <a:ext uri="{FF2B5EF4-FFF2-40B4-BE49-F238E27FC236}">
                <a16:creationId xmlns:a16="http://schemas.microsoft.com/office/drawing/2014/main" id="{01C5DE23-77E6-4283-93CD-065D38B97C53}"/>
              </a:ext>
            </a:extLst>
          </p:cNvPr>
          <p:cNvSpPr txBox="1"/>
          <p:nvPr/>
        </p:nvSpPr>
        <p:spPr>
          <a:xfrm>
            <a:off x="1964483" y="4726989"/>
            <a:ext cx="1191673" cy="369332"/>
          </a:xfrm>
          <a:prstGeom prst="rect">
            <a:avLst/>
          </a:prstGeom>
          <a:solidFill>
            <a:schemeClr val="tx1"/>
          </a:solidFill>
        </p:spPr>
        <p:txBody>
          <a:bodyPr wrap="none" rtlCol="0">
            <a:spAutoFit/>
          </a:bodyPr>
          <a:lstStyle/>
          <a:p>
            <a:r>
              <a:rPr lang="en-US" dirty="0">
                <a:solidFill>
                  <a:schemeClr val="bg1"/>
                </a:solidFill>
                <a:latin typeface="Calibri" panose="020F0502020204030204" pitchFamily="34" charset="0"/>
                <a:cs typeface="Calibri" panose="020F0502020204030204" pitchFamily="34" charset="0"/>
              </a:rPr>
              <a:t>Vector size</a:t>
            </a:r>
          </a:p>
        </p:txBody>
      </p:sp>
      <p:sp>
        <p:nvSpPr>
          <p:cNvPr id="41" name="TextBox 40">
            <a:extLst>
              <a:ext uri="{FF2B5EF4-FFF2-40B4-BE49-F238E27FC236}">
                <a16:creationId xmlns:a16="http://schemas.microsoft.com/office/drawing/2014/main" id="{08C8B2FA-5EEB-4382-81A0-61774AF860A7}"/>
              </a:ext>
            </a:extLst>
          </p:cNvPr>
          <p:cNvSpPr txBox="1"/>
          <p:nvPr/>
        </p:nvSpPr>
        <p:spPr>
          <a:xfrm>
            <a:off x="6434096" y="5708823"/>
            <a:ext cx="1315168" cy="369332"/>
          </a:xfrm>
          <a:prstGeom prst="rect">
            <a:avLst/>
          </a:prstGeom>
          <a:solidFill>
            <a:schemeClr val="tx1"/>
          </a:solidFill>
        </p:spPr>
        <p:txBody>
          <a:bodyPr wrap="none" rtlCol="0">
            <a:spAutoFit/>
          </a:bodyPr>
          <a:lstStyle/>
          <a:p>
            <a:r>
              <a:rPr lang="en-US" dirty="0">
                <a:solidFill>
                  <a:schemeClr val="bg1"/>
                </a:solidFill>
                <a:latin typeface="Calibri" panose="020F0502020204030204" pitchFamily="34" charset="0"/>
                <a:cs typeface="Calibri" panose="020F0502020204030204" pitchFamily="34" charset="0"/>
              </a:rPr>
              <a:t>Subtree size</a:t>
            </a:r>
          </a:p>
        </p:txBody>
      </p:sp>
    </p:spTree>
    <p:extLst>
      <p:ext uri="{BB962C8B-B14F-4D97-AF65-F5344CB8AC3E}">
        <p14:creationId xmlns:p14="http://schemas.microsoft.com/office/powerpoint/2010/main" val="2520043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86471322-7463-4051-BF68-61ED08CBC0DB}"/>
              </a:ext>
            </a:extLst>
          </p:cNvPr>
          <p:cNvPicPr>
            <a:picLocks noChangeAspect="1"/>
          </p:cNvPicPr>
          <p:nvPr/>
        </p:nvPicPr>
        <p:blipFill>
          <a:blip r:embed="rId2"/>
          <a:stretch>
            <a:fillRect/>
          </a:stretch>
        </p:blipFill>
        <p:spPr>
          <a:xfrm>
            <a:off x="1944264" y="566680"/>
            <a:ext cx="8303472" cy="5724640"/>
          </a:xfrm>
          <a:prstGeom prst="rect">
            <a:avLst/>
          </a:prstGeom>
        </p:spPr>
      </p:pic>
      <p:cxnSp>
        <p:nvCxnSpPr>
          <p:cNvPr id="9" name="Straight Connector 8">
            <a:extLst>
              <a:ext uri="{FF2B5EF4-FFF2-40B4-BE49-F238E27FC236}">
                <a16:creationId xmlns:a16="http://schemas.microsoft.com/office/drawing/2014/main" id="{B83E19E8-A4BF-46A6-A614-784DDDC1EB4F}"/>
              </a:ext>
            </a:extLst>
          </p:cNvPr>
          <p:cNvCxnSpPr>
            <a:cxnSpLocks/>
          </p:cNvCxnSpPr>
          <p:nvPr/>
        </p:nvCxnSpPr>
        <p:spPr>
          <a:xfrm>
            <a:off x="2560320" y="2917208"/>
            <a:ext cx="2094807" cy="1246994"/>
          </a:xfrm>
          <a:prstGeom prst="line">
            <a:avLst/>
          </a:prstGeom>
          <a:ln w="38100">
            <a:solidFill>
              <a:srgbClr val="FFD217"/>
            </a:solidFill>
          </a:ln>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5FE507F9-250F-4B2B-B9EE-9FBAEC3CBAD5}"/>
              </a:ext>
            </a:extLst>
          </p:cNvPr>
          <p:cNvCxnSpPr>
            <a:cxnSpLocks/>
          </p:cNvCxnSpPr>
          <p:nvPr/>
        </p:nvCxnSpPr>
        <p:spPr>
          <a:xfrm flipV="1">
            <a:off x="4655127" y="3343966"/>
            <a:ext cx="4237419" cy="820236"/>
          </a:xfrm>
          <a:prstGeom prst="line">
            <a:avLst/>
          </a:prstGeom>
          <a:ln w="38100">
            <a:solidFill>
              <a:srgbClr val="FFD217"/>
            </a:solidFill>
          </a:ln>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D105B156-AB94-4CC9-9203-A974F2903333}"/>
              </a:ext>
            </a:extLst>
          </p:cNvPr>
          <p:cNvCxnSpPr>
            <a:cxnSpLocks/>
          </p:cNvCxnSpPr>
          <p:nvPr/>
        </p:nvCxnSpPr>
        <p:spPr>
          <a:xfrm flipV="1">
            <a:off x="2560320" y="2284058"/>
            <a:ext cx="3535680" cy="633150"/>
          </a:xfrm>
          <a:prstGeom prst="line">
            <a:avLst/>
          </a:prstGeom>
          <a:ln w="38100">
            <a:solidFill>
              <a:srgbClr val="FFD217"/>
            </a:solidFill>
          </a:ln>
        </p:spPr>
        <p:style>
          <a:lnRef idx="3">
            <a:schemeClr val="accent1"/>
          </a:lnRef>
          <a:fillRef idx="0">
            <a:schemeClr val="accent1"/>
          </a:fillRef>
          <a:effectRef idx="2">
            <a:schemeClr val="accent1"/>
          </a:effectRef>
          <a:fontRef idx="minor">
            <a:schemeClr val="tx1"/>
          </a:fontRef>
        </p:style>
      </p:cxnSp>
      <p:cxnSp>
        <p:nvCxnSpPr>
          <p:cNvPr id="24" name="Straight Connector 23">
            <a:extLst>
              <a:ext uri="{FF2B5EF4-FFF2-40B4-BE49-F238E27FC236}">
                <a16:creationId xmlns:a16="http://schemas.microsoft.com/office/drawing/2014/main" id="{326302B5-CF2C-4D6C-ADF6-62C6939C0ABC}"/>
              </a:ext>
            </a:extLst>
          </p:cNvPr>
          <p:cNvCxnSpPr>
            <a:cxnSpLocks/>
          </p:cNvCxnSpPr>
          <p:nvPr/>
        </p:nvCxnSpPr>
        <p:spPr>
          <a:xfrm>
            <a:off x="6606253" y="2324749"/>
            <a:ext cx="2286293" cy="1019217"/>
          </a:xfrm>
          <a:prstGeom prst="line">
            <a:avLst/>
          </a:prstGeom>
          <a:ln w="38100">
            <a:solidFill>
              <a:srgbClr val="FFD217"/>
            </a:solidFill>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4">
                <a:extLst>
                  <a:ext uri="{FF2B5EF4-FFF2-40B4-BE49-F238E27FC236}">
                    <a16:creationId xmlns:a16="http://schemas.microsoft.com/office/drawing/2014/main" id="{9064DB29-F962-4363-8518-B38C98A56355}"/>
                  </a:ext>
                </a:extLst>
              </p:cNvPr>
              <p:cNvSpPr txBox="1"/>
              <p:nvPr/>
            </p:nvSpPr>
            <p:spPr>
              <a:xfrm>
                <a:off x="2024826" y="638348"/>
                <a:ext cx="1933238" cy="1480405"/>
              </a:xfrm>
              <a:prstGeom prst="rect">
                <a:avLst/>
              </a:prstGeom>
              <a:solidFill>
                <a:schemeClr val="tx1"/>
              </a:solidFill>
              <a:ln>
                <a:solidFill>
                  <a:schemeClr val="bg1"/>
                </a:solidFill>
              </a:ln>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800" dirty="0">
                    <a:solidFill>
                      <a:schemeClr val="bg1"/>
                    </a:solidFill>
                    <a:effectLst/>
                    <a:latin typeface="Calibri "/>
                  </a:rPr>
                  <a:t>N</a:t>
                </a:r>
                <a:r>
                  <a:rPr lang="en-US" sz="1800" baseline="0" dirty="0">
                    <a:solidFill>
                      <a:schemeClr val="bg1"/>
                    </a:solidFill>
                    <a:effectLst/>
                    <a:latin typeface="Calibri "/>
                  </a:rPr>
                  <a:t> = 100</a:t>
                </a:r>
                <a:endParaRPr lang="en-US" sz="1800" dirty="0">
                  <a:solidFill>
                    <a:schemeClr val="bg1"/>
                  </a:solidFill>
                  <a:effectLst/>
                  <a:latin typeface="Calibri "/>
                </a:endParaRPr>
              </a:p>
              <a:p>
                <a:r>
                  <a:rPr lang="en-US" sz="1800" dirty="0">
                    <a:solidFill>
                      <a:schemeClr val="bg1"/>
                    </a:solidFill>
                    <a:effectLst/>
                    <a:latin typeface="Calibri "/>
                  </a:rPr>
                  <a:t>k = 8 </a:t>
                </a:r>
              </a:p>
              <a:p>
                <a:r>
                  <a:rPr lang="en-US" sz="1800" dirty="0" err="1">
                    <a:solidFill>
                      <a:schemeClr val="bg1"/>
                    </a:solidFill>
                    <a:effectLst/>
                    <a:latin typeface="Calibri "/>
                  </a:rPr>
                  <a:t>npt</a:t>
                </a:r>
                <a:r>
                  <a:rPr lang="en-US" sz="1800" dirty="0">
                    <a:solidFill>
                      <a:schemeClr val="bg1"/>
                    </a:solidFill>
                    <a:effectLst/>
                    <a:latin typeface="Calibri "/>
                  </a:rPr>
                  <a:t> = 10</a:t>
                </a:r>
              </a:p>
              <a:p>
                <a:r>
                  <a:rPr lang="en-US" sz="1800" dirty="0" err="1">
                    <a:solidFill>
                      <a:schemeClr val="bg1"/>
                    </a:solidFill>
                    <a:effectLst/>
                    <a:latin typeface="Calibri "/>
                  </a:rPr>
                  <a:t>max_level</a:t>
                </a:r>
                <a:r>
                  <a:rPr lang="en-US" sz="1800" baseline="0" dirty="0">
                    <a:solidFill>
                      <a:schemeClr val="bg1"/>
                    </a:solidFill>
                    <a:effectLst/>
                    <a:latin typeface="Calibri "/>
                  </a:rPr>
                  <a:t> = 30</a:t>
                </a:r>
                <a:endParaRPr lang="en-US" sz="1800" dirty="0">
                  <a:solidFill>
                    <a:schemeClr val="bg1"/>
                  </a:solidFill>
                  <a:effectLst/>
                  <a:latin typeface="Calibri "/>
                </a:endParaRPr>
              </a:p>
              <a:p>
                <a:r>
                  <a:rPr lang="en-US" sz="1800" dirty="0">
                    <a:solidFill>
                      <a:schemeClr val="bg1"/>
                    </a:solidFill>
                    <a:effectLst/>
                    <a:latin typeface="Calibri "/>
                  </a:rPr>
                  <a:t>thresh = </a:t>
                </a:r>
                <a14:m>
                  <m:oMath xmlns:m="http://schemas.openxmlformats.org/officeDocument/2006/math">
                    <m:sSup>
                      <m:sSupPr>
                        <m:ctrlPr>
                          <a:rPr lang="en-US" sz="1800" i="1">
                            <a:solidFill>
                              <a:schemeClr val="bg1"/>
                            </a:solidFill>
                            <a:effectLst/>
                            <a:latin typeface="Cambria Math" panose="02040503050406030204" pitchFamily="18" charset="0"/>
                          </a:rPr>
                        </m:ctrlPr>
                      </m:sSupPr>
                      <m:e>
                        <m:r>
                          <a:rPr lang="en-US" sz="1800" b="0" i="1" smtClean="0">
                            <a:solidFill>
                              <a:schemeClr val="bg1"/>
                            </a:solidFill>
                            <a:effectLst/>
                            <a:latin typeface="Cambria Math" panose="02040503050406030204" pitchFamily="18" charset="0"/>
                          </a:rPr>
                          <m:t>10</m:t>
                        </m:r>
                      </m:e>
                      <m:sup>
                        <m:r>
                          <a:rPr lang="en-US" sz="1800" b="0" i="1" smtClean="0">
                            <a:solidFill>
                              <a:schemeClr val="bg1"/>
                            </a:solidFill>
                            <a:effectLst/>
                            <a:latin typeface="Cambria Math" panose="02040503050406030204" pitchFamily="18" charset="0"/>
                          </a:rPr>
                          <m:t>−15</m:t>
                        </m:r>
                      </m:sup>
                    </m:sSup>
                  </m:oMath>
                </a14:m>
                <a:endParaRPr lang="en-US" sz="1800" dirty="0">
                  <a:solidFill>
                    <a:schemeClr val="bg1"/>
                  </a:solidFill>
                  <a:effectLst/>
                  <a:latin typeface="Calibri "/>
                </a:endParaRPr>
              </a:p>
            </p:txBody>
          </p:sp>
        </mc:Choice>
        <mc:Fallback xmlns="">
          <p:sp>
            <p:nvSpPr>
              <p:cNvPr id="28" name="TextBox 4">
                <a:extLst>
                  <a:ext uri="{FF2B5EF4-FFF2-40B4-BE49-F238E27FC236}">
                    <a16:creationId xmlns:a16="http://schemas.microsoft.com/office/drawing/2014/main" id="{9064DB29-F962-4363-8518-B38C98A56355}"/>
                  </a:ext>
                </a:extLst>
              </p:cNvPr>
              <p:cNvSpPr txBox="1">
                <a:spLocks noRot="1" noChangeAspect="1" noMove="1" noResize="1" noEditPoints="1" noAdjustHandles="1" noChangeArrowheads="1" noChangeShapeType="1" noTextEdit="1"/>
              </p:cNvSpPr>
              <p:nvPr/>
            </p:nvSpPr>
            <p:spPr>
              <a:xfrm>
                <a:off x="2024826" y="638348"/>
                <a:ext cx="1933238" cy="1480405"/>
              </a:xfrm>
              <a:prstGeom prst="rect">
                <a:avLst/>
              </a:prstGeom>
              <a:blipFill>
                <a:blip r:embed="rId3"/>
                <a:stretch>
                  <a:fillRect l="-2194" t="-2041" b="-5306"/>
                </a:stretch>
              </a:blipFill>
              <a:ln>
                <a:solidFill>
                  <a:schemeClr val="bg1"/>
                </a:solidFill>
              </a:ln>
            </p:spPr>
            <p:txBody>
              <a:bodyPr/>
              <a:lstStyle/>
              <a:p>
                <a:r>
                  <a:rPr lang="en-US">
                    <a:noFill/>
                  </a:rPr>
                  <a:t> </a:t>
                </a:r>
              </a:p>
            </p:txBody>
          </p:sp>
        </mc:Fallback>
      </mc:AlternateContent>
      <p:sp>
        <p:nvSpPr>
          <p:cNvPr id="29" name="TextBox 28">
            <a:extLst>
              <a:ext uri="{FF2B5EF4-FFF2-40B4-BE49-F238E27FC236}">
                <a16:creationId xmlns:a16="http://schemas.microsoft.com/office/drawing/2014/main" id="{47EC5144-1037-40AD-95A8-E4A17B2C6347}"/>
              </a:ext>
            </a:extLst>
          </p:cNvPr>
          <p:cNvSpPr txBox="1"/>
          <p:nvPr/>
        </p:nvSpPr>
        <p:spPr>
          <a:xfrm>
            <a:off x="4246880" y="1338612"/>
            <a:ext cx="1849120" cy="646331"/>
          </a:xfrm>
          <a:prstGeom prst="rect">
            <a:avLst/>
          </a:prstGeom>
          <a:noFill/>
        </p:spPr>
        <p:txBody>
          <a:bodyPr wrap="square" rtlCol="0">
            <a:spAutoFit/>
          </a:bodyPr>
          <a:lstStyle/>
          <a:p>
            <a:r>
              <a:rPr lang="en-US" dirty="0">
                <a:solidFill>
                  <a:schemeClr val="bg1"/>
                </a:solidFill>
                <a:latin typeface="Calibri "/>
              </a:rPr>
              <a:t>Minimum = </a:t>
            </a:r>
            <a:r>
              <a:rPr lang="en-US" dirty="0">
                <a:solidFill>
                  <a:schemeClr val="bg1"/>
                </a:solidFill>
                <a:latin typeface="Calibri" panose="020F0502020204030204" pitchFamily="34" charset="0"/>
                <a:cs typeface="Calibri" panose="020F0502020204030204" pitchFamily="34" charset="0"/>
              </a:rPr>
              <a:t>2.9</a:t>
            </a:r>
            <a:r>
              <a:rPr lang="en-US" dirty="0">
                <a:solidFill>
                  <a:schemeClr val="bg1"/>
                </a:solidFill>
              </a:rPr>
              <a:t> </a:t>
            </a:r>
            <a:r>
              <a:rPr lang="en-US" dirty="0">
                <a:solidFill>
                  <a:schemeClr val="bg1"/>
                </a:solidFill>
                <a:latin typeface="Calibri "/>
              </a:rPr>
              <a:t> s  </a:t>
            </a:r>
          </a:p>
          <a:p>
            <a:r>
              <a:rPr lang="en-US" dirty="0" err="1">
                <a:solidFill>
                  <a:schemeClr val="bg1"/>
                </a:solidFill>
                <a:latin typeface="Calibri "/>
              </a:rPr>
              <a:t>Vec</a:t>
            </a:r>
            <a:r>
              <a:rPr lang="en-US" dirty="0">
                <a:solidFill>
                  <a:schemeClr val="bg1"/>
                </a:solidFill>
                <a:latin typeface="Calibri "/>
              </a:rPr>
              <a:t> = 8 Tree = 3</a:t>
            </a:r>
            <a:endParaRPr lang="en-US" dirty="0">
              <a:latin typeface="Calibri "/>
            </a:endParaRPr>
          </a:p>
        </p:txBody>
      </p:sp>
      <p:sp>
        <p:nvSpPr>
          <p:cNvPr id="4" name="Slide Number Placeholder 3">
            <a:extLst>
              <a:ext uri="{FF2B5EF4-FFF2-40B4-BE49-F238E27FC236}">
                <a16:creationId xmlns:a16="http://schemas.microsoft.com/office/drawing/2014/main" id="{3D1FA59C-EAAF-4C2E-96A3-4010E9C9BAF2}"/>
              </a:ext>
            </a:extLst>
          </p:cNvPr>
          <p:cNvSpPr>
            <a:spLocks noGrp="1"/>
          </p:cNvSpPr>
          <p:nvPr>
            <p:ph type="sldNum" sz="quarter" idx="12"/>
          </p:nvPr>
        </p:nvSpPr>
        <p:spPr>
          <a:xfrm>
            <a:off x="10775085" y="6047592"/>
            <a:ext cx="771089" cy="365125"/>
          </a:xfrm>
        </p:spPr>
        <p:txBody>
          <a:bodyPr/>
          <a:lstStyle/>
          <a:p>
            <a:fld id="{6D22F896-40B5-4ADD-8801-0D06FADFA095}" type="slidenum">
              <a:rPr lang="en-US" smtClean="0"/>
              <a:t>44</a:t>
            </a:fld>
            <a:endParaRPr lang="en-US" dirty="0"/>
          </a:p>
        </p:txBody>
      </p:sp>
      <p:sp>
        <p:nvSpPr>
          <p:cNvPr id="37" name="TextBox 36">
            <a:extLst>
              <a:ext uri="{FF2B5EF4-FFF2-40B4-BE49-F238E27FC236}">
                <a16:creationId xmlns:a16="http://schemas.microsoft.com/office/drawing/2014/main" id="{67EAAE39-180F-47A1-87BE-95BDA5345862}"/>
              </a:ext>
            </a:extLst>
          </p:cNvPr>
          <p:cNvSpPr txBox="1"/>
          <p:nvPr/>
        </p:nvSpPr>
        <p:spPr>
          <a:xfrm>
            <a:off x="7589520" y="1135730"/>
            <a:ext cx="1737976" cy="646331"/>
          </a:xfrm>
          <a:prstGeom prst="rect">
            <a:avLst/>
          </a:prstGeom>
          <a:noFill/>
        </p:spPr>
        <p:txBody>
          <a:bodyPr wrap="none" rtlCol="0">
            <a:spAutoFit/>
          </a:bodyPr>
          <a:lstStyle/>
          <a:p>
            <a:r>
              <a:rPr lang="en-US" dirty="0">
                <a:solidFill>
                  <a:schemeClr val="bg1"/>
                </a:solidFill>
                <a:latin typeface="Calibri "/>
              </a:rPr>
              <a:t>Speedup = x5.51</a:t>
            </a:r>
          </a:p>
          <a:p>
            <a:endParaRPr lang="en-US" dirty="0"/>
          </a:p>
        </p:txBody>
      </p:sp>
      <p:sp>
        <p:nvSpPr>
          <p:cNvPr id="38" name="TextBox 37">
            <a:extLst>
              <a:ext uri="{FF2B5EF4-FFF2-40B4-BE49-F238E27FC236}">
                <a16:creationId xmlns:a16="http://schemas.microsoft.com/office/drawing/2014/main" id="{1F9A2872-311D-41FD-AD03-FA0C5A974BB5}"/>
              </a:ext>
            </a:extLst>
          </p:cNvPr>
          <p:cNvSpPr txBox="1"/>
          <p:nvPr/>
        </p:nvSpPr>
        <p:spPr>
          <a:xfrm>
            <a:off x="4470400" y="659296"/>
            <a:ext cx="2992229" cy="369332"/>
          </a:xfrm>
          <a:prstGeom prst="rect">
            <a:avLst/>
          </a:prstGeom>
          <a:solidFill>
            <a:schemeClr val="tx1"/>
          </a:solidFill>
        </p:spPr>
        <p:txBody>
          <a:bodyPr wrap="none" rtlCol="0">
            <a:spAutoFit/>
          </a:bodyPr>
          <a:lstStyle/>
          <a:p>
            <a:r>
              <a:rPr lang="en-US" dirty="0">
                <a:solidFill>
                  <a:schemeClr val="bg1"/>
                </a:solidFill>
                <a:latin typeface="Calibri" panose="020F0502020204030204" pitchFamily="34" charset="0"/>
                <a:cs typeface="Calibri" panose="020F0502020204030204" pitchFamily="34" charset="0"/>
              </a:rPr>
              <a:t>Time Analysis for different tile</a:t>
            </a:r>
          </a:p>
        </p:txBody>
      </p:sp>
      <p:sp>
        <p:nvSpPr>
          <p:cNvPr id="40" name="TextBox 39">
            <a:extLst>
              <a:ext uri="{FF2B5EF4-FFF2-40B4-BE49-F238E27FC236}">
                <a16:creationId xmlns:a16="http://schemas.microsoft.com/office/drawing/2014/main" id="{01C5DE23-77E6-4283-93CD-065D38B97C53}"/>
              </a:ext>
            </a:extLst>
          </p:cNvPr>
          <p:cNvSpPr txBox="1"/>
          <p:nvPr/>
        </p:nvSpPr>
        <p:spPr>
          <a:xfrm>
            <a:off x="2189371" y="5160216"/>
            <a:ext cx="1191673" cy="369332"/>
          </a:xfrm>
          <a:prstGeom prst="rect">
            <a:avLst/>
          </a:prstGeom>
          <a:solidFill>
            <a:schemeClr val="tx1"/>
          </a:solidFill>
        </p:spPr>
        <p:txBody>
          <a:bodyPr wrap="none" rtlCol="0">
            <a:spAutoFit/>
          </a:bodyPr>
          <a:lstStyle/>
          <a:p>
            <a:r>
              <a:rPr lang="en-US" dirty="0">
                <a:solidFill>
                  <a:schemeClr val="bg1"/>
                </a:solidFill>
                <a:latin typeface="Calibri" panose="020F0502020204030204" pitchFamily="34" charset="0"/>
                <a:cs typeface="Calibri" panose="020F0502020204030204" pitchFamily="34" charset="0"/>
              </a:rPr>
              <a:t>Vector size</a:t>
            </a:r>
          </a:p>
        </p:txBody>
      </p:sp>
      <p:sp>
        <p:nvSpPr>
          <p:cNvPr id="41" name="TextBox 40">
            <a:extLst>
              <a:ext uri="{FF2B5EF4-FFF2-40B4-BE49-F238E27FC236}">
                <a16:creationId xmlns:a16="http://schemas.microsoft.com/office/drawing/2014/main" id="{08C8B2FA-5EEB-4382-81A0-61774AF860A7}"/>
              </a:ext>
            </a:extLst>
          </p:cNvPr>
          <p:cNvSpPr txBox="1"/>
          <p:nvPr/>
        </p:nvSpPr>
        <p:spPr>
          <a:xfrm>
            <a:off x="6931936" y="5537604"/>
            <a:ext cx="1315168" cy="369332"/>
          </a:xfrm>
          <a:prstGeom prst="rect">
            <a:avLst/>
          </a:prstGeom>
          <a:solidFill>
            <a:schemeClr val="tx1"/>
          </a:solidFill>
        </p:spPr>
        <p:txBody>
          <a:bodyPr wrap="none" rtlCol="0">
            <a:spAutoFit/>
          </a:bodyPr>
          <a:lstStyle/>
          <a:p>
            <a:r>
              <a:rPr lang="en-US" dirty="0">
                <a:solidFill>
                  <a:schemeClr val="bg1"/>
                </a:solidFill>
                <a:latin typeface="Calibri" panose="020F0502020204030204" pitchFamily="34" charset="0"/>
                <a:cs typeface="Calibri" panose="020F0502020204030204" pitchFamily="34" charset="0"/>
              </a:rPr>
              <a:t>Subtree size</a:t>
            </a:r>
          </a:p>
        </p:txBody>
      </p:sp>
    </p:spTree>
    <p:extLst>
      <p:ext uri="{BB962C8B-B14F-4D97-AF65-F5344CB8AC3E}">
        <p14:creationId xmlns:p14="http://schemas.microsoft.com/office/powerpoint/2010/main" val="9017874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D036FC3-9B77-407F-AAC1-51D97E562DF2}"/>
              </a:ext>
            </a:extLst>
          </p:cNvPr>
          <p:cNvPicPr>
            <a:picLocks noChangeAspect="1"/>
          </p:cNvPicPr>
          <p:nvPr/>
        </p:nvPicPr>
        <p:blipFill>
          <a:blip r:embed="rId2"/>
          <a:stretch>
            <a:fillRect/>
          </a:stretch>
        </p:blipFill>
        <p:spPr>
          <a:xfrm>
            <a:off x="1944263" y="566680"/>
            <a:ext cx="8303472" cy="5724640"/>
          </a:xfrm>
          <a:prstGeom prst="rect">
            <a:avLst/>
          </a:prstGeom>
        </p:spPr>
      </p:pic>
      <p:cxnSp>
        <p:nvCxnSpPr>
          <p:cNvPr id="9" name="Straight Connector 8">
            <a:extLst>
              <a:ext uri="{FF2B5EF4-FFF2-40B4-BE49-F238E27FC236}">
                <a16:creationId xmlns:a16="http://schemas.microsoft.com/office/drawing/2014/main" id="{B83E19E8-A4BF-46A6-A614-784DDDC1EB4F}"/>
              </a:ext>
            </a:extLst>
          </p:cNvPr>
          <p:cNvCxnSpPr>
            <a:cxnSpLocks/>
          </p:cNvCxnSpPr>
          <p:nvPr/>
        </p:nvCxnSpPr>
        <p:spPr>
          <a:xfrm>
            <a:off x="2407920" y="3020015"/>
            <a:ext cx="1590647" cy="1308145"/>
          </a:xfrm>
          <a:prstGeom prst="line">
            <a:avLst/>
          </a:prstGeom>
          <a:ln w="38100">
            <a:solidFill>
              <a:srgbClr val="FFD217"/>
            </a:solidFill>
          </a:ln>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5FE507F9-250F-4B2B-B9EE-9FBAEC3CBAD5}"/>
              </a:ext>
            </a:extLst>
          </p:cNvPr>
          <p:cNvCxnSpPr>
            <a:cxnSpLocks/>
          </p:cNvCxnSpPr>
          <p:nvPr/>
        </p:nvCxnSpPr>
        <p:spPr>
          <a:xfrm flipV="1">
            <a:off x="3958064" y="3332894"/>
            <a:ext cx="5146525" cy="995266"/>
          </a:xfrm>
          <a:prstGeom prst="line">
            <a:avLst/>
          </a:prstGeom>
          <a:ln w="38100">
            <a:solidFill>
              <a:srgbClr val="FFD217"/>
            </a:solidFill>
          </a:ln>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D105B156-AB94-4CC9-9203-A974F2903333}"/>
              </a:ext>
            </a:extLst>
          </p:cNvPr>
          <p:cNvCxnSpPr>
            <a:cxnSpLocks/>
          </p:cNvCxnSpPr>
          <p:nvPr/>
        </p:nvCxnSpPr>
        <p:spPr>
          <a:xfrm flipV="1">
            <a:off x="2407920" y="2376579"/>
            <a:ext cx="3647440" cy="643437"/>
          </a:xfrm>
          <a:prstGeom prst="line">
            <a:avLst/>
          </a:prstGeom>
          <a:ln w="38100">
            <a:solidFill>
              <a:srgbClr val="FFD217"/>
            </a:solidFill>
          </a:ln>
        </p:spPr>
        <p:style>
          <a:lnRef idx="3">
            <a:schemeClr val="accent1"/>
          </a:lnRef>
          <a:fillRef idx="0">
            <a:schemeClr val="accent1"/>
          </a:fillRef>
          <a:effectRef idx="2">
            <a:schemeClr val="accent1"/>
          </a:effectRef>
          <a:fontRef idx="minor">
            <a:schemeClr val="tx1"/>
          </a:fontRef>
        </p:style>
      </p:cxnSp>
      <p:cxnSp>
        <p:nvCxnSpPr>
          <p:cNvPr id="24" name="Straight Connector 23">
            <a:extLst>
              <a:ext uri="{FF2B5EF4-FFF2-40B4-BE49-F238E27FC236}">
                <a16:creationId xmlns:a16="http://schemas.microsoft.com/office/drawing/2014/main" id="{326302B5-CF2C-4D6C-ADF6-62C6939C0ABC}"/>
              </a:ext>
            </a:extLst>
          </p:cNvPr>
          <p:cNvCxnSpPr>
            <a:cxnSpLocks/>
          </p:cNvCxnSpPr>
          <p:nvPr/>
        </p:nvCxnSpPr>
        <p:spPr>
          <a:xfrm>
            <a:off x="6931936" y="2351111"/>
            <a:ext cx="2172653" cy="992855"/>
          </a:xfrm>
          <a:prstGeom prst="line">
            <a:avLst/>
          </a:prstGeom>
          <a:ln w="38100">
            <a:solidFill>
              <a:srgbClr val="FFD217"/>
            </a:solidFill>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4">
                <a:extLst>
                  <a:ext uri="{FF2B5EF4-FFF2-40B4-BE49-F238E27FC236}">
                    <a16:creationId xmlns:a16="http://schemas.microsoft.com/office/drawing/2014/main" id="{9064DB29-F962-4363-8518-B38C98A56355}"/>
                  </a:ext>
                </a:extLst>
              </p:cNvPr>
              <p:cNvSpPr txBox="1"/>
              <p:nvPr/>
            </p:nvSpPr>
            <p:spPr>
              <a:xfrm>
                <a:off x="2024826" y="638348"/>
                <a:ext cx="1933238" cy="1480405"/>
              </a:xfrm>
              <a:prstGeom prst="rect">
                <a:avLst/>
              </a:prstGeom>
              <a:solidFill>
                <a:schemeClr val="tx1"/>
              </a:solidFill>
              <a:ln>
                <a:solidFill>
                  <a:schemeClr val="bg1"/>
                </a:solidFill>
              </a:ln>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800" dirty="0">
                    <a:solidFill>
                      <a:schemeClr val="bg1"/>
                    </a:solidFill>
                    <a:effectLst/>
                    <a:latin typeface="Calibri "/>
                  </a:rPr>
                  <a:t>N</a:t>
                </a:r>
                <a:r>
                  <a:rPr lang="en-US" sz="1800" baseline="0" dirty="0">
                    <a:solidFill>
                      <a:schemeClr val="bg1"/>
                    </a:solidFill>
                    <a:effectLst/>
                    <a:latin typeface="Calibri "/>
                  </a:rPr>
                  <a:t> = 150</a:t>
                </a:r>
                <a:endParaRPr lang="en-US" sz="1800" dirty="0">
                  <a:solidFill>
                    <a:schemeClr val="bg1"/>
                  </a:solidFill>
                  <a:effectLst/>
                  <a:latin typeface="Calibri "/>
                </a:endParaRPr>
              </a:p>
              <a:p>
                <a:r>
                  <a:rPr lang="en-US" sz="1800" dirty="0">
                    <a:solidFill>
                      <a:schemeClr val="bg1"/>
                    </a:solidFill>
                    <a:effectLst/>
                    <a:latin typeface="Calibri "/>
                  </a:rPr>
                  <a:t>k = 8 </a:t>
                </a:r>
              </a:p>
              <a:p>
                <a:r>
                  <a:rPr lang="en-US" sz="1800" dirty="0" err="1">
                    <a:solidFill>
                      <a:schemeClr val="bg1"/>
                    </a:solidFill>
                    <a:effectLst/>
                    <a:latin typeface="Calibri "/>
                  </a:rPr>
                  <a:t>npt</a:t>
                </a:r>
                <a:r>
                  <a:rPr lang="en-US" sz="1800" dirty="0">
                    <a:solidFill>
                      <a:schemeClr val="bg1"/>
                    </a:solidFill>
                    <a:effectLst/>
                    <a:latin typeface="Calibri "/>
                  </a:rPr>
                  <a:t> = 10</a:t>
                </a:r>
              </a:p>
              <a:p>
                <a:r>
                  <a:rPr lang="en-US" sz="1800" dirty="0" err="1">
                    <a:solidFill>
                      <a:schemeClr val="bg1"/>
                    </a:solidFill>
                    <a:effectLst/>
                    <a:latin typeface="Calibri "/>
                  </a:rPr>
                  <a:t>max_level</a:t>
                </a:r>
                <a:r>
                  <a:rPr lang="en-US" sz="1800" baseline="0" dirty="0">
                    <a:solidFill>
                      <a:schemeClr val="bg1"/>
                    </a:solidFill>
                    <a:effectLst/>
                    <a:latin typeface="Calibri "/>
                  </a:rPr>
                  <a:t> = 30</a:t>
                </a:r>
                <a:endParaRPr lang="en-US" sz="1800" dirty="0">
                  <a:solidFill>
                    <a:schemeClr val="bg1"/>
                  </a:solidFill>
                  <a:effectLst/>
                  <a:latin typeface="Calibri "/>
                </a:endParaRPr>
              </a:p>
              <a:p>
                <a:r>
                  <a:rPr lang="en-US" sz="1800" dirty="0">
                    <a:solidFill>
                      <a:schemeClr val="bg1"/>
                    </a:solidFill>
                    <a:effectLst/>
                    <a:latin typeface="Calibri "/>
                  </a:rPr>
                  <a:t>thresh = </a:t>
                </a:r>
                <a14:m>
                  <m:oMath xmlns:m="http://schemas.openxmlformats.org/officeDocument/2006/math">
                    <m:sSup>
                      <m:sSupPr>
                        <m:ctrlPr>
                          <a:rPr lang="en-US" sz="1800" i="1">
                            <a:solidFill>
                              <a:schemeClr val="bg1"/>
                            </a:solidFill>
                            <a:effectLst/>
                            <a:latin typeface="Cambria Math" panose="02040503050406030204" pitchFamily="18" charset="0"/>
                          </a:rPr>
                        </m:ctrlPr>
                      </m:sSupPr>
                      <m:e>
                        <m:r>
                          <a:rPr lang="en-US" sz="1800" b="0" i="1" smtClean="0">
                            <a:solidFill>
                              <a:schemeClr val="bg1"/>
                            </a:solidFill>
                            <a:effectLst/>
                            <a:latin typeface="Cambria Math" panose="02040503050406030204" pitchFamily="18" charset="0"/>
                          </a:rPr>
                          <m:t>10</m:t>
                        </m:r>
                      </m:e>
                      <m:sup>
                        <m:r>
                          <a:rPr lang="en-US" sz="1800" b="0" i="1" smtClean="0">
                            <a:solidFill>
                              <a:schemeClr val="bg1"/>
                            </a:solidFill>
                            <a:effectLst/>
                            <a:latin typeface="Cambria Math" panose="02040503050406030204" pitchFamily="18" charset="0"/>
                          </a:rPr>
                          <m:t>−15</m:t>
                        </m:r>
                      </m:sup>
                    </m:sSup>
                  </m:oMath>
                </a14:m>
                <a:endParaRPr lang="en-US" sz="1800" dirty="0">
                  <a:solidFill>
                    <a:schemeClr val="bg1"/>
                  </a:solidFill>
                  <a:effectLst/>
                  <a:latin typeface="Calibri "/>
                </a:endParaRPr>
              </a:p>
            </p:txBody>
          </p:sp>
        </mc:Choice>
        <mc:Fallback xmlns="">
          <p:sp>
            <p:nvSpPr>
              <p:cNvPr id="28" name="TextBox 4">
                <a:extLst>
                  <a:ext uri="{FF2B5EF4-FFF2-40B4-BE49-F238E27FC236}">
                    <a16:creationId xmlns:a16="http://schemas.microsoft.com/office/drawing/2014/main" id="{9064DB29-F962-4363-8518-B38C98A56355}"/>
                  </a:ext>
                </a:extLst>
              </p:cNvPr>
              <p:cNvSpPr txBox="1">
                <a:spLocks noRot="1" noChangeAspect="1" noMove="1" noResize="1" noEditPoints="1" noAdjustHandles="1" noChangeArrowheads="1" noChangeShapeType="1" noTextEdit="1"/>
              </p:cNvSpPr>
              <p:nvPr/>
            </p:nvSpPr>
            <p:spPr>
              <a:xfrm>
                <a:off x="2024826" y="638348"/>
                <a:ext cx="1933238" cy="1480405"/>
              </a:xfrm>
              <a:prstGeom prst="rect">
                <a:avLst/>
              </a:prstGeom>
              <a:blipFill>
                <a:blip r:embed="rId3"/>
                <a:stretch>
                  <a:fillRect l="-2194" t="-2041" b="-5306"/>
                </a:stretch>
              </a:blipFill>
              <a:ln>
                <a:solidFill>
                  <a:schemeClr val="bg1"/>
                </a:solidFill>
              </a:ln>
            </p:spPr>
            <p:txBody>
              <a:bodyPr/>
              <a:lstStyle/>
              <a:p>
                <a:r>
                  <a:rPr lang="en-US">
                    <a:noFill/>
                  </a:rPr>
                  <a:t> </a:t>
                </a:r>
              </a:p>
            </p:txBody>
          </p:sp>
        </mc:Fallback>
      </mc:AlternateContent>
      <p:sp>
        <p:nvSpPr>
          <p:cNvPr id="29" name="TextBox 28">
            <a:extLst>
              <a:ext uri="{FF2B5EF4-FFF2-40B4-BE49-F238E27FC236}">
                <a16:creationId xmlns:a16="http://schemas.microsoft.com/office/drawing/2014/main" id="{47EC5144-1037-40AD-95A8-E4A17B2C6347}"/>
              </a:ext>
            </a:extLst>
          </p:cNvPr>
          <p:cNvSpPr txBox="1"/>
          <p:nvPr/>
        </p:nvSpPr>
        <p:spPr>
          <a:xfrm>
            <a:off x="4246880" y="1338612"/>
            <a:ext cx="2174240" cy="646331"/>
          </a:xfrm>
          <a:prstGeom prst="rect">
            <a:avLst/>
          </a:prstGeom>
          <a:noFill/>
        </p:spPr>
        <p:txBody>
          <a:bodyPr wrap="square" rtlCol="0">
            <a:spAutoFit/>
          </a:bodyPr>
          <a:lstStyle/>
          <a:p>
            <a:r>
              <a:rPr lang="en-US" dirty="0">
                <a:solidFill>
                  <a:schemeClr val="bg1"/>
                </a:solidFill>
                <a:latin typeface="Calibri "/>
              </a:rPr>
              <a:t>Minimum = 8.03</a:t>
            </a:r>
            <a:r>
              <a:rPr lang="en-US" dirty="0">
                <a:solidFill>
                  <a:schemeClr val="bg1"/>
                </a:solidFill>
              </a:rPr>
              <a:t> </a:t>
            </a:r>
            <a:r>
              <a:rPr lang="en-US" dirty="0">
                <a:solidFill>
                  <a:schemeClr val="bg1"/>
                </a:solidFill>
                <a:latin typeface="Calibri "/>
              </a:rPr>
              <a:t> s  </a:t>
            </a:r>
          </a:p>
          <a:p>
            <a:r>
              <a:rPr lang="en-US" dirty="0" err="1">
                <a:solidFill>
                  <a:schemeClr val="bg1"/>
                </a:solidFill>
                <a:latin typeface="Calibri "/>
              </a:rPr>
              <a:t>Vec</a:t>
            </a:r>
            <a:r>
              <a:rPr lang="en-US" dirty="0">
                <a:solidFill>
                  <a:schemeClr val="bg1"/>
                </a:solidFill>
                <a:latin typeface="Calibri "/>
              </a:rPr>
              <a:t> = 3 Tree = 7</a:t>
            </a:r>
            <a:endParaRPr lang="en-US" dirty="0">
              <a:latin typeface="Calibri "/>
            </a:endParaRPr>
          </a:p>
        </p:txBody>
      </p:sp>
      <p:sp>
        <p:nvSpPr>
          <p:cNvPr id="4" name="Slide Number Placeholder 3">
            <a:extLst>
              <a:ext uri="{FF2B5EF4-FFF2-40B4-BE49-F238E27FC236}">
                <a16:creationId xmlns:a16="http://schemas.microsoft.com/office/drawing/2014/main" id="{3D1FA59C-EAAF-4C2E-96A3-4010E9C9BAF2}"/>
              </a:ext>
            </a:extLst>
          </p:cNvPr>
          <p:cNvSpPr>
            <a:spLocks noGrp="1"/>
          </p:cNvSpPr>
          <p:nvPr>
            <p:ph type="sldNum" sz="quarter" idx="12"/>
          </p:nvPr>
        </p:nvSpPr>
        <p:spPr>
          <a:xfrm>
            <a:off x="10775085" y="6047592"/>
            <a:ext cx="771089" cy="365125"/>
          </a:xfrm>
        </p:spPr>
        <p:txBody>
          <a:bodyPr/>
          <a:lstStyle/>
          <a:p>
            <a:fld id="{6D22F896-40B5-4ADD-8801-0D06FADFA095}" type="slidenum">
              <a:rPr lang="en-US" smtClean="0"/>
              <a:t>45</a:t>
            </a:fld>
            <a:endParaRPr lang="en-US" dirty="0"/>
          </a:p>
        </p:txBody>
      </p:sp>
      <p:sp>
        <p:nvSpPr>
          <p:cNvPr id="37" name="TextBox 36">
            <a:extLst>
              <a:ext uri="{FF2B5EF4-FFF2-40B4-BE49-F238E27FC236}">
                <a16:creationId xmlns:a16="http://schemas.microsoft.com/office/drawing/2014/main" id="{67EAAE39-180F-47A1-87BE-95BDA5345862}"/>
              </a:ext>
            </a:extLst>
          </p:cNvPr>
          <p:cNvSpPr txBox="1"/>
          <p:nvPr/>
        </p:nvSpPr>
        <p:spPr>
          <a:xfrm>
            <a:off x="7589520" y="1135730"/>
            <a:ext cx="1620957" cy="646331"/>
          </a:xfrm>
          <a:prstGeom prst="rect">
            <a:avLst/>
          </a:prstGeom>
          <a:noFill/>
        </p:spPr>
        <p:txBody>
          <a:bodyPr wrap="none" rtlCol="0">
            <a:spAutoFit/>
          </a:bodyPr>
          <a:lstStyle/>
          <a:p>
            <a:r>
              <a:rPr lang="en-US" dirty="0">
                <a:solidFill>
                  <a:schemeClr val="bg1"/>
                </a:solidFill>
                <a:latin typeface="Calibri "/>
              </a:rPr>
              <a:t>Speedup = x4.6</a:t>
            </a:r>
          </a:p>
          <a:p>
            <a:endParaRPr lang="en-US" dirty="0"/>
          </a:p>
        </p:txBody>
      </p:sp>
      <p:sp>
        <p:nvSpPr>
          <p:cNvPr id="38" name="TextBox 37">
            <a:extLst>
              <a:ext uri="{FF2B5EF4-FFF2-40B4-BE49-F238E27FC236}">
                <a16:creationId xmlns:a16="http://schemas.microsoft.com/office/drawing/2014/main" id="{1F9A2872-311D-41FD-AD03-FA0C5A974BB5}"/>
              </a:ext>
            </a:extLst>
          </p:cNvPr>
          <p:cNvSpPr txBox="1"/>
          <p:nvPr/>
        </p:nvSpPr>
        <p:spPr>
          <a:xfrm>
            <a:off x="4470400" y="659296"/>
            <a:ext cx="2992229" cy="369332"/>
          </a:xfrm>
          <a:prstGeom prst="rect">
            <a:avLst/>
          </a:prstGeom>
          <a:solidFill>
            <a:schemeClr val="tx1"/>
          </a:solidFill>
        </p:spPr>
        <p:txBody>
          <a:bodyPr wrap="none" rtlCol="0">
            <a:spAutoFit/>
          </a:bodyPr>
          <a:lstStyle/>
          <a:p>
            <a:r>
              <a:rPr lang="en-US" dirty="0">
                <a:solidFill>
                  <a:schemeClr val="bg1"/>
                </a:solidFill>
                <a:latin typeface="Calibri" panose="020F0502020204030204" pitchFamily="34" charset="0"/>
                <a:cs typeface="Calibri" panose="020F0502020204030204" pitchFamily="34" charset="0"/>
              </a:rPr>
              <a:t>Time Analysis for different tile</a:t>
            </a:r>
          </a:p>
        </p:txBody>
      </p:sp>
      <p:sp>
        <p:nvSpPr>
          <p:cNvPr id="40" name="TextBox 39">
            <a:extLst>
              <a:ext uri="{FF2B5EF4-FFF2-40B4-BE49-F238E27FC236}">
                <a16:creationId xmlns:a16="http://schemas.microsoft.com/office/drawing/2014/main" id="{01C5DE23-77E6-4283-93CD-065D38B97C53}"/>
              </a:ext>
            </a:extLst>
          </p:cNvPr>
          <p:cNvSpPr txBox="1"/>
          <p:nvPr/>
        </p:nvSpPr>
        <p:spPr>
          <a:xfrm>
            <a:off x="2024826" y="5168272"/>
            <a:ext cx="1191673" cy="369332"/>
          </a:xfrm>
          <a:prstGeom prst="rect">
            <a:avLst/>
          </a:prstGeom>
          <a:solidFill>
            <a:schemeClr val="tx1"/>
          </a:solidFill>
        </p:spPr>
        <p:txBody>
          <a:bodyPr wrap="none" rtlCol="0">
            <a:spAutoFit/>
          </a:bodyPr>
          <a:lstStyle/>
          <a:p>
            <a:r>
              <a:rPr lang="en-US" dirty="0">
                <a:solidFill>
                  <a:schemeClr val="bg1"/>
                </a:solidFill>
                <a:latin typeface="Calibri" panose="020F0502020204030204" pitchFamily="34" charset="0"/>
                <a:cs typeface="Calibri" panose="020F0502020204030204" pitchFamily="34" charset="0"/>
              </a:rPr>
              <a:t>Vector size</a:t>
            </a:r>
          </a:p>
        </p:txBody>
      </p:sp>
      <p:sp>
        <p:nvSpPr>
          <p:cNvPr id="41" name="TextBox 40">
            <a:extLst>
              <a:ext uri="{FF2B5EF4-FFF2-40B4-BE49-F238E27FC236}">
                <a16:creationId xmlns:a16="http://schemas.microsoft.com/office/drawing/2014/main" id="{08C8B2FA-5EEB-4382-81A0-61774AF860A7}"/>
              </a:ext>
            </a:extLst>
          </p:cNvPr>
          <p:cNvSpPr txBox="1"/>
          <p:nvPr/>
        </p:nvSpPr>
        <p:spPr>
          <a:xfrm>
            <a:off x="6931936" y="5537604"/>
            <a:ext cx="1315168" cy="369332"/>
          </a:xfrm>
          <a:prstGeom prst="rect">
            <a:avLst/>
          </a:prstGeom>
          <a:solidFill>
            <a:schemeClr val="tx1"/>
          </a:solidFill>
        </p:spPr>
        <p:txBody>
          <a:bodyPr wrap="none" rtlCol="0">
            <a:spAutoFit/>
          </a:bodyPr>
          <a:lstStyle/>
          <a:p>
            <a:r>
              <a:rPr lang="en-US" dirty="0">
                <a:solidFill>
                  <a:schemeClr val="bg1"/>
                </a:solidFill>
                <a:latin typeface="Calibri" panose="020F0502020204030204" pitchFamily="34" charset="0"/>
                <a:cs typeface="Calibri" panose="020F0502020204030204" pitchFamily="34" charset="0"/>
              </a:rPr>
              <a:t>Subtree size</a:t>
            </a:r>
          </a:p>
        </p:txBody>
      </p:sp>
    </p:spTree>
    <p:extLst>
      <p:ext uri="{BB962C8B-B14F-4D97-AF65-F5344CB8AC3E}">
        <p14:creationId xmlns:p14="http://schemas.microsoft.com/office/powerpoint/2010/main" val="30150693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F1AC2-C186-4C8C-87D6-3771A0E3CEB9}"/>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1263634D-49FD-4AB4-B744-358F45800C70}"/>
              </a:ext>
            </a:extLst>
          </p:cNvPr>
          <p:cNvSpPr>
            <a:spLocks noGrp="1"/>
          </p:cNvSpPr>
          <p:nvPr>
            <p:ph idx="1"/>
          </p:nvPr>
        </p:nvSpPr>
        <p:spPr/>
        <p:txBody>
          <a:bodyPr>
            <a:normAutofit/>
          </a:bodyPr>
          <a:lstStyle/>
          <a:p>
            <a:r>
              <a:rPr lang="en-US" sz="2800" dirty="0" err="1"/>
              <a:t>CnC</a:t>
            </a:r>
            <a:r>
              <a:rPr lang="en-US" sz="2800" dirty="0"/>
              <a:t> programs could be effectively tiled to improve performance</a:t>
            </a:r>
          </a:p>
          <a:p>
            <a:r>
              <a:rPr lang="en-US" sz="2800" dirty="0"/>
              <a:t>Interesting shape of tiles in more dimensions</a:t>
            </a:r>
          </a:p>
          <a:p>
            <a:r>
              <a:rPr lang="en-US" sz="2800" dirty="0"/>
              <a:t>Tilling of data will even more increase speedup</a:t>
            </a:r>
          </a:p>
        </p:txBody>
      </p:sp>
      <p:sp>
        <p:nvSpPr>
          <p:cNvPr id="5" name="Slide Number Placeholder 4">
            <a:extLst>
              <a:ext uri="{FF2B5EF4-FFF2-40B4-BE49-F238E27FC236}">
                <a16:creationId xmlns:a16="http://schemas.microsoft.com/office/drawing/2014/main" id="{895524F0-2A95-4E4F-842C-F4C3E3F31E21}"/>
              </a:ext>
            </a:extLst>
          </p:cNvPr>
          <p:cNvSpPr>
            <a:spLocks noGrp="1"/>
          </p:cNvSpPr>
          <p:nvPr>
            <p:ph type="sldNum" sz="quarter" idx="12"/>
          </p:nvPr>
        </p:nvSpPr>
        <p:spPr/>
        <p:txBody>
          <a:bodyPr/>
          <a:lstStyle/>
          <a:p>
            <a:fld id="{6D22F896-40B5-4ADD-8801-0D06FADFA095}" type="slidenum">
              <a:rPr lang="en-US" smtClean="0"/>
              <a:t>46</a:t>
            </a:fld>
            <a:endParaRPr lang="en-US" dirty="0"/>
          </a:p>
        </p:txBody>
      </p:sp>
    </p:spTree>
    <p:extLst>
      <p:ext uri="{BB962C8B-B14F-4D97-AF65-F5344CB8AC3E}">
        <p14:creationId xmlns:p14="http://schemas.microsoft.com/office/powerpoint/2010/main" val="25956527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AFF71-7253-47B8-B0D3-0217519313F4}"/>
              </a:ext>
            </a:extLst>
          </p:cNvPr>
          <p:cNvSpPr>
            <a:spLocks noGrp="1"/>
          </p:cNvSpPr>
          <p:nvPr>
            <p:ph type="title"/>
          </p:nvPr>
        </p:nvSpPr>
        <p:spPr/>
        <p:txBody>
          <a:bodyPr/>
          <a:lstStyle/>
          <a:p>
            <a:r>
              <a:rPr lang="en-US"/>
              <a:t>Further research</a:t>
            </a:r>
            <a:endParaRPr lang="en-US" dirty="0"/>
          </a:p>
        </p:txBody>
      </p:sp>
      <p:sp>
        <p:nvSpPr>
          <p:cNvPr id="3" name="Content Placeholder 2">
            <a:extLst>
              <a:ext uri="{FF2B5EF4-FFF2-40B4-BE49-F238E27FC236}">
                <a16:creationId xmlns:a16="http://schemas.microsoft.com/office/drawing/2014/main" id="{8210EBF0-892F-4E54-9F50-08E8723E4BEA}"/>
              </a:ext>
            </a:extLst>
          </p:cNvPr>
          <p:cNvSpPr>
            <a:spLocks noGrp="1"/>
          </p:cNvSpPr>
          <p:nvPr>
            <p:ph idx="1"/>
          </p:nvPr>
        </p:nvSpPr>
        <p:spPr>
          <a:xfrm>
            <a:off x="1141412" y="2249487"/>
            <a:ext cx="9905999" cy="3207730"/>
          </a:xfrm>
        </p:spPr>
        <p:txBody>
          <a:bodyPr>
            <a:normAutofit/>
          </a:bodyPr>
          <a:lstStyle/>
          <a:p>
            <a:r>
              <a:rPr lang="en-US" sz="2800" dirty="0"/>
              <a:t>Implementing automatic Tiling managed by Runtime</a:t>
            </a:r>
          </a:p>
          <a:p>
            <a:r>
              <a:rPr lang="en-US" sz="2800" dirty="0"/>
              <a:t>Implementation of other operators</a:t>
            </a:r>
          </a:p>
          <a:p>
            <a:r>
              <a:rPr lang="en-US" sz="2800" dirty="0"/>
              <a:t>Method of fusing in operators together</a:t>
            </a:r>
          </a:p>
          <a:p>
            <a:r>
              <a:rPr lang="en-US" sz="2800" dirty="0"/>
              <a:t>Implementation of multi variable functions tilling</a:t>
            </a:r>
          </a:p>
          <a:p>
            <a:endParaRPr lang="en-US" sz="2800" dirty="0"/>
          </a:p>
        </p:txBody>
      </p:sp>
      <p:sp>
        <p:nvSpPr>
          <p:cNvPr id="57" name="Slide Number Placeholder 56">
            <a:extLst>
              <a:ext uri="{FF2B5EF4-FFF2-40B4-BE49-F238E27FC236}">
                <a16:creationId xmlns:a16="http://schemas.microsoft.com/office/drawing/2014/main" id="{F70EA838-51C6-410B-83BC-8CF5B0AA6DB7}"/>
              </a:ext>
            </a:extLst>
          </p:cNvPr>
          <p:cNvSpPr>
            <a:spLocks noGrp="1"/>
          </p:cNvSpPr>
          <p:nvPr>
            <p:ph type="sldNum" sz="quarter" idx="12"/>
          </p:nvPr>
        </p:nvSpPr>
        <p:spPr/>
        <p:txBody>
          <a:bodyPr/>
          <a:lstStyle/>
          <a:p>
            <a:fld id="{6D22F896-40B5-4ADD-8801-0D06FADFA095}" type="slidenum">
              <a:rPr lang="en-US" smtClean="0"/>
              <a:t>47</a:t>
            </a:fld>
            <a:endParaRPr lang="en-US" dirty="0"/>
          </a:p>
        </p:txBody>
      </p:sp>
    </p:spTree>
    <p:extLst>
      <p:ext uri="{BB962C8B-B14F-4D97-AF65-F5344CB8AC3E}">
        <p14:creationId xmlns:p14="http://schemas.microsoft.com/office/powerpoint/2010/main" val="3603689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53CD7-25F9-4E68-B796-082F3039B1E3}"/>
              </a:ext>
            </a:extLst>
          </p:cNvPr>
          <p:cNvSpPr>
            <a:spLocks noGrp="1"/>
          </p:cNvSpPr>
          <p:nvPr>
            <p:ph type="title"/>
          </p:nvPr>
        </p:nvSpPr>
        <p:spPr>
          <a:xfrm>
            <a:off x="5188102" y="2689715"/>
            <a:ext cx="1815796" cy="1478570"/>
          </a:xfrm>
        </p:spPr>
        <p:txBody>
          <a:bodyPr>
            <a:normAutofit/>
          </a:bodyPr>
          <a:lstStyle/>
          <a:p>
            <a:r>
              <a:rPr lang="en-US" sz="4800" dirty="0"/>
              <a:t>Q&amp;A?</a:t>
            </a:r>
          </a:p>
        </p:txBody>
      </p:sp>
    </p:spTree>
    <p:extLst>
      <p:ext uri="{BB962C8B-B14F-4D97-AF65-F5344CB8AC3E}">
        <p14:creationId xmlns:p14="http://schemas.microsoft.com/office/powerpoint/2010/main" val="3003393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9BB44-011F-4BEF-BE3F-254CF52C0EFA}"/>
              </a:ext>
            </a:extLst>
          </p:cNvPr>
          <p:cNvSpPr>
            <a:spLocks noGrp="1"/>
          </p:cNvSpPr>
          <p:nvPr>
            <p:ph type="title"/>
          </p:nvPr>
        </p:nvSpPr>
        <p:spPr/>
        <p:txBody>
          <a:bodyPr/>
          <a:lstStyle/>
          <a:p>
            <a:r>
              <a:rPr lang="en-US" dirty="0"/>
              <a:t>CNC</a:t>
            </a:r>
          </a:p>
        </p:txBody>
      </p:sp>
      <p:sp>
        <p:nvSpPr>
          <p:cNvPr id="3" name="Content Placeholder 2">
            <a:extLst>
              <a:ext uri="{FF2B5EF4-FFF2-40B4-BE49-F238E27FC236}">
                <a16:creationId xmlns:a16="http://schemas.microsoft.com/office/drawing/2014/main" id="{8DC0DE79-86C2-42CD-B814-EBF398DA3357}"/>
              </a:ext>
            </a:extLst>
          </p:cNvPr>
          <p:cNvSpPr>
            <a:spLocks noGrp="1"/>
          </p:cNvSpPr>
          <p:nvPr>
            <p:ph idx="1"/>
          </p:nvPr>
        </p:nvSpPr>
        <p:spPr/>
        <p:txBody>
          <a:bodyPr>
            <a:normAutofit/>
          </a:bodyPr>
          <a:lstStyle/>
          <a:p>
            <a:r>
              <a:rPr lang="en-US" sz="2800" dirty="0" err="1"/>
              <a:t>Declerative</a:t>
            </a:r>
            <a:r>
              <a:rPr lang="en-US" sz="2800" dirty="0"/>
              <a:t> task oriented model </a:t>
            </a:r>
          </a:p>
          <a:p>
            <a:r>
              <a:rPr lang="en-US" sz="2800" dirty="0"/>
              <a:t>Efficiency - algorithm with minimal scheduling constraints</a:t>
            </a:r>
          </a:p>
          <a:p>
            <a:r>
              <a:rPr lang="en-US" sz="2800" dirty="0"/>
              <a:t>Single Assignment – No data races</a:t>
            </a:r>
          </a:p>
          <a:p>
            <a:r>
              <a:rPr lang="en-US" sz="2800" dirty="0"/>
              <a:t>Scalability - wide range of configurations from small multicore systems to large clusters</a:t>
            </a:r>
          </a:p>
        </p:txBody>
      </p:sp>
      <p:sp>
        <p:nvSpPr>
          <p:cNvPr id="6" name="Slide Number Placeholder 5">
            <a:extLst>
              <a:ext uri="{FF2B5EF4-FFF2-40B4-BE49-F238E27FC236}">
                <a16:creationId xmlns:a16="http://schemas.microsoft.com/office/drawing/2014/main" id="{8F5D9FEE-15B9-4B22-8614-018F621248D6}"/>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4162601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E63E1DB-0A8C-4842-9F6D-8952A5592C8C}"/>
              </a:ext>
            </a:extLst>
          </p:cNvPr>
          <p:cNvSpPr/>
          <p:nvPr/>
        </p:nvSpPr>
        <p:spPr>
          <a:xfrm>
            <a:off x="8905842" y="4204002"/>
            <a:ext cx="2253503" cy="1207636"/>
          </a:xfrm>
          <a:prstGeom prst="rect">
            <a:avLst/>
          </a:prstGeom>
          <a:solidFill>
            <a:schemeClr val="tx1"/>
          </a:solidFill>
          <a:ln w="28575">
            <a:solidFill>
              <a:schemeClr val="bg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solidFill>
                  <a:schemeClr val="bg1"/>
                </a:solidFill>
              </a:rPr>
              <a:t>DATA OUT</a:t>
            </a:r>
          </a:p>
        </p:txBody>
      </p:sp>
      <p:sp>
        <p:nvSpPr>
          <p:cNvPr id="2" name="Title 1">
            <a:extLst>
              <a:ext uri="{FF2B5EF4-FFF2-40B4-BE49-F238E27FC236}">
                <a16:creationId xmlns:a16="http://schemas.microsoft.com/office/drawing/2014/main" id="{F979BB44-011F-4BEF-BE3F-254CF52C0EFA}"/>
              </a:ext>
            </a:extLst>
          </p:cNvPr>
          <p:cNvSpPr>
            <a:spLocks noGrp="1"/>
          </p:cNvSpPr>
          <p:nvPr>
            <p:ph type="title"/>
          </p:nvPr>
        </p:nvSpPr>
        <p:spPr/>
        <p:txBody>
          <a:bodyPr/>
          <a:lstStyle/>
          <a:p>
            <a:r>
              <a:rPr lang="en-US" dirty="0"/>
              <a:t>CNC</a:t>
            </a:r>
          </a:p>
        </p:txBody>
      </p:sp>
      <p:sp>
        <p:nvSpPr>
          <p:cNvPr id="6" name="Slide Number Placeholder 5">
            <a:extLst>
              <a:ext uri="{FF2B5EF4-FFF2-40B4-BE49-F238E27FC236}">
                <a16:creationId xmlns:a16="http://schemas.microsoft.com/office/drawing/2014/main" id="{8F5D9FEE-15B9-4B22-8614-018F621248D6}"/>
              </a:ext>
            </a:extLst>
          </p:cNvPr>
          <p:cNvSpPr>
            <a:spLocks noGrp="1"/>
          </p:cNvSpPr>
          <p:nvPr>
            <p:ph type="sldNum" sz="quarter" idx="12"/>
          </p:nvPr>
        </p:nvSpPr>
        <p:spPr/>
        <p:txBody>
          <a:bodyPr/>
          <a:lstStyle/>
          <a:p>
            <a:fld id="{6D22F896-40B5-4ADD-8801-0D06FADFA095}" type="slidenum">
              <a:rPr lang="en-US" smtClean="0"/>
              <a:t>6</a:t>
            </a:fld>
            <a:endParaRPr lang="en-US" dirty="0"/>
          </a:p>
        </p:txBody>
      </p:sp>
      <p:sp>
        <p:nvSpPr>
          <p:cNvPr id="5" name="Rectangle 4">
            <a:extLst>
              <a:ext uri="{FF2B5EF4-FFF2-40B4-BE49-F238E27FC236}">
                <a16:creationId xmlns:a16="http://schemas.microsoft.com/office/drawing/2014/main" id="{FE2EAD20-39E4-4835-8FBB-1EE698A03371}"/>
              </a:ext>
            </a:extLst>
          </p:cNvPr>
          <p:cNvSpPr/>
          <p:nvPr/>
        </p:nvSpPr>
        <p:spPr>
          <a:xfrm>
            <a:off x="1141413" y="4204002"/>
            <a:ext cx="2224601" cy="1137425"/>
          </a:xfrm>
          <a:prstGeom prst="rect">
            <a:avLst/>
          </a:prstGeom>
          <a:solidFill>
            <a:schemeClr val="tx1"/>
          </a:solidFill>
          <a:ln w="28575">
            <a:solidFill>
              <a:schemeClr val="bg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solidFill>
                  <a:schemeClr val="bg1"/>
                </a:solidFill>
              </a:rPr>
              <a:t>DATA IN</a:t>
            </a:r>
          </a:p>
        </p:txBody>
      </p:sp>
      <p:sp>
        <p:nvSpPr>
          <p:cNvPr id="8" name="Oval 7">
            <a:extLst>
              <a:ext uri="{FF2B5EF4-FFF2-40B4-BE49-F238E27FC236}">
                <a16:creationId xmlns:a16="http://schemas.microsoft.com/office/drawing/2014/main" id="{89E33750-ECDF-4C19-B461-15D26FD1B2FB}"/>
              </a:ext>
            </a:extLst>
          </p:cNvPr>
          <p:cNvSpPr/>
          <p:nvPr/>
        </p:nvSpPr>
        <p:spPr>
          <a:xfrm>
            <a:off x="4618881" y="4033429"/>
            <a:ext cx="3034094" cy="1478570"/>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COMPUTATION STEP</a:t>
            </a:r>
          </a:p>
        </p:txBody>
      </p:sp>
      <p:sp>
        <p:nvSpPr>
          <p:cNvPr id="9" name="Hexagon 8">
            <a:extLst>
              <a:ext uri="{FF2B5EF4-FFF2-40B4-BE49-F238E27FC236}">
                <a16:creationId xmlns:a16="http://schemas.microsoft.com/office/drawing/2014/main" id="{FB64EBA4-D3DB-456E-9442-336479BC7470}"/>
              </a:ext>
            </a:extLst>
          </p:cNvPr>
          <p:cNvSpPr/>
          <p:nvPr/>
        </p:nvSpPr>
        <p:spPr>
          <a:xfrm>
            <a:off x="4921851" y="1928000"/>
            <a:ext cx="2428147" cy="870758"/>
          </a:xfrm>
          <a:prstGeom prst="hexagon">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CONTROL TAG</a:t>
            </a:r>
          </a:p>
        </p:txBody>
      </p:sp>
      <p:sp>
        <p:nvSpPr>
          <p:cNvPr id="10" name="Arrow: Right 9">
            <a:extLst>
              <a:ext uri="{FF2B5EF4-FFF2-40B4-BE49-F238E27FC236}">
                <a16:creationId xmlns:a16="http://schemas.microsoft.com/office/drawing/2014/main" id="{F0FAB4E2-C5AF-4BC1-AC80-C3EE3E7DB803}"/>
              </a:ext>
            </a:extLst>
          </p:cNvPr>
          <p:cNvSpPr/>
          <p:nvPr/>
        </p:nvSpPr>
        <p:spPr>
          <a:xfrm>
            <a:off x="3557069" y="4520679"/>
            <a:ext cx="870757" cy="574281"/>
          </a:xfrm>
          <a:prstGeom prst="rightArrow">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4" name="Arrow: Right 13">
            <a:extLst>
              <a:ext uri="{FF2B5EF4-FFF2-40B4-BE49-F238E27FC236}">
                <a16:creationId xmlns:a16="http://schemas.microsoft.com/office/drawing/2014/main" id="{8F9E68D6-3624-4242-AB11-B2F8FC31615A}"/>
              </a:ext>
            </a:extLst>
          </p:cNvPr>
          <p:cNvSpPr/>
          <p:nvPr/>
        </p:nvSpPr>
        <p:spPr>
          <a:xfrm>
            <a:off x="7844030" y="4520679"/>
            <a:ext cx="870757" cy="574281"/>
          </a:xfrm>
          <a:prstGeom prst="rightArrow">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9" name="Rectangle: Folded Corner 18">
            <a:extLst>
              <a:ext uri="{FF2B5EF4-FFF2-40B4-BE49-F238E27FC236}">
                <a16:creationId xmlns:a16="http://schemas.microsoft.com/office/drawing/2014/main" id="{7C85ABA7-914E-4D22-81BF-7372DF8FFF1E}"/>
              </a:ext>
            </a:extLst>
          </p:cNvPr>
          <p:cNvSpPr/>
          <p:nvPr/>
        </p:nvSpPr>
        <p:spPr>
          <a:xfrm>
            <a:off x="8196146" y="565683"/>
            <a:ext cx="3356517" cy="3248033"/>
          </a:xfrm>
          <a:prstGeom prst="foldedCorner">
            <a:avLst/>
          </a:prstGeom>
          <a:solidFill>
            <a:schemeClr val="tx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sz="2000" dirty="0">
              <a:solidFill>
                <a:schemeClr val="bg1"/>
              </a:solidFill>
            </a:endParaRPr>
          </a:p>
          <a:p>
            <a:pPr lvl="1"/>
            <a:r>
              <a:rPr lang="en-US" sz="2000" dirty="0" err="1">
                <a:solidFill>
                  <a:schemeClr val="bg1"/>
                </a:solidFill>
              </a:rPr>
              <a:t>tag_name.put</a:t>
            </a:r>
            <a:r>
              <a:rPr lang="en-US" sz="2000" dirty="0">
                <a:solidFill>
                  <a:schemeClr val="bg1"/>
                </a:solidFill>
              </a:rPr>
              <a:t>();</a:t>
            </a:r>
          </a:p>
          <a:p>
            <a:pPr lvl="1"/>
            <a:r>
              <a:rPr lang="en-US" sz="2000" dirty="0">
                <a:solidFill>
                  <a:schemeClr val="bg1"/>
                </a:solidFill>
              </a:rPr>
              <a:t>		…</a:t>
            </a:r>
          </a:p>
          <a:p>
            <a:pPr lvl="1"/>
            <a:r>
              <a:rPr lang="en-US" sz="2000" dirty="0">
                <a:solidFill>
                  <a:schemeClr val="bg1"/>
                </a:solidFill>
              </a:rPr>
              <a:t>Step::execute{</a:t>
            </a:r>
          </a:p>
          <a:p>
            <a:pPr lvl="1"/>
            <a:r>
              <a:rPr lang="en-US" sz="2000" dirty="0">
                <a:solidFill>
                  <a:schemeClr val="bg1"/>
                </a:solidFill>
              </a:rPr>
              <a:t>	</a:t>
            </a:r>
            <a:r>
              <a:rPr lang="en-US" sz="2000" dirty="0" err="1">
                <a:solidFill>
                  <a:schemeClr val="bg1"/>
                </a:solidFill>
              </a:rPr>
              <a:t>data_in.get</a:t>
            </a:r>
            <a:r>
              <a:rPr lang="en-US" sz="2000" dirty="0">
                <a:solidFill>
                  <a:schemeClr val="bg1"/>
                </a:solidFill>
              </a:rPr>
              <a:t>();</a:t>
            </a:r>
          </a:p>
          <a:p>
            <a:pPr lvl="1"/>
            <a:endParaRPr lang="en-US" sz="2000" i="1" dirty="0">
              <a:solidFill>
                <a:schemeClr val="bg1"/>
              </a:solidFill>
            </a:endParaRPr>
          </a:p>
          <a:p>
            <a:pPr lvl="1"/>
            <a:r>
              <a:rPr lang="en-US" sz="2000" i="1" dirty="0">
                <a:solidFill>
                  <a:schemeClr val="bg1"/>
                </a:solidFill>
              </a:rPr>
              <a:t> 	Do computation…</a:t>
            </a:r>
          </a:p>
          <a:p>
            <a:pPr lvl="1"/>
            <a:endParaRPr lang="en-US" sz="2000" dirty="0">
              <a:solidFill>
                <a:schemeClr val="bg1"/>
              </a:solidFill>
            </a:endParaRPr>
          </a:p>
          <a:p>
            <a:pPr lvl="1"/>
            <a:r>
              <a:rPr lang="en-US" sz="2000" dirty="0">
                <a:solidFill>
                  <a:schemeClr val="bg1"/>
                </a:solidFill>
              </a:rPr>
              <a:t>	</a:t>
            </a:r>
            <a:r>
              <a:rPr lang="en-US" sz="2000" dirty="0" err="1">
                <a:solidFill>
                  <a:schemeClr val="bg1"/>
                </a:solidFill>
              </a:rPr>
              <a:t>data_out.put</a:t>
            </a:r>
            <a:r>
              <a:rPr lang="en-US" sz="2000" dirty="0">
                <a:solidFill>
                  <a:schemeClr val="bg1"/>
                </a:solidFill>
              </a:rPr>
              <a:t>();</a:t>
            </a:r>
          </a:p>
          <a:p>
            <a:pPr lvl="1"/>
            <a:r>
              <a:rPr lang="en-US" sz="2000" dirty="0">
                <a:solidFill>
                  <a:schemeClr val="bg1"/>
                </a:solidFill>
              </a:rPr>
              <a:t>}</a:t>
            </a:r>
          </a:p>
        </p:txBody>
      </p:sp>
      <p:sp>
        <p:nvSpPr>
          <p:cNvPr id="20" name="Arrow: Right 19">
            <a:extLst>
              <a:ext uri="{FF2B5EF4-FFF2-40B4-BE49-F238E27FC236}">
                <a16:creationId xmlns:a16="http://schemas.microsoft.com/office/drawing/2014/main" id="{C3DAA7AF-A59E-47DC-B1AB-685CB3165C8A}"/>
              </a:ext>
            </a:extLst>
          </p:cNvPr>
          <p:cNvSpPr/>
          <p:nvPr/>
        </p:nvSpPr>
        <p:spPr>
          <a:xfrm rot="5400000">
            <a:off x="5783596" y="3141859"/>
            <a:ext cx="870757" cy="574281"/>
          </a:xfrm>
          <a:prstGeom prst="rightArrow">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1" name="Arrow: Right 20">
            <a:extLst>
              <a:ext uri="{FF2B5EF4-FFF2-40B4-BE49-F238E27FC236}">
                <a16:creationId xmlns:a16="http://schemas.microsoft.com/office/drawing/2014/main" id="{9C6C4088-65DD-48CB-BD04-91700CA9309F}"/>
              </a:ext>
            </a:extLst>
          </p:cNvPr>
          <p:cNvSpPr/>
          <p:nvPr/>
        </p:nvSpPr>
        <p:spPr>
          <a:xfrm>
            <a:off x="8285357" y="735981"/>
            <a:ext cx="362524" cy="256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0049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grpId="0" nodeType="clickEffect">
                                  <p:stCondLst>
                                    <p:cond delay="0"/>
                                  </p:stCondLst>
                                  <p:childTnLst>
                                    <p:animClr clrSpc="rgb" dir="cw">
                                      <p:cBhvr>
                                        <p:cTn id="16" dur="500" fill="hold"/>
                                        <p:tgtEl>
                                          <p:spTgt spid="20"/>
                                        </p:tgtEl>
                                        <p:attrNameLst>
                                          <p:attrName>fillcolor</p:attrName>
                                        </p:attrNameLst>
                                      </p:cBhvr>
                                      <p:to>
                                        <a:srgbClr val="00B050"/>
                                      </p:to>
                                    </p:animClr>
                                    <p:set>
                                      <p:cBhvr>
                                        <p:cTn id="17" dur="500" fill="hold"/>
                                        <p:tgtEl>
                                          <p:spTgt spid="20"/>
                                        </p:tgtEl>
                                        <p:attrNameLst>
                                          <p:attrName>fill.type</p:attrName>
                                        </p:attrNameLst>
                                      </p:cBhvr>
                                      <p:to>
                                        <p:strVal val="solid"/>
                                      </p:to>
                                    </p:set>
                                    <p:set>
                                      <p:cBhvr>
                                        <p:cTn id="18" dur="500" fill="hold"/>
                                        <p:tgtEl>
                                          <p:spTgt spid="20"/>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1" nodeType="clickEffect">
                                  <p:stCondLst>
                                    <p:cond delay="0"/>
                                  </p:stCondLst>
                                  <p:childTnLst>
                                    <p:animMotion origin="layout" path="M -1.04167E-6 4.07407E-6 L -0.00013 0.08703 " pathEditMode="relative" rAng="0" ptsTypes="AA">
                                      <p:cBhvr>
                                        <p:cTn id="22" dur="1000" fill="hold"/>
                                        <p:tgtEl>
                                          <p:spTgt spid="21"/>
                                        </p:tgtEl>
                                        <p:attrNameLst>
                                          <p:attrName>ppt_x</p:attrName>
                                          <p:attrName>ppt_y</p:attrName>
                                        </p:attrNameLst>
                                      </p:cBhvr>
                                      <p:rCtr x="-13" y="4352"/>
                                    </p:animMotion>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2" nodeType="clickEffect">
                                  <p:stCondLst>
                                    <p:cond delay="0"/>
                                  </p:stCondLst>
                                  <p:childTnLst>
                                    <p:animMotion origin="layout" path="M -0.00013 0.08703 L 0.00078 0.13588 " pathEditMode="relative" rAng="0" ptsTypes="AA">
                                      <p:cBhvr>
                                        <p:cTn id="26" dur="1000" fill="hold"/>
                                        <p:tgtEl>
                                          <p:spTgt spid="21"/>
                                        </p:tgtEl>
                                        <p:attrNameLst>
                                          <p:attrName>ppt_x</p:attrName>
                                          <p:attrName>ppt_y</p:attrName>
                                        </p:attrNameLst>
                                      </p:cBhvr>
                                      <p:rCtr x="39" y="2431"/>
                                    </p:animMotion>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5" nodeType="clickEffect">
                                  <p:stCondLst>
                                    <p:cond delay="0"/>
                                  </p:stCondLst>
                                  <p:childTnLst>
                                    <p:animMotion origin="layout" path="M 0.00078 0.13588 L -0.00013 0.08703 " pathEditMode="relative" rAng="0" ptsTypes="AA">
                                      <p:cBhvr>
                                        <p:cTn id="30" dur="1000" fill="hold"/>
                                        <p:tgtEl>
                                          <p:spTgt spid="21"/>
                                        </p:tgtEl>
                                        <p:attrNameLst>
                                          <p:attrName>ppt_x</p:attrName>
                                          <p:attrName>ppt_y</p:attrName>
                                        </p:attrNameLst>
                                      </p:cBhvr>
                                      <p:rCtr x="-13" y="-2338"/>
                                    </p:animMotion>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1000" fill="hold"/>
                                        <p:tgtEl>
                                          <p:spTgt spid="10"/>
                                        </p:tgtEl>
                                        <p:attrNameLst>
                                          <p:attrName>fillcolor</p:attrName>
                                        </p:attrNameLst>
                                      </p:cBhvr>
                                      <p:to>
                                        <a:srgbClr val="00B050"/>
                                      </p:to>
                                    </p:animClr>
                                    <p:set>
                                      <p:cBhvr>
                                        <p:cTn id="35" dur="1000" fill="hold"/>
                                        <p:tgtEl>
                                          <p:spTgt spid="10"/>
                                        </p:tgtEl>
                                        <p:attrNameLst>
                                          <p:attrName>fill.type</p:attrName>
                                        </p:attrNameLst>
                                      </p:cBhvr>
                                      <p:to>
                                        <p:strVal val="solid"/>
                                      </p:to>
                                    </p:set>
                                    <p:set>
                                      <p:cBhvr>
                                        <p:cTn id="36" dur="1000" fill="hold"/>
                                        <p:tgtEl>
                                          <p:spTgt spid="10"/>
                                        </p:tgtEl>
                                        <p:attrNameLst>
                                          <p:attrName>fill.on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grpId="6" nodeType="clickEffect">
                                  <p:stCondLst>
                                    <p:cond delay="0"/>
                                  </p:stCondLst>
                                  <p:childTnLst>
                                    <p:animMotion origin="layout" path="M -0.00013 0.08703 L 0.00078 0.13588 " pathEditMode="relative" rAng="0" ptsTypes="AA">
                                      <p:cBhvr>
                                        <p:cTn id="40" dur="1000" fill="hold"/>
                                        <p:tgtEl>
                                          <p:spTgt spid="21"/>
                                        </p:tgtEl>
                                        <p:attrNameLst>
                                          <p:attrName>ppt_x</p:attrName>
                                          <p:attrName>ppt_y</p:attrName>
                                        </p:attrNameLst>
                                      </p:cBhvr>
                                      <p:rCtr x="-13" y="2315"/>
                                    </p:animMotion>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grpId="3" nodeType="clickEffect">
                                  <p:stCondLst>
                                    <p:cond delay="0"/>
                                  </p:stCondLst>
                                  <p:childTnLst>
                                    <p:animMotion origin="layout" path="M 0.00078 0.13588 L 0.00065 0.22176 " pathEditMode="relative" rAng="0" ptsTypes="AA">
                                      <p:cBhvr>
                                        <p:cTn id="44" dur="1000" fill="hold"/>
                                        <p:tgtEl>
                                          <p:spTgt spid="21"/>
                                        </p:tgtEl>
                                        <p:attrNameLst>
                                          <p:attrName>ppt_x</p:attrName>
                                          <p:attrName>ppt_y</p:attrName>
                                        </p:attrNameLst>
                                      </p:cBhvr>
                                      <p:rCtr x="-13" y="4282"/>
                                    </p:animMotion>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4" nodeType="clickEffect">
                                  <p:stCondLst>
                                    <p:cond delay="0"/>
                                  </p:stCondLst>
                                  <p:childTnLst>
                                    <p:animMotion origin="layout" path="M 0.00065 0.22176 L 0.00117 0.31064 " pathEditMode="relative" rAng="0" ptsTypes="AA">
                                      <p:cBhvr>
                                        <p:cTn id="48" dur="1000" fill="hold"/>
                                        <p:tgtEl>
                                          <p:spTgt spid="21"/>
                                        </p:tgtEl>
                                        <p:attrNameLst>
                                          <p:attrName>ppt_x</p:attrName>
                                          <p:attrName>ppt_y</p:attrName>
                                        </p:attrNameLst>
                                      </p:cBhvr>
                                      <p:rCtr x="26" y="4444"/>
                                    </p:animMotion>
                                  </p:childTnLst>
                                </p:cTn>
                              </p:par>
                            </p:childTnLst>
                          </p:cTn>
                        </p:par>
                      </p:childTnLst>
                    </p:cTn>
                  </p:par>
                  <p:par>
                    <p:cTn id="49" fill="hold">
                      <p:stCondLst>
                        <p:cond delay="indefinite"/>
                      </p:stCondLst>
                      <p:childTnLst>
                        <p:par>
                          <p:cTn id="50" fill="hold">
                            <p:stCondLst>
                              <p:cond delay="0"/>
                            </p:stCondLst>
                            <p:childTnLst>
                              <p:par>
                                <p:cTn id="51" presetID="1" presetClass="emph" presetSubtype="2" fill="hold" nodeType="clickEffect">
                                  <p:stCondLst>
                                    <p:cond delay="0"/>
                                  </p:stCondLst>
                                  <p:childTnLst>
                                    <p:animClr clrSpc="rgb" dir="cw">
                                      <p:cBhvr>
                                        <p:cTn id="52" dur="1000" fill="hold"/>
                                        <p:tgtEl>
                                          <p:spTgt spid="14"/>
                                        </p:tgtEl>
                                        <p:attrNameLst>
                                          <p:attrName>fillcolor</p:attrName>
                                        </p:attrNameLst>
                                      </p:cBhvr>
                                      <p:to>
                                        <a:srgbClr val="00B050"/>
                                      </p:to>
                                    </p:animClr>
                                    <p:set>
                                      <p:cBhvr>
                                        <p:cTn id="53" dur="1000" fill="hold"/>
                                        <p:tgtEl>
                                          <p:spTgt spid="14"/>
                                        </p:tgtEl>
                                        <p:attrNameLst>
                                          <p:attrName>fill.type</p:attrName>
                                        </p:attrNameLst>
                                      </p:cBhvr>
                                      <p:to>
                                        <p:strVal val="solid"/>
                                      </p:to>
                                    </p:set>
                                    <p:set>
                                      <p:cBhvr>
                                        <p:cTn id="54" dur="1000" fill="hold"/>
                                        <p:tgtEl>
                                          <p:spTgt spid="14"/>
                                        </p:tgtEl>
                                        <p:attrNameLst>
                                          <p:attrName>fill.on</p:attrName>
                                        </p:attrNameLst>
                                      </p:cBhvr>
                                      <p:to>
                                        <p:strVal val="true"/>
                                      </p:to>
                                    </p:set>
                                  </p:childTnLst>
                                </p:cTn>
                              </p:par>
                              <p:par>
                                <p:cTn id="55" presetID="42" presetClass="path" presetSubtype="0" accel="50000" decel="50000" fill="hold" grpId="7" nodeType="withEffect">
                                  <p:stCondLst>
                                    <p:cond delay="0"/>
                                  </p:stCondLst>
                                  <p:childTnLst>
                                    <p:animMotion origin="layout" path="M 0.00117 0.31065 L 0.00065 0.35578 " pathEditMode="relative" rAng="0" ptsTypes="AA">
                                      <p:cBhvr>
                                        <p:cTn id="56" dur="1000" fill="hold"/>
                                        <p:tgtEl>
                                          <p:spTgt spid="21"/>
                                        </p:tgtEl>
                                        <p:attrNameLst>
                                          <p:attrName>ppt_x</p:attrName>
                                          <p:attrName>ppt_y</p:attrName>
                                        </p:attrNameLst>
                                      </p:cBhvr>
                                      <p:rCtr x="0" y="189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1" grpId="1" animBg="1"/>
      <p:bldP spid="21" grpId="2" animBg="1"/>
      <p:bldP spid="21" grpId="3" animBg="1"/>
      <p:bldP spid="21" grpId="4" animBg="1"/>
      <p:bldP spid="21" grpId="5" animBg="1"/>
      <p:bldP spid="21" grpId="6" animBg="1"/>
      <p:bldP spid="21" grpId="7"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0E660-AE59-4A88-B412-129E004FB40C}"/>
              </a:ext>
            </a:extLst>
          </p:cNvPr>
          <p:cNvSpPr>
            <a:spLocks noGrp="1"/>
          </p:cNvSpPr>
          <p:nvPr>
            <p:ph type="title"/>
          </p:nvPr>
        </p:nvSpPr>
        <p:spPr/>
        <p:txBody>
          <a:bodyPr>
            <a:normAutofit/>
          </a:bodyPr>
          <a:lstStyle/>
          <a:p>
            <a:r>
              <a:rPr lang="en-US" dirty="0"/>
              <a:t>Starting point</a:t>
            </a:r>
          </a:p>
        </p:txBody>
      </p:sp>
      <p:sp>
        <p:nvSpPr>
          <p:cNvPr id="3" name="Content Placeholder 2">
            <a:extLst>
              <a:ext uri="{FF2B5EF4-FFF2-40B4-BE49-F238E27FC236}">
                <a16:creationId xmlns:a16="http://schemas.microsoft.com/office/drawing/2014/main" id="{35A606AA-49B9-42EF-8164-1AA769FD3681}"/>
              </a:ext>
            </a:extLst>
          </p:cNvPr>
          <p:cNvSpPr>
            <a:spLocks noGrp="1"/>
          </p:cNvSpPr>
          <p:nvPr>
            <p:ph idx="1"/>
          </p:nvPr>
        </p:nvSpPr>
        <p:spPr>
          <a:xfrm>
            <a:off x="1141413" y="1938811"/>
            <a:ext cx="9905999" cy="1332709"/>
          </a:xfrm>
        </p:spPr>
        <p:txBody>
          <a:bodyPr>
            <a:noAutofit/>
          </a:bodyPr>
          <a:lstStyle/>
          <a:p>
            <a:r>
              <a:rPr lang="en-US" sz="2800" dirty="0"/>
              <a:t>Inner-Product fine-grained </a:t>
            </a:r>
            <a:r>
              <a:rPr lang="en-US" sz="2800" dirty="0" err="1"/>
              <a:t>CnC</a:t>
            </a:r>
            <a:r>
              <a:rPr lang="en-US" sz="2800" dirty="0"/>
              <a:t> application written by Mahdi, researcher from Stony Brook University</a:t>
            </a:r>
          </a:p>
        </p:txBody>
      </p:sp>
      <p:sp>
        <p:nvSpPr>
          <p:cNvPr id="6" name="Slide Number Placeholder 5">
            <a:extLst>
              <a:ext uri="{FF2B5EF4-FFF2-40B4-BE49-F238E27FC236}">
                <a16:creationId xmlns:a16="http://schemas.microsoft.com/office/drawing/2014/main" id="{DA285121-9C33-412F-AD0D-9310DB39B340}"/>
              </a:ext>
            </a:extLst>
          </p:cNvPr>
          <p:cNvSpPr>
            <a:spLocks noGrp="1"/>
          </p:cNvSpPr>
          <p:nvPr>
            <p:ph type="sldNum" sz="quarter" idx="12"/>
          </p:nvPr>
        </p:nvSpPr>
        <p:spPr/>
        <p:txBody>
          <a:bodyPr/>
          <a:lstStyle/>
          <a:p>
            <a:fld id="{6D22F896-40B5-4ADD-8801-0D06FADFA095}" type="slidenum">
              <a:rPr lang="en-US" smtClean="0"/>
              <a:t>7</a:t>
            </a:fld>
            <a:endParaRPr lang="en-US" dirty="0"/>
          </a:p>
        </p:txBody>
      </p:sp>
      <p:sp>
        <p:nvSpPr>
          <p:cNvPr id="5" name="Rectangle 4">
            <a:extLst>
              <a:ext uri="{FF2B5EF4-FFF2-40B4-BE49-F238E27FC236}">
                <a16:creationId xmlns:a16="http://schemas.microsoft.com/office/drawing/2014/main" id="{367BE889-B1FF-4BF5-8A3B-4FC31E90DC33}"/>
              </a:ext>
            </a:extLst>
          </p:cNvPr>
          <p:cNvSpPr/>
          <p:nvPr/>
        </p:nvSpPr>
        <p:spPr>
          <a:xfrm>
            <a:off x="1141412" y="3987775"/>
            <a:ext cx="10231120" cy="2251707"/>
          </a:xfrm>
          <a:prstGeom prst="rect">
            <a:avLst/>
          </a:prstGeom>
        </p:spPr>
        <p:txBody>
          <a:bodyPr wrap="square">
            <a:spAutoFit/>
          </a:bodyPr>
          <a:lstStyle/>
          <a:p>
            <a:pPr marL="514350" lvl="0" indent="-514350" defTabSz="914400">
              <a:lnSpc>
                <a:spcPct val="120000"/>
              </a:lnSpc>
              <a:spcBef>
                <a:spcPts val="1000"/>
              </a:spcBef>
              <a:buSzPct val="125000"/>
              <a:buFont typeface="+mj-lt"/>
              <a:buAutoNum type="arabicPeriod"/>
            </a:pPr>
            <a:r>
              <a:rPr lang="en-US" sz="2800" dirty="0">
                <a:solidFill>
                  <a:prstClr val="white"/>
                </a:solidFill>
              </a:rPr>
              <a:t>Implementing a tiled version of Inner-Product by tiling in vector, tree and operator dimension </a:t>
            </a:r>
          </a:p>
          <a:p>
            <a:pPr marL="457200" lvl="0" indent="-457200" defTabSz="914400">
              <a:lnSpc>
                <a:spcPct val="120000"/>
              </a:lnSpc>
              <a:spcBef>
                <a:spcPts val="1000"/>
              </a:spcBef>
              <a:buSzPct val="125000"/>
              <a:buFont typeface="+mj-lt"/>
              <a:buAutoNum type="arabicPeriod"/>
            </a:pPr>
            <a:r>
              <a:rPr lang="en-US" sz="2800" dirty="0">
                <a:solidFill>
                  <a:prstClr val="white"/>
                </a:solidFill>
              </a:rPr>
              <a:t>Finding an optimal amount of computation that should be done by one Step</a:t>
            </a:r>
          </a:p>
        </p:txBody>
      </p:sp>
      <p:sp>
        <p:nvSpPr>
          <p:cNvPr id="8" name="Title 1">
            <a:extLst>
              <a:ext uri="{FF2B5EF4-FFF2-40B4-BE49-F238E27FC236}">
                <a16:creationId xmlns:a16="http://schemas.microsoft.com/office/drawing/2014/main" id="{ECAC3071-8475-460F-B30C-C3F287B62BF5}"/>
              </a:ext>
            </a:extLst>
          </p:cNvPr>
          <p:cNvSpPr txBox="1">
            <a:spLocks/>
          </p:cNvSpPr>
          <p:nvPr/>
        </p:nvSpPr>
        <p:spPr>
          <a:xfrm>
            <a:off x="1141412" y="2822260"/>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Main goals</a:t>
            </a:r>
          </a:p>
        </p:txBody>
      </p:sp>
    </p:spTree>
    <p:extLst>
      <p:ext uri="{BB962C8B-B14F-4D97-AF65-F5344CB8AC3E}">
        <p14:creationId xmlns:p14="http://schemas.microsoft.com/office/powerpoint/2010/main" val="3212795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75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CD0A37-0334-4FBD-8C38-D13E30092692}"/>
              </a:ext>
            </a:extLst>
          </p:cNvPr>
          <p:cNvPicPr>
            <a:picLocks noChangeAspect="1"/>
          </p:cNvPicPr>
          <p:nvPr/>
        </p:nvPicPr>
        <p:blipFill>
          <a:blip r:embed="rId2"/>
          <a:stretch>
            <a:fillRect/>
          </a:stretch>
        </p:blipFill>
        <p:spPr>
          <a:xfrm>
            <a:off x="1664348" y="3008960"/>
            <a:ext cx="3493110" cy="3493110"/>
          </a:xfrm>
          <a:prstGeom prst="rect">
            <a:avLst/>
          </a:prstGeom>
        </p:spPr>
      </p:pic>
      <p:sp>
        <p:nvSpPr>
          <p:cNvPr id="2" name="Title 1">
            <a:extLst>
              <a:ext uri="{FF2B5EF4-FFF2-40B4-BE49-F238E27FC236}">
                <a16:creationId xmlns:a16="http://schemas.microsoft.com/office/drawing/2014/main" id="{CD0AFCB1-6605-4B8E-B9FF-BB3066478426}"/>
              </a:ext>
            </a:extLst>
          </p:cNvPr>
          <p:cNvSpPr>
            <a:spLocks noGrp="1"/>
          </p:cNvSpPr>
          <p:nvPr>
            <p:ph type="title"/>
          </p:nvPr>
        </p:nvSpPr>
        <p:spPr/>
        <p:txBody>
          <a:bodyPr/>
          <a:lstStyle/>
          <a:p>
            <a:r>
              <a:rPr lang="en-US" dirty="0"/>
              <a:t>Inner-Product basic implementation</a:t>
            </a:r>
          </a:p>
        </p:txBody>
      </p:sp>
      <p:sp>
        <p:nvSpPr>
          <p:cNvPr id="3" name="Content Placeholder 2">
            <a:extLst>
              <a:ext uri="{FF2B5EF4-FFF2-40B4-BE49-F238E27FC236}">
                <a16:creationId xmlns:a16="http://schemas.microsoft.com/office/drawing/2014/main" id="{CA39D1DF-F2E7-4748-86F1-0111101448C2}"/>
              </a:ext>
            </a:extLst>
          </p:cNvPr>
          <p:cNvSpPr>
            <a:spLocks noGrp="1"/>
          </p:cNvSpPr>
          <p:nvPr>
            <p:ph idx="1"/>
          </p:nvPr>
        </p:nvSpPr>
        <p:spPr>
          <a:xfrm>
            <a:off x="1141413" y="1941756"/>
            <a:ext cx="8934572" cy="555259"/>
          </a:xfrm>
        </p:spPr>
        <p:txBody>
          <a:bodyPr/>
          <a:lstStyle/>
          <a:p>
            <a:r>
              <a:rPr lang="en-US" dirty="0"/>
              <a:t>Represent analogue function with tree</a:t>
            </a:r>
          </a:p>
        </p:txBody>
      </p:sp>
      <p:sp>
        <p:nvSpPr>
          <p:cNvPr id="8" name="Arrow: Right 7">
            <a:extLst>
              <a:ext uri="{FF2B5EF4-FFF2-40B4-BE49-F238E27FC236}">
                <a16:creationId xmlns:a16="http://schemas.microsoft.com/office/drawing/2014/main" id="{F9B72B04-6843-4EC7-8C3C-C87E8B34B15F}"/>
              </a:ext>
            </a:extLst>
          </p:cNvPr>
          <p:cNvSpPr/>
          <p:nvPr/>
        </p:nvSpPr>
        <p:spPr>
          <a:xfrm>
            <a:off x="5524076" y="4413616"/>
            <a:ext cx="1477901" cy="694592"/>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B72E1BE1-33FD-46EC-AFCD-4C75BB9829C9}"/>
              </a:ext>
            </a:extLst>
          </p:cNvPr>
          <p:cNvPicPr>
            <a:picLocks noChangeAspect="1"/>
          </p:cNvPicPr>
          <p:nvPr/>
        </p:nvPicPr>
        <p:blipFill rotWithShape="1">
          <a:blip r:embed="rId3"/>
          <a:srcRect b="72574"/>
          <a:stretch/>
        </p:blipFill>
        <p:spPr>
          <a:xfrm>
            <a:off x="7211524" y="3156927"/>
            <a:ext cx="3493110" cy="879814"/>
          </a:xfrm>
          <a:prstGeom prst="rect">
            <a:avLst/>
          </a:prstGeom>
        </p:spPr>
      </p:pic>
      <p:sp>
        <p:nvSpPr>
          <p:cNvPr id="24" name="Rectangle 23">
            <a:extLst>
              <a:ext uri="{FF2B5EF4-FFF2-40B4-BE49-F238E27FC236}">
                <a16:creationId xmlns:a16="http://schemas.microsoft.com/office/drawing/2014/main" id="{84BD324E-FEA7-488C-B6DF-AF26E5E96FF2}"/>
              </a:ext>
            </a:extLst>
          </p:cNvPr>
          <p:cNvSpPr/>
          <p:nvPr/>
        </p:nvSpPr>
        <p:spPr>
          <a:xfrm>
            <a:off x="1722120" y="3084855"/>
            <a:ext cx="3368040" cy="33521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31A19A5-63C3-4B17-BF81-CC7F07F5166C}"/>
              </a:ext>
            </a:extLst>
          </p:cNvPr>
          <p:cNvSpPr>
            <a:spLocks noGrp="1"/>
          </p:cNvSpPr>
          <p:nvPr>
            <p:ph type="sldNum" sz="quarter" idx="12"/>
          </p:nvPr>
        </p:nvSpPr>
        <p:spPr/>
        <p:txBody>
          <a:bodyPr/>
          <a:lstStyle/>
          <a:p>
            <a:fld id="{6D22F896-40B5-4ADD-8801-0D06FADFA095}" type="slidenum">
              <a:rPr lang="en-US" smtClean="0"/>
              <a:t>8</a:t>
            </a:fld>
            <a:endParaRPr lang="en-US" dirty="0"/>
          </a:p>
        </p:txBody>
      </p:sp>
      <p:sp>
        <p:nvSpPr>
          <p:cNvPr id="7" name="Freeform: Shape 6">
            <a:extLst>
              <a:ext uri="{FF2B5EF4-FFF2-40B4-BE49-F238E27FC236}">
                <a16:creationId xmlns:a16="http://schemas.microsoft.com/office/drawing/2014/main" id="{20ED70BF-3C86-4A93-9B83-39DE8E24A341}"/>
              </a:ext>
            </a:extLst>
          </p:cNvPr>
          <p:cNvSpPr/>
          <p:nvPr/>
        </p:nvSpPr>
        <p:spPr>
          <a:xfrm>
            <a:off x="1737360" y="3981577"/>
            <a:ext cx="3375660" cy="1638797"/>
          </a:xfrm>
          <a:custGeom>
            <a:avLst/>
            <a:gdLst>
              <a:gd name="connsiteX0" fmla="*/ 0 w 3375660"/>
              <a:gd name="connsiteY0" fmla="*/ 895223 h 1638797"/>
              <a:gd name="connsiteX1" fmla="*/ 137160 w 3375660"/>
              <a:gd name="connsiteY1" fmla="*/ 18923 h 1638797"/>
              <a:gd name="connsiteX2" fmla="*/ 434340 w 3375660"/>
              <a:gd name="connsiteY2" fmla="*/ 1634363 h 1638797"/>
              <a:gd name="connsiteX3" fmla="*/ 990600 w 3375660"/>
              <a:gd name="connsiteY3" fmla="*/ 514223 h 1638797"/>
              <a:gd name="connsiteX4" fmla="*/ 1729740 w 3375660"/>
              <a:gd name="connsiteY4" fmla="*/ 994283 h 1638797"/>
              <a:gd name="connsiteX5" fmla="*/ 2400300 w 3375660"/>
              <a:gd name="connsiteY5" fmla="*/ 1481963 h 1638797"/>
              <a:gd name="connsiteX6" fmla="*/ 3048000 w 3375660"/>
              <a:gd name="connsiteY6" fmla="*/ 453263 h 1638797"/>
              <a:gd name="connsiteX7" fmla="*/ 3375660 w 3375660"/>
              <a:gd name="connsiteY7" fmla="*/ 879983 h 16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75660" h="1638797">
                <a:moveTo>
                  <a:pt x="0" y="895223"/>
                </a:moveTo>
                <a:cubicBezTo>
                  <a:pt x="32385" y="395478"/>
                  <a:pt x="64770" y="-104267"/>
                  <a:pt x="137160" y="18923"/>
                </a:cubicBezTo>
                <a:cubicBezTo>
                  <a:pt x="209550" y="142113"/>
                  <a:pt x="292100" y="1551813"/>
                  <a:pt x="434340" y="1634363"/>
                </a:cubicBezTo>
                <a:cubicBezTo>
                  <a:pt x="576580" y="1716913"/>
                  <a:pt x="774700" y="620903"/>
                  <a:pt x="990600" y="514223"/>
                </a:cubicBezTo>
                <a:cubicBezTo>
                  <a:pt x="1206500" y="407543"/>
                  <a:pt x="1494790" y="832993"/>
                  <a:pt x="1729740" y="994283"/>
                </a:cubicBezTo>
                <a:cubicBezTo>
                  <a:pt x="1964690" y="1155573"/>
                  <a:pt x="2180590" y="1572133"/>
                  <a:pt x="2400300" y="1481963"/>
                </a:cubicBezTo>
                <a:cubicBezTo>
                  <a:pt x="2620010" y="1391793"/>
                  <a:pt x="2885440" y="553593"/>
                  <a:pt x="3048000" y="453263"/>
                </a:cubicBezTo>
                <a:cubicBezTo>
                  <a:pt x="3210560" y="352933"/>
                  <a:pt x="3293110" y="616458"/>
                  <a:pt x="3375660" y="879983"/>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0199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anim calcmode="lin" valueType="num">
                                      <p:cBhvr>
                                        <p:cTn id="1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24"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CD0A37-0334-4FBD-8C38-D13E30092692}"/>
              </a:ext>
            </a:extLst>
          </p:cNvPr>
          <p:cNvPicPr>
            <a:picLocks noChangeAspect="1"/>
          </p:cNvPicPr>
          <p:nvPr/>
        </p:nvPicPr>
        <p:blipFill>
          <a:blip r:embed="rId2"/>
          <a:stretch>
            <a:fillRect/>
          </a:stretch>
        </p:blipFill>
        <p:spPr>
          <a:xfrm>
            <a:off x="1664348" y="3008960"/>
            <a:ext cx="3493110" cy="3493110"/>
          </a:xfrm>
          <a:prstGeom prst="rect">
            <a:avLst/>
          </a:prstGeom>
        </p:spPr>
      </p:pic>
      <p:sp>
        <p:nvSpPr>
          <p:cNvPr id="2" name="Title 1">
            <a:extLst>
              <a:ext uri="{FF2B5EF4-FFF2-40B4-BE49-F238E27FC236}">
                <a16:creationId xmlns:a16="http://schemas.microsoft.com/office/drawing/2014/main" id="{CD0AFCB1-6605-4B8E-B9FF-BB3066478426}"/>
              </a:ext>
            </a:extLst>
          </p:cNvPr>
          <p:cNvSpPr>
            <a:spLocks noGrp="1"/>
          </p:cNvSpPr>
          <p:nvPr>
            <p:ph type="title"/>
          </p:nvPr>
        </p:nvSpPr>
        <p:spPr/>
        <p:txBody>
          <a:bodyPr/>
          <a:lstStyle/>
          <a:p>
            <a:r>
              <a:rPr lang="en-US" dirty="0"/>
              <a:t>Inner-Product basic implementation</a:t>
            </a:r>
          </a:p>
        </p:txBody>
      </p:sp>
      <p:sp>
        <p:nvSpPr>
          <p:cNvPr id="3" name="Content Placeholder 2">
            <a:extLst>
              <a:ext uri="{FF2B5EF4-FFF2-40B4-BE49-F238E27FC236}">
                <a16:creationId xmlns:a16="http://schemas.microsoft.com/office/drawing/2014/main" id="{CA39D1DF-F2E7-4748-86F1-0111101448C2}"/>
              </a:ext>
            </a:extLst>
          </p:cNvPr>
          <p:cNvSpPr>
            <a:spLocks noGrp="1"/>
          </p:cNvSpPr>
          <p:nvPr>
            <p:ph idx="1"/>
          </p:nvPr>
        </p:nvSpPr>
        <p:spPr>
          <a:xfrm>
            <a:off x="1141413" y="1941756"/>
            <a:ext cx="8934572" cy="555259"/>
          </a:xfrm>
        </p:spPr>
        <p:txBody>
          <a:bodyPr/>
          <a:lstStyle/>
          <a:p>
            <a:r>
              <a:rPr lang="en-US" dirty="0"/>
              <a:t>Represent analogue function with tree</a:t>
            </a:r>
          </a:p>
        </p:txBody>
      </p:sp>
      <p:sp>
        <p:nvSpPr>
          <p:cNvPr id="8" name="Arrow: Right 7">
            <a:extLst>
              <a:ext uri="{FF2B5EF4-FFF2-40B4-BE49-F238E27FC236}">
                <a16:creationId xmlns:a16="http://schemas.microsoft.com/office/drawing/2014/main" id="{F9B72B04-6843-4EC7-8C3C-C87E8B34B15F}"/>
              </a:ext>
            </a:extLst>
          </p:cNvPr>
          <p:cNvSpPr/>
          <p:nvPr/>
        </p:nvSpPr>
        <p:spPr>
          <a:xfrm>
            <a:off x="5524076" y="4413616"/>
            <a:ext cx="1477901" cy="694592"/>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B72E1BE1-33FD-46EC-AFCD-4C75BB9829C9}"/>
              </a:ext>
            </a:extLst>
          </p:cNvPr>
          <p:cNvPicPr>
            <a:picLocks noChangeAspect="1"/>
          </p:cNvPicPr>
          <p:nvPr/>
        </p:nvPicPr>
        <p:blipFill rotWithShape="1">
          <a:blip r:embed="rId3"/>
          <a:srcRect b="72574"/>
          <a:stretch/>
        </p:blipFill>
        <p:spPr>
          <a:xfrm>
            <a:off x="7211524" y="3156927"/>
            <a:ext cx="3493110" cy="879814"/>
          </a:xfrm>
          <a:prstGeom prst="rect">
            <a:avLst/>
          </a:prstGeom>
        </p:spPr>
      </p:pic>
      <p:sp>
        <p:nvSpPr>
          <p:cNvPr id="24" name="Rectangle 23">
            <a:extLst>
              <a:ext uri="{FF2B5EF4-FFF2-40B4-BE49-F238E27FC236}">
                <a16:creationId xmlns:a16="http://schemas.microsoft.com/office/drawing/2014/main" id="{84BD324E-FEA7-488C-B6DF-AF26E5E96FF2}"/>
              </a:ext>
            </a:extLst>
          </p:cNvPr>
          <p:cNvSpPr/>
          <p:nvPr/>
        </p:nvSpPr>
        <p:spPr>
          <a:xfrm>
            <a:off x="1722120" y="3084855"/>
            <a:ext cx="3368040" cy="33521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31A19A5-63C3-4B17-BF81-CC7F07F5166C}"/>
              </a:ext>
            </a:extLst>
          </p:cNvPr>
          <p:cNvSpPr>
            <a:spLocks noGrp="1"/>
          </p:cNvSpPr>
          <p:nvPr>
            <p:ph type="sldNum" sz="quarter" idx="12"/>
          </p:nvPr>
        </p:nvSpPr>
        <p:spPr/>
        <p:txBody>
          <a:bodyPr/>
          <a:lstStyle/>
          <a:p>
            <a:fld id="{6D22F896-40B5-4ADD-8801-0D06FADFA095}" type="slidenum">
              <a:rPr lang="en-US" smtClean="0"/>
              <a:t>9</a:t>
            </a:fld>
            <a:endParaRPr lang="en-US" dirty="0"/>
          </a:p>
        </p:txBody>
      </p:sp>
      <p:cxnSp>
        <p:nvCxnSpPr>
          <p:cNvPr id="10" name="Straight Connector 9">
            <a:extLst>
              <a:ext uri="{FF2B5EF4-FFF2-40B4-BE49-F238E27FC236}">
                <a16:creationId xmlns:a16="http://schemas.microsoft.com/office/drawing/2014/main" id="{1EC63E81-3D96-4327-BDFA-E05DC3576D20}"/>
              </a:ext>
            </a:extLst>
          </p:cNvPr>
          <p:cNvCxnSpPr>
            <a:cxnSpLocks/>
          </p:cNvCxnSpPr>
          <p:nvPr/>
        </p:nvCxnSpPr>
        <p:spPr>
          <a:xfrm>
            <a:off x="3404616" y="3084855"/>
            <a:ext cx="0" cy="3352114"/>
          </a:xfrm>
          <a:prstGeom prst="line">
            <a:avLst/>
          </a:prstGeom>
          <a:ln>
            <a:solidFill>
              <a:srgbClr val="FF0000"/>
            </a:solidFill>
          </a:ln>
        </p:spPr>
        <p:style>
          <a:lnRef idx="2">
            <a:schemeClr val="accent4"/>
          </a:lnRef>
          <a:fillRef idx="0">
            <a:schemeClr val="accent4"/>
          </a:fillRef>
          <a:effectRef idx="1">
            <a:schemeClr val="accent4"/>
          </a:effectRef>
          <a:fontRef idx="minor">
            <a:schemeClr val="tx1"/>
          </a:fontRef>
        </p:style>
      </p:cxnSp>
      <p:sp>
        <p:nvSpPr>
          <p:cNvPr id="7" name="Freeform: Shape 6">
            <a:extLst>
              <a:ext uri="{FF2B5EF4-FFF2-40B4-BE49-F238E27FC236}">
                <a16:creationId xmlns:a16="http://schemas.microsoft.com/office/drawing/2014/main" id="{CBD55D99-2971-4D07-9953-1E98D1B2FF14}"/>
              </a:ext>
            </a:extLst>
          </p:cNvPr>
          <p:cNvSpPr/>
          <p:nvPr/>
        </p:nvSpPr>
        <p:spPr>
          <a:xfrm>
            <a:off x="1722120" y="3994709"/>
            <a:ext cx="1676400" cy="1651778"/>
          </a:xfrm>
          <a:custGeom>
            <a:avLst/>
            <a:gdLst>
              <a:gd name="connsiteX0" fmla="*/ 0 w 1676400"/>
              <a:gd name="connsiteY0" fmla="*/ 874471 h 1651778"/>
              <a:gd name="connsiteX1" fmla="*/ 190500 w 1676400"/>
              <a:gd name="connsiteY1" fmla="*/ 21031 h 1651778"/>
              <a:gd name="connsiteX2" fmla="*/ 449580 w 1676400"/>
              <a:gd name="connsiteY2" fmla="*/ 1651711 h 1651778"/>
              <a:gd name="connsiteX3" fmla="*/ 868680 w 1676400"/>
              <a:gd name="connsiteY3" fmla="*/ 89611 h 1651778"/>
              <a:gd name="connsiteX4" fmla="*/ 1676400 w 1676400"/>
              <a:gd name="connsiteY4" fmla="*/ 904951 h 16517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00" h="1651778">
                <a:moveTo>
                  <a:pt x="0" y="874471"/>
                </a:moveTo>
                <a:cubicBezTo>
                  <a:pt x="57785" y="382981"/>
                  <a:pt x="115570" y="-108509"/>
                  <a:pt x="190500" y="21031"/>
                </a:cubicBezTo>
                <a:cubicBezTo>
                  <a:pt x="265430" y="150571"/>
                  <a:pt x="336550" y="1640281"/>
                  <a:pt x="449580" y="1651711"/>
                </a:cubicBezTo>
                <a:cubicBezTo>
                  <a:pt x="562610" y="1663141"/>
                  <a:pt x="664210" y="214071"/>
                  <a:pt x="868680" y="89611"/>
                </a:cubicBezTo>
                <a:cubicBezTo>
                  <a:pt x="1073150" y="-34849"/>
                  <a:pt x="1374775" y="435051"/>
                  <a:pt x="1676400" y="904951"/>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C7C5585F-F3A5-4AAA-8B98-A85EF685AFFB}"/>
              </a:ext>
            </a:extLst>
          </p:cNvPr>
          <p:cNvSpPr/>
          <p:nvPr/>
        </p:nvSpPr>
        <p:spPr>
          <a:xfrm>
            <a:off x="3390900" y="4053840"/>
            <a:ext cx="1714500" cy="1565769"/>
          </a:xfrm>
          <a:custGeom>
            <a:avLst/>
            <a:gdLst>
              <a:gd name="connsiteX0" fmla="*/ 0 w 1714500"/>
              <a:gd name="connsiteY0" fmla="*/ 914400 h 1565769"/>
              <a:gd name="connsiteX1" fmla="*/ 876300 w 1714500"/>
              <a:gd name="connsiteY1" fmla="*/ 1531620 h 1565769"/>
              <a:gd name="connsiteX2" fmla="*/ 1333500 w 1714500"/>
              <a:gd name="connsiteY2" fmla="*/ 0 h 1565769"/>
              <a:gd name="connsiteX3" fmla="*/ 1569720 w 1714500"/>
              <a:gd name="connsiteY3" fmla="*/ 1539240 h 1565769"/>
              <a:gd name="connsiteX4" fmla="*/ 1714500 w 1714500"/>
              <a:gd name="connsiteY4" fmla="*/ 693420 h 1565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0" h="1565769">
                <a:moveTo>
                  <a:pt x="0" y="914400"/>
                </a:moveTo>
                <a:cubicBezTo>
                  <a:pt x="327025" y="1299210"/>
                  <a:pt x="654050" y="1684020"/>
                  <a:pt x="876300" y="1531620"/>
                </a:cubicBezTo>
                <a:cubicBezTo>
                  <a:pt x="1098550" y="1379220"/>
                  <a:pt x="1217930" y="-1270"/>
                  <a:pt x="1333500" y="0"/>
                </a:cubicBezTo>
                <a:cubicBezTo>
                  <a:pt x="1449070" y="1270"/>
                  <a:pt x="1506220" y="1423670"/>
                  <a:pt x="1569720" y="1539240"/>
                </a:cubicBezTo>
                <a:cubicBezTo>
                  <a:pt x="1633220" y="1654810"/>
                  <a:pt x="1673860" y="1174115"/>
                  <a:pt x="1714500" y="69342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343047B-64E0-4685-A441-5BC512F36E19}"/>
              </a:ext>
            </a:extLst>
          </p:cNvPr>
          <p:cNvPicPr>
            <a:picLocks noChangeAspect="1"/>
          </p:cNvPicPr>
          <p:nvPr/>
        </p:nvPicPr>
        <p:blipFill rotWithShape="1">
          <a:blip r:embed="rId3"/>
          <a:srcRect t="27364" b="45210"/>
          <a:stretch/>
        </p:blipFill>
        <p:spPr>
          <a:xfrm>
            <a:off x="7211524" y="4036741"/>
            <a:ext cx="3493110" cy="879814"/>
          </a:xfrm>
          <a:prstGeom prst="rect">
            <a:avLst/>
          </a:prstGeom>
        </p:spPr>
      </p:pic>
    </p:spTree>
    <p:extLst>
      <p:ext uri="{BB962C8B-B14F-4D97-AF65-F5344CB8AC3E}">
        <p14:creationId xmlns:p14="http://schemas.microsoft.com/office/powerpoint/2010/main" val="290735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10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par>
                          <p:cTn id="11" fill="hold">
                            <p:stCondLst>
                              <p:cond delay="1500"/>
                            </p:stCondLst>
                            <p:childTnLst>
                              <p:par>
                                <p:cTn id="12" presetID="1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250"/>
                                        <p:tgtEl>
                                          <p:spTgt spid="7"/>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7266</TotalTime>
  <Words>1893</Words>
  <Application>Microsoft Office PowerPoint</Application>
  <PresentationFormat>Widescreen</PresentationFormat>
  <Paragraphs>422</Paragraphs>
  <Slides>48</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AR CENA</vt:lpstr>
      <vt:lpstr>Arial</vt:lpstr>
      <vt:lpstr>Calibri</vt:lpstr>
      <vt:lpstr>Calibri </vt:lpstr>
      <vt:lpstr>Cambria Math</vt:lpstr>
      <vt:lpstr>Trebuchet MS</vt:lpstr>
      <vt:lpstr>Tw Cen MT</vt:lpstr>
      <vt:lpstr>Wingdings</vt:lpstr>
      <vt:lpstr>Circuit</vt:lpstr>
      <vt:lpstr>optimization of fine-grained cnc application by tilling in VECTOR, TREE and Operator dimensions        Dejan Grubišić       Zoran Budimlić</vt:lpstr>
      <vt:lpstr>Contents</vt:lpstr>
      <vt:lpstr>Goals of the project</vt:lpstr>
      <vt:lpstr>MADNESS</vt:lpstr>
      <vt:lpstr>CNC</vt:lpstr>
      <vt:lpstr>CNC</vt:lpstr>
      <vt:lpstr>Starting point</vt:lpstr>
      <vt:lpstr>Inner-Product basic implementation</vt:lpstr>
      <vt:lpstr>Inner-Product basic implementation</vt:lpstr>
      <vt:lpstr>Inner-Product basic implementation</vt:lpstr>
      <vt:lpstr>Inner-Product basic implementation</vt:lpstr>
      <vt:lpstr>Inner-Product basic implementation</vt:lpstr>
      <vt:lpstr>Inner-Product basic implementation</vt:lpstr>
      <vt:lpstr>Inner-Product basic implementation</vt:lpstr>
      <vt:lpstr>Inner-Product basic implementation</vt:lpstr>
      <vt:lpstr>Inner-Product basic implementation</vt:lpstr>
      <vt:lpstr>Inner-Product basic implementation</vt:lpstr>
      <vt:lpstr>Inner-Product basic implementation</vt:lpstr>
      <vt:lpstr>Inner-Product basic implementation</vt:lpstr>
      <vt:lpstr>Inner-Product basic implementation</vt:lpstr>
      <vt:lpstr>Inner-Product basic implementation</vt:lpstr>
      <vt:lpstr>Inner-Product basic implementation</vt:lpstr>
      <vt:lpstr>Inner-Product basic implementation</vt:lpstr>
      <vt:lpstr>Inner-Product basic implementation</vt:lpstr>
      <vt:lpstr>Inner-Product basic implementation</vt:lpstr>
      <vt:lpstr>Inner-Product basic implementation</vt:lpstr>
      <vt:lpstr>Inner-Product basic implementation</vt:lpstr>
      <vt:lpstr>Inner-Product basic implementation</vt:lpstr>
      <vt:lpstr>Inner-Product basic implementation</vt:lpstr>
      <vt:lpstr>Main goals: </vt:lpstr>
      <vt:lpstr>How tiles are arranged…</vt:lpstr>
      <vt:lpstr>What is tiling in operator dimension ?</vt:lpstr>
      <vt:lpstr>Challenges in tiling</vt:lpstr>
      <vt:lpstr>How can you efficiently traverse through tree in Project Step(Refinement) ? </vt:lpstr>
      <vt:lpstr>How can you efficiently traverse through tree in Project Step(Refinement) ? </vt:lpstr>
      <vt:lpstr>How can you efficiently traverse through tree in Project Step(Refinement) ? </vt:lpstr>
      <vt:lpstr>Communication between children subtrees and parents? </vt:lpstr>
      <vt:lpstr>How do you know if some node in a subtree will eventually appear or not?</vt:lpstr>
      <vt:lpstr>How do you know if some node in a subtree will eventually appear or not?</vt:lpstr>
      <vt:lpstr>How do you know if some node in a subtree will eventually appear or not?</vt:lpstr>
      <vt:lpstr>How do you know if some node in a subtree will eventually appear or not?</vt:lpstr>
      <vt:lpstr>RESULTS</vt:lpstr>
      <vt:lpstr>PowerPoint Presentation</vt:lpstr>
      <vt:lpstr>PowerPoint Presentation</vt:lpstr>
      <vt:lpstr>PowerPoint Presentation</vt:lpstr>
      <vt:lpstr>Conclusions</vt:lpstr>
      <vt:lpstr>Further research</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Visitor Research project:  optimization of fine-grained cnc application by tilling computation in three dimensions</dc:title>
  <dc:creator>Dejan Grubisic</dc:creator>
  <cp:lastModifiedBy>Dejan Grubisic</cp:lastModifiedBy>
  <cp:revision>180</cp:revision>
  <dcterms:created xsi:type="dcterms:W3CDTF">2018-09-19T16:34:02Z</dcterms:created>
  <dcterms:modified xsi:type="dcterms:W3CDTF">2018-11-30T14:57:32Z</dcterms:modified>
</cp:coreProperties>
</file>