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7" r:id="rId6"/>
    <p:sldId id="278" r:id="rId7"/>
    <p:sldId id="392" r:id="rId8"/>
    <p:sldId id="393" r:id="rId9"/>
    <p:sldId id="396" r:id="rId10"/>
    <p:sldId id="395" r:id="rId11"/>
    <p:sldId id="397" r:id="rId12"/>
    <p:sldId id="394" r:id="rId13"/>
    <p:sldId id="3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hr-HR"/>
              <a:t>Kliknite da biste uredili matrice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Kliknite da biste uredili stil podnaslova matrice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Kliknite da biste uredili stil podnaslova matrice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hr-HR">
                <a:solidFill>
                  <a:schemeClr val="tx1">
                    <a:alpha val="60000"/>
                  </a:schemeClr>
                </a:solidFill>
              </a:rPr>
              <a:t>Kliknite da biste uredili stil podnaslova matrice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hr-HR"/>
              <a:t>Kliknite da biste uredili matrice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sr-Latn-BA" b="0" i="0" dirty="0">
                <a:effectLst/>
                <a:latin typeface="Arial" panose="020B0604020202020204" pitchFamily="34" charset="0"/>
              </a:rPr>
              <a:t>BA05 - </a:t>
            </a:r>
            <a:r>
              <a:rPr lang="sr-Latn-BA" b="0" i="0" dirty="0" err="1">
                <a:effectLst/>
                <a:latin typeface="Arial" panose="020B0604020202020204" pitchFamily="34" charset="0"/>
              </a:rPr>
              <a:t>Implement</a:t>
            </a:r>
            <a:r>
              <a:rPr lang="sr-Latn-BA" b="0" i="0" dirty="0">
                <a:effectLst/>
                <a:latin typeface="Arial" panose="020B0604020202020204" pitchFamily="34" charset="0"/>
              </a:rPr>
              <a:t> </a:t>
            </a:r>
            <a:r>
              <a:rPr lang="sr-Latn-BA" b="0" i="0" dirty="0" err="1">
                <a:effectLst/>
                <a:latin typeface="Arial" panose="020B0604020202020204" pitchFamily="34" charset="0"/>
              </a:rPr>
              <a:t>private</a:t>
            </a:r>
            <a:r>
              <a:rPr lang="sr-Latn-BA" b="0" i="0" dirty="0">
                <a:effectLst/>
                <a:latin typeface="Arial" panose="020B0604020202020204" pitchFamily="34" charset="0"/>
              </a:rPr>
              <a:t> </a:t>
            </a:r>
            <a:r>
              <a:rPr lang="sr-Latn-BA" b="0" i="0" dirty="0" err="1">
                <a:effectLst/>
                <a:latin typeface="Arial" panose="020B0604020202020204" pitchFamily="34" charset="0"/>
              </a:rPr>
              <a:t>blockchain</a:t>
            </a:r>
            <a:br>
              <a:rPr lang="sr-Latn-BA" dirty="0"/>
            </a:br>
            <a:r>
              <a:rPr lang="sr-Latn-BA" b="0" i="0" dirty="0" err="1">
                <a:effectLst/>
                <a:latin typeface="Arial" panose="020B0604020202020204" pitchFamily="34" charset="0"/>
              </a:rPr>
              <a:t>system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Dejan </a:t>
            </a:r>
            <a:r>
              <a:rPr lang="en-US" dirty="0" err="1"/>
              <a:t>Micic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Dejan </a:t>
            </a:r>
            <a:r>
              <a:rPr lang="en-US" dirty="0" err="1"/>
              <a:t>Micic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zervirano mjesto sadržaja 8">
            <a:extLst>
              <a:ext uri="{FF2B5EF4-FFF2-40B4-BE49-F238E27FC236}">
                <a16:creationId xmlns:a16="http://schemas.microsoft.com/office/drawing/2014/main" id="{05B86449-7190-E1BE-A342-0D9DD2E0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727" y="1439187"/>
            <a:ext cx="11090274" cy="3979625"/>
          </a:xfrm>
        </p:spPr>
        <p:txBody>
          <a:bodyPr/>
          <a:lstStyle/>
          <a:p>
            <a:r>
              <a:rPr lang="de-AT" dirty="0"/>
              <a:t>Kinds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blockchain</a:t>
            </a:r>
            <a:r>
              <a:rPr lang="de-AT" dirty="0"/>
              <a:t>:</a:t>
            </a:r>
          </a:p>
          <a:p>
            <a:pPr marL="0" indent="0">
              <a:buNone/>
            </a:pPr>
            <a:r>
              <a:rPr lang="de-AT" dirty="0"/>
              <a:t>- Private</a:t>
            </a:r>
          </a:p>
          <a:p>
            <a:pPr marL="0" indent="0">
              <a:buNone/>
            </a:pPr>
            <a:r>
              <a:rPr lang="de-AT" dirty="0"/>
              <a:t>- Public</a:t>
            </a:r>
          </a:p>
          <a:p>
            <a:pPr marL="0" indent="0">
              <a:buNone/>
            </a:pPr>
            <a:r>
              <a:rPr lang="de-AT" dirty="0"/>
              <a:t>- </a:t>
            </a:r>
            <a:r>
              <a:rPr lang="de-AT" dirty="0" err="1"/>
              <a:t>Consortium</a:t>
            </a:r>
            <a:r>
              <a:rPr lang="de-AT" dirty="0"/>
              <a:t> </a:t>
            </a:r>
          </a:p>
          <a:p>
            <a:r>
              <a:rPr lang="de-AT" dirty="0"/>
              <a:t>Kinds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consensus</a:t>
            </a:r>
            <a:r>
              <a:rPr lang="de-AT" dirty="0"/>
              <a:t> </a:t>
            </a:r>
            <a:r>
              <a:rPr lang="de-AT" dirty="0" err="1"/>
              <a:t>protocols</a:t>
            </a:r>
            <a:r>
              <a:rPr lang="de-AT" dirty="0"/>
              <a:t>:</a:t>
            </a:r>
          </a:p>
          <a:p>
            <a:pPr marL="0" indent="0">
              <a:buNone/>
            </a:pPr>
            <a:r>
              <a:rPr lang="de-AT" dirty="0"/>
              <a:t>-  </a:t>
            </a:r>
            <a:r>
              <a:rPr lang="de-AT" dirty="0" err="1"/>
              <a:t>PoA</a:t>
            </a:r>
            <a:endParaRPr lang="de-AT" dirty="0"/>
          </a:p>
          <a:p>
            <a:pPr>
              <a:buFontTx/>
              <a:buChar char="-"/>
            </a:pPr>
            <a:r>
              <a:rPr lang="de-AT" dirty="0" err="1"/>
              <a:t>PoW</a:t>
            </a:r>
            <a:endParaRPr lang="de-AT" dirty="0"/>
          </a:p>
          <a:p>
            <a:pPr>
              <a:buFontTx/>
              <a:buChar char="-"/>
            </a:pPr>
            <a:r>
              <a:rPr lang="de-AT" dirty="0" err="1"/>
              <a:t>PoS</a:t>
            </a:r>
            <a:endParaRPr lang="de-AT" dirty="0"/>
          </a:p>
          <a:p>
            <a:endParaRPr lang="de-AT" dirty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DE21C949-ED18-CBE1-CC13-7562722D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Use-</a:t>
            </a:r>
            <a:r>
              <a:rPr lang="de-AT" dirty="0" err="1"/>
              <a:t>case</a:t>
            </a:r>
            <a:r>
              <a:rPr lang="de-AT" dirty="0"/>
              <a:t> and </a:t>
            </a:r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work</a:t>
            </a:r>
            <a:endParaRPr lang="sr-Latn-BA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2FD9392-B937-AAD2-36A7-830B968F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Library</a:t>
            </a:r>
          </a:p>
          <a:p>
            <a:pPr lvl="1"/>
            <a:r>
              <a:rPr lang="de-AT" dirty="0" err="1"/>
              <a:t>Adding</a:t>
            </a:r>
            <a:r>
              <a:rPr lang="de-AT" dirty="0"/>
              <a:t> </a:t>
            </a:r>
            <a:r>
              <a:rPr lang="de-AT" dirty="0" err="1"/>
              <a:t>books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book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publishing</a:t>
            </a:r>
            <a:r>
              <a:rPr lang="de-AT" dirty="0"/>
              <a:t> date and ISBN.</a:t>
            </a:r>
          </a:p>
          <a:p>
            <a:pPr lvl="1"/>
            <a:r>
              <a:rPr lang="de-AT" dirty="0"/>
              <a:t>User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added</a:t>
            </a:r>
            <a:r>
              <a:rPr lang="de-AT" dirty="0"/>
              <a:t> a </a:t>
            </a:r>
            <a:r>
              <a:rPr lang="de-AT" dirty="0" err="1"/>
              <a:t>book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r>
              <a:rPr lang="de-AT" dirty="0"/>
              <a:t>.</a:t>
            </a:r>
          </a:p>
          <a:p>
            <a:pPr lvl="1"/>
            <a:r>
              <a:rPr lang="de-AT" dirty="0"/>
              <a:t>Books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unique</a:t>
            </a:r>
            <a:r>
              <a:rPr lang="de-AT" dirty="0"/>
              <a:t> ISBN </a:t>
            </a:r>
            <a:r>
              <a:rPr lang="de-AT" dirty="0" err="1"/>
              <a:t>numbers</a:t>
            </a:r>
            <a:r>
              <a:rPr lang="de-AT" dirty="0"/>
              <a:t>.</a:t>
            </a:r>
          </a:p>
          <a:p>
            <a:pPr lvl="1"/>
            <a:r>
              <a:rPr lang="de-AT" dirty="0"/>
              <a:t>User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search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blockchain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single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books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published</a:t>
            </a:r>
            <a:r>
              <a:rPr lang="de-AT" dirty="0"/>
              <a:t>.</a:t>
            </a:r>
          </a:p>
          <a:p>
            <a:pPr lvl="1"/>
            <a:endParaRPr lang="de-AT" dirty="0"/>
          </a:p>
          <a:p>
            <a:pPr marL="457200" lvl="1" indent="0">
              <a:buNone/>
            </a:pPr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: </a:t>
            </a:r>
          </a:p>
          <a:p>
            <a:pPr lvl="1">
              <a:buFontTx/>
              <a:buChar char="-"/>
            </a:pPr>
            <a:r>
              <a:rPr lang="de-AT" dirty="0"/>
              <a:t>Alexandria – </a:t>
            </a:r>
            <a:r>
              <a:rPr lang="de-AT" dirty="0" err="1"/>
              <a:t>decentralized</a:t>
            </a:r>
            <a:r>
              <a:rPr lang="de-AT" dirty="0"/>
              <a:t> </a:t>
            </a:r>
            <a:r>
              <a:rPr lang="de-AT" dirty="0" err="1"/>
              <a:t>library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uploading</a:t>
            </a:r>
            <a:r>
              <a:rPr lang="de-AT" dirty="0"/>
              <a:t> and </a:t>
            </a:r>
            <a:r>
              <a:rPr lang="de-AT" dirty="0" err="1"/>
              <a:t>managing</a:t>
            </a:r>
            <a:r>
              <a:rPr lang="de-AT" dirty="0"/>
              <a:t> </a:t>
            </a:r>
            <a:r>
              <a:rPr lang="de-AT" dirty="0" err="1"/>
              <a:t>users</a:t>
            </a:r>
            <a:r>
              <a:rPr lang="de-AT" dirty="0"/>
              <a:t> </a:t>
            </a:r>
            <a:r>
              <a:rPr lang="de-AT" dirty="0" err="1"/>
              <a:t>work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 </a:t>
            </a:r>
          </a:p>
          <a:p>
            <a:pPr lvl="1">
              <a:buFontTx/>
              <a:buChar char="-"/>
            </a:pPr>
            <a:r>
              <a:rPr lang="de-AT" dirty="0"/>
              <a:t>Publica.com – Peer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peer</a:t>
            </a:r>
            <a:r>
              <a:rPr lang="de-AT" dirty="0"/>
              <a:t> </a:t>
            </a:r>
            <a:r>
              <a:rPr lang="de-AT" dirty="0" err="1"/>
              <a:t>publishing</a:t>
            </a:r>
            <a:r>
              <a:rPr lang="de-AT" dirty="0"/>
              <a:t> network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authors</a:t>
            </a:r>
            <a:endParaRPr lang="de-AT" dirty="0"/>
          </a:p>
          <a:p>
            <a:pPr lvl="1">
              <a:buFontTx/>
              <a:buChar char="-"/>
            </a:pPr>
            <a:r>
              <a:rPr lang="de-AT" dirty="0"/>
              <a:t>Po.et – </a:t>
            </a:r>
            <a:r>
              <a:rPr lang="de-AT" dirty="0" err="1"/>
              <a:t>users</a:t>
            </a:r>
            <a:r>
              <a:rPr lang="de-AT" dirty="0"/>
              <a:t> </a:t>
            </a:r>
            <a:r>
              <a:rPr lang="de-AT" dirty="0" err="1"/>
              <a:t>timestamp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creation</a:t>
            </a:r>
            <a:r>
              <a:rPr lang="de-AT" dirty="0"/>
              <a:t> so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 </a:t>
            </a:r>
            <a:r>
              <a:rPr lang="de-AT" dirty="0" err="1"/>
              <a:t>claims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work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DE21C949-ED18-CBE1-CC13-7562722D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Conceptual</a:t>
            </a:r>
            <a:r>
              <a:rPr lang="de-AT" dirty="0"/>
              <a:t> design</a:t>
            </a:r>
            <a:endParaRPr lang="sr-Latn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72E612-B774-47ED-5B62-DDDB4D52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142571" cy="3979625"/>
          </a:xfrm>
        </p:spPr>
        <p:txBody>
          <a:bodyPr/>
          <a:lstStyle/>
          <a:p>
            <a:r>
              <a:rPr lang="de-AT" dirty="0"/>
              <a:t>P2P network</a:t>
            </a:r>
          </a:p>
          <a:p>
            <a:r>
              <a:rPr lang="de-AT" dirty="0" err="1"/>
              <a:t>Asynchronus</a:t>
            </a:r>
            <a:r>
              <a:rPr lang="de-AT" dirty="0"/>
              <a:t> </a:t>
            </a:r>
            <a:r>
              <a:rPr lang="de-AT" dirty="0" err="1"/>
              <a:t>communication</a:t>
            </a:r>
            <a:endParaRPr lang="de-AT" dirty="0"/>
          </a:p>
          <a:p>
            <a:r>
              <a:rPr lang="de-AT" dirty="0"/>
              <a:t>Socket</a:t>
            </a:r>
          </a:p>
          <a:p>
            <a:r>
              <a:rPr lang="de-AT" dirty="0"/>
              <a:t>JSON </a:t>
            </a:r>
            <a:r>
              <a:rPr lang="de-AT" dirty="0" err="1"/>
              <a:t>object</a:t>
            </a:r>
            <a:endParaRPr lang="de-AT" dirty="0"/>
          </a:p>
          <a:p>
            <a:r>
              <a:rPr lang="de-AT" dirty="0"/>
              <a:t>Transaction and </a:t>
            </a:r>
            <a:r>
              <a:rPr lang="de-AT" dirty="0" err="1"/>
              <a:t>validation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transaction</a:t>
            </a:r>
            <a:endParaRPr lang="de-AT" dirty="0"/>
          </a:p>
          <a:p>
            <a:r>
              <a:rPr lang="de-AT" dirty="0"/>
              <a:t>SHA-256 </a:t>
            </a:r>
            <a:r>
              <a:rPr lang="de-AT" dirty="0" err="1"/>
              <a:t>encrypting</a:t>
            </a:r>
            <a:endParaRPr lang="de-AT" dirty="0"/>
          </a:p>
          <a:p>
            <a:r>
              <a:rPr lang="de-AT" dirty="0"/>
              <a:t>Merkle </a:t>
            </a:r>
            <a:r>
              <a:rPr lang="de-AT" dirty="0" err="1"/>
              <a:t>tree</a:t>
            </a:r>
            <a:endParaRPr lang="de-AT" dirty="0"/>
          </a:p>
          <a:p>
            <a:endParaRPr lang="sr-Latn-BA" dirty="0"/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4757F847-DF24-B699-3253-D12D7CB0D7E4}"/>
              </a:ext>
            </a:extLst>
          </p:cNvPr>
          <p:cNvSpPr txBox="1">
            <a:spLocks/>
          </p:cNvSpPr>
          <p:nvPr/>
        </p:nvSpPr>
        <p:spPr>
          <a:xfrm>
            <a:off x="5792848" y="2113198"/>
            <a:ext cx="5142571" cy="3979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PoA</a:t>
            </a:r>
            <a:endParaRPr lang="de-AT" dirty="0"/>
          </a:p>
          <a:p>
            <a:r>
              <a:rPr lang="de-AT" dirty="0"/>
              <a:t>Singleton </a:t>
            </a:r>
            <a:r>
              <a:rPr lang="de-AT" dirty="0" err="1"/>
              <a:t>pattern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4493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DE21C949-ED18-CBE1-CC13-7562722D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  <a:endParaRPr lang="sr-Latn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72E612-B774-47ED-5B62-DDDB4D52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142571" cy="3979625"/>
          </a:xfrm>
        </p:spPr>
        <p:txBody>
          <a:bodyPr/>
          <a:lstStyle/>
          <a:p>
            <a:r>
              <a:rPr lang="de-AT" dirty="0"/>
              <a:t>Visual </a:t>
            </a:r>
            <a:r>
              <a:rPr lang="de-AT" dirty="0" err="1"/>
              <a:t>studio</a:t>
            </a:r>
            <a:r>
              <a:rPr lang="de-AT" dirty="0"/>
              <a:t> code</a:t>
            </a:r>
          </a:p>
          <a:p>
            <a:r>
              <a:rPr lang="de-AT" dirty="0"/>
              <a:t>Java </a:t>
            </a:r>
          </a:p>
          <a:p>
            <a:r>
              <a:rPr lang="de-AT" dirty="0"/>
              <a:t>Maven</a:t>
            </a:r>
          </a:p>
          <a:p>
            <a:r>
              <a:rPr lang="de-AT" dirty="0"/>
              <a:t>Springboot</a:t>
            </a:r>
          </a:p>
          <a:p>
            <a:r>
              <a:rPr lang="de-AT" dirty="0"/>
              <a:t>SHA-256 </a:t>
            </a:r>
            <a:r>
              <a:rPr lang="de-AT" dirty="0" err="1"/>
              <a:t>encrypting</a:t>
            </a:r>
            <a:endParaRPr lang="de-AT" dirty="0"/>
          </a:p>
          <a:p>
            <a:r>
              <a:rPr lang="de-AT" dirty="0" err="1"/>
              <a:t>Json</a:t>
            </a:r>
            <a:endParaRPr lang="de-AT" dirty="0"/>
          </a:p>
          <a:p>
            <a:r>
              <a:rPr lang="de-AT" dirty="0"/>
              <a:t>Socket</a:t>
            </a:r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41693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DE21C949-ED18-CBE1-CC13-7562722D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271396"/>
            <a:ext cx="11091600" cy="1332000"/>
          </a:xfrm>
        </p:spPr>
        <p:txBody>
          <a:bodyPr/>
          <a:lstStyle/>
          <a:p>
            <a:r>
              <a:rPr lang="de-AT" dirty="0"/>
              <a:t>Implementation - Packages</a:t>
            </a:r>
            <a:endParaRPr lang="sr-Latn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372E612-B774-47ED-5B62-DDDB4D52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1" y="1859016"/>
            <a:ext cx="5142571" cy="1332001"/>
          </a:xfrm>
        </p:spPr>
        <p:txBody>
          <a:bodyPr/>
          <a:lstStyle/>
          <a:p>
            <a:r>
              <a:rPr lang="de-AT" dirty="0"/>
              <a:t>Objects </a:t>
            </a:r>
          </a:p>
          <a:p>
            <a:pPr lvl="1"/>
            <a:r>
              <a:rPr lang="de-AT" dirty="0" err="1"/>
              <a:t>ItemTransaction</a:t>
            </a:r>
            <a:endParaRPr lang="de-AT" dirty="0"/>
          </a:p>
          <a:p>
            <a:pPr lvl="1"/>
            <a:r>
              <a:rPr lang="de-AT" dirty="0"/>
              <a:t>Block</a:t>
            </a:r>
          </a:p>
        </p:txBody>
      </p:sp>
      <p:sp>
        <p:nvSpPr>
          <p:cNvPr id="2" name="Rezervirano mjesto sadržaja 2">
            <a:extLst>
              <a:ext uri="{FF2B5EF4-FFF2-40B4-BE49-F238E27FC236}">
                <a16:creationId xmlns:a16="http://schemas.microsoft.com/office/drawing/2014/main" id="{A91F5680-B5F3-87F1-0E1A-F16931E9B9F8}"/>
              </a:ext>
            </a:extLst>
          </p:cNvPr>
          <p:cNvSpPr txBox="1">
            <a:spLocks/>
          </p:cNvSpPr>
          <p:nvPr/>
        </p:nvSpPr>
        <p:spPr>
          <a:xfrm>
            <a:off x="550861" y="3191017"/>
            <a:ext cx="5142571" cy="16084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Databases </a:t>
            </a:r>
          </a:p>
          <a:p>
            <a:pPr lvl="1"/>
            <a:r>
              <a:rPr lang="de-AT" dirty="0" err="1"/>
              <a:t>TransactionNetworkDB</a:t>
            </a:r>
            <a:endParaRPr lang="de-AT" dirty="0"/>
          </a:p>
          <a:p>
            <a:pPr lvl="1"/>
            <a:r>
              <a:rPr lang="de-AT" dirty="0" err="1"/>
              <a:t>TransactionPool</a:t>
            </a:r>
            <a:endParaRPr lang="de-AT" dirty="0"/>
          </a:p>
          <a:p>
            <a:pPr lvl="1"/>
            <a:r>
              <a:rPr lang="de-AT" dirty="0" err="1"/>
              <a:t>TransactionsDB</a:t>
            </a:r>
            <a:endParaRPr lang="de-AT" dirty="0"/>
          </a:p>
        </p:txBody>
      </p:sp>
      <p:sp>
        <p:nvSpPr>
          <p:cNvPr id="5" name="Rezervirano mjesto sadržaja 2">
            <a:extLst>
              <a:ext uri="{FF2B5EF4-FFF2-40B4-BE49-F238E27FC236}">
                <a16:creationId xmlns:a16="http://schemas.microsoft.com/office/drawing/2014/main" id="{521D33A1-96E0-5A59-BE32-2277209CFCEB}"/>
              </a:ext>
            </a:extLst>
          </p:cNvPr>
          <p:cNvSpPr txBox="1">
            <a:spLocks/>
          </p:cNvSpPr>
          <p:nvPr/>
        </p:nvSpPr>
        <p:spPr>
          <a:xfrm>
            <a:off x="550860" y="4799459"/>
            <a:ext cx="5142571" cy="16084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BA" b="0" i="0" dirty="0">
                <a:effectLst/>
                <a:latin typeface="Arial" panose="020B0604020202020204" pitchFamily="34" charset="0"/>
              </a:rPr>
              <a:t>transactionP2P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TransactionServer</a:t>
            </a:r>
            <a:endParaRPr lang="de-AT" dirty="0"/>
          </a:p>
          <a:p>
            <a:pPr lvl="1"/>
            <a:r>
              <a:rPr lang="de-AT" dirty="0" err="1"/>
              <a:t>TransactionSender</a:t>
            </a:r>
            <a:endParaRPr lang="de-AT" dirty="0"/>
          </a:p>
        </p:txBody>
      </p:sp>
      <p:sp>
        <p:nvSpPr>
          <p:cNvPr id="6" name="Rezervirano mjesto sadržaja 2">
            <a:extLst>
              <a:ext uri="{FF2B5EF4-FFF2-40B4-BE49-F238E27FC236}">
                <a16:creationId xmlns:a16="http://schemas.microsoft.com/office/drawing/2014/main" id="{D2C32309-41F5-BC6A-4439-2D8436A33CE6}"/>
              </a:ext>
            </a:extLst>
          </p:cNvPr>
          <p:cNvSpPr txBox="1">
            <a:spLocks/>
          </p:cNvSpPr>
          <p:nvPr/>
        </p:nvSpPr>
        <p:spPr>
          <a:xfrm>
            <a:off x="5827353" y="1881275"/>
            <a:ext cx="5142571" cy="16084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Merkle </a:t>
            </a:r>
            <a:r>
              <a:rPr lang="de-AT" dirty="0" err="1"/>
              <a:t>Tree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HashGenerator</a:t>
            </a:r>
            <a:endParaRPr lang="de-AT" dirty="0"/>
          </a:p>
          <a:p>
            <a:pPr lvl="1"/>
            <a:r>
              <a:rPr lang="de-AT" dirty="0"/>
              <a:t>Node</a:t>
            </a:r>
          </a:p>
          <a:p>
            <a:pPr lvl="1"/>
            <a:r>
              <a:rPr lang="de-AT" dirty="0" err="1"/>
              <a:t>MerkleTree</a:t>
            </a:r>
            <a:endParaRPr lang="de-AT" dirty="0"/>
          </a:p>
        </p:txBody>
      </p:sp>
      <p:sp>
        <p:nvSpPr>
          <p:cNvPr id="7" name="Rezervirano mjesto sadržaja 2">
            <a:extLst>
              <a:ext uri="{FF2B5EF4-FFF2-40B4-BE49-F238E27FC236}">
                <a16:creationId xmlns:a16="http://schemas.microsoft.com/office/drawing/2014/main" id="{57D9AD3B-9939-F035-ABFD-82B854B96483}"/>
              </a:ext>
            </a:extLst>
          </p:cNvPr>
          <p:cNvSpPr txBox="1">
            <a:spLocks/>
          </p:cNvSpPr>
          <p:nvPr/>
        </p:nvSpPr>
        <p:spPr>
          <a:xfrm>
            <a:off x="5827352" y="3489717"/>
            <a:ext cx="5142571" cy="16084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Blockchain</a:t>
            </a:r>
          </a:p>
          <a:p>
            <a:pPr lvl="1"/>
            <a:r>
              <a:rPr lang="de-AT" dirty="0"/>
              <a:t>CLI</a:t>
            </a:r>
          </a:p>
          <a:p>
            <a:pPr lvl="1"/>
            <a:r>
              <a:rPr lang="de-AT" dirty="0" err="1"/>
              <a:t>CLIHandler</a:t>
            </a:r>
            <a:endParaRPr lang="de-AT" dirty="0"/>
          </a:p>
          <a:p>
            <a:pPr lvl="1"/>
            <a:r>
              <a:rPr lang="de-AT" dirty="0" err="1"/>
              <a:t>BlockchainApplication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53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tekst, snimka zaslona, Trokut, Font&#10;&#10;Opis je automatski generiran">
            <a:extLst>
              <a:ext uri="{FF2B5EF4-FFF2-40B4-BE49-F238E27FC236}">
                <a16:creationId xmlns:a16="http://schemas.microsoft.com/office/drawing/2014/main" id="{4623256C-9178-A4E8-00CD-29484044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7" y="0"/>
            <a:ext cx="10775254" cy="6858000"/>
          </a:xfrm>
          <a:prstGeom prst="rect">
            <a:avLst/>
          </a:prstGeom>
        </p:spPr>
      </p:pic>
      <p:sp>
        <p:nvSpPr>
          <p:cNvPr id="11" name="TekstniOkvir 10">
            <a:extLst>
              <a:ext uri="{FF2B5EF4-FFF2-40B4-BE49-F238E27FC236}">
                <a16:creationId xmlns:a16="http://schemas.microsoft.com/office/drawing/2014/main" id="{FB9D410B-671A-5CBD-9DA9-0764B1153137}"/>
              </a:ext>
            </a:extLst>
          </p:cNvPr>
          <p:cNvSpPr txBox="1"/>
          <p:nvPr/>
        </p:nvSpPr>
        <p:spPr>
          <a:xfrm>
            <a:off x="4911306" y="6488668"/>
            <a:ext cx="728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dirty="0"/>
              <a:t>https://en.wikipedia.org/w/index.php?title=Merkle_tree&amp;oldid=1159724280</a:t>
            </a:r>
          </a:p>
        </p:txBody>
      </p:sp>
    </p:spTree>
    <p:extLst>
      <p:ext uri="{BB962C8B-B14F-4D97-AF65-F5344CB8AC3E}">
        <p14:creationId xmlns:p14="http://schemas.microsoft.com/office/powerpoint/2010/main" val="9811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795ADE-C023-02B2-76B7-054C30F1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JSON </a:t>
            </a:r>
            <a:r>
              <a:rPr lang="de-AT" dirty="0" err="1"/>
              <a:t>Object</a:t>
            </a:r>
            <a:r>
              <a:rPr lang="de-AT" dirty="0"/>
              <a:t> </a:t>
            </a:r>
            <a:r>
              <a:rPr lang="de-AT" dirty="0" err="1"/>
              <a:t>message</a:t>
            </a:r>
            <a:r>
              <a:rPr lang="de-AT" dirty="0"/>
              <a:t> </a:t>
            </a:r>
            <a:r>
              <a:rPr lang="de-AT" dirty="0" err="1"/>
              <a:t>types</a:t>
            </a:r>
            <a:endParaRPr lang="sr-Latn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F010A9B-C924-1FAA-54D5-3C4D67A8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Reg</a:t>
            </a:r>
          </a:p>
          <a:p>
            <a:r>
              <a:rPr lang="de-AT" dirty="0"/>
              <a:t>Lis</a:t>
            </a:r>
          </a:p>
          <a:p>
            <a:r>
              <a:rPr lang="de-AT" dirty="0"/>
              <a:t>Transaction</a:t>
            </a:r>
          </a:p>
          <a:p>
            <a:r>
              <a:rPr lang="de-AT" dirty="0" err="1"/>
              <a:t>Listsize</a:t>
            </a:r>
            <a:endParaRPr lang="de-AT" dirty="0"/>
          </a:p>
          <a:p>
            <a:r>
              <a:rPr lang="de-AT" dirty="0" err="1"/>
              <a:t>luckyPort</a:t>
            </a:r>
            <a:endParaRPr lang="de-AT" dirty="0"/>
          </a:p>
          <a:p>
            <a:r>
              <a:rPr lang="de-AT" dirty="0" err="1"/>
              <a:t>blockchain</a:t>
            </a:r>
            <a:endParaRPr lang="sr-Latn-BA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A13815B-ED08-F8E1-2E05-441AC622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3E8938-45BC-A575-8562-FD1919CC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Future </a:t>
            </a:r>
            <a:r>
              <a:rPr lang="de-AT" dirty="0" err="1"/>
              <a:t>work</a:t>
            </a:r>
            <a:endParaRPr lang="sr-Latn-BA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CA608C1-A77E-9025-29C2-C248A16E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Change </a:t>
            </a: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databases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linked</a:t>
            </a:r>
            <a:r>
              <a:rPr lang="de-AT" dirty="0"/>
              <a:t> </a:t>
            </a:r>
            <a:r>
              <a:rPr lang="de-AT" dirty="0" err="1"/>
              <a:t>lists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sql</a:t>
            </a:r>
            <a:r>
              <a:rPr lang="de-AT" dirty="0"/>
              <a:t> </a:t>
            </a:r>
            <a:r>
              <a:rPr lang="de-AT" dirty="0" err="1"/>
              <a:t>database</a:t>
            </a:r>
            <a:r>
              <a:rPr lang="de-AT" dirty="0"/>
              <a:t>.</a:t>
            </a:r>
          </a:p>
          <a:p>
            <a:r>
              <a:rPr lang="de-AT" dirty="0"/>
              <a:t>Include </a:t>
            </a:r>
            <a:r>
              <a:rPr lang="de-AT" dirty="0" err="1"/>
              <a:t>functionality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books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borrowed</a:t>
            </a:r>
            <a:r>
              <a:rPr lang="de-AT" dirty="0"/>
              <a:t>.</a:t>
            </a:r>
          </a:p>
          <a:p>
            <a:r>
              <a:rPr lang="de-AT" dirty="0"/>
              <a:t>Change CLI </a:t>
            </a:r>
            <a:r>
              <a:rPr lang="de-AT" dirty="0" err="1"/>
              <a:t>to</a:t>
            </a:r>
            <a:r>
              <a:rPr lang="de-AT" dirty="0"/>
              <a:t> a real </a:t>
            </a:r>
            <a:r>
              <a:rPr lang="de-AT" dirty="0" err="1"/>
              <a:t>webpage</a:t>
            </a:r>
            <a:endParaRPr lang="sr-Latn-BA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A49DF33-7198-AA0F-6A64-B9094916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9603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{EC962499-D25E-4253-84F2-C983B35F92DA}tf33713516_win32</Template>
  <TotalTime>40</TotalTime>
  <Words>251</Words>
  <Application>Microsoft Office PowerPoint</Application>
  <PresentationFormat>Široki zaslon</PresentationFormat>
  <Paragraphs>76</Paragraphs>
  <Slides>10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BA05 - Implement private blockchain system</vt:lpstr>
      <vt:lpstr>PowerPoint prezentacija</vt:lpstr>
      <vt:lpstr>Use-case and related work</vt:lpstr>
      <vt:lpstr>Conceptual design</vt:lpstr>
      <vt:lpstr>Implementation</vt:lpstr>
      <vt:lpstr>Implementation - Packages</vt:lpstr>
      <vt:lpstr>PowerPoint prezentacija</vt:lpstr>
      <vt:lpstr>JSON Object message types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BA05 - Implement private blockchain system</dc:title>
  <dc:creator>ojmgxl@univie.onmicrosoft.com</dc:creator>
  <cp:lastModifiedBy>StudentIn</cp:lastModifiedBy>
  <cp:revision>1</cp:revision>
  <dcterms:created xsi:type="dcterms:W3CDTF">2023-06-29T22:28:25Z</dcterms:created>
  <dcterms:modified xsi:type="dcterms:W3CDTF">2023-06-29T23:08:57Z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