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2" r:id="rId11"/>
    <p:sldId id="273" r:id="rId12"/>
    <p:sldId id="264" r:id="rId13"/>
    <p:sldId id="257" r:id="rId14"/>
    <p:sldId id="265" r:id="rId15"/>
    <p:sldId id="266" r:id="rId16"/>
    <p:sldId id="267" r:id="rId17"/>
    <p:sldId id="268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467822"/>
    <a:srgbClr val="B3C788"/>
    <a:srgbClr val="9CC65A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E2A-9763-E464-0EEE-44C7376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20" y="2108200"/>
            <a:ext cx="8596668" cy="1320800"/>
          </a:xfrm>
        </p:spPr>
        <p:txBody>
          <a:bodyPr>
            <a:normAutofit/>
          </a:bodyPr>
          <a:lstStyle/>
          <a:p>
            <a:r>
              <a:rPr lang="sr-Latn-RS" sz="4800" dirty="0"/>
              <a:t>EKamp</a:t>
            </a:r>
            <a:br>
              <a:rPr lang="sr-Latn-RS" sz="4800" dirty="0"/>
            </a:br>
            <a:r>
              <a:rPr lang="sr-Latn-RS" sz="3200" dirty="0"/>
              <a:t>Sistem za digitalzaciju kamp naselja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5239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E4DF-5B5C-E717-B7EF-46314518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br>
              <a:rPr lang="sr-Latn-RS" dirty="0"/>
            </a:br>
            <a:r>
              <a:rPr lang="sr-Latn-RS" sz="2000" dirty="0">
                <a:solidFill>
                  <a:srgbClr val="9CC65A"/>
                </a:solidFill>
              </a:rPr>
              <a:t>za </a:t>
            </a:r>
            <a:r>
              <a:rPr lang="en-GB" sz="2000" dirty="0" err="1">
                <a:solidFill>
                  <a:srgbClr val="9CC65A"/>
                </a:solidFill>
              </a:rPr>
              <a:t>korisnika</a:t>
            </a:r>
            <a:endParaRPr lang="en-GB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58CD9E-7CEF-1F3D-71A1-227965C8438A}"/>
              </a:ext>
            </a:extLst>
          </p:cNvPr>
          <p:cNvGrpSpPr/>
          <p:nvPr/>
        </p:nvGrpSpPr>
        <p:grpSpPr>
          <a:xfrm>
            <a:off x="4389397" y="1930400"/>
            <a:ext cx="1394978" cy="3839572"/>
            <a:chOff x="4349461" y="1925033"/>
            <a:chExt cx="1394978" cy="38395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8613E6-0871-0B96-6311-54801B4DA562}"/>
                </a:ext>
              </a:extLst>
            </p:cNvPr>
            <p:cNvSpPr/>
            <p:nvPr/>
          </p:nvSpPr>
          <p:spPr>
            <a:xfrm>
              <a:off x="4349461" y="1925033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Prijavljivanje na sistem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0FA736-33A0-EF4B-26FB-9D9415D9D4DA}"/>
                </a:ext>
              </a:extLst>
            </p:cNvPr>
            <p:cNvSpPr/>
            <p:nvPr/>
          </p:nvSpPr>
          <p:spPr>
            <a:xfrm>
              <a:off x="4350472" y="2994634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Odjava sa sistema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00D1B2-5BFC-814A-89A8-FE4718D75778}"/>
                </a:ext>
              </a:extLst>
            </p:cNvPr>
            <p:cNvSpPr/>
            <p:nvPr/>
          </p:nvSpPr>
          <p:spPr>
            <a:xfrm>
              <a:off x="4349461" y="4099625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Pregled arhive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5110E4-929E-50FE-82E2-57B6200DBED6}"/>
                </a:ext>
              </a:extLst>
            </p:cNvPr>
            <p:cNvSpPr/>
            <p:nvPr/>
          </p:nvSpPr>
          <p:spPr>
            <a:xfrm>
              <a:off x="4353789" y="5080605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Pregled trenutnog izvještaja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91893B7-C805-CD48-81D2-DA80D999373A}"/>
              </a:ext>
            </a:extLst>
          </p:cNvPr>
          <p:cNvSpPr/>
          <p:nvPr/>
        </p:nvSpPr>
        <p:spPr>
          <a:xfrm>
            <a:off x="7070635" y="4114001"/>
            <a:ext cx="1390650" cy="684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Pretraga arhive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063AAD-58B3-3E4D-4B55-0CA3E83EC561}"/>
              </a:ext>
            </a:extLst>
          </p:cNvPr>
          <p:cNvSpPr/>
          <p:nvPr/>
        </p:nvSpPr>
        <p:spPr>
          <a:xfrm>
            <a:off x="1540668" y="3502815"/>
            <a:ext cx="204787" cy="190500"/>
          </a:xfrm>
          <a:prstGeom prst="ellipse">
            <a:avLst/>
          </a:prstGeom>
          <a:noFill/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0D0DC4-D012-A930-55D0-C11EC23EF2CB}"/>
              </a:ext>
            </a:extLst>
          </p:cNvPr>
          <p:cNvCxnSpPr>
            <a:cxnSpLocks/>
          </p:cNvCxnSpPr>
          <p:nvPr/>
        </p:nvCxnSpPr>
        <p:spPr>
          <a:xfrm flipH="1">
            <a:off x="1644253" y="3690937"/>
            <a:ext cx="1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A23084-C023-5B4D-6B58-AA905AA240B3}"/>
              </a:ext>
            </a:extLst>
          </p:cNvPr>
          <p:cNvCxnSpPr>
            <a:cxnSpLocks/>
          </p:cNvCxnSpPr>
          <p:nvPr/>
        </p:nvCxnSpPr>
        <p:spPr>
          <a:xfrm>
            <a:off x="1543051" y="3807619"/>
            <a:ext cx="2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6064AE-2A47-9DC5-A971-D277A124883B}"/>
              </a:ext>
            </a:extLst>
          </p:cNvPr>
          <p:cNvCxnSpPr/>
          <p:nvPr/>
        </p:nvCxnSpPr>
        <p:spPr>
          <a:xfrm flipH="1">
            <a:off x="1540668" y="392906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11EC1D-BCB1-1D51-3AF9-2D64BA0F6653}"/>
              </a:ext>
            </a:extLst>
          </p:cNvPr>
          <p:cNvCxnSpPr>
            <a:cxnSpLocks/>
          </p:cNvCxnSpPr>
          <p:nvPr/>
        </p:nvCxnSpPr>
        <p:spPr>
          <a:xfrm rot="5400000" flipH="1">
            <a:off x="1644253" y="392430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01FFDD-4134-1C0B-85A9-D9818CF79D25}"/>
              </a:ext>
            </a:extLst>
          </p:cNvPr>
          <p:cNvCxnSpPr>
            <a:cxnSpLocks/>
          </p:cNvCxnSpPr>
          <p:nvPr/>
        </p:nvCxnSpPr>
        <p:spPr>
          <a:xfrm flipV="1">
            <a:off x="1422910" y="2270339"/>
            <a:ext cx="2974686" cy="1158661"/>
          </a:xfrm>
          <a:prstGeom prst="bentConnector3">
            <a:avLst>
              <a:gd name="adj1" fmla="val 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75F98C-AC4E-DA7C-A641-855D57EA19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19275" y="3342001"/>
            <a:ext cx="2571133" cy="86999"/>
          </a:xfrm>
          <a:prstGeom prst="bentConnector3">
            <a:avLst>
              <a:gd name="adj1" fmla="val -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283218-332A-6525-046D-826FCC33D31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819275" y="4095678"/>
            <a:ext cx="2570122" cy="351314"/>
          </a:xfrm>
          <a:prstGeom prst="bentConnector3">
            <a:avLst>
              <a:gd name="adj1" fmla="val -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E30362-C906-148D-E097-D160296BB02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422910" y="4104992"/>
            <a:ext cx="2970815" cy="1322980"/>
          </a:xfrm>
          <a:prstGeom prst="bentConnector3">
            <a:avLst>
              <a:gd name="adj1" fmla="val -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7D468E-3F43-B3D7-36FD-7BCBC96FEFFB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 flipV="1">
            <a:off x="5780047" y="4446992"/>
            <a:ext cx="1290588" cy="900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CD1C7-101F-C314-628F-2E55C605501E}"/>
              </a:ext>
            </a:extLst>
          </p:cNvPr>
          <p:cNvCxnSpPr>
            <a:cxnSpLocks/>
          </p:cNvCxnSpPr>
          <p:nvPr/>
        </p:nvCxnSpPr>
        <p:spPr>
          <a:xfrm flipH="1">
            <a:off x="5775719" y="4429125"/>
            <a:ext cx="67869" cy="1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3430FE-A75E-740A-D04E-F402F5473601}"/>
              </a:ext>
            </a:extLst>
          </p:cNvPr>
          <p:cNvSpPr txBox="1"/>
          <p:nvPr/>
        </p:nvSpPr>
        <p:spPr>
          <a:xfrm>
            <a:off x="6143763" y="4271335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531982-C2FC-925A-0CDF-864F584BF224}"/>
              </a:ext>
            </a:extLst>
          </p:cNvPr>
          <p:cNvSpPr/>
          <p:nvPr/>
        </p:nvSpPr>
        <p:spPr>
          <a:xfrm>
            <a:off x="4133850" y="1581150"/>
            <a:ext cx="4552940" cy="4667250"/>
          </a:xfrm>
          <a:prstGeom prst="rect">
            <a:avLst/>
          </a:prstGeom>
          <a:noFill/>
          <a:ln>
            <a:solidFill>
              <a:srgbClr val="90C2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4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F6FC-7E6F-A835-3B9A-6583AC0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Dijagram slučajeva upotrebe</a:t>
            </a:r>
            <a:br>
              <a:rPr lang="sr-Latn-RS" dirty="0"/>
            </a:br>
            <a:r>
              <a:rPr lang="sr-Latn-RS" sz="2000" dirty="0">
                <a:solidFill>
                  <a:srgbClr val="9CC65A"/>
                </a:solidFill>
              </a:rPr>
              <a:t>za administratora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12B68-4CDB-7D71-6B3D-A5D5FA8DB394}"/>
              </a:ext>
            </a:extLst>
          </p:cNvPr>
          <p:cNvSpPr/>
          <p:nvPr/>
        </p:nvSpPr>
        <p:spPr>
          <a:xfrm>
            <a:off x="4061304" y="1646130"/>
            <a:ext cx="158400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Obavještenje za korisnike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B93701-5618-5927-85D7-CC228EF35B04}"/>
              </a:ext>
            </a:extLst>
          </p:cNvPr>
          <p:cNvSpPr/>
          <p:nvPr/>
        </p:nvSpPr>
        <p:spPr>
          <a:xfrm>
            <a:off x="4051045" y="2513686"/>
            <a:ext cx="158400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Kreiranje korisničkog naloga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9EF62D-8F9C-2E76-3AA1-D5D8632DE8BF}"/>
              </a:ext>
            </a:extLst>
          </p:cNvPr>
          <p:cNvSpPr/>
          <p:nvPr/>
        </p:nvSpPr>
        <p:spPr>
          <a:xfrm>
            <a:off x="4051045" y="4510166"/>
            <a:ext cx="158400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Kreiranje novog kampa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59008-BC9E-9AFC-3122-B8248CBD5F06}"/>
              </a:ext>
            </a:extLst>
          </p:cNvPr>
          <p:cNvSpPr/>
          <p:nvPr/>
        </p:nvSpPr>
        <p:spPr>
          <a:xfrm>
            <a:off x="4021477" y="3510106"/>
            <a:ext cx="1584000" cy="6381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Pregled kreiranih naloga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DFD23-E530-54D5-FE18-881CD4D97002}"/>
              </a:ext>
            </a:extLst>
          </p:cNvPr>
          <p:cNvSpPr/>
          <p:nvPr/>
        </p:nvSpPr>
        <p:spPr>
          <a:xfrm>
            <a:off x="4078431" y="5420389"/>
            <a:ext cx="1584000" cy="81784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Ažuriranje podataka postojećeg kampa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CD8BF2-1974-0346-637C-E1885AE3C874}"/>
              </a:ext>
            </a:extLst>
          </p:cNvPr>
          <p:cNvSpPr/>
          <p:nvPr/>
        </p:nvSpPr>
        <p:spPr>
          <a:xfrm>
            <a:off x="7479831" y="2205060"/>
            <a:ext cx="139065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Uklanjanje korisničkog naloga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110E45-26BA-5A26-3D87-47A74EB1331F}"/>
              </a:ext>
            </a:extLst>
          </p:cNvPr>
          <p:cNvSpPr/>
          <p:nvPr/>
        </p:nvSpPr>
        <p:spPr>
          <a:xfrm>
            <a:off x="5979712" y="3265783"/>
            <a:ext cx="1390650" cy="6381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Pregled informacija o korisniku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874D34-0874-DAAE-2BDC-F66D36632A34}"/>
              </a:ext>
            </a:extLst>
          </p:cNvPr>
          <p:cNvSpPr/>
          <p:nvPr/>
        </p:nvSpPr>
        <p:spPr>
          <a:xfrm>
            <a:off x="7957701" y="3657603"/>
            <a:ext cx="1390650" cy="6381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Ažuriranje korisničkog naloga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0A7073-B64C-650B-B24B-30813517310E}"/>
              </a:ext>
            </a:extLst>
          </p:cNvPr>
          <p:cNvSpPr/>
          <p:nvPr/>
        </p:nvSpPr>
        <p:spPr>
          <a:xfrm>
            <a:off x="1540668" y="3502815"/>
            <a:ext cx="204787" cy="190500"/>
          </a:xfrm>
          <a:prstGeom prst="ellipse">
            <a:avLst/>
          </a:prstGeom>
          <a:noFill/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7A5EEF-E1DB-7854-3E83-218409D224FA}"/>
              </a:ext>
            </a:extLst>
          </p:cNvPr>
          <p:cNvCxnSpPr>
            <a:cxnSpLocks/>
          </p:cNvCxnSpPr>
          <p:nvPr/>
        </p:nvCxnSpPr>
        <p:spPr>
          <a:xfrm flipH="1">
            <a:off x="1644253" y="3690937"/>
            <a:ext cx="1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81020F-9441-69B3-9D12-B9C609CD2C92}"/>
              </a:ext>
            </a:extLst>
          </p:cNvPr>
          <p:cNvCxnSpPr>
            <a:cxnSpLocks/>
          </p:cNvCxnSpPr>
          <p:nvPr/>
        </p:nvCxnSpPr>
        <p:spPr>
          <a:xfrm>
            <a:off x="1543051" y="3807619"/>
            <a:ext cx="2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5F365B-970F-1C2D-A21B-08ED0FDA2DB8}"/>
              </a:ext>
            </a:extLst>
          </p:cNvPr>
          <p:cNvCxnSpPr/>
          <p:nvPr/>
        </p:nvCxnSpPr>
        <p:spPr>
          <a:xfrm flipH="1">
            <a:off x="1540668" y="392906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B2BDF-7776-8F66-5B6C-41D0701165BD}"/>
              </a:ext>
            </a:extLst>
          </p:cNvPr>
          <p:cNvCxnSpPr>
            <a:cxnSpLocks/>
          </p:cNvCxnSpPr>
          <p:nvPr/>
        </p:nvCxnSpPr>
        <p:spPr>
          <a:xfrm rot="5400000" flipH="1">
            <a:off x="1644253" y="392430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3A2132-4D5D-CBD2-A765-58BE745767B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73112" y="1965218"/>
            <a:ext cx="2588192" cy="1319990"/>
          </a:xfrm>
          <a:prstGeom prst="bentConnector3">
            <a:avLst>
              <a:gd name="adj1" fmla="val 619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736E46-8984-302F-1FD2-CA020DDA0260}"/>
              </a:ext>
            </a:extLst>
          </p:cNvPr>
          <p:cNvCxnSpPr>
            <a:cxnSpLocks/>
          </p:cNvCxnSpPr>
          <p:nvPr/>
        </p:nvCxnSpPr>
        <p:spPr>
          <a:xfrm flipV="1">
            <a:off x="1745455" y="2719749"/>
            <a:ext cx="2689394" cy="565459"/>
          </a:xfrm>
          <a:prstGeom prst="bentConnector3">
            <a:avLst>
              <a:gd name="adj1" fmla="val -228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BCFD34-8B04-8F23-19AC-496A5D55AD9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22318" y="3829193"/>
            <a:ext cx="2099159" cy="12824"/>
          </a:xfrm>
          <a:prstGeom prst="bentConnector3">
            <a:avLst>
              <a:gd name="adj1" fmla="val 109895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BE5E90-4486-A500-A0B6-01D3E97F29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839191" y="4248358"/>
            <a:ext cx="2211854" cy="580896"/>
          </a:xfrm>
          <a:prstGeom prst="bentConnector3">
            <a:avLst>
              <a:gd name="adj1" fmla="val 203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E19DFC7-348A-EB93-4890-E58C90FC6EA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540668" y="4248358"/>
            <a:ext cx="2537763" cy="1580956"/>
          </a:xfrm>
          <a:prstGeom prst="bentConnector3">
            <a:avLst>
              <a:gd name="adj1" fmla="val 47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DD6D7A-A925-D50E-D6D2-71F2ED68E49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675037" y="2524148"/>
            <a:ext cx="804794" cy="7416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C93F01-E426-9A6D-43A2-7E6774F1F31D}"/>
              </a:ext>
            </a:extLst>
          </p:cNvPr>
          <p:cNvCxnSpPr>
            <a:stCxn id="11" idx="2"/>
            <a:endCxn id="7" idx="6"/>
          </p:cNvCxnSpPr>
          <p:nvPr/>
        </p:nvCxnSpPr>
        <p:spPr>
          <a:xfrm flipH="1">
            <a:off x="5605477" y="3584870"/>
            <a:ext cx="374235" cy="2443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586C5-A473-8F1C-1200-AB472DA971E1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7166706" y="3810499"/>
            <a:ext cx="790995" cy="1661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9114E9-8104-ADC8-B18D-57F61E4CB0C9}"/>
              </a:ext>
            </a:extLst>
          </p:cNvPr>
          <p:cNvCxnSpPr>
            <a:endCxn id="7" idx="6"/>
          </p:cNvCxnSpPr>
          <p:nvPr/>
        </p:nvCxnSpPr>
        <p:spPr>
          <a:xfrm>
            <a:off x="5499272" y="3762419"/>
            <a:ext cx="106205" cy="6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363EB5-8963-0530-D2C9-1D1CFB68B846}"/>
              </a:ext>
            </a:extLst>
          </p:cNvPr>
          <p:cNvCxnSpPr>
            <a:cxnSpLocks/>
          </p:cNvCxnSpPr>
          <p:nvPr/>
        </p:nvCxnSpPr>
        <p:spPr>
          <a:xfrm flipH="1">
            <a:off x="6689793" y="3212595"/>
            <a:ext cx="38273" cy="4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D6FE36-D93D-32E5-0F62-BCD06AC2E001}"/>
              </a:ext>
            </a:extLst>
          </p:cNvPr>
          <p:cNvCxnSpPr>
            <a:cxnSpLocks/>
          </p:cNvCxnSpPr>
          <p:nvPr/>
        </p:nvCxnSpPr>
        <p:spPr>
          <a:xfrm flipH="1" flipV="1">
            <a:off x="7163098" y="3795806"/>
            <a:ext cx="122958" cy="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23FAAD-07A3-8205-A8E4-6F790D228A28}"/>
              </a:ext>
            </a:extLst>
          </p:cNvPr>
          <p:cNvSpPr txBox="1"/>
          <p:nvPr/>
        </p:nvSpPr>
        <p:spPr>
          <a:xfrm rot="704753">
            <a:off x="7319669" y="3749684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803E8A-BDF0-975A-ECE4-6F32B00DAFC7}"/>
              </a:ext>
            </a:extLst>
          </p:cNvPr>
          <p:cNvSpPr txBox="1"/>
          <p:nvPr/>
        </p:nvSpPr>
        <p:spPr>
          <a:xfrm rot="19076495">
            <a:off x="6665541" y="2749476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08F69B-F769-09C4-A236-0C28AAE4580A}"/>
              </a:ext>
            </a:extLst>
          </p:cNvPr>
          <p:cNvSpPr txBox="1"/>
          <p:nvPr/>
        </p:nvSpPr>
        <p:spPr>
          <a:xfrm rot="19543617">
            <a:off x="5458254" y="3493538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CDC9AE-8742-2CBC-3158-D5C7A4CC2009}"/>
              </a:ext>
            </a:extLst>
          </p:cNvPr>
          <p:cNvSpPr/>
          <p:nvPr/>
        </p:nvSpPr>
        <p:spPr>
          <a:xfrm>
            <a:off x="3647210" y="1399869"/>
            <a:ext cx="5812131" cy="5082377"/>
          </a:xfrm>
          <a:prstGeom prst="rect">
            <a:avLst/>
          </a:prstGeom>
          <a:noFill/>
          <a:ln w="28575">
            <a:solidFill>
              <a:srgbClr val="4678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rgbClr val="46782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139360-A0D7-91FD-855A-A2D13F36ED67}"/>
              </a:ext>
            </a:extLst>
          </p:cNvPr>
          <p:cNvCxnSpPr>
            <a:cxnSpLocks/>
          </p:cNvCxnSpPr>
          <p:nvPr/>
        </p:nvCxnSpPr>
        <p:spPr>
          <a:xfrm flipH="1">
            <a:off x="5596772" y="3801762"/>
            <a:ext cx="38273" cy="4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6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7B2-F6E3-C7C8-FF4D-4AD164E1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br>
              <a:rPr lang="sr-Latn-RS" dirty="0"/>
            </a:br>
            <a:r>
              <a:rPr lang="sr-Latn-RS" sz="2000" dirty="0">
                <a:solidFill>
                  <a:srgbClr val="9CC65A"/>
                </a:solidFill>
              </a:rPr>
              <a:t>za </a:t>
            </a:r>
            <a:r>
              <a:rPr lang="en-GB" sz="2000" dirty="0" err="1">
                <a:solidFill>
                  <a:srgbClr val="9CC65A"/>
                </a:solidFill>
              </a:rPr>
              <a:t>volontera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8DAB2C-3785-74A9-7724-43CA7FF71782}"/>
              </a:ext>
            </a:extLst>
          </p:cNvPr>
          <p:cNvSpPr/>
          <p:nvPr/>
        </p:nvSpPr>
        <p:spPr>
          <a:xfrm>
            <a:off x="2637756" y="4207195"/>
            <a:ext cx="1556247" cy="8950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50" dirty="0"/>
              <a:t>Pregled spiska ljudi koji trenutno borave u kampu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C6C8A0-2C3F-C8F1-E1C6-A7B0F778A4BA}"/>
              </a:ext>
            </a:extLst>
          </p:cNvPr>
          <p:cNvSpPr/>
          <p:nvPr/>
        </p:nvSpPr>
        <p:spPr>
          <a:xfrm>
            <a:off x="937995" y="3446578"/>
            <a:ext cx="204787" cy="190500"/>
          </a:xfrm>
          <a:prstGeom prst="ellipse">
            <a:avLst/>
          </a:prstGeom>
          <a:noFill/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57B64C-EF5B-4288-8211-965EC2C46AD5}"/>
              </a:ext>
            </a:extLst>
          </p:cNvPr>
          <p:cNvCxnSpPr>
            <a:cxnSpLocks/>
          </p:cNvCxnSpPr>
          <p:nvPr/>
        </p:nvCxnSpPr>
        <p:spPr>
          <a:xfrm flipH="1">
            <a:off x="1041580" y="3634700"/>
            <a:ext cx="1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4BF304-6B85-1FAC-A803-2B1FDA58E19D}"/>
              </a:ext>
            </a:extLst>
          </p:cNvPr>
          <p:cNvCxnSpPr>
            <a:cxnSpLocks/>
          </p:cNvCxnSpPr>
          <p:nvPr/>
        </p:nvCxnSpPr>
        <p:spPr>
          <a:xfrm>
            <a:off x="940378" y="3751382"/>
            <a:ext cx="2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25546B-EC60-5267-690E-AF2B3DF2D23F}"/>
              </a:ext>
            </a:extLst>
          </p:cNvPr>
          <p:cNvCxnSpPr/>
          <p:nvPr/>
        </p:nvCxnSpPr>
        <p:spPr>
          <a:xfrm flipH="1">
            <a:off x="937995" y="3872825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CC8399-5642-1CC3-A278-AE4ED0BDFB8D}"/>
              </a:ext>
            </a:extLst>
          </p:cNvPr>
          <p:cNvCxnSpPr>
            <a:cxnSpLocks/>
          </p:cNvCxnSpPr>
          <p:nvPr/>
        </p:nvCxnSpPr>
        <p:spPr>
          <a:xfrm rot="5400000" flipH="1">
            <a:off x="1041580" y="3868065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720BEA7-9FF6-E6D2-2C33-4E002AF845BC}"/>
              </a:ext>
            </a:extLst>
          </p:cNvPr>
          <p:cNvSpPr/>
          <p:nvPr/>
        </p:nvSpPr>
        <p:spPr>
          <a:xfrm>
            <a:off x="2637758" y="2788972"/>
            <a:ext cx="1556246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Unos osobe u sistem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E2DE406-7F92-8608-914E-419CB49BE53F}"/>
              </a:ext>
            </a:extLst>
          </p:cNvPr>
          <p:cNvSpPr/>
          <p:nvPr/>
        </p:nvSpPr>
        <p:spPr>
          <a:xfrm>
            <a:off x="2671842" y="5758241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Unos podataka za pretragu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D4CE6F8-65BD-4D10-CFD4-F3AAA7109242}"/>
              </a:ext>
            </a:extLst>
          </p:cNvPr>
          <p:cNvSpPr/>
          <p:nvPr/>
        </p:nvSpPr>
        <p:spPr>
          <a:xfrm>
            <a:off x="7594144" y="5784014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Ažuriranje podataka o odabranoj osobi</a:t>
            </a:r>
            <a:endParaRPr lang="sr-Latn-RS" sz="1200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A1C0CA-E7A6-FA76-C68E-9297E3BE0BE4}"/>
              </a:ext>
            </a:extLst>
          </p:cNvPr>
          <p:cNvSpPr/>
          <p:nvPr/>
        </p:nvSpPr>
        <p:spPr>
          <a:xfrm>
            <a:off x="5018204" y="5752584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Pregled  detalja o odabranoj osobi</a:t>
            </a:r>
            <a:endParaRPr lang="sr-Latn-RS" sz="1200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92607AD-E91C-A958-6AD6-FA95CE6D11DD}"/>
              </a:ext>
            </a:extLst>
          </p:cNvPr>
          <p:cNvSpPr/>
          <p:nvPr/>
        </p:nvSpPr>
        <p:spPr>
          <a:xfrm>
            <a:off x="4862769" y="1440772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Izdavanje generisanog ID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A0DF6B3-27DB-0C75-CECE-AB5C026FBEE4}"/>
              </a:ext>
            </a:extLst>
          </p:cNvPr>
          <p:cNvSpPr/>
          <p:nvPr/>
        </p:nvSpPr>
        <p:spPr>
          <a:xfrm>
            <a:off x="4862769" y="2605875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Čekiranje box-a o postojanju hroničnih bolesti</a:t>
            </a:r>
            <a:endParaRPr lang="sr-Latn-RS" sz="1200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08B9BF9-C9EC-C313-7326-EF2665F86DB6}"/>
              </a:ext>
            </a:extLst>
          </p:cNvPr>
          <p:cNvSpPr/>
          <p:nvPr/>
        </p:nvSpPr>
        <p:spPr>
          <a:xfrm>
            <a:off x="4808383" y="3634700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Čekiranje box-a "potrebna hospitalizacija"</a:t>
            </a:r>
            <a:endParaRPr lang="sr-Latn-RS" sz="12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2BCDE99-BD73-347E-BF7E-6E1E59D7C96C}"/>
              </a:ext>
            </a:extLst>
          </p:cNvPr>
          <p:cNvSpPr/>
          <p:nvPr/>
        </p:nvSpPr>
        <p:spPr>
          <a:xfrm>
            <a:off x="7868289" y="2593400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Unošenje potrebnih farmaceutskih proizvoda</a:t>
            </a:r>
            <a:endParaRPr lang="sr-Latn-RS" sz="1200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703FB67-D8C4-8526-0A55-064F7E1FC767}"/>
              </a:ext>
            </a:extLst>
          </p:cNvPr>
          <p:cNvSpPr/>
          <p:nvPr/>
        </p:nvSpPr>
        <p:spPr>
          <a:xfrm>
            <a:off x="7624918" y="3671224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Unošenje detaljnijeg opisa</a:t>
            </a:r>
            <a:endParaRPr lang="sr-Latn-RS" sz="12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85E435E-384D-3243-C10B-3E3339A7358A}"/>
              </a:ext>
            </a:extLst>
          </p:cNvPr>
          <p:cNvCxnSpPr>
            <a:cxnSpLocks/>
            <a:stCxn id="150" idx="7"/>
          </p:cNvCxnSpPr>
          <p:nvPr/>
        </p:nvCxnSpPr>
        <p:spPr>
          <a:xfrm flipV="1">
            <a:off x="3966097" y="1737799"/>
            <a:ext cx="984522" cy="11639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3437987-4CD5-1B7D-679D-DF1EA29968DE}"/>
              </a:ext>
            </a:extLst>
          </p:cNvPr>
          <p:cNvCxnSpPr>
            <a:cxnSpLocks/>
            <a:stCxn id="150" idx="6"/>
            <a:endCxn id="158" idx="2"/>
          </p:cNvCxnSpPr>
          <p:nvPr/>
        </p:nvCxnSpPr>
        <p:spPr>
          <a:xfrm flipV="1">
            <a:off x="4194004" y="2991075"/>
            <a:ext cx="668765" cy="1830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BA340A2-DC54-BBDD-709D-625CA47BFC1F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091152" y="3361467"/>
            <a:ext cx="717231" cy="6584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0C944EC-CB58-8A56-8F7E-7ABCEE3CD8C5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6741969" y="2978600"/>
            <a:ext cx="1126320" cy="124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8024BB-4D88-356B-8CB4-C4C390ACC504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6687583" y="4019900"/>
            <a:ext cx="937335" cy="365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78FAE1-5958-624A-A9BD-6DFA4BF508DB}"/>
              </a:ext>
            </a:extLst>
          </p:cNvPr>
          <p:cNvCxnSpPr>
            <a:cxnSpLocks/>
          </p:cNvCxnSpPr>
          <p:nvPr/>
        </p:nvCxnSpPr>
        <p:spPr>
          <a:xfrm flipH="1" flipV="1">
            <a:off x="4077658" y="3334797"/>
            <a:ext cx="27946" cy="3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22D249B-36C1-6243-329B-0043DBA32F4A}"/>
              </a:ext>
            </a:extLst>
          </p:cNvPr>
          <p:cNvCxnSpPr>
            <a:cxnSpLocks/>
          </p:cNvCxnSpPr>
          <p:nvPr/>
        </p:nvCxnSpPr>
        <p:spPr>
          <a:xfrm flipH="1">
            <a:off x="4186068" y="3158057"/>
            <a:ext cx="48312" cy="1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960458F-F04B-5789-5076-637B5AF03487}"/>
              </a:ext>
            </a:extLst>
          </p:cNvPr>
          <p:cNvCxnSpPr>
            <a:cxnSpLocks/>
            <a:endCxn id="158" idx="6"/>
          </p:cNvCxnSpPr>
          <p:nvPr/>
        </p:nvCxnSpPr>
        <p:spPr>
          <a:xfrm flipH="1">
            <a:off x="6741969" y="2991075"/>
            <a:ext cx="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2B92101-5F99-022F-9897-A7307460B38D}"/>
              </a:ext>
            </a:extLst>
          </p:cNvPr>
          <p:cNvCxnSpPr>
            <a:cxnSpLocks/>
            <a:endCxn id="159" idx="6"/>
          </p:cNvCxnSpPr>
          <p:nvPr/>
        </p:nvCxnSpPr>
        <p:spPr>
          <a:xfrm flipH="1">
            <a:off x="6687583" y="4019900"/>
            <a:ext cx="5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934A34C-EF04-AF0D-5487-01D03FD51D1C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838700" y="1825972"/>
            <a:ext cx="24069" cy="3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CC72EED-0817-814C-F341-31B8B423C781}"/>
              </a:ext>
            </a:extLst>
          </p:cNvPr>
          <p:cNvSpPr txBox="1"/>
          <p:nvPr/>
        </p:nvSpPr>
        <p:spPr>
          <a:xfrm rot="18794956">
            <a:off x="4057101" y="2209516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&lt;&lt;include&gt;&gt;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11C9866-1EAC-F3D6-2289-3245A855159A}"/>
              </a:ext>
            </a:extLst>
          </p:cNvPr>
          <p:cNvSpPr txBox="1"/>
          <p:nvPr/>
        </p:nvSpPr>
        <p:spPr>
          <a:xfrm rot="20606547">
            <a:off x="4276776" y="2921496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53B651-FD8B-CA32-935D-4C101DB3CABA}"/>
              </a:ext>
            </a:extLst>
          </p:cNvPr>
          <p:cNvSpPr txBox="1"/>
          <p:nvPr/>
        </p:nvSpPr>
        <p:spPr>
          <a:xfrm rot="2575717">
            <a:off x="4233046" y="3565323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4299E49-A3F3-30A1-924E-A1CD35FABD03}"/>
              </a:ext>
            </a:extLst>
          </p:cNvPr>
          <p:cNvSpPr txBox="1"/>
          <p:nvPr/>
        </p:nvSpPr>
        <p:spPr>
          <a:xfrm>
            <a:off x="6883806" y="3859495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BC1FFC9-3881-0415-29A7-7FDF7090A101}"/>
              </a:ext>
            </a:extLst>
          </p:cNvPr>
          <p:cNvSpPr txBox="1"/>
          <p:nvPr/>
        </p:nvSpPr>
        <p:spPr>
          <a:xfrm>
            <a:off x="7010538" y="2823921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146A08B-0D66-2323-F8A3-EF9A7BDB108D}"/>
              </a:ext>
            </a:extLst>
          </p:cNvPr>
          <p:cNvSpPr txBox="1"/>
          <p:nvPr/>
        </p:nvSpPr>
        <p:spPr>
          <a:xfrm rot="5400000">
            <a:off x="3197626" y="5377090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F8466E-35F9-5997-0DD5-BC6146BF5A64}"/>
              </a:ext>
            </a:extLst>
          </p:cNvPr>
          <p:cNvSpPr txBox="1"/>
          <p:nvPr/>
        </p:nvSpPr>
        <p:spPr>
          <a:xfrm rot="2336602">
            <a:off x="4574338" y="5029892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BBFEED0-081F-D67E-8750-18A1D93E86A7}"/>
              </a:ext>
            </a:extLst>
          </p:cNvPr>
          <p:cNvSpPr txBox="1"/>
          <p:nvPr/>
        </p:nvSpPr>
        <p:spPr>
          <a:xfrm>
            <a:off x="4514523" y="5967410"/>
            <a:ext cx="610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B821FAD-12A1-A108-2FD0-A8FEE95D908A}"/>
              </a:ext>
            </a:extLst>
          </p:cNvPr>
          <p:cNvSpPr txBox="1"/>
          <p:nvPr/>
        </p:nvSpPr>
        <p:spPr>
          <a:xfrm>
            <a:off x="7003732" y="5984548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FBFCDFF-A692-91C5-1D0E-3C981130EECE}"/>
              </a:ext>
            </a:extLst>
          </p:cNvPr>
          <p:cNvCxnSpPr>
            <a:cxnSpLocks/>
          </p:cNvCxnSpPr>
          <p:nvPr/>
        </p:nvCxnSpPr>
        <p:spPr>
          <a:xfrm>
            <a:off x="6688690" y="6132690"/>
            <a:ext cx="937335" cy="365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52819E3-E534-AF6A-D5F7-80BA35A77112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 flipV="1">
            <a:off x="4551042" y="6137784"/>
            <a:ext cx="467162" cy="56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BCE6842-2D10-B5F9-A918-2BFA2C9CF037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389989" y="5102276"/>
            <a:ext cx="25891" cy="679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FF23B4D-5758-8503-0DB4-5D2424904BF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194003" y="4654736"/>
            <a:ext cx="1441249" cy="11269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0F402A3-2919-19E5-C0A8-7D5BFFDA9452}"/>
              </a:ext>
            </a:extLst>
          </p:cNvPr>
          <p:cNvCxnSpPr>
            <a:cxnSpLocks/>
            <a:endCxn id="151" idx="6"/>
          </p:cNvCxnSpPr>
          <p:nvPr/>
        </p:nvCxnSpPr>
        <p:spPr>
          <a:xfrm flipH="1">
            <a:off x="4551042" y="6143441"/>
            <a:ext cx="7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1FB2A00-4FB2-C3BE-EE0C-DD3BD18C5CC6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4194003" y="4654736"/>
            <a:ext cx="56398" cy="10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4DFE7A99-D865-B6B9-D6DD-F39C08D6572F}"/>
              </a:ext>
            </a:extLst>
          </p:cNvPr>
          <p:cNvCxnSpPr>
            <a:cxnSpLocks/>
            <a:endCxn id="156" idx="6"/>
          </p:cNvCxnSpPr>
          <p:nvPr/>
        </p:nvCxnSpPr>
        <p:spPr>
          <a:xfrm flipH="1" flipV="1">
            <a:off x="6897404" y="6137784"/>
            <a:ext cx="55532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B80B8BB-0926-4BEF-213A-41642057943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3415879" y="5102276"/>
            <a:ext cx="1" cy="5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CD4F8B2-38DD-C879-31A3-CF334B5BB894}"/>
              </a:ext>
            </a:extLst>
          </p:cNvPr>
          <p:cNvSpPr/>
          <p:nvPr/>
        </p:nvSpPr>
        <p:spPr>
          <a:xfrm>
            <a:off x="2444511" y="1276384"/>
            <a:ext cx="7528161" cy="5353007"/>
          </a:xfrm>
          <a:prstGeom prst="rect">
            <a:avLst/>
          </a:prstGeom>
          <a:noFill/>
          <a:ln w="28575">
            <a:solidFill>
              <a:srgbClr val="4678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rgbClr val="467822"/>
              </a:solidFill>
            </a:endParaRPr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2A97D147-6864-2732-73F9-A6C4E225E46E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1041580" y="3174172"/>
            <a:ext cx="1596178" cy="194622"/>
          </a:xfrm>
          <a:prstGeom prst="bentConnector3">
            <a:avLst>
              <a:gd name="adj1" fmla="val 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267F2CF3-7CD4-3062-A547-5528C787D85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41580" y="4056424"/>
            <a:ext cx="1596176" cy="598312"/>
          </a:xfrm>
          <a:prstGeom prst="bentConnector3">
            <a:avLst>
              <a:gd name="adj1" fmla="val -1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9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416-D82B-4FD1-B89A-755C92D5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4342"/>
            <a:ext cx="8596668" cy="1320800"/>
          </a:xfrm>
        </p:spPr>
        <p:txBody>
          <a:bodyPr/>
          <a:lstStyle/>
          <a:p>
            <a:r>
              <a:rPr lang="sr-Latn-BA" dirty="0"/>
              <a:t>Scenario korištenja - administrator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6C23168-8867-87C3-EF42-93181994809B}"/>
              </a:ext>
            </a:extLst>
          </p:cNvPr>
          <p:cNvSpPr/>
          <p:nvPr/>
        </p:nvSpPr>
        <p:spPr>
          <a:xfrm>
            <a:off x="1156675" y="3657975"/>
            <a:ext cx="1496822" cy="1107232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892338E9-13BF-BF8B-0BBF-D9BE0782127B}"/>
              </a:ext>
            </a:extLst>
          </p:cNvPr>
          <p:cNvSpPr/>
          <p:nvPr/>
        </p:nvSpPr>
        <p:spPr>
          <a:xfrm>
            <a:off x="984987" y="4825393"/>
            <a:ext cx="1840196" cy="826407"/>
          </a:xfrm>
          <a:prstGeom prst="trapezoid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1A897B47-EF9B-81F9-C8E2-4D732876ACDF}"/>
              </a:ext>
            </a:extLst>
          </p:cNvPr>
          <p:cNvSpPr/>
          <p:nvPr/>
        </p:nvSpPr>
        <p:spPr>
          <a:xfrm>
            <a:off x="1149254" y="4893607"/>
            <a:ext cx="1505240" cy="414394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1B280-6834-15DE-90D2-FC534379272A}"/>
              </a:ext>
            </a:extLst>
          </p:cNvPr>
          <p:cNvSpPr/>
          <p:nvPr/>
        </p:nvSpPr>
        <p:spPr>
          <a:xfrm>
            <a:off x="1215045" y="3728786"/>
            <a:ext cx="1388078" cy="980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C388D986-8FEF-25F5-CFEC-E5807D7539F4}"/>
              </a:ext>
            </a:extLst>
          </p:cNvPr>
          <p:cNvSpPr/>
          <p:nvPr/>
        </p:nvSpPr>
        <p:spPr>
          <a:xfrm>
            <a:off x="1682032" y="5376216"/>
            <a:ext cx="404335" cy="209576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42ECB-8534-8143-C9F7-B649F89BF3ED}"/>
              </a:ext>
            </a:extLst>
          </p:cNvPr>
          <p:cNvSpPr/>
          <p:nvPr/>
        </p:nvSpPr>
        <p:spPr>
          <a:xfrm>
            <a:off x="1300599" y="3800810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300" dirty="0"/>
              <a:t>Kori</a:t>
            </a:r>
            <a:r>
              <a:rPr lang="sr-Latn-RS" sz="300" dirty="0"/>
              <a:t>sničko ime</a:t>
            </a:r>
            <a:endParaRPr lang="en-GB" sz="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BA7B7-6FA8-027A-B7AA-16E37DF072D0}"/>
              </a:ext>
            </a:extLst>
          </p:cNvPr>
          <p:cNvSpPr/>
          <p:nvPr/>
        </p:nvSpPr>
        <p:spPr>
          <a:xfrm>
            <a:off x="1300599" y="4017489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Lozinka</a:t>
            </a:r>
            <a:endParaRPr lang="en-GB" sz="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E3D05-532D-2AE3-825B-69C5CA5A0766}"/>
              </a:ext>
            </a:extLst>
          </p:cNvPr>
          <p:cNvSpPr/>
          <p:nvPr/>
        </p:nvSpPr>
        <p:spPr>
          <a:xfrm>
            <a:off x="1300599" y="4231047"/>
            <a:ext cx="227883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Prijava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468DB09-EF46-8658-9D8D-D1C59557B5E5}"/>
              </a:ext>
            </a:extLst>
          </p:cNvPr>
          <p:cNvSpPr/>
          <p:nvPr/>
        </p:nvSpPr>
        <p:spPr>
          <a:xfrm>
            <a:off x="4369954" y="3661601"/>
            <a:ext cx="1496822" cy="1107232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58022F93-3EA6-A47F-11D5-6F19A448875B}"/>
              </a:ext>
            </a:extLst>
          </p:cNvPr>
          <p:cNvSpPr/>
          <p:nvPr/>
        </p:nvSpPr>
        <p:spPr>
          <a:xfrm>
            <a:off x="4205687" y="4813511"/>
            <a:ext cx="1840196" cy="826407"/>
          </a:xfrm>
          <a:prstGeom prst="trapezoid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66B6F86-E0C5-3CBC-89DA-54DED3153FD7}"/>
              </a:ext>
            </a:extLst>
          </p:cNvPr>
          <p:cNvSpPr/>
          <p:nvPr/>
        </p:nvSpPr>
        <p:spPr>
          <a:xfrm>
            <a:off x="4369954" y="4881725"/>
            <a:ext cx="1505240" cy="414394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10432121-0E66-2765-3D77-D673D7C17383}"/>
              </a:ext>
            </a:extLst>
          </p:cNvPr>
          <p:cNvSpPr/>
          <p:nvPr/>
        </p:nvSpPr>
        <p:spPr>
          <a:xfrm>
            <a:off x="4902732" y="5364333"/>
            <a:ext cx="404335" cy="209576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947BD-383B-B030-14A5-EBE6E5140713}"/>
              </a:ext>
            </a:extLst>
          </p:cNvPr>
          <p:cNvSpPr/>
          <p:nvPr/>
        </p:nvSpPr>
        <p:spPr>
          <a:xfrm>
            <a:off x="4424325" y="3724850"/>
            <a:ext cx="1388078" cy="980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605DEB-E9CF-FA4F-05DE-CF599AEAD9F6}"/>
              </a:ext>
            </a:extLst>
          </p:cNvPr>
          <p:cNvSpPr/>
          <p:nvPr/>
        </p:nvSpPr>
        <p:spPr>
          <a:xfrm>
            <a:off x="4501086" y="3832777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Pregled arhive</a:t>
            </a:r>
            <a:endParaRPr lang="en-GB" sz="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52E653-07A9-49F9-CD83-50B9325327CE}"/>
              </a:ext>
            </a:extLst>
          </p:cNvPr>
          <p:cNvSpPr/>
          <p:nvPr/>
        </p:nvSpPr>
        <p:spPr>
          <a:xfrm>
            <a:off x="4501086" y="3995528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korisničkog naloga</a:t>
            </a:r>
            <a:endParaRPr lang="en-GB" sz="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4E384-319A-61EB-5639-31BA8FBC2E82}"/>
              </a:ext>
            </a:extLst>
          </p:cNvPr>
          <p:cNvSpPr/>
          <p:nvPr/>
        </p:nvSpPr>
        <p:spPr>
          <a:xfrm>
            <a:off x="4501086" y="4153930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Obavještenje za korisnike</a:t>
            </a:r>
            <a:endParaRPr lang="en-GB" sz="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A7854F-C418-8585-57FF-C4EB4EFBA566}"/>
              </a:ext>
            </a:extLst>
          </p:cNvPr>
          <p:cNvSpPr/>
          <p:nvPr/>
        </p:nvSpPr>
        <p:spPr>
          <a:xfrm>
            <a:off x="4501086" y="4320107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novog kampa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5A33D48-1977-466A-E5FD-C847114C7AEC}"/>
              </a:ext>
            </a:extLst>
          </p:cNvPr>
          <p:cNvSpPr/>
          <p:nvPr/>
        </p:nvSpPr>
        <p:spPr>
          <a:xfrm>
            <a:off x="7598073" y="3690367"/>
            <a:ext cx="1496822" cy="1107232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E61DEF44-D006-F495-D068-30DA6691F60A}"/>
              </a:ext>
            </a:extLst>
          </p:cNvPr>
          <p:cNvSpPr/>
          <p:nvPr/>
        </p:nvSpPr>
        <p:spPr>
          <a:xfrm>
            <a:off x="7433806" y="4842276"/>
            <a:ext cx="1840196" cy="826407"/>
          </a:xfrm>
          <a:prstGeom prst="trapezoid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AF8AAFF7-CA02-C652-5DDC-FA6315419E15}"/>
              </a:ext>
            </a:extLst>
          </p:cNvPr>
          <p:cNvSpPr/>
          <p:nvPr/>
        </p:nvSpPr>
        <p:spPr>
          <a:xfrm>
            <a:off x="7598073" y="4910490"/>
            <a:ext cx="1505240" cy="414394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FEE9A058-8141-1584-1FBB-A3FD5FF08CEA}"/>
              </a:ext>
            </a:extLst>
          </p:cNvPr>
          <p:cNvSpPr/>
          <p:nvPr/>
        </p:nvSpPr>
        <p:spPr>
          <a:xfrm>
            <a:off x="8130851" y="5393099"/>
            <a:ext cx="404335" cy="209576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CB3325-F110-07B4-3106-A8B8DB3BB623}"/>
              </a:ext>
            </a:extLst>
          </p:cNvPr>
          <p:cNvSpPr/>
          <p:nvPr/>
        </p:nvSpPr>
        <p:spPr>
          <a:xfrm>
            <a:off x="7652444" y="3753615"/>
            <a:ext cx="1388078" cy="980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3FB3D6-6266-84E3-20E3-F22A3C80A674}"/>
              </a:ext>
            </a:extLst>
          </p:cNvPr>
          <p:cNvSpPr/>
          <p:nvPr/>
        </p:nvSpPr>
        <p:spPr>
          <a:xfrm>
            <a:off x="7728533" y="3829050"/>
            <a:ext cx="1050046" cy="18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500" dirty="0"/>
              <a:t>Obavještenje za korisnike</a:t>
            </a:r>
            <a:endParaRPr lang="en-GB" sz="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163599-245B-B557-E5A5-23F5337EDF8D}"/>
              </a:ext>
            </a:extLst>
          </p:cNvPr>
          <p:cNvSpPr/>
          <p:nvPr/>
        </p:nvSpPr>
        <p:spPr>
          <a:xfrm>
            <a:off x="7728533" y="4091636"/>
            <a:ext cx="568696" cy="5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" tIns="18000" rIns="0" bIns="36000" rtlCol="0" anchor="t"/>
          <a:lstStyle/>
          <a:p>
            <a:r>
              <a:rPr lang="sr-Latn-RS" sz="400" dirty="0"/>
              <a:t>Trenutno je u kampu slobodno 48% ukupnog kapaciteta. </a:t>
            </a:r>
            <a:br>
              <a:rPr lang="sr-Latn-RS" sz="400" dirty="0"/>
            </a:br>
            <a:r>
              <a:rPr lang="sr-Latn-RS" sz="400" dirty="0"/>
              <a:t>Trenutno se u kampu nalazi:</a:t>
            </a:r>
            <a:br>
              <a:rPr lang="sr-Latn-RS" sz="400" dirty="0"/>
            </a:br>
            <a:r>
              <a:rPr lang="sr-Latn-RS" sz="400" dirty="0"/>
              <a:t>žena: 418</a:t>
            </a:r>
            <a:br>
              <a:rPr lang="sr-Latn-RS" sz="400" dirty="0"/>
            </a:br>
            <a:r>
              <a:rPr lang="sr-Latn-RS" sz="400" dirty="0"/>
              <a:t>muškaraca:397</a:t>
            </a:r>
            <a:br>
              <a:rPr lang="sr-Latn-RS" sz="400" dirty="0"/>
            </a:br>
            <a:r>
              <a:rPr lang="sr-Latn-RS" sz="400" dirty="0"/>
              <a:t>djece: 589</a:t>
            </a:r>
            <a:endParaRPr lang="en-GB" sz="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6EC916-5558-B58A-EDB4-0C2F1DDC7455}"/>
              </a:ext>
            </a:extLst>
          </p:cNvPr>
          <p:cNvGrpSpPr/>
          <p:nvPr/>
        </p:nvGrpSpPr>
        <p:grpSpPr>
          <a:xfrm>
            <a:off x="1340234" y="1339371"/>
            <a:ext cx="1137697" cy="1318486"/>
            <a:chOff x="1602842" y="1247383"/>
            <a:chExt cx="837546" cy="115556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E5C9A-54FF-4305-2476-8AA70EBDE6B5}"/>
                </a:ext>
              </a:extLst>
            </p:cNvPr>
            <p:cNvSpPr/>
            <p:nvPr/>
          </p:nvSpPr>
          <p:spPr>
            <a:xfrm>
              <a:off x="1779439" y="1247383"/>
              <a:ext cx="504232" cy="518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8752B9C-BE9B-BD06-4E56-65CB3B6BBC94}"/>
                </a:ext>
              </a:extLst>
            </p:cNvPr>
            <p:cNvSpPr/>
            <p:nvPr/>
          </p:nvSpPr>
          <p:spPr>
            <a:xfrm rot="5400000">
              <a:off x="1707286" y="1669850"/>
              <a:ext cx="628658" cy="837546"/>
            </a:xfrm>
            <a:prstGeom prst="moon">
              <a:avLst>
                <a:gd name="adj" fmla="val 87500"/>
              </a:avLst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90C226"/>
                </a:solidFill>
              </a:endParaRPr>
            </a:p>
          </p:txBody>
        </p:sp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D7872ADA-9D1E-4A7C-6095-A8EC3759EC81}"/>
                </a:ext>
              </a:extLst>
            </p:cNvPr>
            <p:cNvSpPr/>
            <p:nvPr/>
          </p:nvSpPr>
          <p:spPr>
            <a:xfrm flipV="1">
              <a:off x="1931112" y="1774323"/>
              <a:ext cx="200885" cy="363470"/>
            </a:xfrm>
            <a:prstGeom prst="pentagon">
              <a:avLst/>
            </a:prstGeom>
            <a:solidFill>
              <a:srgbClr val="2C3C43"/>
            </a:solidFill>
            <a:ln>
              <a:solidFill>
                <a:srgbClr val="2C3C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75A2C99-853A-4776-D764-50FCF30D7A31}"/>
                </a:ext>
              </a:extLst>
            </p:cNvPr>
            <p:cNvSpPr/>
            <p:nvPr/>
          </p:nvSpPr>
          <p:spPr>
            <a:xfrm>
              <a:off x="1871900" y="1431419"/>
              <a:ext cx="112711" cy="83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1C90CE-3E79-64DD-FDE6-C1C1172DE5B5}"/>
                </a:ext>
              </a:extLst>
            </p:cNvPr>
            <p:cNvSpPr/>
            <p:nvPr/>
          </p:nvSpPr>
          <p:spPr>
            <a:xfrm>
              <a:off x="1779439" y="1255844"/>
              <a:ext cx="504232" cy="518056"/>
            </a:xfrm>
            <a:prstGeom prst="ellipse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65A1C5-C006-F91D-C058-92E6A529C943}"/>
                </a:ext>
              </a:extLst>
            </p:cNvPr>
            <p:cNvSpPr/>
            <p:nvPr/>
          </p:nvSpPr>
          <p:spPr>
            <a:xfrm>
              <a:off x="1878107" y="1439880"/>
              <a:ext cx="116083" cy="83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E6E745D-BAC3-E5C6-FD81-7FA87D49A456}"/>
                </a:ext>
              </a:extLst>
            </p:cNvPr>
            <p:cNvSpPr/>
            <p:nvPr/>
          </p:nvSpPr>
          <p:spPr>
            <a:xfrm>
              <a:off x="2069102" y="1439880"/>
              <a:ext cx="112711" cy="83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E6C292F-7B84-FF9D-23F6-E081CC691818}"/>
              </a:ext>
            </a:extLst>
          </p:cNvPr>
          <p:cNvSpPr/>
          <p:nvPr/>
        </p:nvSpPr>
        <p:spPr>
          <a:xfrm rot="5400000">
            <a:off x="1578177" y="2964057"/>
            <a:ext cx="628661" cy="387718"/>
          </a:xfrm>
          <a:prstGeom prst="rightArrow">
            <a:avLst>
              <a:gd name="adj1" fmla="val 50000"/>
              <a:gd name="adj2" fmla="val 74567"/>
            </a:avLst>
          </a:prstGeom>
          <a:solidFill>
            <a:schemeClr val="accent1">
              <a:alpha val="30000"/>
            </a:schemeClr>
          </a:solidFill>
          <a:ln>
            <a:solidFill>
              <a:srgbClr val="9CC65A">
                <a:alpha val="30196"/>
              </a:srgb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CCB2CF-6E80-276D-6C12-0785B1C5FA0C}"/>
              </a:ext>
            </a:extLst>
          </p:cNvPr>
          <p:cNvCxnSpPr/>
          <p:nvPr/>
        </p:nvCxnSpPr>
        <p:spPr>
          <a:xfrm>
            <a:off x="2974975" y="4769447"/>
            <a:ext cx="1057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D2E4A-9998-6BAA-6FB8-5783E364736C}"/>
              </a:ext>
            </a:extLst>
          </p:cNvPr>
          <p:cNvCxnSpPr>
            <a:cxnSpLocks/>
          </p:cNvCxnSpPr>
          <p:nvPr/>
        </p:nvCxnSpPr>
        <p:spPr>
          <a:xfrm>
            <a:off x="6096000" y="4811904"/>
            <a:ext cx="130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E61494C-E20A-A05E-72FD-FB2CB71A2894}"/>
              </a:ext>
            </a:extLst>
          </p:cNvPr>
          <p:cNvSpPr txBox="1"/>
          <p:nvPr/>
        </p:nvSpPr>
        <p:spPr>
          <a:xfrm>
            <a:off x="2843392" y="4408628"/>
            <a:ext cx="141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>
                <a:solidFill>
                  <a:srgbClr val="90C226"/>
                </a:solidFill>
              </a:rPr>
              <a:t>Prijava na sistem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91D95-16AC-F0D3-CE48-BFE8CFCD3B46}"/>
              </a:ext>
            </a:extLst>
          </p:cNvPr>
          <p:cNvSpPr txBox="1"/>
          <p:nvPr/>
        </p:nvSpPr>
        <p:spPr>
          <a:xfrm>
            <a:off x="6023696" y="4397489"/>
            <a:ext cx="141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000" dirty="0">
                <a:solidFill>
                  <a:srgbClr val="90C226"/>
                </a:solidFill>
              </a:rPr>
              <a:t>Kreiranje obavještenja</a:t>
            </a:r>
          </a:p>
        </p:txBody>
      </p:sp>
    </p:spTree>
    <p:extLst>
      <p:ext uri="{BB962C8B-B14F-4D97-AF65-F5344CB8AC3E}">
        <p14:creationId xmlns:p14="http://schemas.microsoft.com/office/powerpoint/2010/main" val="2329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AD29-9373-B70D-2176-C1CEB25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Scenario korištenja - volonter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95B603-0CAE-E670-CCD9-3C808B8A257A}"/>
              </a:ext>
            </a:extLst>
          </p:cNvPr>
          <p:cNvGrpSpPr/>
          <p:nvPr/>
        </p:nvGrpSpPr>
        <p:grpSpPr>
          <a:xfrm>
            <a:off x="1102520" y="3807759"/>
            <a:ext cx="8978900" cy="2224741"/>
            <a:chOff x="984987" y="3657975"/>
            <a:chExt cx="8289015" cy="20107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7C631125-4A83-787B-0694-86BFC911114B}"/>
                </a:ext>
              </a:extLst>
            </p:cNvPr>
            <p:cNvSpPr/>
            <p:nvPr/>
          </p:nvSpPr>
          <p:spPr>
            <a:xfrm>
              <a:off x="1156675" y="3657975"/>
              <a:ext cx="1496822" cy="1107232"/>
            </a:xfrm>
            <a:prstGeom prst="frame">
              <a:avLst>
                <a:gd name="adj1" fmla="val 4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55BBF684-9648-98BF-EE40-2CC5BA18F296}"/>
                </a:ext>
              </a:extLst>
            </p:cNvPr>
            <p:cNvSpPr/>
            <p:nvPr/>
          </p:nvSpPr>
          <p:spPr>
            <a:xfrm>
              <a:off x="984987" y="4825393"/>
              <a:ext cx="1840196" cy="826407"/>
            </a:xfrm>
            <a:prstGeom prst="trapezoid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FACF5BB0-EBF1-2DA5-7BCC-A05FC109E18C}"/>
                </a:ext>
              </a:extLst>
            </p:cNvPr>
            <p:cNvSpPr/>
            <p:nvPr/>
          </p:nvSpPr>
          <p:spPr>
            <a:xfrm>
              <a:off x="1149254" y="4893607"/>
              <a:ext cx="1505240" cy="414394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ABE008-61C0-2CCF-8556-9DC577225664}"/>
                </a:ext>
              </a:extLst>
            </p:cNvPr>
            <p:cNvSpPr/>
            <p:nvPr/>
          </p:nvSpPr>
          <p:spPr>
            <a:xfrm>
              <a:off x="1215045" y="3728786"/>
              <a:ext cx="1388078" cy="980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2744538-8B23-69F3-35CE-213D9E90B1F1}"/>
                </a:ext>
              </a:extLst>
            </p:cNvPr>
            <p:cNvSpPr/>
            <p:nvPr/>
          </p:nvSpPr>
          <p:spPr>
            <a:xfrm>
              <a:off x="1682032" y="5376216"/>
              <a:ext cx="404335" cy="209576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6B8FA1-1994-C166-23F1-C9BC1EDE0E06}"/>
                </a:ext>
              </a:extLst>
            </p:cNvPr>
            <p:cNvSpPr/>
            <p:nvPr/>
          </p:nvSpPr>
          <p:spPr>
            <a:xfrm>
              <a:off x="1300599" y="3800810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GB" sz="300" dirty="0"/>
                <a:t>Kori</a:t>
              </a:r>
              <a:r>
                <a:rPr lang="sr-Latn-RS" sz="300" dirty="0"/>
                <a:t>sničko ime</a:t>
              </a:r>
              <a:endParaRPr lang="en-GB" sz="3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21648C-2054-BE47-986D-156207589173}"/>
                </a:ext>
              </a:extLst>
            </p:cNvPr>
            <p:cNvSpPr/>
            <p:nvPr/>
          </p:nvSpPr>
          <p:spPr>
            <a:xfrm>
              <a:off x="1300599" y="4017489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Lozinka</a:t>
              </a:r>
              <a:endParaRPr lang="en-GB" sz="3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042647-6270-08A9-EF45-DFB0B1AC80B6}"/>
                </a:ext>
              </a:extLst>
            </p:cNvPr>
            <p:cNvSpPr/>
            <p:nvPr/>
          </p:nvSpPr>
          <p:spPr>
            <a:xfrm>
              <a:off x="1300599" y="4231047"/>
              <a:ext cx="227883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Prijava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4B1DEF38-D9E5-1A73-AAA9-0C03C4F188B2}"/>
                </a:ext>
              </a:extLst>
            </p:cNvPr>
            <p:cNvSpPr/>
            <p:nvPr/>
          </p:nvSpPr>
          <p:spPr>
            <a:xfrm>
              <a:off x="4369954" y="3661601"/>
              <a:ext cx="1496822" cy="1107232"/>
            </a:xfrm>
            <a:prstGeom prst="frame">
              <a:avLst>
                <a:gd name="adj1" fmla="val 4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755C5A16-95CC-C2DF-725B-84143C09BEA7}"/>
                </a:ext>
              </a:extLst>
            </p:cNvPr>
            <p:cNvSpPr/>
            <p:nvPr/>
          </p:nvSpPr>
          <p:spPr>
            <a:xfrm>
              <a:off x="4205687" y="4813511"/>
              <a:ext cx="1840196" cy="826407"/>
            </a:xfrm>
            <a:prstGeom prst="trapezoid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82048D8B-4CC4-F8BB-7E10-1165277E7CB2}"/>
                </a:ext>
              </a:extLst>
            </p:cNvPr>
            <p:cNvSpPr/>
            <p:nvPr/>
          </p:nvSpPr>
          <p:spPr>
            <a:xfrm>
              <a:off x="4369954" y="4881725"/>
              <a:ext cx="1505240" cy="414394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D1C5348A-B28E-CD81-8B65-ACAC42BEE343}"/>
                </a:ext>
              </a:extLst>
            </p:cNvPr>
            <p:cNvSpPr/>
            <p:nvPr/>
          </p:nvSpPr>
          <p:spPr>
            <a:xfrm>
              <a:off x="4902732" y="5364333"/>
              <a:ext cx="404335" cy="209576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039F4B-C245-34E4-987C-B653DE8DB08B}"/>
                </a:ext>
              </a:extLst>
            </p:cNvPr>
            <p:cNvSpPr/>
            <p:nvPr/>
          </p:nvSpPr>
          <p:spPr>
            <a:xfrm>
              <a:off x="4424325" y="3724850"/>
              <a:ext cx="1388078" cy="980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870678-20AB-A65F-FD20-C39A75532D1B}"/>
                </a:ext>
              </a:extLst>
            </p:cNvPr>
            <p:cNvSpPr/>
            <p:nvPr/>
          </p:nvSpPr>
          <p:spPr>
            <a:xfrm>
              <a:off x="4501086" y="3832777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Pregled arhive</a:t>
              </a:r>
              <a:endParaRPr lang="en-GB" sz="3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9AD1AE-C27B-8DBF-3741-93940923B936}"/>
                </a:ext>
              </a:extLst>
            </p:cNvPr>
            <p:cNvSpPr/>
            <p:nvPr/>
          </p:nvSpPr>
          <p:spPr>
            <a:xfrm>
              <a:off x="4501086" y="3995528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Kreiranje korisničkog naloga</a:t>
              </a:r>
              <a:endParaRPr lang="en-GB" sz="3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6D8C68-311F-49F2-C3F2-3956F4834D8A}"/>
                </a:ext>
              </a:extLst>
            </p:cNvPr>
            <p:cNvSpPr/>
            <p:nvPr/>
          </p:nvSpPr>
          <p:spPr>
            <a:xfrm>
              <a:off x="4501086" y="4153930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Obavještenje za korisnike</a:t>
              </a:r>
              <a:endParaRPr lang="en-GB" sz="3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F6033F-A4E2-1BE7-8943-E5D2B3D70601}"/>
                </a:ext>
              </a:extLst>
            </p:cNvPr>
            <p:cNvSpPr/>
            <p:nvPr/>
          </p:nvSpPr>
          <p:spPr>
            <a:xfrm>
              <a:off x="4501086" y="4320107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Kreiranje novog kampa</a:t>
              </a:r>
            </a:p>
          </p:txBody>
        </p:sp>
        <p:sp>
          <p:nvSpPr>
            <p:cNvPr id="21" name="Frame 20">
              <a:extLst>
                <a:ext uri="{FF2B5EF4-FFF2-40B4-BE49-F238E27FC236}">
                  <a16:creationId xmlns:a16="http://schemas.microsoft.com/office/drawing/2014/main" id="{049B87E5-870E-C51C-D372-8C09F1668F73}"/>
                </a:ext>
              </a:extLst>
            </p:cNvPr>
            <p:cNvSpPr/>
            <p:nvPr/>
          </p:nvSpPr>
          <p:spPr>
            <a:xfrm>
              <a:off x="7598073" y="3690367"/>
              <a:ext cx="1496822" cy="1107232"/>
            </a:xfrm>
            <a:prstGeom prst="frame">
              <a:avLst>
                <a:gd name="adj1" fmla="val 4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585D1287-A7F2-B980-7195-79DE0EF6D384}"/>
                </a:ext>
              </a:extLst>
            </p:cNvPr>
            <p:cNvSpPr/>
            <p:nvPr/>
          </p:nvSpPr>
          <p:spPr>
            <a:xfrm>
              <a:off x="7433806" y="4842276"/>
              <a:ext cx="1840196" cy="826407"/>
            </a:xfrm>
            <a:prstGeom prst="trapezoid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5545B1DB-69B8-4AF7-923B-0857F3865B09}"/>
                </a:ext>
              </a:extLst>
            </p:cNvPr>
            <p:cNvSpPr/>
            <p:nvPr/>
          </p:nvSpPr>
          <p:spPr>
            <a:xfrm>
              <a:off x="7598073" y="4910490"/>
              <a:ext cx="1505240" cy="414394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593C2A7-B80B-E2EB-3076-4CBF2DE56C3F}"/>
                </a:ext>
              </a:extLst>
            </p:cNvPr>
            <p:cNvSpPr/>
            <p:nvPr/>
          </p:nvSpPr>
          <p:spPr>
            <a:xfrm>
              <a:off x="8130851" y="5393099"/>
              <a:ext cx="404335" cy="209576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8405C5-0F93-3235-FA39-4A624DE62362}"/>
                </a:ext>
              </a:extLst>
            </p:cNvPr>
            <p:cNvSpPr/>
            <p:nvPr/>
          </p:nvSpPr>
          <p:spPr>
            <a:xfrm>
              <a:off x="7659865" y="3751617"/>
              <a:ext cx="1388078" cy="980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134CC2-DDBA-1FAE-1291-812A280872B6}"/>
                </a:ext>
              </a:extLst>
            </p:cNvPr>
            <p:cNvSpPr/>
            <p:nvPr/>
          </p:nvSpPr>
          <p:spPr>
            <a:xfrm>
              <a:off x="7728533" y="3829050"/>
              <a:ext cx="1050046" cy="182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500" dirty="0"/>
                <a:t>Unos osobe u sistem</a:t>
              </a:r>
              <a:endParaRPr lang="en-GB" sz="5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7346A2-F46C-E9DE-6946-314AF7EC6652}"/>
                </a:ext>
              </a:extLst>
            </p:cNvPr>
            <p:cNvSpPr/>
            <p:nvPr/>
          </p:nvSpPr>
          <p:spPr>
            <a:xfrm>
              <a:off x="7728533" y="4093564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Ime</a:t>
              </a:r>
              <a:endParaRPr lang="en-GB" sz="3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A89856-AA54-FA9F-5387-7CFF9FC6F979}"/>
                </a:ext>
              </a:extLst>
            </p:cNvPr>
            <p:cNvSpPr/>
            <p:nvPr/>
          </p:nvSpPr>
          <p:spPr>
            <a:xfrm>
              <a:off x="7728531" y="4161746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Prezime</a:t>
              </a:r>
              <a:endParaRPr lang="en-GB" sz="3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37FC49-EE3C-FFE1-AE59-E1BB54C6EC26}"/>
                </a:ext>
              </a:extLst>
            </p:cNvPr>
            <p:cNvSpPr/>
            <p:nvPr/>
          </p:nvSpPr>
          <p:spPr>
            <a:xfrm>
              <a:off x="7728531" y="4229945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JMB</a:t>
              </a:r>
              <a:endParaRPr lang="en-GB" sz="3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7B3C32-E6D4-4E14-8E02-6462596DF51B}"/>
                </a:ext>
              </a:extLst>
            </p:cNvPr>
            <p:cNvSpPr/>
            <p:nvPr/>
          </p:nvSpPr>
          <p:spPr>
            <a:xfrm>
              <a:off x="7728531" y="4302278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Adresa stanovanja</a:t>
              </a:r>
              <a:endParaRPr lang="en-GB" sz="3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13A9B2-87AC-4BCB-44DB-9D9E29324663}"/>
                </a:ext>
              </a:extLst>
            </p:cNvPr>
            <p:cNvSpPr/>
            <p:nvPr/>
          </p:nvSpPr>
          <p:spPr>
            <a:xfrm>
              <a:off x="7728531" y="4370492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Krvna grupa</a:t>
              </a:r>
              <a:endParaRPr lang="en-GB" sz="3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97ADAFC-4866-870C-3DF4-2062EBB48CA0}"/>
                </a:ext>
              </a:extLst>
            </p:cNvPr>
            <p:cNvSpPr/>
            <p:nvPr/>
          </p:nvSpPr>
          <p:spPr>
            <a:xfrm>
              <a:off x="7728531" y="4438706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Datum rodjenja</a:t>
              </a:r>
              <a:endParaRPr lang="en-GB" sz="3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801950-14A8-4A2C-7773-D6DF2D4E36B1}"/>
                </a:ext>
              </a:extLst>
            </p:cNvPr>
            <p:cNvSpPr/>
            <p:nvPr/>
          </p:nvSpPr>
          <p:spPr>
            <a:xfrm>
              <a:off x="8082456" y="4092412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Ime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FE778B-1498-03AC-5B18-C42E9735F33C}"/>
                </a:ext>
              </a:extLst>
            </p:cNvPr>
            <p:cNvSpPr/>
            <p:nvPr/>
          </p:nvSpPr>
          <p:spPr>
            <a:xfrm>
              <a:off x="8082454" y="4160594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Prezime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CC9805-6CF1-4FDA-2350-77C78CFC274C}"/>
                </a:ext>
              </a:extLst>
            </p:cNvPr>
            <p:cNvSpPr/>
            <p:nvPr/>
          </p:nvSpPr>
          <p:spPr>
            <a:xfrm>
              <a:off x="8082454" y="4228792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JMB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230C24D-C51F-6E91-C099-AB965E42F2E0}"/>
                </a:ext>
              </a:extLst>
            </p:cNvPr>
            <p:cNvSpPr/>
            <p:nvPr/>
          </p:nvSpPr>
          <p:spPr>
            <a:xfrm>
              <a:off x="8082454" y="4301126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Adresa stanovanja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4B0F59-9019-778C-6F2A-9EC0B4F0E228}"/>
                </a:ext>
              </a:extLst>
            </p:cNvPr>
            <p:cNvSpPr/>
            <p:nvPr/>
          </p:nvSpPr>
          <p:spPr>
            <a:xfrm>
              <a:off x="8082454" y="4369340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Krvna grupa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6F32E56-4C80-7658-6F7D-9A6B81804239}"/>
                </a:ext>
              </a:extLst>
            </p:cNvPr>
            <p:cNvSpPr/>
            <p:nvPr/>
          </p:nvSpPr>
          <p:spPr>
            <a:xfrm>
              <a:off x="8082454" y="4437554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rgbClr val="B3C788"/>
                  </a:solidFill>
                </a:rPr>
                <a:t>Datum rodjenja</a:t>
              </a:r>
              <a:endParaRPr lang="en-GB" sz="300" dirty="0">
                <a:solidFill>
                  <a:srgbClr val="B3C788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1F6E4-7E6D-04BD-DE87-0EA5423AD770}"/>
              </a:ext>
            </a:extLst>
          </p:cNvPr>
          <p:cNvGrpSpPr/>
          <p:nvPr/>
        </p:nvGrpSpPr>
        <p:grpSpPr>
          <a:xfrm>
            <a:off x="1236793" y="1282860"/>
            <a:ext cx="1418925" cy="1716729"/>
            <a:chOff x="8267201" y="1867795"/>
            <a:chExt cx="1450975" cy="1928923"/>
          </a:xfrm>
        </p:grpSpPr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74EB18E2-3095-4115-F54B-C7265D9884F6}"/>
                </a:ext>
              </a:extLst>
            </p:cNvPr>
            <p:cNvSpPr/>
            <p:nvPr/>
          </p:nvSpPr>
          <p:spPr>
            <a:xfrm>
              <a:off x="8790788" y="2436665"/>
              <a:ext cx="439380" cy="25180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73293CD-232E-7033-B3C0-1B288B1436FD}"/>
                </a:ext>
              </a:extLst>
            </p:cNvPr>
            <p:cNvSpPr/>
            <p:nvPr/>
          </p:nvSpPr>
          <p:spPr>
            <a:xfrm>
              <a:off x="8267201" y="2670040"/>
              <a:ext cx="1450975" cy="1126678"/>
            </a:xfrm>
            <a:prstGeom prst="roundRect">
              <a:avLst>
                <a:gd name="adj" fmla="val 32730"/>
              </a:avLst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749783-001E-1627-8CB8-3ABC02E605B1}"/>
                </a:ext>
              </a:extLst>
            </p:cNvPr>
            <p:cNvSpPr/>
            <p:nvPr/>
          </p:nvSpPr>
          <p:spPr>
            <a:xfrm>
              <a:off x="8751389" y="3017259"/>
              <a:ext cx="519112" cy="347219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8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STAF</a:t>
              </a:r>
              <a:endParaRPr lang="en-GB" sz="9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9CCFDC-140A-2669-14B6-E1DB6BEB6DF3}"/>
                </a:ext>
              </a:extLst>
            </p:cNvPr>
            <p:cNvSpPr/>
            <p:nvPr/>
          </p:nvSpPr>
          <p:spPr>
            <a:xfrm>
              <a:off x="8620767" y="1867795"/>
              <a:ext cx="779422" cy="685383"/>
            </a:xfrm>
            <a:prstGeom prst="ellipse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73EBCE-4E69-A8AC-9D7C-211826DF7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7626" y="2670040"/>
              <a:ext cx="187650" cy="34722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2ABCF5-0B8C-ED0D-1BE0-7259F1A65D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375" y="2670040"/>
              <a:ext cx="181954" cy="34722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F405BF-6821-8ADB-6B0D-4B65A45C2B81}"/>
                </a:ext>
              </a:extLst>
            </p:cNvPr>
            <p:cNvSpPr/>
            <p:nvPr/>
          </p:nvSpPr>
          <p:spPr>
            <a:xfrm>
              <a:off x="8765116" y="2107878"/>
              <a:ext cx="196687" cy="181404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7E2F84-B4E0-943A-4643-9C0BC71DA9AA}"/>
                </a:ext>
              </a:extLst>
            </p:cNvPr>
            <p:cNvSpPr/>
            <p:nvPr/>
          </p:nvSpPr>
          <p:spPr>
            <a:xfrm>
              <a:off x="9036010" y="2107878"/>
              <a:ext cx="196687" cy="1814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6054D8-7F99-E73B-8C5F-912AF65B4750}"/>
              </a:ext>
            </a:extLst>
          </p:cNvPr>
          <p:cNvSpPr/>
          <p:nvPr/>
        </p:nvSpPr>
        <p:spPr>
          <a:xfrm rot="5400000">
            <a:off x="1697992" y="3245509"/>
            <a:ext cx="553289" cy="316330"/>
          </a:xfrm>
          <a:prstGeom prst="rightArrow">
            <a:avLst>
              <a:gd name="adj1" fmla="val 50000"/>
              <a:gd name="adj2" fmla="val 74567"/>
            </a:avLst>
          </a:prstGeom>
          <a:solidFill>
            <a:schemeClr val="accent1">
              <a:alpha val="30000"/>
            </a:schemeClr>
          </a:solidFill>
          <a:ln>
            <a:solidFill>
              <a:srgbClr val="9CC65A">
                <a:alpha val="30196"/>
              </a:srgb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361AC5-592A-4B0B-86BC-F0C310996FEB}"/>
              </a:ext>
            </a:extLst>
          </p:cNvPr>
          <p:cNvCxnSpPr>
            <a:cxnSpLocks/>
          </p:cNvCxnSpPr>
          <p:nvPr/>
        </p:nvCxnSpPr>
        <p:spPr>
          <a:xfrm>
            <a:off x="3060153" y="5075665"/>
            <a:ext cx="153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921AC7-61AC-A7B2-13B7-F6E4FF6344F4}"/>
              </a:ext>
            </a:extLst>
          </p:cNvPr>
          <p:cNvSpPr txBox="1"/>
          <p:nvPr/>
        </p:nvSpPr>
        <p:spPr>
          <a:xfrm>
            <a:off x="3116872" y="4721710"/>
            <a:ext cx="141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>
                <a:solidFill>
                  <a:srgbClr val="90C226"/>
                </a:solidFill>
              </a:rPr>
              <a:t>Prijava na sistem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153E2A-4F18-5423-38C7-5BBA83917248}"/>
              </a:ext>
            </a:extLst>
          </p:cNvPr>
          <p:cNvCxnSpPr>
            <a:cxnSpLocks/>
          </p:cNvCxnSpPr>
          <p:nvPr/>
        </p:nvCxnSpPr>
        <p:spPr>
          <a:xfrm>
            <a:off x="6527142" y="5109808"/>
            <a:ext cx="153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A0C250-C6AA-621F-1CFE-725FB2E413BF}"/>
              </a:ext>
            </a:extLst>
          </p:cNvPr>
          <p:cNvSpPr txBox="1"/>
          <p:nvPr/>
        </p:nvSpPr>
        <p:spPr>
          <a:xfrm>
            <a:off x="6481889" y="4755853"/>
            <a:ext cx="162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>
                <a:solidFill>
                  <a:srgbClr val="90C226"/>
                </a:solidFill>
              </a:rPr>
              <a:t>Unos osobe u sistem</a:t>
            </a:r>
          </a:p>
        </p:txBody>
      </p:sp>
    </p:spTree>
    <p:extLst>
      <p:ext uri="{BB962C8B-B14F-4D97-AF65-F5344CB8AC3E}">
        <p14:creationId xmlns:p14="http://schemas.microsoft.com/office/powerpoint/2010/main" val="177765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ACB0-995B-915A-E8C3-5251CB00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Idealizovan scenario*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C5EA-5DA3-C3FB-241E-817A7033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3020-4C05-4DD5-8F28-BD0A71E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Funkcionalnost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ADE1-47C2-6381-0C30-933AF5C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sr-Latn-RS" sz="1800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Funkcionalnosti koje EKamp sistem treba da omogući su:</a:t>
            </a:r>
            <a:r>
              <a:rPr lang="en-US" sz="1800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	</a:t>
            </a:r>
            <a:br>
              <a:rPr lang="en-US" sz="1800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</a:br>
            <a:endParaRPr lang="en-US" sz="1800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marL="571500" lvl="1" indent="-171450" hangingPunct="0"/>
            <a: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Digitalizacija evidencije </a:t>
            </a:r>
            <a:b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</a:br>
            <a:endParaRPr lang="sr-Latn-BA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marL="571500" lvl="1" indent="-171450" hangingPunct="0"/>
            <a:r>
              <a:rPr lang="sr-Latn-R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Interna komunikacija</a:t>
            </a:r>
            <a:b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</a:br>
            <a:endParaRPr lang="sr-Latn-BA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marL="571500" lvl="1" indent="-171450" hangingPunct="0"/>
            <a:r>
              <a:rPr lang="sr-Latn-R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Trajno čuvanje podataka i izvještaja</a:t>
            </a:r>
            <a:endParaRPr lang="en-U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endParaRPr lang="en-GB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1600-9E33-3BD9-9AE9-3E099C9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Prijedlozi i proširenja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E5DD-5F06-9511-497E-A6178B8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90C226"/>
                </a:solidFill>
              </a:rPr>
              <a:t>M</a:t>
            </a:r>
            <a:r>
              <a:rPr lang="sr-Latn-RS" dirty="0">
                <a:solidFill>
                  <a:srgbClr val="90C226"/>
                </a:solidFill>
              </a:rPr>
              <a:t>ogućnost korištenja aplikacije na Android operativnim sistemima</a:t>
            </a:r>
            <a:endParaRPr lang="en-GB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5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1019-9D30-B27D-7951-331D2D2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Članovi tima EKamp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2865-479B-B9B7-5FCC-E33E6FB2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Dejan Simić</a:t>
            </a:r>
          </a:p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Pavle Čolić</a:t>
            </a:r>
          </a:p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Nikola Bursać</a:t>
            </a:r>
          </a:p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Dejan Ikić</a:t>
            </a:r>
          </a:p>
        </p:txBody>
      </p:sp>
    </p:spTree>
    <p:extLst>
      <p:ext uri="{BB962C8B-B14F-4D97-AF65-F5344CB8AC3E}">
        <p14:creationId xmlns:p14="http://schemas.microsoft.com/office/powerpoint/2010/main" val="110809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CB7E-73DC-76EE-2F54-78C3B7D4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24" y="1223329"/>
            <a:ext cx="6203526" cy="2057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6000" dirty="0">
                <a:solidFill>
                  <a:srgbClr val="9CC65A"/>
                </a:solidFill>
              </a:rPr>
              <a:t>Hvala na pažnji!</a:t>
            </a:r>
            <a:endParaRPr lang="en-GB" sz="60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7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D5CF-27B2-4FA8-9B31-91F654F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683" y="120203"/>
            <a:ext cx="7766936" cy="1096900"/>
          </a:xfrm>
        </p:spPr>
        <p:txBody>
          <a:bodyPr/>
          <a:lstStyle/>
          <a:p>
            <a:pPr algn="l"/>
            <a:r>
              <a:rPr lang="sr-Latn-BA" dirty="0"/>
              <a:t>Šta je EKamp?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35E7-EF7F-4518-8776-F7D66663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592" y="1678825"/>
            <a:ext cx="7999630" cy="34011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>
                <a:solidFill>
                  <a:srgbClr val="9CC65A"/>
                </a:solidFill>
              </a:rPr>
              <a:t>Sistem namijenjen za Organizaciju Crvenog Krsta radi olakšanje realizacije i održavanja kamp naselja</a:t>
            </a:r>
            <a:br>
              <a:rPr lang="sr-Cyrl-RS" sz="2100" dirty="0">
                <a:solidFill>
                  <a:srgbClr val="9CC65A"/>
                </a:solidFill>
              </a:rPr>
            </a:b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>
                <a:solidFill>
                  <a:srgbClr val="9CC65A"/>
                </a:solidFill>
              </a:rPr>
              <a:t>Praktičan dizajn omogućava jednostavno i efikasno korištenje sistema</a:t>
            </a:r>
            <a:br>
              <a:rPr lang="sr-Latn-RS" sz="2100" dirty="0">
                <a:solidFill>
                  <a:srgbClr val="9CC65A"/>
                </a:solidFill>
              </a:rPr>
            </a:b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>
                <a:solidFill>
                  <a:srgbClr val="9CC65A"/>
                </a:solidFill>
              </a:rPr>
              <a:t>Fleksibilnost sistema omogućava korištenje istog u različitim situacijama</a:t>
            </a:r>
            <a:br>
              <a:rPr lang="sr-Latn-RS" sz="2100" dirty="0">
                <a:solidFill>
                  <a:srgbClr val="9CC65A"/>
                </a:solidFill>
              </a:rPr>
            </a:b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r-Latn-RS" sz="21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6973-3E2F-FC40-676F-711BAFA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EKamp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0C71-3C42-780D-6CD7-F2B775AF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rgbClr val="9CC65A"/>
                </a:solidFill>
              </a:rPr>
              <a:t>Godine 2014. poplave koje su zadesile Republiku Srpsku primorale su hiljade ljudi na napuštanje svojih domova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Konstantan priliv migranata u zemlje regiona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Tokom pandemije Korona virusa pojavila se potreba za izolacione smještaje i prenosne bolnice.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endParaRPr lang="sr-Latn-RS" dirty="0">
              <a:solidFill>
                <a:srgbClr val="9CC65A"/>
              </a:solidFill>
            </a:endParaRPr>
          </a:p>
          <a:p>
            <a:endParaRPr lang="sr-Latn-RS" dirty="0">
              <a:solidFill>
                <a:srgbClr val="9CC65A"/>
              </a:solidFill>
            </a:endParaRPr>
          </a:p>
          <a:p>
            <a:endParaRPr lang="en-GB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91E-007C-FDE1-FD03-CF73F53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rgbClr val="90C226"/>
                </a:solidFill>
              </a:rPr>
              <a:t>Ciljevi sistema</a:t>
            </a:r>
            <a:endParaRPr lang="en-GB" dirty="0">
              <a:solidFill>
                <a:srgbClr val="90C2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5D9D-244C-A33B-601C-3A80F7B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dirty="0">
                <a:solidFill>
                  <a:srgbClr val="9CC65A"/>
                </a:solidFill>
              </a:rPr>
              <a:t>Olakšanje evidencije korisnika </a:t>
            </a:r>
            <a:br>
              <a:rPr lang="sr-Latn-RS" sz="1800" dirty="0">
                <a:solidFill>
                  <a:srgbClr val="9CC65A"/>
                </a:solidFill>
              </a:rPr>
            </a:br>
            <a:endParaRPr lang="sr-Latn-RS" sz="1800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Čuvanje relevantnih informacija u bazi podataka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sz="1800" dirty="0">
                <a:solidFill>
                  <a:srgbClr val="9CC65A"/>
                </a:solidFill>
              </a:rPr>
              <a:t>Jednost</a:t>
            </a:r>
            <a:r>
              <a:rPr lang="sr-Latn-RS" dirty="0">
                <a:solidFill>
                  <a:srgbClr val="9CC65A"/>
                </a:solidFill>
              </a:rPr>
              <a:t>vna komunikacija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sz="1800" dirty="0">
                <a:solidFill>
                  <a:srgbClr val="9CC65A"/>
                </a:solidFill>
              </a:rPr>
              <a:t>M</a:t>
            </a:r>
            <a:r>
              <a:rPr lang="sr-Latn-RS" dirty="0">
                <a:solidFill>
                  <a:srgbClr val="9CC65A"/>
                </a:solidFill>
              </a:rPr>
              <a:t>ogućnost korištenja sistema u različitim situacijama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endParaRPr lang="sr-Latn-RS" sz="18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6DE8-24E6-0385-A89E-9AA3752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9247-7E0A-A62C-2EC1-B720D5C1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6" y="2011409"/>
            <a:ext cx="8596668" cy="3880773"/>
          </a:xfrm>
        </p:spPr>
        <p:txBody>
          <a:bodyPr/>
          <a:lstStyle/>
          <a:p>
            <a:r>
              <a:rPr lang="sr-Latn-RS" dirty="0">
                <a:solidFill>
                  <a:srgbClr val="9CC65A"/>
                </a:solidFill>
              </a:rPr>
              <a:t>EKamp je Klijent-Server organizovana desktop aplikacija</a:t>
            </a:r>
          </a:p>
          <a:p>
            <a:pPr marL="0" indent="0">
              <a:buNone/>
            </a:pPr>
            <a:endParaRPr lang="en-GB" dirty="0">
              <a:solidFill>
                <a:srgbClr val="9CC65A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1CDAA75-C817-882A-9DAB-B0BBFA25C9DA}"/>
              </a:ext>
            </a:extLst>
          </p:cNvPr>
          <p:cNvSpPr/>
          <p:nvPr/>
        </p:nvSpPr>
        <p:spPr>
          <a:xfrm>
            <a:off x="1114424" y="4799243"/>
            <a:ext cx="1426177" cy="897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62B1E46-F706-3935-883D-8234AF433D45}"/>
              </a:ext>
            </a:extLst>
          </p:cNvPr>
          <p:cNvSpPr/>
          <p:nvPr/>
        </p:nvSpPr>
        <p:spPr>
          <a:xfrm>
            <a:off x="1114423" y="4324565"/>
            <a:ext cx="1426177" cy="897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B730C8-83D6-979C-9574-1D1242ECA818}"/>
              </a:ext>
            </a:extLst>
          </p:cNvPr>
          <p:cNvSpPr/>
          <p:nvPr/>
        </p:nvSpPr>
        <p:spPr>
          <a:xfrm>
            <a:off x="1114423" y="3932071"/>
            <a:ext cx="1433271" cy="753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6085686-0AD1-4D7B-ED65-73DBB7789A87}"/>
              </a:ext>
            </a:extLst>
          </p:cNvPr>
          <p:cNvSpPr/>
          <p:nvPr/>
        </p:nvSpPr>
        <p:spPr>
          <a:xfrm>
            <a:off x="4173198" y="3936269"/>
            <a:ext cx="1444631" cy="17530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0319A-F01C-0600-D9C6-AB26C70B2667}"/>
              </a:ext>
            </a:extLst>
          </p:cNvPr>
          <p:cNvSpPr/>
          <p:nvPr/>
        </p:nvSpPr>
        <p:spPr>
          <a:xfrm>
            <a:off x="4446582" y="4449830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C1A29-4703-A6E3-4DB9-E752DFC4A9C3}"/>
              </a:ext>
            </a:extLst>
          </p:cNvPr>
          <p:cNvSpPr/>
          <p:nvPr/>
        </p:nvSpPr>
        <p:spPr>
          <a:xfrm>
            <a:off x="4446582" y="4686069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56EC1-D6A7-AA00-5A6D-54217DBF465C}"/>
              </a:ext>
            </a:extLst>
          </p:cNvPr>
          <p:cNvSpPr/>
          <p:nvPr/>
        </p:nvSpPr>
        <p:spPr>
          <a:xfrm>
            <a:off x="4446582" y="4922308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6003B-E395-0CEB-2A78-990B1423AD8F}"/>
              </a:ext>
            </a:extLst>
          </p:cNvPr>
          <p:cNvSpPr txBox="1"/>
          <p:nvPr/>
        </p:nvSpPr>
        <p:spPr>
          <a:xfrm>
            <a:off x="966072" y="596546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Baza podataka</a:t>
            </a:r>
            <a:endParaRPr lang="en-GB" dirty="0">
              <a:solidFill>
                <a:srgbClr val="9CC65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195D2-FFE1-7D20-F356-86F4027AFAB7}"/>
              </a:ext>
            </a:extLst>
          </p:cNvPr>
          <p:cNvSpPr txBox="1"/>
          <p:nvPr/>
        </p:nvSpPr>
        <p:spPr>
          <a:xfrm>
            <a:off x="4446582" y="59732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229BE-4222-D0CB-520C-0DB18A799DBA}"/>
              </a:ext>
            </a:extLst>
          </p:cNvPr>
          <p:cNvSpPr txBox="1"/>
          <p:nvPr/>
        </p:nvSpPr>
        <p:spPr>
          <a:xfrm>
            <a:off x="7640465" y="59732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Klijent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497A530-E687-DEAC-80A5-934D05461454}"/>
              </a:ext>
            </a:extLst>
          </p:cNvPr>
          <p:cNvSpPr/>
          <p:nvPr/>
        </p:nvSpPr>
        <p:spPr>
          <a:xfrm>
            <a:off x="5957538" y="4744028"/>
            <a:ext cx="900828" cy="17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79D23B1-D46C-F2CF-9AFE-56A3EE6F6FB9}"/>
              </a:ext>
            </a:extLst>
          </p:cNvPr>
          <p:cNvSpPr/>
          <p:nvPr/>
        </p:nvSpPr>
        <p:spPr>
          <a:xfrm>
            <a:off x="2875653" y="4744201"/>
            <a:ext cx="900828" cy="17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49D57-BA52-9A22-6DAF-336B9CACFB0B}"/>
              </a:ext>
            </a:extLst>
          </p:cNvPr>
          <p:cNvSpPr/>
          <p:nvPr/>
        </p:nvSpPr>
        <p:spPr>
          <a:xfrm>
            <a:off x="7212475" y="4159366"/>
            <a:ext cx="1172001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EC669FD8-AAEB-60FF-A623-34C756B2FF45}"/>
              </a:ext>
            </a:extLst>
          </p:cNvPr>
          <p:cNvSpPr/>
          <p:nvPr/>
        </p:nvSpPr>
        <p:spPr>
          <a:xfrm>
            <a:off x="7165181" y="4112069"/>
            <a:ext cx="1263817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5B096B18-1656-B3EC-F696-23940F964006}"/>
              </a:ext>
            </a:extLst>
          </p:cNvPr>
          <p:cNvSpPr/>
          <p:nvPr/>
        </p:nvSpPr>
        <p:spPr>
          <a:xfrm>
            <a:off x="7008433" y="4988399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58B5BC6B-7408-7E23-1D8F-91192F62CCC4}"/>
              </a:ext>
            </a:extLst>
          </p:cNvPr>
          <p:cNvSpPr/>
          <p:nvPr/>
        </p:nvSpPr>
        <p:spPr>
          <a:xfrm>
            <a:off x="7148206" y="5039474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6BCA534E-A158-91DC-8A46-95FF30304E66}"/>
              </a:ext>
            </a:extLst>
          </p:cNvPr>
          <p:cNvSpPr/>
          <p:nvPr/>
        </p:nvSpPr>
        <p:spPr>
          <a:xfrm>
            <a:off x="7601541" y="5400824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739CECFB-B828-1F62-A6AD-BD491DBB8DB0}"/>
              </a:ext>
            </a:extLst>
          </p:cNvPr>
          <p:cNvSpPr/>
          <p:nvPr/>
        </p:nvSpPr>
        <p:spPr>
          <a:xfrm>
            <a:off x="6768812" y="2391543"/>
            <a:ext cx="439380" cy="2518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EA15-70D5-2E5C-81FD-CA027FD1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sistema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1B7A8F-A3FE-1824-9F2F-049DB58257C9}"/>
              </a:ext>
            </a:extLst>
          </p:cNvPr>
          <p:cNvSpPr/>
          <p:nvPr/>
        </p:nvSpPr>
        <p:spPr>
          <a:xfrm>
            <a:off x="1730466" y="1878198"/>
            <a:ext cx="873537" cy="839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64141C7B-916A-2E76-3C02-AB0BB6097235}"/>
              </a:ext>
            </a:extLst>
          </p:cNvPr>
          <p:cNvSpPr/>
          <p:nvPr/>
        </p:nvSpPr>
        <p:spPr>
          <a:xfrm rot="5400000">
            <a:off x="1640428" y="2516521"/>
            <a:ext cx="1019175" cy="1450975"/>
          </a:xfrm>
          <a:prstGeom prst="moon">
            <a:avLst>
              <a:gd name="adj" fmla="val 87500"/>
            </a:avLst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0C226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842DD0-CE8C-8D07-C760-62E2C4407C63}"/>
              </a:ext>
            </a:extLst>
          </p:cNvPr>
          <p:cNvSpPr/>
          <p:nvPr/>
        </p:nvSpPr>
        <p:spPr>
          <a:xfrm>
            <a:off x="6245225" y="2624918"/>
            <a:ext cx="1450975" cy="1126678"/>
          </a:xfrm>
          <a:prstGeom prst="roundRect">
            <a:avLst>
              <a:gd name="adj" fmla="val 32730"/>
            </a:avLst>
          </a:prstGeom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F5E08-5333-7FDF-4982-2EDACA0A2FC8}"/>
              </a:ext>
            </a:extLst>
          </p:cNvPr>
          <p:cNvSpPr/>
          <p:nvPr/>
        </p:nvSpPr>
        <p:spPr>
          <a:xfrm>
            <a:off x="6729413" y="2981662"/>
            <a:ext cx="519112" cy="34721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1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</a:t>
            </a:r>
            <a:endParaRPr lang="en-GB" sz="9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2016BB-10ED-F3E8-B353-C162CA296F54}"/>
              </a:ext>
            </a:extLst>
          </p:cNvPr>
          <p:cNvSpPr/>
          <p:nvPr/>
        </p:nvSpPr>
        <p:spPr>
          <a:xfrm>
            <a:off x="6598791" y="1822673"/>
            <a:ext cx="779422" cy="685383"/>
          </a:xfrm>
          <a:prstGeom prst="ellipse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62B72-702C-39D0-3497-BFD1DB2E9CD6}"/>
              </a:ext>
            </a:extLst>
          </p:cNvPr>
          <p:cNvCxnSpPr>
            <a:cxnSpLocks/>
          </p:cNvCxnSpPr>
          <p:nvPr/>
        </p:nvCxnSpPr>
        <p:spPr>
          <a:xfrm flipV="1">
            <a:off x="7105650" y="2624918"/>
            <a:ext cx="187650" cy="34722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083351-69F9-B046-8420-D7A0DFE224FC}"/>
              </a:ext>
            </a:extLst>
          </p:cNvPr>
          <p:cNvCxnSpPr>
            <a:cxnSpLocks/>
          </p:cNvCxnSpPr>
          <p:nvPr/>
        </p:nvCxnSpPr>
        <p:spPr>
          <a:xfrm flipH="1" flipV="1">
            <a:off x="6689399" y="2624918"/>
            <a:ext cx="181954" cy="34722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52981F7-64C5-C3C9-E81E-B1CF6DEF166A}"/>
              </a:ext>
            </a:extLst>
          </p:cNvPr>
          <p:cNvSpPr/>
          <p:nvPr/>
        </p:nvSpPr>
        <p:spPr>
          <a:xfrm>
            <a:off x="6743140" y="2062756"/>
            <a:ext cx="196687" cy="18140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782424-1B66-D511-A408-C33D663AB09A}"/>
              </a:ext>
            </a:extLst>
          </p:cNvPr>
          <p:cNvSpPr/>
          <p:nvPr/>
        </p:nvSpPr>
        <p:spPr>
          <a:xfrm>
            <a:off x="7014034" y="2062756"/>
            <a:ext cx="196687" cy="1814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CC18D0B-39E0-06FC-B147-5251543F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45756"/>
              </p:ext>
            </p:extLst>
          </p:nvPr>
        </p:nvGraphicFramePr>
        <p:xfrm>
          <a:off x="5753793" y="4434528"/>
          <a:ext cx="3520209" cy="1345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0209">
                  <a:extLst>
                    <a:ext uri="{9D8B030D-6E8A-4147-A177-3AD203B41FA5}">
                      <a16:colId xmlns:a16="http://schemas.microsoft.com/office/drawing/2014/main" val="3734533945"/>
                    </a:ext>
                  </a:extLst>
                </a:gridCol>
              </a:tblGrid>
              <a:tr h="31922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err="1">
                          <a:solidFill>
                            <a:srgbClr val="9CC65A"/>
                          </a:solidFill>
                        </a:rPr>
                        <a:t>Volonter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301488"/>
                  </a:ext>
                </a:extLst>
              </a:tr>
              <a:tr h="948962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Vodi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evidenciju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unutar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kampa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sr-Latn-RS" dirty="0">
                          <a:solidFill>
                            <a:srgbClr val="9CC65A"/>
                          </a:solidFill>
                        </a:rPr>
                        <a:t>Piše izvještaj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marL="0" marR="0" marT="108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96771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929FC27-FFEC-0F67-1317-E7CF562E3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98456"/>
              </p:ext>
            </p:extLst>
          </p:nvPr>
        </p:nvGraphicFramePr>
        <p:xfrm>
          <a:off x="966411" y="4379690"/>
          <a:ext cx="2576890" cy="160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6890">
                  <a:extLst>
                    <a:ext uri="{9D8B030D-6E8A-4147-A177-3AD203B41FA5}">
                      <a16:colId xmlns:a16="http://schemas.microsoft.com/office/drawing/2014/main" val="3734533945"/>
                    </a:ext>
                  </a:extLst>
                </a:gridCol>
              </a:tblGrid>
              <a:tr h="362957">
                <a:tc>
                  <a:txBody>
                    <a:bodyPr/>
                    <a:lstStyle/>
                    <a:p>
                      <a:pPr algn="l"/>
                      <a:r>
                        <a:rPr lang="sr-Latn-RS" sz="2000" dirty="0">
                          <a:solidFill>
                            <a:srgbClr val="9CC65A"/>
                          </a:solidFill>
                        </a:rPr>
                        <a:t>Administrator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301488"/>
                  </a:ext>
                </a:extLst>
              </a:tr>
              <a:tr h="98344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Kreira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korisnike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Kreira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kamp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Kreira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obavje</a:t>
                      </a:r>
                      <a:r>
                        <a:rPr lang="sr-Latn-RS" dirty="0">
                          <a:solidFill>
                            <a:srgbClr val="9CC65A"/>
                          </a:solidFill>
                        </a:rPr>
                        <a:t>štenja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algn="l"/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marL="0" marR="0" marT="108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96771"/>
                  </a:ext>
                </a:extLst>
              </a:tr>
            </a:tbl>
          </a:graphicData>
        </a:graphic>
      </p:graphicFrame>
      <p:sp>
        <p:nvSpPr>
          <p:cNvPr id="28" name="Pentagon 27">
            <a:extLst>
              <a:ext uri="{FF2B5EF4-FFF2-40B4-BE49-F238E27FC236}">
                <a16:creationId xmlns:a16="http://schemas.microsoft.com/office/drawing/2014/main" id="{81784312-DB90-7338-8E9B-85B1A78625D6}"/>
              </a:ext>
            </a:extLst>
          </p:cNvPr>
          <p:cNvSpPr/>
          <p:nvPr/>
        </p:nvSpPr>
        <p:spPr>
          <a:xfrm flipV="1">
            <a:off x="1993227" y="2732468"/>
            <a:ext cx="348016" cy="589254"/>
          </a:xfrm>
          <a:prstGeom prst="pentagon">
            <a:avLst/>
          </a:prstGeom>
          <a:solidFill>
            <a:srgbClr val="2C3C43"/>
          </a:solidFill>
          <a:ln>
            <a:solidFill>
              <a:srgbClr val="2C3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8ECECC-1043-21D8-46E7-C944B4573868}"/>
              </a:ext>
            </a:extLst>
          </p:cNvPr>
          <p:cNvSpPr/>
          <p:nvPr/>
        </p:nvSpPr>
        <p:spPr>
          <a:xfrm>
            <a:off x="1890647" y="2176555"/>
            <a:ext cx="195262" cy="13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BD51DC-CF1B-64A6-B49F-CC96BBCC5BF8}"/>
              </a:ext>
            </a:extLst>
          </p:cNvPr>
          <p:cNvSpPr/>
          <p:nvPr/>
        </p:nvSpPr>
        <p:spPr>
          <a:xfrm>
            <a:off x="1730466" y="1891915"/>
            <a:ext cx="873537" cy="839868"/>
          </a:xfrm>
          <a:prstGeom prst="ellipse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64DA206-B5D4-631F-E441-681D96A32B09}"/>
              </a:ext>
            </a:extLst>
          </p:cNvPr>
          <p:cNvSpPr/>
          <p:nvPr/>
        </p:nvSpPr>
        <p:spPr>
          <a:xfrm>
            <a:off x="1901401" y="2190272"/>
            <a:ext cx="201104" cy="13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3BCFDB7-B178-DFC7-FD8E-77A86C5B5CC6}"/>
              </a:ext>
            </a:extLst>
          </p:cNvPr>
          <p:cNvSpPr/>
          <p:nvPr/>
        </p:nvSpPr>
        <p:spPr>
          <a:xfrm>
            <a:off x="2232282" y="2190272"/>
            <a:ext cx="195262" cy="13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212F-618E-1AA3-6E34-80D22EC3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C042-0E3C-1E19-88C1-9741A63B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07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9CC65A"/>
                </a:solidFill>
              </a:rPr>
              <a:t>1. </a:t>
            </a:r>
            <a:r>
              <a:rPr lang="en-GB" sz="2800" dirty="0" err="1">
                <a:solidFill>
                  <a:srgbClr val="9CC65A"/>
                </a:solidFill>
              </a:rPr>
              <a:t>Hardversk</a:t>
            </a:r>
            <a:r>
              <a:rPr lang="sr-Latn-RS" sz="2800" dirty="0">
                <a:solidFill>
                  <a:srgbClr val="9CC65A"/>
                </a:solidFill>
              </a:rPr>
              <a:t>i interfejsi</a:t>
            </a:r>
          </a:p>
          <a:p>
            <a:pPr marL="0" indent="0">
              <a:buNone/>
            </a:pPr>
            <a:endParaRPr lang="sr-Latn-RS" sz="2800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Personalni računari putem kojih će administratori i volonteri izvršavati funkcionalnosti sistema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Serverski računar na kojem će se čuvati i obrađivati svi podaci</a:t>
            </a:r>
            <a:endParaRPr lang="en-GB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728-2F13-59AA-D678-6F606201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2680-A120-D80B-472B-98AA601E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2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>
                <a:solidFill>
                  <a:srgbClr val="9CC65A"/>
                </a:solidFill>
              </a:rPr>
              <a:t>2. Softverska ograničenja </a:t>
            </a:r>
          </a:p>
          <a:p>
            <a:pPr marL="0" indent="0">
              <a:buNone/>
            </a:pPr>
            <a:endParaRPr lang="sr-Latn-RS" dirty="0">
              <a:solidFill>
                <a:srgbClr val="9CC65A"/>
              </a:solidFill>
            </a:endParaRPr>
          </a:p>
          <a:p>
            <a:r>
              <a:rPr lang="en-GB" dirty="0" err="1">
                <a:solidFill>
                  <a:srgbClr val="9CC65A"/>
                </a:solidFill>
              </a:rPr>
              <a:t>Jednostavan</a:t>
            </a:r>
            <a:r>
              <a:rPr lang="en-GB" dirty="0">
                <a:solidFill>
                  <a:srgbClr val="9CC65A"/>
                </a:solidFill>
              </a:rPr>
              <a:t> </a:t>
            </a:r>
            <a:r>
              <a:rPr lang="en-GB" dirty="0" err="1">
                <a:solidFill>
                  <a:srgbClr val="9CC65A"/>
                </a:solidFill>
              </a:rPr>
              <a:t>i</a:t>
            </a:r>
            <a:r>
              <a:rPr lang="en-GB" dirty="0">
                <a:solidFill>
                  <a:srgbClr val="9CC65A"/>
                </a:solidFill>
              </a:rPr>
              <a:t> </a:t>
            </a:r>
            <a:r>
              <a:rPr lang="en-GB" dirty="0" err="1">
                <a:solidFill>
                  <a:srgbClr val="9CC65A"/>
                </a:solidFill>
              </a:rPr>
              <a:t>intuitivan</a:t>
            </a:r>
            <a:r>
              <a:rPr lang="en-GB" dirty="0">
                <a:solidFill>
                  <a:srgbClr val="9CC65A"/>
                </a:solidFill>
              </a:rPr>
              <a:t> </a:t>
            </a:r>
            <a:r>
              <a:rPr lang="en-GB" dirty="0" err="1">
                <a:solidFill>
                  <a:srgbClr val="9CC65A"/>
                </a:solidFill>
              </a:rPr>
              <a:t>grafi</a:t>
            </a:r>
            <a:r>
              <a:rPr lang="sr-Latn-RS" dirty="0">
                <a:solidFill>
                  <a:srgbClr val="9CC65A"/>
                </a:solidFill>
              </a:rPr>
              <a:t>čki interfejs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Sigurnost osjetljivih podataka pri prenosu i skladištenju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Paralelnost sistema neophodna radi konzistentnosti sistema</a:t>
            </a:r>
          </a:p>
          <a:p>
            <a:endParaRPr lang="en-GB" sz="28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6244-9A65-C9B2-DBBF-FAAACA2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E481-D0B8-7A12-1231-63542C07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961"/>
            <a:ext cx="8477552" cy="913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800" dirty="0">
                <a:solidFill>
                  <a:srgbClr val="9CC65A"/>
                </a:solidFill>
              </a:rPr>
              <a:t>3. Korisnički interfejsi</a:t>
            </a:r>
          </a:p>
          <a:p>
            <a:r>
              <a:rPr lang="sr-Latn-RS" dirty="0">
                <a:solidFill>
                  <a:srgbClr val="9CC65A"/>
                </a:solidFill>
              </a:rPr>
              <a:t>Sistem EKamp razlikuje dva korisnička interfejsa: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617D0D-52A4-1DB2-0925-3D5AA77F651E}"/>
              </a:ext>
            </a:extLst>
          </p:cNvPr>
          <p:cNvSpPr/>
          <p:nvPr/>
        </p:nvSpPr>
        <p:spPr>
          <a:xfrm>
            <a:off x="4731883" y="2396093"/>
            <a:ext cx="1273629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7FE9D37F-9463-0287-FA6A-855B26E045DE}"/>
              </a:ext>
            </a:extLst>
          </p:cNvPr>
          <p:cNvSpPr/>
          <p:nvPr/>
        </p:nvSpPr>
        <p:spPr>
          <a:xfrm>
            <a:off x="4585796" y="3270190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6D68146-9C43-F1A4-DF20-AE6F24EE484E}"/>
              </a:ext>
            </a:extLst>
          </p:cNvPr>
          <p:cNvSpPr/>
          <p:nvPr/>
        </p:nvSpPr>
        <p:spPr>
          <a:xfrm>
            <a:off x="4725569" y="3321265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C3E45-560F-9FFB-4A7C-15D01905F026}"/>
              </a:ext>
            </a:extLst>
          </p:cNvPr>
          <p:cNvSpPr/>
          <p:nvPr/>
        </p:nvSpPr>
        <p:spPr>
          <a:xfrm>
            <a:off x="4781550" y="2449112"/>
            <a:ext cx="1181100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C90036-97C8-0739-1274-EC82167EB3FC}"/>
              </a:ext>
            </a:extLst>
          </p:cNvPr>
          <p:cNvSpPr/>
          <p:nvPr/>
        </p:nvSpPr>
        <p:spPr>
          <a:xfrm>
            <a:off x="5178904" y="3682615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B59F6E1-6D71-803F-63FD-99DB4CE79D61}"/>
              </a:ext>
            </a:extLst>
          </p:cNvPr>
          <p:cNvSpPr/>
          <p:nvPr/>
        </p:nvSpPr>
        <p:spPr>
          <a:xfrm>
            <a:off x="4669971" y="4622427"/>
            <a:ext cx="1273629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718DBFC9-3B38-2713-6233-D0C4F432FC94}"/>
              </a:ext>
            </a:extLst>
          </p:cNvPr>
          <p:cNvSpPr/>
          <p:nvPr/>
        </p:nvSpPr>
        <p:spPr>
          <a:xfrm>
            <a:off x="4530198" y="5484912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5B9E4-2780-F11E-1011-D38FEC558C82}"/>
              </a:ext>
            </a:extLst>
          </p:cNvPr>
          <p:cNvSpPr/>
          <p:nvPr/>
        </p:nvSpPr>
        <p:spPr>
          <a:xfrm>
            <a:off x="6729908" y="4669784"/>
            <a:ext cx="1181100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8DA047FF-00BD-63BD-735A-BE36116E20CF}"/>
              </a:ext>
            </a:extLst>
          </p:cNvPr>
          <p:cNvSpPr/>
          <p:nvPr/>
        </p:nvSpPr>
        <p:spPr>
          <a:xfrm>
            <a:off x="4669971" y="5535987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B5AA0AF2-262B-9CE0-5A53-81DD0E00BAE0}"/>
              </a:ext>
            </a:extLst>
          </p:cNvPr>
          <p:cNvSpPr/>
          <p:nvPr/>
        </p:nvSpPr>
        <p:spPr>
          <a:xfrm>
            <a:off x="5123306" y="5897337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B48294C-7CA2-3D0E-7767-F2F5C8BC0CF0}"/>
              </a:ext>
            </a:extLst>
          </p:cNvPr>
          <p:cNvSpPr/>
          <p:nvPr/>
        </p:nvSpPr>
        <p:spPr>
          <a:xfrm>
            <a:off x="6683644" y="4622427"/>
            <a:ext cx="1273629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BC6AE0-B2DF-EE10-0345-A72E9A63B8C1}"/>
              </a:ext>
            </a:extLst>
          </p:cNvPr>
          <p:cNvSpPr/>
          <p:nvPr/>
        </p:nvSpPr>
        <p:spPr>
          <a:xfrm>
            <a:off x="4716235" y="4669784"/>
            <a:ext cx="1181100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CBF5DE47-0D53-5545-1746-DA85C1C7EEF9}"/>
              </a:ext>
            </a:extLst>
          </p:cNvPr>
          <p:cNvSpPr/>
          <p:nvPr/>
        </p:nvSpPr>
        <p:spPr>
          <a:xfrm>
            <a:off x="6543871" y="5484912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61BFA155-4CE6-858A-6BED-FC7424CF69EA}"/>
              </a:ext>
            </a:extLst>
          </p:cNvPr>
          <p:cNvSpPr/>
          <p:nvPr/>
        </p:nvSpPr>
        <p:spPr>
          <a:xfrm>
            <a:off x="6683644" y="5535987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CF6E38C7-863D-4629-1976-B5D8A416AF19}"/>
              </a:ext>
            </a:extLst>
          </p:cNvPr>
          <p:cNvSpPr/>
          <p:nvPr/>
        </p:nvSpPr>
        <p:spPr>
          <a:xfrm>
            <a:off x="7136979" y="5897337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AC9C7C-0894-9631-2F9B-60B0193C7139}"/>
              </a:ext>
            </a:extLst>
          </p:cNvPr>
          <p:cNvSpPr txBox="1"/>
          <p:nvPr/>
        </p:nvSpPr>
        <p:spPr>
          <a:xfrm>
            <a:off x="1314450" y="318401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1. Zajednički</a:t>
            </a:r>
            <a:endParaRPr lang="en-GB" dirty="0">
              <a:solidFill>
                <a:srgbClr val="9CC65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0833F-3BFC-C3EA-E3CA-0EB99D645F8A}"/>
              </a:ext>
            </a:extLst>
          </p:cNvPr>
          <p:cNvSpPr txBox="1"/>
          <p:nvPr/>
        </p:nvSpPr>
        <p:spPr>
          <a:xfrm>
            <a:off x="1314450" y="53002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2. Zasebni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CE390B-21B5-1DAE-E96D-125B86847D1D}"/>
              </a:ext>
            </a:extLst>
          </p:cNvPr>
          <p:cNvSpPr/>
          <p:nvPr/>
        </p:nvSpPr>
        <p:spPr>
          <a:xfrm>
            <a:off x="4781550" y="4750594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Pregled arhive</a:t>
            </a:r>
            <a:endParaRPr lang="en-GB" sz="3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7D5F6-41CB-7820-F4B1-3322B77FA835}"/>
              </a:ext>
            </a:extLst>
          </p:cNvPr>
          <p:cNvSpPr/>
          <p:nvPr/>
        </p:nvSpPr>
        <p:spPr>
          <a:xfrm>
            <a:off x="4781550" y="4872453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korisničkog naloga</a:t>
            </a:r>
            <a:endParaRPr lang="en-GB" sz="3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AB378A-0C43-6E28-DC63-8D23109F789D}"/>
              </a:ext>
            </a:extLst>
          </p:cNvPr>
          <p:cNvSpPr/>
          <p:nvPr/>
        </p:nvSpPr>
        <p:spPr>
          <a:xfrm>
            <a:off x="4781550" y="4991055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Obavještenje za korisnike</a:t>
            </a:r>
            <a:endParaRPr lang="en-GB" sz="3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731ACD-7B49-E9F8-7953-D04169C45FBB}"/>
              </a:ext>
            </a:extLst>
          </p:cNvPr>
          <p:cNvSpPr/>
          <p:nvPr/>
        </p:nvSpPr>
        <p:spPr>
          <a:xfrm>
            <a:off x="4781550" y="5115479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novog kampa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2A5BDB-C80A-CF3E-42CE-E7AE45F3E806}"/>
              </a:ext>
            </a:extLst>
          </p:cNvPr>
          <p:cNvSpPr/>
          <p:nvPr/>
        </p:nvSpPr>
        <p:spPr>
          <a:xfrm>
            <a:off x="6808470" y="4750594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Unos osobe u sistem</a:t>
            </a:r>
            <a:endParaRPr lang="en-GB" sz="3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3978DB-2F04-84E5-3DC1-6D1790868769}"/>
              </a:ext>
            </a:extLst>
          </p:cNvPr>
          <p:cNvSpPr/>
          <p:nvPr/>
        </p:nvSpPr>
        <p:spPr>
          <a:xfrm>
            <a:off x="6808470" y="4872453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Pregled spiska ljudi</a:t>
            </a:r>
            <a:endParaRPr lang="en-GB" sz="3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EEADA5-CF93-4F96-E8FB-F2C787D1DDF3}"/>
              </a:ext>
            </a:extLst>
          </p:cNvPr>
          <p:cNvSpPr/>
          <p:nvPr/>
        </p:nvSpPr>
        <p:spPr>
          <a:xfrm>
            <a:off x="4854347" y="2503040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300" dirty="0"/>
              <a:t>Kori</a:t>
            </a:r>
            <a:r>
              <a:rPr lang="sr-Latn-RS" sz="300" dirty="0"/>
              <a:t>sničko ime</a:t>
            </a:r>
            <a:endParaRPr lang="en-GB" sz="3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B490-1189-FCE8-1629-67A34A8AA353}"/>
              </a:ext>
            </a:extLst>
          </p:cNvPr>
          <p:cNvSpPr/>
          <p:nvPr/>
        </p:nvSpPr>
        <p:spPr>
          <a:xfrm>
            <a:off x="4854347" y="2665277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Lozinka</a:t>
            </a:r>
            <a:endParaRPr lang="en-GB" sz="3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A8022B-AE6A-43AF-8A73-3254BE5210A8}"/>
              </a:ext>
            </a:extLst>
          </p:cNvPr>
          <p:cNvSpPr/>
          <p:nvPr/>
        </p:nvSpPr>
        <p:spPr>
          <a:xfrm>
            <a:off x="4854347" y="2825177"/>
            <a:ext cx="193903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Prijava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DADF4-2CAA-E40B-95BF-881543E50257}"/>
              </a:ext>
            </a:extLst>
          </p:cNvPr>
          <p:cNvSpPr txBox="1"/>
          <p:nvPr/>
        </p:nvSpPr>
        <p:spPr>
          <a:xfrm>
            <a:off x="4399193" y="398918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Forma za prijavu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1A2DC-FC88-C9CC-AFD1-E08EFEADD2D8}"/>
              </a:ext>
            </a:extLst>
          </p:cNvPr>
          <p:cNvSpPr txBox="1"/>
          <p:nvPr/>
        </p:nvSpPr>
        <p:spPr>
          <a:xfrm>
            <a:off x="4595562" y="6210819"/>
            <a:ext cx="154080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sr-Latn-RS" sz="1400" dirty="0">
                <a:solidFill>
                  <a:srgbClr val="9CC65A"/>
                </a:solidFill>
              </a:rPr>
              <a:t>Administratorska</a:t>
            </a:r>
            <a:br>
              <a:rPr lang="sr-Latn-RS" sz="1400" dirty="0">
                <a:solidFill>
                  <a:srgbClr val="9CC65A"/>
                </a:solidFill>
              </a:rPr>
            </a:br>
            <a:r>
              <a:rPr lang="sr-Latn-RS" sz="1400" dirty="0">
                <a:solidFill>
                  <a:srgbClr val="9CC65A"/>
                </a:solidFill>
              </a:rPr>
              <a:t>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2CDFA-8CE3-C7E3-3046-34938C8E678A}"/>
              </a:ext>
            </a:extLst>
          </p:cNvPr>
          <p:cNvSpPr txBox="1"/>
          <p:nvPr/>
        </p:nvSpPr>
        <p:spPr>
          <a:xfrm>
            <a:off x="6761811" y="6210819"/>
            <a:ext cx="11172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sr-Latn-RS" sz="1400" dirty="0">
                <a:solidFill>
                  <a:srgbClr val="9CC65A"/>
                </a:solidFill>
              </a:rPr>
              <a:t>Volonterska</a:t>
            </a:r>
            <a:br>
              <a:rPr lang="sr-Latn-RS" sz="1400" dirty="0">
                <a:solidFill>
                  <a:srgbClr val="9CC65A"/>
                </a:solidFill>
              </a:rPr>
            </a:br>
            <a:r>
              <a:rPr lang="sr-Latn-RS" sz="1400" dirty="0">
                <a:solidFill>
                  <a:srgbClr val="9CC65A"/>
                </a:solidFill>
              </a:rPr>
              <a:t>forma</a:t>
            </a:r>
          </a:p>
        </p:txBody>
      </p:sp>
    </p:spTree>
    <p:extLst>
      <p:ext uri="{BB962C8B-B14F-4D97-AF65-F5344CB8AC3E}">
        <p14:creationId xmlns:p14="http://schemas.microsoft.com/office/powerpoint/2010/main" val="3673534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553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EKamp Sistem za digitalzaciju kamp naselja</vt:lpstr>
      <vt:lpstr>Šta je EKamp?</vt:lpstr>
      <vt:lpstr>Zašto EKamp</vt:lpstr>
      <vt:lpstr>Ciljevi sistema</vt:lpstr>
      <vt:lpstr>Organizacija sistema</vt:lpstr>
      <vt:lpstr>Korisnici sistema</vt:lpstr>
      <vt:lpstr>Eksterni interfejsi </vt:lpstr>
      <vt:lpstr>Eksterni interfejsi </vt:lpstr>
      <vt:lpstr>Eksterni interfejsi</vt:lpstr>
      <vt:lpstr>Dijagram slučajeva upotrebe za korisnika</vt:lpstr>
      <vt:lpstr>Dijagram slučajeva upotrebe za administratora</vt:lpstr>
      <vt:lpstr>Dijagram slučajeva upotrebe za volontera</vt:lpstr>
      <vt:lpstr>Scenario korištenja - administrator</vt:lpstr>
      <vt:lpstr>Scenario korištenja - volonter</vt:lpstr>
      <vt:lpstr>Idealizovan scenario*</vt:lpstr>
      <vt:lpstr>Funkcionalnost sistema</vt:lpstr>
      <vt:lpstr>Prijedlozi i proširenja</vt:lpstr>
      <vt:lpstr>Članovi tima EKamp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Šta je e kamp?</dc:title>
  <dc:creator>Nikola Bursac</dc:creator>
  <cp:lastModifiedBy>Dejan</cp:lastModifiedBy>
  <cp:revision>11</cp:revision>
  <dcterms:created xsi:type="dcterms:W3CDTF">2022-05-25T09:47:01Z</dcterms:created>
  <dcterms:modified xsi:type="dcterms:W3CDTF">2022-06-27T20:29:16Z</dcterms:modified>
</cp:coreProperties>
</file>