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77" r:id="rId2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32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6F6F6"/>
    <a:srgbClr val="C2C2C2"/>
    <a:srgbClr val="FCFCFC"/>
    <a:srgbClr val="4472C4"/>
    <a:srgbClr val="A6A6A6"/>
    <a:srgbClr val="0078D4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2935" autoAdjust="0"/>
  </p:normalViewPr>
  <p:slideViewPr>
    <p:cSldViewPr snapToGrid="0">
      <p:cViewPr varScale="1">
        <p:scale>
          <a:sx n="38" d="100"/>
          <a:sy n="38" d="100"/>
        </p:scale>
        <p:origin x="2424" y="96"/>
      </p:cViewPr>
      <p:guideLst>
        <p:guide orient="horz" pos="5832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r">
              <a:defRPr sz="1200"/>
            </a:lvl1pPr>
          </a:lstStyle>
          <a:p>
            <a:fld id="{F6718B09-A5BF-4500-B7D0-AD2FFA08E10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0" tIns="45705" rIns="91410" bIns="4570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4"/>
          </a:xfrm>
          <a:prstGeom prst="rect">
            <a:avLst/>
          </a:prstGeom>
        </p:spPr>
        <p:txBody>
          <a:bodyPr vert="horz" lIns="91410" tIns="45705" rIns="91410" bIns="457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r">
              <a:defRPr sz="12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3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8.png"/><Relationship Id="rId18" Type="http://schemas.openxmlformats.org/officeDocument/2006/relationships/image" Target="../media/image13.emf"/><Relationship Id="rId3" Type="http://schemas.openxmlformats.org/officeDocument/2006/relationships/hyperlink" Target="https://docs.microsoft.com/microsoft-365/solutions/secure-teams-security-isolation" TargetMode="External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hyperlink" Target="http://aka.ms/m365esecureteams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9FE0D1-45BB-400A-90CA-F25A7BCB51C7}"/>
              </a:ext>
            </a:extLst>
          </p:cNvPr>
          <p:cNvSpPr/>
          <p:nvPr/>
        </p:nvSpPr>
        <p:spPr>
          <a:xfrm>
            <a:off x="7255115" y="1859679"/>
            <a:ext cx="1698384" cy="1284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246845" y="813197"/>
            <a:ext cx="7434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Teams with security isolation in Microsoft 365</a:t>
            </a:r>
          </a:p>
        </p:txBody>
      </p:sp>
      <p:sp>
        <p:nvSpPr>
          <p:cNvPr id="23" name="Text Placeholder 3">
            <a:hlinkClick r:id="rId4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5002955"/>
            <a:ext cx="5879840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detailed guidance, visit aka.ms</a:t>
            </a:r>
            <a:r>
              <a:rPr lang="en-US" sz="1200">
                <a:solidFill>
                  <a:schemeClr val="tx1"/>
                </a:solidFill>
                <a:latin typeface="Segoe Pro Semibold" panose="020B0502040504020203" pitchFamily="34" charset="0"/>
              </a:rPr>
              <a:t>/m365esecureteams          </a:t>
            </a:r>
            <a:r>
              <a:rPr lang="en-US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August 2020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5106792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2020 Microsoft Corporation. All rights reserved.</a:t>
            </a:r>
            <a:endParaRPr lang="en-US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EBCE756-ED23-4FD0-85AE-56D1C468B567}"/>
              </a:ext>
            </a:extLst>
          </p:cNvPr>
          <p:cNvSpPr txBox="1"/>
          <p:nvPr/>
        </p:nvSpPr>
        <p:spPr>
          <a:xfrm>
            <a:off x="308950" y="10718870"/>
            <a:ext cx="74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sensitivity labels are applied to files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29D927D-482F-4EF3-8386-90B80D6E3918}"/>
              </a:ext>
            </a:extLst>
          </p:cNvPr>
          <p:cNvSpPr txBox="1"/>
          <p:nvPr/>
        </p:nvSpPr>
        <p:spPr>
          <a:xfrm>
            <a:off x="306256" y="1946373"/>
            <a:ext cx="6068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Microsoft Teams team with security isolation in Microsoft 365 for Enterprise combines the built-in features and security of a private team with additional access restrictions and sensitivity labels.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collaboration space for your most confidential projects with protection that travels with the files you store there.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A65E221-23A5-4F5A-BC07-B38A82FE8F42}"/>
              </a:ext>
            </a:extLst>
          </p:cNvPr>
          <p:cNvSpPr txBox="1"/>
          <p:nvPr/>
        </p:nvSpPr>
        <p:spPr>
          <a:xfrm>
            <a:off x="288730" y="3464665"/>
            <a:ext cx="25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1398681-D23B-46EC-97C2-3A5750F3831C}"/>
              </a:ext>
            </a:extLst>
          </p:cNvPr>
          <p:cNvSpPr txBox="1"/>
          <p:nvPr/>
        </p:nvSpPr>
        <p:spPr>
          <a:xfrm>
            <a:off x="5261793" y="11644677"/>
            <a:ext cx="415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When a team member creates a file, they apply the sensitivity label with the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Sensitivity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button from the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tab on the Ribbon. The applied label travels with the file.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8510F5-68FD-4EA1-96A9-A1029A5463AA}"/>
              </a:ext>
            </a:extLst>
          </p:cNvPr>
          <p:cNvGrpSpPr/>
          <p:nvPr/>
        </p:nvGrpSpPr>
        <p:grpSpPr>
          <a:xfrm>
            <a:off x="3010118" y="3313992"/>
            <a:ext cx="6784138" cy="7116003"/>
            <a:chOff x="2050334" y="2458726"/>
            <a:chExt cx="1622670" cy="248262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190A84D-D6DB-47DB-802E-FD49C789B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79" y="2670897"/>
              <a:ext cx="1621383" cy="2270451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rgbClr val="D2D2D2"/>
              </a:solidFill>
              <a:prstDash val="lgDash"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9A5B7C7-4D2A-401B-B5A8-C5D8D46C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334" y="2458726"/>
              <a:ext cx="1622670" cy="189448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870E24D-99EC-496F-AFC6-CBF41EFE0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732" y="3431849"/>
            <a:ext cx="3077276" cy="28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20450"/>
            <a:r>
              <a:rPr lang="en-US" alt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365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3" name="TextBox 14">
            <a:extLst>
              <a:ext uri="{FF2B5EF4-FFF2-40B4-BE49-F238E27FC236}">
                <a16:creationId xmlns:a16="http://schemas.microsoft.com/office/drawing/2014/main" id="{6EF4C05B-EF4D-47AC-B80D-7F9F9DBFC96A}"/>
              </a:ext>
            </a:extLst>
          </p:cNvPr>
          <p:cNvSpPr txBox="1"/>
          <p:nvPr/>
        </p:nvSpPr>
        <p:spPr>
          <a:xfrm>
            <a:off x="9158600" y="10170323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pic>
        <p:nvPicPr>
          <p:cNvPr id="214" name="Picture 213" descr="Image result for azure icon">
            <a:extLst>
              <a:ext uri="{FF2B5EF4-FFF2-40B4-BE49-F238E27FC236}">
                <a16:creationId xmlns:a16="http://schemas.microsoft.com/office/drawing/2014/main" id="{EEE0CDB2-EBA8-4496-8040-3982B9C1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734" y="9834844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6BA2B6B3-808B-4A25-BE12-2669102349B6}"/>
              </a:ext>
            </a:extLst>
          </p:cNvPr>
          <p:cNvSpPr txBox="1"/>
          <p:nvPr/>
        </p:nvSpPr>
        <p:spPr>
          <a:xfrm>
            <a:off x="3461577" y="4115056"/>
            <a:ext cx="140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7C7CF7E-512C-41CD-87B5-D4C276781C5A}"/>
              </a:ext>
            </a:extLst>
          </p:cNvPr>
          <p:cNvGrpSpPr/>
          <p:nvPr/>
        </p:nvGrpSpPr>
        <p:grpSpPr>
          <a:xfrm>
            <a:off x="4891097" y="9583778"/>
            <a:ext cx="281811" cy="286049"/>
            <a:chOff x="1879172" y="2001419"/>
            <a:chExt cx="211138" cy="214313"/>
          </a:xfrm>
          <a:solidFill>
            <a:schemeClr val="tx1"/>
          </a:solidFill>
        </p:grpSpPr>
        <p:sp>
          <p:nvSpPr>
            <p:cNvPr id="233" name="Freeform 71">
              <a:extLst>
                <a:ext uri="{FF2B5EF4-FFF2-40B4-BE49-F238E27FC236}">
                  <a16:creationId xmlns:a16="http://schemas.microsoft.com/office/drawing/2014/main" id="{70027DEB-B541-42B7-8DE3-FBB0CA3DE5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4" name="Freeform 72">
              <a:extLst>
                <a:ext uri="{FF2B5EF4-FFF2-40B4-BE49-F238E27FC236}">
                  <a16:creationId xmlns:a16="http://schemas.microsoft.com/office/drawing/2014/main" id="{7BBD529D-FD7C-42E8-A13C-D6BEDD499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5" name="Freeform 73">
              <a:extLst>
                <a:ext uri="{FF2B5EF4-FFF2-40B4-BE49-F238E27FC236}">
                  <a16:creationId xmlns:a16="http://schemas.microsoft.com/office/drawing/2014/main" id="{B40BCC56-B8B8-4D69-8E84-A83840FE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236" name="Graphic 235">
            <a:extLst>
              <a:ext uri="{FF2B5EF4-FFF2-40B4-BE49-F238E27FC236}">
                <a16:creationId xmlns:a16="http://schemas.microsoft.com/office/drawing/2014/main" id="{44A34575-2AC0-4FA7-9917-B5F8E69D8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860" y="9593471"/>
            <a:ext cx="483130" cy="286300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4E5791CC-A5E2-4392-9794-83EA79E0FC64}"/>
              </a:ext>
            </a:extLst>
          </p:cNvPr>
          <p:cNvSpPr txBox="1"/>
          <p:nvPr/>
        </p:nvSpPr>
        <p:spPr>
          <a:xfrm>
            <a:off x="4662142" y="9850263"/>
            <a:ext cx="77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F0CA123-0051-4A96-9BB3-A0EAC05B79C6}"/>
              </a:ext>
            </a:extLst>
          </p:cNvPr>
          <p:cNvSpPr/>
          <p:nvPr/>
        </p:nvSpPr>
        <p:spPr>
          <a:xfrm>
            <a:off x="4296211" y="9440413"/>
            <a:ext cx="2891244" cy="84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9A7F61E-5E4E-40D5-A1E1-1B594809D138}"/>
              </a:ext>
            </a:extLst>
          </p:cNvPr>
          <p:cNvGrpSpPr/>
          <p:nvPr/>
        </p:nvGrpSpPr>
        <p:grpSpPr>
          <a:xfrm>
            <a:off x="4045762" y="9598163"/>
            <a:ext cx="525233" cy="525233"/>
            <a:chOff x="8386644" y="4207601"/>
            <a:chExt cx="525233" cy="525233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EABB500-07FC-4F78-8219-089AAF1946E9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32C0CDFC-32B8-4EC3-9933-383CF696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083DD69E-C6DC-4DC2-8DA2-124A4E16A990}"/>
              </a:ext>
            </a:extLst>
          </p:cNvPr>
          <p:cNvSpPr txBox="1"/>
          <p:nvPr/>
        </p:nvSpPr>
        <p:spPr>
          <a:xfrm>
            <a:off x="3364259" y="9560697"/>
            <a:ext cx="79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Active Directory</a:t>
            </a:r>
          </a:p>
        </p:txBody>
      </p:sp>
      <p:sp>
        <p:nvSpPr>
          <p:cNvPr id="243" name="TextBox 14">
            <a:extLst>
              <a:ext uri="{FF2B5EF4-FFF2-40B4-BE49-F238E27FC236}">
                <a16:creationId xmlns:a16="http://schemas.microsoft.com/office/drawing/2014/main" id="{AA1CB7C4-F568-4642-8DE4-F4B975F044CD}"/>
              </a:ext>
            </a:extLst>
          </p:cNvPr>
          <p:cNvSpPr txBox="1"/>
          <p:nvPr/>
        </p:nvSpPr>
        <p:spPr>
          <a:xfrm>
            <a:off x="8740762" y="8825177"/>
            <a:ext cx="990239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cloud apps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19E697E-F3FC-4C82-A627-D20D4B3A63B5}"/>
              </a:ext>
            </a:extLst>
          </p:cNvPr>
          <p:cNvCxnSpPr>
            <a:cxnSpLocks/>
          </p:cNvCxnSpPr>
          <p:nvPr/>
        </p:nvCxnSpPr>
        <p:spPr>
          <a:xfrm>
            <a:off x="3009404" y="9268032"/>
            <a:ext cx="6783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E9E6400-5F7D-458A-A538-A764854E8622}"/>
              </a:ext>
            </a:extLst>
          </p:cNvPr>
          <p:cNvSpPr txBox="1"/>
          <p:nvPr/>
        </p:nvSpPr>
        <p:spPr>
          <a:xfrm>
            <a:off x="5705652" y="9877686"/>
            <a:ext cx="144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Team group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4E0E900-9ABC-42A4-B25D-A3EA904D20F8}"/>
              </a:ext>
            </a:extLst>
          </p:cNvPr>
          <p:cNvSpPr/>
          <p:nvPr/>
        </p:nvSpPr>
        <p:spPr>
          <a:xfrm>
            <a:off x="3188245" y="7990997"/>
            <a:ext cx="3609670" cy="115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4D5CDFF-8D55-4C03-A83A-AA543B4B0420}"/>
              </a:ext>
            </a:extLst>
          </p:cNvPr>
          <p:cNvSpPr txBox="1"/>
          <p:nvPr/>
        </p:nvSpPr>
        <p:spPr>
          <a:xfrm>
            <a:off x="4232490" y="7852597"/>
            <a:ext cx="136583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3ECC69B-5C81-4319-B364-4D9A0F4525CE}"/>
              </a:ext>
            </a:extLst>
          </p:cNvPr>
          <p:cNvGrpSpPr/>
          <p:nvPr/>
        </p:nvGrpSpPr>
        <p:grpSpPr>
          <a:xfrm>
            <a:off x="3325308" y="8135377"/>
            <a:ext cx="325126" cy="289871"/>
            <a:chOff x="5408597" y="6218628"/>
            <a:chExt cx="265284" cy="236519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AE314541-89EC-4A03-AA37-A34450ED8BB4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BDF5A848-FC7D-4E00-ABA0-45F932111635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4A3889E-BAAE-4943-A584-A85E1577DF2B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7" name="Picture 10" descr="Image result for label icon transparent">
              <a:extLst>
                <a:ext uri="{FF2B5EF4-FFF2-40B4-BE49-F238E27FC236}">
                  <a16:creationId xmlns:a16="http://schemas.microsoft.com/office/drawing/2014/main" id="{B07D8F0E-06F0-4B75-8326-CB20F97AC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E41F019F-2980-4F32-80DF-7296F3212602}"/>
              </a:ext>
            </a:extLst>
          </p:cNvPr>
          <p:cNvSpPr txBox="1"/>
          <p:nvPr/>
        </p:nvSpPr>
        <p:spPr>
          <a:xfrm>
            <a:off x="3654679" y="8107726"/>
            <a:ext cx="1082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Team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638A7-54C7-4FDA-A526-BB23B3A3A8C9}"/>
              </a:ext>
            </a:extLst>
          </p:cNvPr>
          <p:cNvGrpSpPr/>
          <p:nvPr/>
        </p:nvGrpSpPr>
        <p:grpSpPr>
          <a:xfrm>
            <a:off x="7664609" y="1937313"/>
            <a:ext cx="496067" cy="576604"/>
            <a:chOff x="8053390" y="2200416"/>
            <a:chExt cx="496067" cy="576604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E1F416F-C3E0-4879-95C5-0532FECEE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9AFC31-FCA3-4620-999F-D3EEB363DEEE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31" name="Freeform 38">
                <a:extLst>
                  <a:ext uri="{FF2B5EF4-FFF2-40B4-BE49-F238E27FC236}">
                    <a16:creationId xmlns:a16="http://schemas.microsoft.com/office/drawing/2014/main" id="{C2E467E7-8C21-4E38-A062-587439A15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A4D85189-4241-4333-A0E6-BF76F038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1681457B-A282-4768-AC6A-5A0A0659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2441B5A3-C8DF-4BB0-BED4-AC505A1ED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A0174D9-C901-4D48-AEC3-65E999403260}"/>
              </a:ext>
            </a:extLst>
          </p:cNvPr>
          <p:cNvGrpSpPr/>
          <p:nvPr/>
        </p:nvGrpSpPr>
        <p:grpSpPr>
          <a:xfrm>
            <a:off x="7664609" y="2511432"/>
            <a:ext cx="496067" cy="576604"/>
            <a:chOff x="8053390" y="2200416"/>
            <a:chExt cx="496067" cy="576604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000FC708-FCFF-470E-86B5-1557EB99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30BA4D8-472D-491C-8A2C-4274E4572469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47" name="Freeform 38">
                <a:extLst>
                  <a:ext uri="{FF2B5EF4-FFF2-40B4-BE49-F238E27FC236}">
                    <a16:creationId xmlns:a16="http://schemas.microsoft.com/office/drawing/2014/main" id="{28185DBD-C072-472D-8F43-E44225387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8" name="Rectangle 39">
                <a:extLst>
                  <a:ext uri="{FF2B5EF4-FFF2-40B4-BE49-F238E27FC236}">
                    <a16:creationId xmlns:a16="http://schemas.microsoft.com/office/drawing/2014/main" id="{31B8C659-6667-48CA-82ED-3191CC9F6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9" name="Rectangle 40">
                <a:extLst>
                  <a:ext uri="{FF2B5EF4-FFF2-40B4-BE49-F238E27FC236}">
                    <a16:creationId xmlns:a16="http://schemas.microsoft.com/office/drawing/2014/main" id="{159D706A-DF57-489E-8366-708504050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0" name="Rectangle 41">
                <a:extLst>
                  <a:ext uri="{FF2B5EF4-FFF2-40B4-BE49-F238E27FC236}">
                    <a16:creationId xmlns:a16="http://schemas.microsoft.com/office/drawing/2014/main" id="{C03B49CA-0644-4422-8315-E0991FA33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B4CA37-95F6-4BE6-9EE3-15D04337B682}"/>
              </a:ext>
            </a:extLst>
          </p:cNvPr>
          <p:cNvGrpSpPr/>
          <p:nvPr/>
        </p:nvGrpSpPr>
        <p:grpSpPr>
          <a:xfrm>
            <a:off x="8349739" y="2212913"/>
            <a:ext cx="496067" cy="576604"/>
            <a:chOff x="8053390" y="2200416"/>
            <a:chExt cx="496067" cy="57660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34F4BA-D3ED-429A-8129-E7208E36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B781916-C493-4BDB-9528-5E34CC07788F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314043FB-F3CB-4384-8760-FA8437C73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5" name="Rectangle 39">
                <a:extLst>
                  <a:ext uri="{FF2B5EF4-FFF2-40B4-BE49-F238E27FC236}">
                    <a16:creationId xmlns:a16="http://schemas.microsoft.com/office/drawing/2014/main" id="{43412B89-FF35-4321-883F-EAC605DA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6" name="Rectangle 40">
                <a:extLst>
                  <a:ext uri="{FF2B5EF4-FFF2-40B4-BE49-F238E27FC236}">
                    <a16:creationId xmlns:a16="http://schemas.microsoft.com/office/drawing/2014/main" id="{DBB4F7F0-0B3C-4A07-B8BA-D4BA72587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8B3F9827-D1E4-43FE-9880-70037E915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2DF88D-B80F-4B05-9B8A-5F69714DCE83}"/>
              </a:ext>
            </a:extLst>
          </p:cNvPr>
          <p:cNvGrpSpPr/>
          <p:nvPr/>
        </p:nvGrpSpPr>
        <p:grpSpPr>
          <a:xfrm>
            <a:off x="5651912" y="13400471"/>
            <a:ext cx="494881" cy="629006"/>
            <a:chOff x="1165402" y="3943043"/>
            <a:chExt cx="169863" cy="215900"/>
          </a:xfrm>
          <a:solidFill>
            <a:srgbClr val="FF0000"/>
          </a:solidFill>
        </p:grpSpPr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D754AAF6-BB60-4027-B332-BA60CA8B4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0B3E5ABF-DF04-4DC4-B8AA-E3FFC8978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9B562B-6989-41C7-BA30-68E55C281455}"/>
              </a:ext>
            </a:extLst>
          </p:cNvPr>
          <p:cNvGrpSpPr/>
          <p:nvPr/>
        </p:nvGrpSpPr>
        <p:grpSpPr>
          <a:xfrm>
            <a:off x="3625582" y="13351051"/>
            <a:ext cx="873646" cy="1004881"/>
            <a:chOff x="6003758" y="10873969"/>
            <a:chExt cx="873646" cy="1004881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27E4B4B3-0E3E-4EC5-B577-7B9AC5C2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03758" y="10873969"/>
              <a:ext cx="597460" cy="798645"/>
            </a:xfrm>
            <a:prstGeom prst="rect">
              <a:avLst/>
            </a:prstGeom>
          </p:spPr>
        </p:pic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745CCC0-686F-400E-93E6-A8A9353D5EE7}"/>
                </a:ext>
              </a:extLst>
            </p:cNvPr>
            <p:cNvGrpSpPr/>
            <p:nvPr/>
          </p:nvGrpSpPr>
          <p:grpSpPr>
            <a:xfrm>
              <a:off x="6412448" y="11464309"/>
              <a:ext cx="464956" cy="414541"/>
              <a:chOff x="5408597" y="6218628"/>
              <a:chExt cx="265284" cy="236519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F0F312F2-FEEE-438C-9ABC-A81119306131}"/>
                  </a:ext>
                </a:extLst>
              </p:cNvPr>
              <p:cNvSpPr/>
              <p:nvPr/>
            </p:nvSpPr>
            <p:spPr>
              <a:xfrm>
                <a:off x="5425394" y="6268663"/>
                <a:ext cx="190885" cy="13542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Isosceles Triangle 221">
                <a:extLst>
                  <a:ext uri="{FF2B5EF4-FFF2-40B4-BE49-F238E27FC236}">
                    <a16:creationId xmlns:a16="http://schemas.microsoft.com/office/drawing/2014/main" id="{33DEBEA0-A488-4501-99EF-FB9017380855}"/>
                  </a:ext>
                </a:extLst>
              </p:cNvPr>
              <p:cNvSpPr/>
              <p:nvPr/>
            </p:nvSpPr>
            <p:spPr>
              <a:xfrm rot="5400000">
                <a:off x="5577370" y="6307571"/>
                <a:ext cx="135420" cy="57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B9925F1-2472-4F44-9A31-36209094A572}"/>
                  </a:ext>
                </a:extLst>
              </p:cNvPr>
              <p:cNvSpPr/>
              <p:nvPr/>
            </p:nvSpPr>
            <p:spPr>
              <a:xfrm>
                <a:off x="5578565" y="6268662"/>
                <a:ext cx="45719" cy="1354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9" name="Picture 10" descr="Image result for label icon transparent">
                <a:extLst>
                  <a:ext uri="{FF2B5EF4-FFF2-40B4-BE49-F238E27FC236}">
                    <a16:creationId xmlns:a16="http://schemas.microsoft.com/office/drawing/2014/main" id="{A7482702-CD11-4A0E-8CB7-AEE9C60ED9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7923" flipH="1">
                <a:off x="5408597" y="6218628"/>
                <a:ext cx="236519" cy="236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679D5484-9DCB-450D-9987-704B4D98F661}"/>
              </a:ext>
            </a:extLst>
          </p:cNvPr>
          <p:cNvSpPr/>
          <p:nvPr/>
        </p:nvSpPr>
        <p:spPr>
          <a:xfrm>
            <a:off x="3351802" y="13229907"/>
            <a:ext cx="1370929" cy="1130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0FC79DB-15A5-4E40-8EE8-98FD3421F4C3}"/>
              </a:ext>
            </a:extLst>
          </p:cNvPr>
          <p:cNvCxnSpPr>
            <a:cxnSpLocks/>
          </p:cNvCxnSpPr>
          <p:nvPr/>
        </p:nvCxnSpPr>
        <p:spPr>
          <a:xfrm flipH="1">
            <a:off x="4283437" y="13734888"/>
            <a:ext cx="119390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61C308A2-E415-4330-80CD-466177124A8B}"/>
              </a:ext>
            </a:extLst>
          </p:cNvPr>
          <p:cNvSpPr txBox="1"/>
          <p:nvPr/>
        </p:nvSpPr>
        <p:spPr>
          <a:xfrm>
            <a:off x="5390419" y="14074736"/>
            <a:ext cx="1082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C72364D-AE29-4C66-99BC-B81F3C7813AD}"/>
              </a:ext>
            </a:extLst>
          </p:cNvPr>
          <p:cNvSpPr txBox="1"/>
          <p:nvPr/>
        </p:nvSpPr>
        <p:spPr>
          <a:xfrm>
            <a:off x="3628770" y="8328752"/>
            <a:ext cx="320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Encryption enabled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Co-Author permissions for the team group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Viewer permissions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Block unmanaged devices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49B84D1-F35A-405A-99BA-502A097FFF9F}"/>
              </a:ext>
            </a:extLst>
          </p:cNvPr>
          <p:cNvSpPr txBox="1"/>
          <p:nvPr/>
        </p:nvSpPr>
        <p:spPr>
          <a:xfrm>
            <a:off x="306256" y="12745188"/>
            <a:ext cx="4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file leaves the team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2465496-7091-4326-A9E6-7CF9AD6E409F}"/>
              </a:ext>
            </a:extLst>
          </p:cNvPr>
          <p:cNvSpPr txBox="1"/>
          <p:nvPr/>
        </p:nvSpPr>
        <p:spPr>
          <a:xfrm>
            <a:off x="384168" y="13197783"/>
            <a:ext cx="2125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Contrary to their training, a team member downloads a copy of a file with the sensitivity label assigned and stores it on a thumb drive.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thumb drive is lost and ends up with a hacker.</a:t>
            </a:r>
          </a:p>
        </p:txBody>
      </p:sp>
      <p:graphicFrame>
        <p:nvGraphicFramePr>
          <p:cNvPr id="315" name="Table 4">
            <a:extLst>
              <a:ext uri="{FF2B5EF4-FFF2-40B4-BE49-F238E27FC236}">
                <a16:creationId xmlns:a16="http://schemas.microsoft.com/office/drawing/2014/main" id="{EB127A09-8926-4B1A-B84E-A71800F8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29860"/>
              </p:ext>
            </p:extLst>
          </p:nvPr>
        </p:nvGraphicFramePr>
        <p:xfrm>
          <a:off x="6456606" y="12418521"/>
          <a:ext cx="3032914" cy="206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63">
                  <a:extLst>
                    <a:ext uri="{9D8B030D-6E8A-4147-A177-3AD203B41FA5}">
                      <a16:colId xmlns:a16="http://schemas.microsoft.com/office/drawing/2014/main" val="2931356416"/>
                    </a:ext>
                  </a:extLst>
                </a:gridCol>
                <a:gridCol w="1847951">
                  <a:extLst>
                    <a:ext uri="{9D8B030D-6E8A-4147-A177-3AD203B41FA5}">
                      <a16:colId xmlns:a16="http://schemas.microsoft.com/office/drawing/2014/main" val="3697212263"/>
                    </a:ext>
                  </a:extLst>
                </a:gridCol>
              </a:tblGrid>
              <a:tr h="686909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35735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 the file contents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They can’t. The file contents are encrypted.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6587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Open the file using the file’s app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app prompts the hacker to sign in with credentials.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45820"/>
                  </a:ext>
                </a:extLst>
              </a:tr>
            </a:tbl>
          </a:graphicData>
        </a:graphic>
      </p:graphicFrame>
      <p:sp>
        <p:nvSpPr>
          <p:cNvPr id="313" name="TextBox 312">
            <a:extLst>
              <a:ext uri="{FF2B5EF4-FFF2-40B4-BE49-F238E27FC236}">
                <a16:creationId xmlns:a16="http://schemas.microsoft.com/office/drawing/2014/main" id="{A4AE7119-3E7B-4DD9-9B1F-297A4D77F587}"/>
              </a:ext>
            </a:extLst>
          </p:cNvPr>
          <p:cNvSpPr txBox="1"/>
          <p:nvPr/>
        </p:nvSpPr>
        <p:spPr>
          <a:xfrm>
            <a:off x="6375044" y="12803064"/>
            <a:ext cx="297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When the hacker tries to: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C3F81DC-CBA3-4FDC-B658-C4A0234B31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2701455" y="13206981"/>
            <a:ext cx="852931" cy="1569659"/>
          </a:xfrm>
          <a:prstGeom prst="rect">
            <a:avLst/>
          </a:prstGeom>
        </p:spPr>
      </p:pic>
      <p:pic>
        <p:nvPicPr>
          <p:cNvPr id="299" name="Picture 29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5954C9E-266B-48C8-99F1-D3F26FA3A8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5" y="2065587"/>
            <a:ext cx="914400" cy="914400"/>
          </a:xfrm>
          <a:prstGeom prst="rect">
            <a:avLst/>
          </a:prstGeom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172DECA6-1F87-423A-996E-CFBD483CA8FC}"/>
              </a:ext>
            </a:extLst>
          </p:cNvPr>
          <p:cNvSpPr/>
          <p:nvPr/>
        </p:nvSpPr>
        <p:spPr>
          <a:xfrm>
            <a:off x="3265143" y="4432515"/>
            <a:ext cx="6350268" cy="337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85DD0C0-7345-4E2E-80F4-0622D44621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65" y="3840717"/>
            <a:ext cx="914400" cy="914400"/>
          </a:xfrm>
          <a:prstGeom prst="rect">
            <a:avLst/>
          </a:prstGeom>
        </p:spPr>
      </p:pic>
      <p:sp>
        <p:nvSpPr>
          <p:cNvPr id="159" name="Freeform 90">
            <a:extLst>
              <a:ext uri="{FF2B5EF4-FFF2-40B4-BE49-F238E27FC236}">
                <a16:creationId xmlns:a16="http://schemas.microsoft.com/office/drawing/2014/main" id="{67F3CFBF-7642-4D01-96B2-CE467420A27C}"/>
              </a:ext>
            </a:extLst>
          </p:cNvPr>
          <p:cNvSpPr>
            <a:spLocks noEditPoints="1"/>
          </p:cNvSpPr>
          <p:nvPr/>
        </p:nvSpPr>
        <p:spPr bwMode="auto">
          <a:xfrm>
            <a:off x="3789038" y="4871294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4AAA02F-4163-4BF6-8464-14F8A7EB83DE}"/>
              </a:ext>
            </a:extLst>
          </p:cNvPr>
          <p:cNvSpPr txBox="1"/>
          <p:nvPr/>
        </p:nvSpPr>
        <p:spPr>
          <a:xfrm>
            <a:off x="4216786" y="4940153"/>
            <a:ext cx="38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Allow only team owners to create private channels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CE1ABFD-78EA-4332-A559-0CE2E202E6B7}"/>
              </a:ext>
            </a:extLst>
          </p:cNvPr>
          <p:cNvSpPr/>
          <p:nvPr/>
        </p:nvSpPr>
        <p:spPr>
          <a:xfrm>
            <a:off x="3410207" y="4700603"/>
            <a:ext cx="6079313" cy="3004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13ED25-4E2B-4957-AF72-D140A12021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23668" y="4539616"/>
            <a:ext cx="391440" cy="391440"/>
          </a:xfrm>
          <a:prstGeom prst="rect">
            <a:avLst/>
          </a:prstGeom>
        </p:spPr>
      </p:pic>
      <p:sp>
        <p:nvSpPr>
          <p:cNvPr id="329" name="TextBox 328">
            <a:extLst>
              <a:ext uri="{FF2B5EF4-FFF2-40B4-BE49-F238E27FC236}">
                <a16:creationId xmlns:a16="http://schemas.microsoft.com/office/drawing/2014/main" id="{40743AE2-05C8-45DB-8117-34670C375D97}"/>
              </a:ext>
            </a:extLst>
          </p:cNvPr>
          <p:cNvSpPr txBox="1"/>
          <p:nvPr/>
        </p:nvSpPr>
        <p:spPr>
          <a:xfrm>
            <a:off x="3663242" y="4475785"/>
            <a:ext cx="226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Team with security isolation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36DED-7755-4EE9-92CB-EEFBBD1255E6}"/>
              </a:ext>
            </a:extLst>
          </p:cNvPr>
          <p:cNvSpPr txBox="1"/>
          <p:nvPr/>
        </p:nvSpPr>
        <p:spPr>
          <a:xfrm>
            <a:off x="288595" y="7113669"/>
            <a:ext cx="2220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Train the team owners and members on how to use the team, the underlying SharePoint site, and the sensitivity label for the team.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Conduct periodic reviews of team and label usage.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Retrain team owners and members as needed.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E1D17D6-08A0-48A6-BBAC-C20332B1B049}"/>
              </a:ext>
            </a:extLst>
          </p:cNvPr>
          <p:cNvSpPr txBox="1"/>
          <p:nvPr/>
        </p:nvSpPr>
        <p:spPr>
          <a:xfrm>
            <a:off x="339127" y="3884359"/>
            <a:ext cx="2170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a private team.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Modify private channel settings for the team.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a sensitivity label.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Apply the sensitivity label to the team.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Modify settings of the underlying SharePoint site to match those in the sensitivity label.</a:t>
            </a:r>
          </a:p>
        </p:txBody>
      </p:sp>
      <p:sp>
        <p:nvSpPr>
          <p:cNvPr id="338" name="Freeform 90">
            <a:extLst>
              <a:ext uri="{FF2B5EF4-FFF2-40B4-BE49-F238E27FC236}">
                <a16:creationId xmlns:a16="http://schemas.microsoft.com/office/drawing/2014/main" id="{FC220585-9D4D-4068-9CF3-F6DFD05BEA2A}"/>
              </a:ext>
            </a:extLst>
          </p:cNvPr>
          <p:cNvSpPr>
            <a:spLocks noEditPoints="1"/>
          </p:cNvSpPr>
          <p:nvPr/>
        </p:nvSpPr>
        <p:spPr bwMode="auto">
          <a:xfrm>
            <a:off x="3553493" y="6947130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35E591A-10FA-470C-982B-1C2919074D47}"/>
              </a:ext>
            </a:extLst>
          </p:cNvPr>
          <p:cNvSpPr txBox="1"/>
          <p:nvPr/>
        </p:nvSpPr>
        <p:spPr>
          <a:xfrm>
            <a:off x="3895381" y="6763153"/>
            <a:ext cx="320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Guest sharing to match sensitivity label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members from sharing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access requests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Read permissions to match sensitivity label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82D27714-82AB-4817-9020-FD1399E6AFEC}"/>
              </a:ext>
            </a:extLst>
          </p:cNvPr>
          <p:cNvSpPr/>
          <p:nvPr/>
        </p:nvSpPr>
        <p:spPr>
          <a:xfrm>
            <a:off x="3528469" y="5456435"/>
            <a:ext cx="3472254" cy="2166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Freeform 22">
            <a:extLst>
              <a:ext uri="{FF2B5EF4-FFF2-40B4-BE49-F238E27FC236}">
                <a16:creationId xmlns:a16="http://schemas.microsoft.com/office/drawing/2014/main" id="{1E3FD973-3520-49C0-8F2C-B6FC97EDD33E}"/>
              </a:ext>
            </a:extLst>
          </p:cNvPr>
          <p:cNvSpPr>
            <a:spLocks/>
          </p:cNvSpPr>
          <p:nvPr/>
        </p:nvSpPr>
        <p:spPr bwMode="auto">
          <a:xfrm>
            <a:off x="4241491" y="5678590"/>
            <a:ext cx="1336170" cy="888193"/>
          </a:xfrm>
          <a:custGeom>
            <a:avLst/>
            <a:gdLst>
              <a:gd name="T0" fmla="*/ 93 w 93"/>
              <a:gd name="T1" fmla="*/ 0 h 77"/>
              <a:gd name="T2" fmla="*/ 0 w 93"/>
              <a:gd name="T3" fmla="*/ 0 h 77"/>
              <a:gd name="T4" fmla="*/ 0 w 93"/>
              <a:gd name="T5" fmla="*/ 77 h 77"/>
              <a:gd name="T6" fmla="*/ 93 w 93"/>
              <a:gd name="T7" fmla="*/ 77 h 77"/>
              <a:gd name="T8" fmla="*/ 93 w 93"/>
              <a:gd name="T9" fmla="*/ 9 h 77"/>
              <a:gd name="T10" fmla="*/ 93 w 93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77">
                <a:moveTo>
                  <a:pt x="93" y="0"/>
                </a:moveTo>
                <a:lnTo>
                  <a:pt x="0" y="0"/>
                </a:lnTo>
                <a:lnTo>
                  <a:pt x="0" y="77"/>
                </a:lnTo>
                <a:lnTo>
                  <a:pt x="93" y="77"/>
                </a:lnTo>
                <a:lnTo>
                  <a:pt x="93" y="9"/>
                </a:lnTo>
                <a:lnTo>
                  <a:pt x="93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43" name="Freeform 23">
            <a:extLst>
              <a:ext uri="{FF2B5EF4-FFF2-40B4-BE49-F238E27FC236}">
                <a16:creationId xmlns:a16="http://schemas.microsoft.com/office/drawing/2014/main" id="{24D3C21C-96B1-40DD-9309-8A65795CB3F4}"/>
              </a:ext>
            </a:extLst>
          </p:cNvPr>
          <p:cNvSpPr>
            <a:spLocks/>
          </p:cNvSpPr>
          <p:nvPr/>
        </p:nvSpPr>
        <p:spPr bwMode="auto">
          <a:xfrm>
            <a:off x="3652433" y="5678590"/>
            <a:ext cx="474128" cy="888193"/>
          </a:xfrm>
          <a:custGeom>
            <a:avLst/>
            <a:gdLst>
              <a:gd name="T0" fmla="*/ 33 w 33"/>
              <a:gd name="T1" fmla="*/ 0 h 77"/>
              <a:gd name="T2" fmla="*/ 0 w 33"/>
              <a:gd name="T3" fmla="*/ 0 h 77"/>
              <a:gd name="T4" fmla="*/ 0 w 33"/>
              <a:gd name="T5" fmla="*/ 77 h 77"/>
              <a:gd name="T6" fmla="*/ 33 w 33"/>
              <a:gd name="T7" fmla="*/ 77 h 77"/>
              <a:gd name="T8" fmla="*/ 33 w 33"/>
              <a:gd name="T9" fmla="*/ 9 h 77"/>
              <a:gd name="T10" fmla="*/ 33 w 33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77">
                <a:moveTo>
                  <a:pt x="33" y="0"/>
                </a:moveTo>
                <a:lnTo>
                  <a:pt x="0" y="0"/>
                </a:lnTo>
                <a:lnTo>
                  <a:pt x="0" y="77"/>
                </a:lnTo>
                <a:lnTo>
                  <a:pt x="33" y="77"/>
                </a:lnTo>
                <a:lnTo>
                  <a:pt x="33" y="9"/>
                </a:lnTo>
                <a:lnTo>
                  <a:pt x="33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44" name="Rectangle 24">
            <a:extLst>
              <a:ext uri="{FF2B5EF4-FFF2-40B4-BE49-F238E27FC236}">
                <a16:creationId xmlns:a16="http://schemas.microsoft.com/office/drawing/2014/main" id="{432A06D2-385B-4EE0-B840-4831106A2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796" y="5344073"/>
            <a:ext cx="3248588" cy="219167"/>
          </a:xfrm>
          <a:prstGeom prst="rect">
            <a:avLst/>
          </a:pr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01CCBF86-00C2-4450-A90E-C77D8A495214}"/>
              </a:ext>
            </a:extLst>
          </p:cNvPr>
          <p:cNvGrpSpPr/>
          <p:nvPr/>
        </p:nvGrpSpPr>
        <p:grpSpPr>
          <a:xfrm rot="16200000">
            <a:off x="4558327" y="5806480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46" name="Freeform 24">
              <a:extLst>
                <a:ext uri="{FF2B5EF4-FFF2-40B4-BE49-F238E27FC236}">
                  <a16:creationId xmlns:a16="http://schemas.microsoft.com/office/drawing/2014/main" id="{2F16D8F3-A44C-40D6-82CE-94FDA8BB3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7" name="Freeform 25">
              <a:extLst>
                <a:ext uri="{FF2B5EF4-FFF2-40B4-BE49-F238E27FC236}">
                  <a16:creationId xmlns:a16="http://schemas.microsoft.com/office/drawing/2014/main" id="{E212D0A0-B266-49D6-80DB-1A00DE8B6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8" name="Freeform 26">
              <a:extLst>
                <a:ext uri="{FF2B5EF4-FFF2-40B4-BE49-F238E27FC236}">
                  <a16:creationId xmlns:a16="http://schemas.microsoft.com/office/drawing/2014/main" id="{970A4EE6-6433-4CD0-B42D-012A30E91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9" name="Freeform 27">
              <a:extLst>
                <a:ext uri="{FF2B5EF4-FFF2-40B4-BE49-F238E27FC236}">
                  <a16:creationId xmlns:a16="http://schemas.microsoft.com/office/drawing/2014/main" id="{5A72B326-FA42-4755-ADE4-EE4C8297B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DE35D12D-B8D6-43E5-8A74-742DAA95FC45}"/>
              </a:ext>
            </a:extLst>
          </p:cNvPr>
          <p:cNvSpPr txBox="1"/>
          <p:nvPr/>
        </p:nvSpPr>
        <p:spPr>
          <a:xfrm>
            <a:off x="3624240" y="5301231"/>
            <a:ext cx="3204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 SharePoint site for the team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685E9A42-628E-4042-9A77-8C1C345A2AE8}"/>
              </a:ext>
            </a:extLst>
          </p:cNvPr>
          <p:cNvSpPr txBox="1"/>
          <p:nvPr/>
        </p:nvSpPr>
        <p:spPr>
          <a:xfrm>
            <a:off x="4289403" y="6324685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5AB3AD6C-E7AE-48F5-9376-5725F7B2BA95}"/>
              </a:ext>
            </a:extLst>
          </p:cNvPr>
          <p:cNvGrpSpPr/>
          <p:nvPr/>
        </p:nvGrpSpPr>
        <p:grpSpPr>
          <a:xfrm>
            <a:off x="5300428" y="6341213"/>
            <a:ext cx="464956" cy="414541"/>
            <a:chOff x="5408597" y="6218628"/>
            <a:chExt cx="265284" cy="236519"/>
          </a:xfrm>
        </p:grpSpPr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581B095F-3FE2-4959-A173-16D3D0511BE4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11C935CF-FE87-4749-B1A7-B27E6768CC5E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D822C9B9-D961-4821-BA2A-B780FE866DC9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0" name="Picture 10" descr="Image result for label icon transparent">
              <a:extLst>
                <a:ext uri="{FF2B5EF4-FFF2-40B4-BE49-F238E27FC236}">
                  <a16:creationId xmlns:a16="http://schemas.microsoft.com/office/drawing/2014/main" id="{82B88179-2EA7-45A8-8219-D7F2F9EF1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996CB6B3-0E99-452F-A08B-A40504EE32CB}"/>
              </a:ext>
            </a:extLst>
          </p:cNvPr>
          <p:cNvSpPr txBox="1"/>
          <p:nvPr/>
        </p:nvSpPr>
        <p:spPr>
          <a:xfrm>
            <a:off x="7584563" y="6619221"/>
            <a:ext cx="174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Disable guest sharing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Default sharing link 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   for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specific people</a:t>
            </a: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3202BCF6-6C29-45FD-A484-EC42FB5ECAA8}"/>
              </a:ext>
            </a:extLst>
          </p:cNvPr>
          <p:cNvGrpSpPr/>
          <p:nvPr/>
        </p:nvGrpSpPr>
        <p:grpSpPr>
          <a:xfrm>
            <a:off x="483159" y="11190136"/>
            <a:ext cx="1925228" cy="1222710"/>
            <a:chOff x="437399" y="3966897"/>
            <a:chExt cx="212725" cy="168276"/>
          </a:xfrm>
        </p:grpSpPr>
        <p:sp>
          <p:nvSpPr>
            <p:cNvPr id="418" name="Freeform 22">
              <a:extLst>
                <a:ext uri="{FF2B5EF4-FFF2-40B4-BE49-F238E27FC236}">
                  <a16:creationId xmlns:a16="http://schemas.microsoft.com/office/drawing/2014/main" id="{93508C78-4B61-4504-94C9-78A4CE987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19" name="Freeform 23">
              <a:extLst>
                <a:ext uri="{FF2B5EF4-FFF2-40B4-BE49-F238E27FC236}">
                  <a16:creationId xmlns:a16="http://schemas.microsoft.com/office/drawing/2014/main" id="{743D0773-4256-4D12-AE67-1DF4321C4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20" name="Rectangle 24">
              <a:extLst>
                <a:ext uri="{FF2B5EF4-FFF2-40B4-BE49-F238E27FC236}">
                  <a16:creationId xmlns:a16="http://schemas.microsoft.com/office/drawing/2014/main" id="{1DD8FE3E-6569-4629-A878-A49BDCB6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B484ED72-48FD-4EC4-99AE-AF3D377C967F}"/>
              </a:ext>
            </a:extLst>
          </p:cNvPr>
          <p:cNvGrpSpPr/>
          <p:nvPr/>
        </p:nvGrpSpPr>
        <p:grpSpPr>
          <a:xfrm rot="16200000">
            <a:off x="1389053" y="11652543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22" name="Freeform 24">
              <a:extLst>
                <a:ext uri="{FF2B5EF4-FFF2-40B4-BE49-F238E27FC236}">
                  <a16:creationId xmlns:a16="http://schemas.microsoft.com/office/drawing/2014/main" id="{DC9B09FF-6B84-43FF-BC7A-8EA38C77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23" name="Freeform 25">
              <a:extLst>
                <a:ext uri="{FF2B5EF4-FFF2-40B4-BE49-F238E27FC236}">
                  <a16:creationId xmlns:a16="http://schemas.microsoft.com/office/drawing/2014/main" id="{DD1DC045-1A5B-4621-86EE-AC107FDB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24" name="Freeform 26">
              <a:extLst>
                <a:ext uri="{FF2B5EF4-FFF2-40B4-BE49-F238E27FC236}">
                  <a16:creationId xmlns:a16="http://schemas.microsoft.com/office/drawing/2014/main" id="{0402A2A5-1A24-4C02-8D53-1326DD76E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25" name="Freeform 27">
              <a:extLst>
                <a:ext uri="{FF2B5EF4-FFF2-40B4-BE49-F238E27FC236}">
                  <a16:creationId xmlns:a16="http://schemas.microsoft.com/office/drawing/2014/main" id="{C3489D77-9E5F-4A61-809C-7F44CDDF6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426" name="TextBox 425">
            <a:extLst>
              <a:ext uri="{FF2B5EF4-FFF2-40B4-BE49-F238E27FC236}">
                <a16:creationId xmlns:a16="http://schemas.microsoft.com/office/drawing/2014/main" id="{C8749645-5CA0-4D5D-8280-D62177F7372B}"/>
              </a:ext>
            </a:extLst>
          </p:cNvPr>
          <p:cNvSpPr txBox="1"/>
          <p:nvPr/>
        </p:nvSpPr>
        <p:spPr>
          <a:xfrm>
            <a:off x="454114" y="11154658"/>
            <a:ext cx="197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 SharePoint site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8F07267E-30EB-4A71-AD52-1C2AD4A51E9E}"/>
              </a:ext>
            </a:extLst>
          </p:cNvPr>
          <p:cNvSpPr txBox="1"/>
          <p:nvPr/>
        </p:nvSpPr>
        <p:spPr>
          <a:xfrm>
            <a:off x="1120129" y="12170748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5288D11D-EA1F-4B40-818F-447E3F47758D}"/>
              </a:ext>
            </a:extLst>
          </p:cNvPr>
          <p:cNvSpPr txBox="1"/>
          <p:nvPr/>
        </p:nvSpPr>
        <p:spPr>
          <a:xfrm>
            <a:off x="2771139" y="11370972"/>
            <a:ext cx="99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pic>
        <p:nvPicPr>
          <p:cNvPr id="429" name="Picture 428">
            <a:extLst>
              <a:ext uri="{FF2B5EF4-FFF2-40B4-BE49-F238E27FC236}">
                <a16:creationId xmlns:a16="http://schemas.microsoft.com/office/drawing/2014/main" id="{983B7BB8-109E-49BB-A8C6-7CCF85193229}"/>
              </a:ext>
            </a:extLst>
          </p:cNvPr>
          <p:cNvPicPr>
            <a:picLocks noChangeAspect="1"/>
          </p:cNvPicPr>
          <p:nvPr/>
        </p:nvPicPr>
        <p:blipFill>
          <a:blip r:embed="rId18">
            <a:grayscl/>
          </a:blip>
          <a:stretch>
            <a:fillRect/>
          </a:stretch>
        </p:blipFill>
        <p:spPr>
          <a:xfrm>
            <a:off x="2936531" y="11663936"/>
            <a:ext cx="751629" cy="619063"/>
          </a:xfrm>
          <a:prstGeom prst="rect">
            <a:avLst/>
          </a:prstGeom>
        </p:spPr>
      </p:pic>
      <p:pic>
        <p:nvPicPr>
          <p:cNvPr id="430" name="Picture 429">
            <a:extLst>
              <a:ext uri="{FF2B5EF4-FFF2-40B4-BE49-F238E27FC236}">
                <a16:creationId xmlns:a16="http://schemas.microsoft.com/office/drawing/2014/main" id="{DA9869C9-D784-4388-8742-462AD47FAF5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2265" y="11596936"/>
            <a:ext cx="597460" cy="798645"/>
          </a:xfrm>
          <a:prstGeom prst="rect">
            <a:avLst/>
          </a:prstGeom>
        </p:spPr>
      </p:pic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61C4AA6-3FEE-44AB-AAEC-0641BF1D63D3}"/>
              </a:ext>
            </a:extLst>
          </p:cNvPr>
          <p:cNvGrpSpPr/>
          <p:nvPr/>
        </p:nvGrpSpPr>
        <p:grpSpPr>
          <a:xfrm>
            <a:off x="4680955" y="12187276"/>
            <a:ext cx="464956" cy="414541"/>
            <a:chOff x="5408597" y="6218628"/>
            <a:chExt cx="265284" cy="236519"/>
          </a:xfrm>
        </p:grpSpPr>
        <p:sp>
          <p:nvSpPr>
            <p:cNvPr id="432" name="Rectangle: Rounded Corners 431">
              <a:extLst>
                <a:ext uri="{FF2B5EF4-FFF2-40B4-BE49-F238E27FC236}">
                  <a16:creationId xmlns:a16="http://schemas.microsoft.com/office/drawing/2014/main" id="{7C3A4660-6098-45AA-97B9-D01DE77FD44A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3" name="Isosceles Triangle 432">
              <a:extLst>
                <a:ext uri="{FF2B5EF4-FFF2-40B4-BE49-F238E27FC236}">
                  <a16:creationId xmlns:a16="http://schemas.microsoft.com/office/drawing/2014/main" id="{EF4BF500-71A0-4303-A1C5-1C027E94E580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557F94D-87FF-4EDD-9459-6BEE2B68ADA4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5" name="Picture 10" descr="Image result for label icon transparent">
              <a:extLst>
                <a:ext uri="{FF2B5EF4-FFF2-40B4-BE49-F238E27FC236}">
                  <a16:creationId xmlns:a16="http://schemas.microsoft.com/office/drawing/2014/main" id="{73FECC21-1CC7-4926-9EB5-5318A8EDE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E7AA2E45-80E5-4CE4-A9D7-BBB4D0FCA96B}"/>
              </a:ext>
            </a:extLst>
          </p:cNvPr>
          <p:cNvCxnSpPr>
            <a:cxnSpLocks/>
          </p:cNvCxnSpPr>
          <p:nvPr/>
        </p:nvCxnSpPr>
        <p:spPr>
          <a:xfrm flipV="1">
            <a:off x="3683092" y="11609157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D4D8A5ED-FC49-4006-B88B-2EFCEAF6EE4C}"/>
              </a:ext>
            </a:extLst>
          </p:cNvPr>
          <p:cNvCxnSpPr>
            <a:cxnSpLocks/>
            <a:endCxn id="429" idx="3"/>
          </p:cNvCxnSpPr>
          <p:nvPr/>
        </p:nvCxnSpPr>
        <p:spPr>
          <a:xfrm flipH="1" flipV="1">
            <a:off x="3688160" y="11973468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D5462600-C44F-4CFD-8833-9A39B36B2740}"/>
              </a:ext>
            </a:extLst>
          </p:cNvPr>
          <p:cNvCxnSpPr>
            <a:cxnSpLocks/>
          </p:cNvCxnSpPr>
          <p:nvPr/>
        </p:nvCxnSpPr>
        <p:spPr>
          <a:xfrm flipV="1">
            <a:off x="1899123" y="11680908"/>
            <a:ext cx="1032030" cy="32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7536F9B-7F09-4E81-8675-DFCFF7A9EF7C}"/>
              </a:ext>
            </a:extLst>
          </p:cNvPr>
          <p:cNvCxnSpPr>
            <a:cxnSpLocks/>
          </p:cNvCxnSpPr>
          <p:nvPr/>
        </p:nvCxnSpPr>
        <p:spPr>
          <a:xfrm flipH="1" flipV="1">
            <a:off x="1899122" y="12005264"/>
            <a:ext cx="1039686" cy="24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7898162C-1AB0-4C18-A03D-EAD575B4EE8C}"/>
              </a:ext>
            </a:extLst>
          </p:cNvPr>
          <p:cNvGrpSpPr/>
          <p:nvPr/>
        </p:nvGrpSpPr>
        <p:grpSpPr>
          <a:xfrm>
            <a:off x="2131154" y="12187276"/>
            <a:ext cx="464956" cy="414541"/>
            <a:chOff x="5408597" y="6218628"/>
            <a:chExt cx="265284" cy="236519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9B32B6FA-EEC8-4FA5-B663-0C9FDA47A01E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2" name="Isosceles Triangle 441">
              <a:extLst>
                <a:ext uri="{FF2B5EF4-FFF2-40B4-BE49-F238E27FC236}">
                  <a16:creationId xmlns:a16="http://schemas.microsoft.com/office/drawing/2014/main" id="{1CF22EBF-A025-41C6-B8E2-939055F830BC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7DEE770-A21E-4AC5-AC4D-2592BBFA6C2E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4" name="Picture 10" descr="Image result for label icon transparent">
              <a:extLst>
                <a:ext uri="{FF2B5EF4-FFF2-40B4-BE49-F238E27FC236}">
                  <a16:creationId xmlns:a16="http://schemas.microsoft.com/office/drawing/2014/main" id="{C23BC676-427B-418F-8D76-EA17D8AD9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4" name="Freeform 90">
            <a:extLst>
              <a:ext uri="{FF2B5EF4-FFF2-40B4-BE49-F238E27FC236}">
                <a16:creationId xmlns:a16="http://schemas.microsoft.com/office/drawing/2014/main" id="{267801D9-B0ED-4FED-A6F4-364B7FD15E04}"/>
              </a:ext>
            </a:extLst>
          </p:cNvPr>
          <p:cNvSpPr>
            <a:spLocks noEditPoints="1"/>
          </p:cNvSpPr>
          <p:nvPr/>
        </p:nvSpPr>
        <p:spPr bwMode="auto">
          <a:xfrm>
            <a:off x="7218731" y="6711945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93A979FF-C234-4EB2-998E-9667474219DB}"/>
              </a:ext>
            </a:extLst>
          </p:cNvPr>
          <p:cNvSpPr/>
          <p:nvPr/>
        </p:nvSpPr>
        <p:spPr>
          <a:xfrm>
            <a:off x="7175474" y="5456435"/>
            <a:ext cx="2155734" cy="1832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Freeform 22">
            <a:extLst>
              <a:ext uri="{FF2B5EF4-FFF2-40B4-BE49-F238E27FC236}">
                <a16:creationId xmlns:a16="http://schemas.microsoft.com/office/drawing/2014/main" id="{E81F9712-431C-438C-A747-6E8DF356C643}"/>
              </a:ext>
            </a:extLst>
          </p:cNvPr>
          <p:cNvSpPr>
            <a:spLocks/>
          </p:cNvSpPr>
          <p:nvPr/>
        </p:nvSpPr>
        <p:spPr bwMode="auto">
          <a:xfrm>
            <a:off x="7888495" y="5694049"/>
            <a:ext cx="1336170" cy="888193"/>
          </a:xfrm>
          <a:custGeom>
            <a:avLst/>
            <a:gdLst>
              <a:gd name="T0" fmla="*/ 93 w 93"/>
              <a:gd name="T1" fmla="*/ 0 h 77"/>
              <a:gd name="T2" fmla="*/ 0 w 93"/>
              <a:gd name="T3" fmla="*/ 0 h 77"/>
              <a:gd name="T4" fmla="*/ 0 w 93"/>
              <a:gd name="T5" fmla="*/ 77 h 77"/>
              <a:gd name="T6" fmla="*/ 93 w 93"/>
              <a:gd name="T7" fmla="*/ 77 h 77"/>
              <a:gd name="T8" fmla="*/ 93 w 93"/>
              <a:gd name="T9" fmla="*/ 9 h 77"/>
              <a:gd name="T10" fmla="*/ 93 w 93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77">
                <a:moveTo>
                  <a:pt x="93" y="0"/>
                </a:moveTo>
                <a:lnTo>
                  <a:pt x="0" y="0"/>
                </a:lnTo>
                <a:lnTo>
                  <a:pt x="0" y="77"/>
                </a:lnTo>
                <a:lnTo>
                  <a:pt x="93" y="77"/>
                </a:lnTo>
                <a:lnTo>
                  <a:pt x="93" y="9"/>
                </a:lnTo>
                <a:lnTo>
                  <a:pt x="93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99" name="Freeform 23">
            <a:extLst>
              <a:ext uri="{FF2B5EF4-FFF2-40B4-BE49-F238E27FC236}">
                <a16:creationId xmlns:a16="http://schemas.microsoft.com/office/drawing/2014/main" id="{68813CB4-C09B-4BD2-9C59-72DD23CCD482}"/>
              </a:ext>
            </a:extLst>
          </p:cNvPr>
          <p:cNvSpPr>
            <a:spLocks/>
          </p:cNvSpPr>
          <p:nvPr/>
        </p:nvSpPr>
        <p:spPr bwMode="auto">
          <a:xfrm>
            <a:off x="7299437" y="5694049"/>
            <a:ext cx="474128" cy="888193"/>
          </a:xfrm>
          <a:custGeom>
            <a:avLst/>
            <a:gdLst>
              <a:gd name="T0" fmla="*/ 33 w 33"/>
              <a:gd name="T1" fmla="*/ 0 h 77"/>
              <a:gd name="T2" fmla="*/ 0 w 33"/>
              <a:gd name="T3" fmla="*/ 0 h 77"/>
              <a:gd name="T4" fmla="*/ 0 w 33"/>
              <a:gd name="T5" fmla="*/ 77 h 77"/>
              <a:gd name="T6" fmla="*/ 33 w 33"/>
              <a:gd name="T7" fmla="*/ 77 h 77"/>
              <a:gd name="T8" fmla="*/ 33 w 33"/>
              <a:gd name="T9" fmla="*/ 9 h 77"/>
              <a:gd name="T10" fmla="*/ 33 w 33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77">
                <a:moveTo>
                  <a:pt x="33" y="0"/>
                </a:moveTo>
                <a:lnTo>
                  <a:pt x="0" y="0"/>
                </a:lnTo>
                <a:lnTo>
                  <a:pt x="0" y="77"/>
                </a:lnTo>
                <a:lnTo>
                  <a:pt x="33" y="77"/>
                </a:lnTo>
                <a:lnTo>
                  <a:pt x="33" y="9"/>
                </a:lnTo>
                <a:lnTo>
                  <a:pt x="33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400" name="Rectangle 24">
            <a:extLst>
              <a:ext uri="{FF2B5EF4-FFF2-40B4-BE49-F238E27FC236}">
                <a16:creationId xmlns:a16="http://schemas.microsoft.com/office/drawing/2014/main" id="{F2C6278A-ABC6-40B2-8985-4BD728EE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799" y="5339546"/>
            <a:ext cx="1910865" cy="219167"/>
          </a:xfrm>
          <a:prstGeom prst="rect">
            <a:avLst/>
          </a:pr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8024DB2E-333B-4C34-9349-2A3502E5F5B4}"/>
              </a:ext>
            </a:extLst>
          </p:cNvPr>
          <p:cNvGrpSpPr/>
          <p:nvPr/>
        </p:nvGrpSpPr>
        <p:grpSpPr>
          <a:xfrm rot="16200000">
            <a:off x="8205331" y="5821939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2" name="Freeform 24">
              <a:extLst>
                <a:ext uri="{FF2B5EF4-FFF2-40B4-BE49-F238E27FC236}">
                  <a16:creationId xmlns:a16="http://schemas.microsoft.com/office/drawing/2014/main" id="{9282AA0D-B0AD-4609-8EBC-BB7C46EFD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03" name="Freeform 25">
              <a:extLst>
                <a:ext uri="{FF2B5EF4-FFF2-40B4-BE49-F238E27FC236}">
                  <a16:creationId xmlns:a16="http://schemas.microsoft.com/office/drawing/2014/main" id="{39AFE08F-788D-4314-A9BC-00A50A92C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04" name="Freeform 26">
              <a:extLst>
                <a:ext uri="{FF2B5EF4-FFF2-40B4-BE49-F238E27FC236}">
                  <a16:creationId xmlns:a16="http://schemas.microsoft.com/office/drawing/2014/main" id="{51634187-0C57-4FF1-A245-1CAD19FA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05" name="Freeform 27">
              <a:extLst>
                <a:ext uri="{FF2B5EF4-FFF2-40B4-BE49-F238E27FC236}">
                  <a16:creationId xmlns:a16="http://schemas.microsoft.com/office/drawing/2014/main" id="{9C807695-D187-4BA1-9E35-CE329C91F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406" name="TextBox 405">
            <a:extLst>
              <a:ext uri="{FF2B5EF4-FFF2-40B4-BE49-F238E27FC236}">
                <a16:creationId xmlns:a16="http://schemas.microsoft.com/office/drawing/2014/main" id="{2BE1A000-F798-4B80-B352-B84A3F25A825}"/>
              </a:ext>
            </a:extLst>
          </p:cNvPr>
          <p:cNvSpPr txBox="1"/>
          <p:nvPr/>
        </p:nvSpPr>
        <p:spPr>
          <a:xfrm>
            <a:off x="7271244" y="5298346"/>
            <a:ext cx="2180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Sites for private channels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9E092AA1-EB0A-4278-9BF1-D9DA97B3FB8C}"/>
              </a:ext>
            </a:extLst>
          </p:cNvPr>
          <p:cNvSpPr txBox="1"/>
          <p:nvPr/>
        </p:nvSpPr>
        <p:spPr>
          <a:xfrm>
            <a:off x="7936407" y="6340144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E927A40-49EE-4689-A261-015740F97001}"/>
              </a:ext>
            </a:extLst>
          </p:cNvPr>
          <p:cNvSpPr txBox="1"/>
          <p:nvPr/>
        </p:nvSpPr>
        <p:spPr>
          <a:xfrm>
            <a:off x="251911" y="6701289"/>
            <a:ext cx="25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Drive adoption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8476009-7468-45B4-9201-5DB08BA9C9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30378" y="3424487"/>
            <a:ext cx="403384" cy="3688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A4FF117-5BD7-4343-BBA5-682654006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7537" y="6642351"/>
            <a:ext cx="624300" cy="3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208820581D3742B7678F575C6B4CC0" ma:contentTypeVersion="4" ma:contentTypeDescription="Create a new document." ma:contentTypeScope="" ma:versionID="049d1d1078fac941feded802e243f29b">
  <xsd:schema xmlns:xsd="http://www.w3.org/2001/XMLSchema" xmlns:xs="http://www.w3.org/2001/XMLSchema" xmlns:p="http://schemas.microsoft.com/office/2006/metadata/properties" xmlns:ns2="cbfb8a06-d203-4690-9d05-a16126d81e02" targetNamespace="http://schemas.microsoft.com/office/2006/metadata/properties" ma:root="true" ma:fieldsID="37e8d6042e3df3903f3e4e8800f2cd09" ns2:_="">
    <xsd:import namespace="cbfb8a06-d203-4690-9d05-a16126d81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b8a06-d203-4690-9d05-a16126d81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E610F6-72E1-4D74-A324-85180FACB7EE}"/>
</file>

<file path=customXml/itemProps2.xml><?xml version="1.0" encoding="utf-8"?>
<ds:datastoreItem xmlns:ds="http://schemas.openxmlformats.org/officeDocument/2006/customXml" ds:itemID="{C00712B2-298A-4978-80B3-A79D693437C6}"/>
</file>

<file path=customXml/itemProps3.xml><?xml version="1.0" encoding="utf-8"?>
<ds:datastoreItem xmlns:ds="http://schemas.openxmlformats.org/officeDocument/2006/customXml" ds:itemID="{6A756E44-49C0-46F4-B4A5-33DB4FD0098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440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Pro Semibold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with security isolation in Microsoft 365</dc:title>
  <dc:creator/>
  <cp:lastModifiedBy/>
  <cp:revision>1</cp:revision>
  <dcterms:created xsi:type="dcterms:W3CDTF">2020-08-03T16:16:42Z</dcterms:created>
  <dcterms:modified xsi:type="dcterms:W3CDTF">2020-08-03T16:23:20Z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0x0101007A208820581D3742B7678F575C6B4CC0</vt:lpwstr>
  </property>
</Properties>
</file>