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9" r:id="rId6"/>
    <p:sldId id="263" r:id="rId7"/>
    <p:sldId id="264" r:id="rId8"/>
    <p:sldId id="260" r:id="rId9"/>
    <p:sldId id="265" r:id="rId10"/>
    <p:sldId id="268" r:id="rId11"/>
    <p:sldId id="257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Art_rock" TargetMode="External"/><Relationship Id="rId2" Type="http://schemas.openxmlformats.org/officeDocument/2006/relationships/hyperlink" Target="https://cs.wikipedia.org/wiki/Hip_hop" TargetMode="External"/><Relationship Id="rId1" Type="http://schemas.openxmlformats.org/officeDocument/2006/relationships/hyperlink" Target="https://cs.wikipedia.org/wiki/Disco" TargetMode="External"/><Relationship Id="rId6" Type="http://schemas.openxmlformats.org/officeDocument/2006/relationships/hyperlink" Target="https://lenasobina.estranky.cz/clanky/co-to-vlastne-hip-hop-je_-.html" TargetMode="External"/><Relationship Id="rId5" Type="http://schemas.openxmlformats.org/officeDocument/2006/relationships/hyperlink" Target="https://www.ceskatelevize.cz/specialy/bigbit/clanky/59-art-rock-progressive-rock-hlavni-predstavitele/" TargetMode="External"/><Relationship Id="rId4" Type="http://schemas.openxmlformats.org/officeDocument/2006/relationships/hyperlink" Target="https://plzen.rozhlas.cz/prelom-70-a-80-let-ve-znameni-diskotekove-hudby-8119118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Art_rock" TargetMode="External"/><Relationship Id="rId2" Type="http://schemas.openxmlformats.org/officeDocument/2006/relationships/hyperlink" Target="https://cs.wikipedia.org/wiki/Hip_hop" TargetMode="External"/><Relationship Id="rId1" Type="http://schemas.openxmlformats.org/officeDocument/2006/relationships/hyperlink" Target="https://cs.wikipedia.org/wiki/Disco" TargetMode="External"/><Relationship Id="rId6" Type="http://schemas.openxmlformats.org/officeDocument/2006/relationships/hyperlink" Target="https://lenasobina.estranky.cz/clanky/co-to-vlastne-hip-hop-je_-.html" TargetMode="External"/><Relationship Id="rId5" Type="http://schemas.openxmlformats.org/officeDocument/2006/relationships/hyperlink" Target="https://www.ceskatelevize.cz/specialy/bigbit/clanky/59-art-rock-progressive-rock-hlavni-predstavitele/" TargetMode="External"/><Relationship Id="rId4" Type="http://schemas.openxmlformats.org/officeDocument/2006/relationships/hyperlink" Target="https://plzen.rozhlas.cz/prelom-70-a-80-let-ve-znameni-diskotekove-hudby-8119118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37A8E-A7DF-4364-B593-BEE8975519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A62A9A-5392-43F5-BA03-EDBCC9C8222C}">
      <dgm:prSet/>
      <dgm:spPr/>
      <dgm:t>
        <a:bodyPr/>
        <a:lstStyle/>
        <a:p>
          <a:r>
            <a:rPr lang="cs-CZ">
              <a:hlinkClick xmlns:r="http://schemas.openxmlformats.org/officeDocument/2006/relationships" r:id="rId1"/>
            </a:rPr>
            <a:t>Disco – Wikipedie (wikipedia.org)</a:t>
          </a:r>
          <a:endParaRPr lang="en-US"/>
        </a:p>
      </dgm:t>
    </dgm:pt>
    <dgm:pt modelId="{62A49765-C5FB-4CAC-9012-49AE44533F42}" type="parTrans" cxnId="{879B65BB-17D8-4937-B82F-5D1B07DAFBB9}">
      <dgm:prSet/>
      <dgm:spPr/>
      <dgm:t>
        <a:bodyPr/>
        <a:lstStyle/>
        <a:p>
          <a:endParaRPr lang="en-US"/>
        </a:p>
      </dgm:t>
    </dgm:pt>
    <dgm:pt modelId="{1A773494-7774-45FD-BFD7-A6666FE7D673}" type="sibTrans" cxnId="{879B65BB-17D8-4937-B82F-5D1B07DAFBB9}">
      <dgm:prSet/>
      <dgm:spPr/>
      <dgm:t>
        <a:bodyPr/>
        <a:lstStyle/>
        <a:p>
          <a:endParaRPr lang="en-US"/>
        </a:p>
      </dgm:t>
    </dgm:pt>
    <dgm:pt modelId="{72BAE6B7-8BED-4A94-B5AD-F28C80AD6D57}">
      <dgm:prSet/>
      <dgm:spPr/>
      <dgm:t>
        <a:bodyPr/>
        <a:lstStyle/>
        <a:p>
          <a:r>
            <a:rPr lang="cs-CZ">
              <a:hlinkClick xmlns:r="http://schemas.openxmlformats.org/officeDocument/2006/relationships" r:id="rId2"/>
            </a:rPr>
            <a:t>Hip hop – Wikipedie (wikipedia.org)</a:t>
          </a:r>
          <a:endParaRPr lang="en-US"/>
        </a:p>
      </dgm:t>
    </dgm:pt>
    <dgm:pt modelId="{66F09A2E-569F-4F41-A6D8-C9A836AA0739}" type="parTrans" cxnId="{976BA630-854A-41A3-A4C1-EFED7E8CDA25}">
      <dgm:prSet/>
      <dgm:spPr/>
      <dgm:t>
        <a:bodyPr/>
        <a:lstStyle/>
        <a:p>
          <a:endParaRPr lang="en-US"/>
        </a:p>
      </dgm:t>
    </dgm:pt>
    <dgm:pt modelId="{30A921A3-C127-42CC-BC9C-1934D0C15A3C}" type="sibTrans" cxnId="{976BA630-854A-41A3-A4C1-EFED7E8CDA25}">
      <dgm:prSet/>
      <dgm:spPr/>
      <dgm:t>
        <a:bodyPr/>
        <a:lstStyle/>
        <a:p>
          <a:endParaRPr lang="en-US"/>
        </a:p>
      </dgm:t>
    </dgm:pt>
    <dgm:pt modelId="{33CE4FCA-6255-4EA4-98F4-444D591CC021}">
      <dgm:prSet/>
      <dgm:spPr/>
      <dgm:t>
        <a:bodyPr/>
        <a:lstStyle/>
        <a:p>
          <a:r>
            <a:rPr lang="de-DE">
              <a:hlinkClick xmlns:r="http://schemas.openxmlformats.org/officeDocument/2006/relationships" r:id="rId3"/>
            </a:rPr>
            <a:t>Art rock – Wikipedie (wikipedia.org)</a:t>
          </a:r>
          <a:endParaRPr lang="en-US"/>
        </a:p>
      </dgm:t>
    </dgm:pt>
    <dgm:pt modelId="{E2DE2534-DD73-4BA9-8445-4A9D938C579C}" type="parTrans" cxnId="{40F7AD07-341B-41EC-8B8B-10BFD1A717F4}">
      <dgm:prSet/>
      <dgm:spPr/>
      <dgm:t>
        <a:bodyPr/>
        <a:lstStyle/>
        <a:p>
          <a:endParaRPr lang="en-US"/>
        </a:p>
      </dgm:t>
    </dgm:pt>
    <dgm:pt modelId="{C5FFDBC2-4C3F-4FBA-894D-77C748014B8A}" type="sibTrans" cxnId="{40F7AD07-341B-41EC-8B8B-10BFD1A717F4}">
      <dgm:prSet/>
      <dgm:spPr/>
      <dgm:t>
        <a:bodyPr/>
        <a:lstStyle/>
        <a:p>
          <a:endParaRPr lang="en-US"/>
        </a:p>
      </dgm:t>
    </dgm:pt>
    <dgm:pt modelId="{44DB690E-5C6A-4A98-8D0B-9AD9862A9DB7}">
      <dgm:prSet/>
      <dgm:spPr/>
      <dgm:t>
        <a:bodyPr/>
        <a:lstStyle/>
        <a:p>
          <a:r>
            <a:rPr lang="cs-CZ"/>
            <a:t>ChatGPT 3.5, Bing AI</a:t>
          </a:r>
          <a:endParaRPr lang="en-US"/>
        </a:p>
      </dgm:t>
    </dgm:pt>
    <dgm:pt modelId="{F7C7DFA8-2E80-4464-BF2F-4528AAFD6B97}" type="parTrans" cxnId="{EBBDF197-DED1-4CE4-86C3-9AC0CF76FA39}">
      <dgm:prSet/>
      <dgm:spPr/>
      <dgm:t>
        <a:bodyPr/>
        <a:lstStyle/>
        <a:p>
          <a:endParaRPr lang="en-US"/>
        </a:p>
      </dgm:t>
    </dgm:pt>
    <dgm:pt modelId="{FF81B989-E953-4AD1-8A4A-F42995021AEF}" type="sibTrans" cxnId="{EBBDF197-DED1-4CE4-86C3-9AC0CF76FA39}">
      <dgm:prSet/>
      <dgm:spPr/>
      <dgm:t>
        <a:bodyPr/>
        <a:lstStyle/>
        <a:p>
          <a:endParaRPr lang="en-US"/>
        </a:p>
      </dgm:t>
    </dgm:pt>
    <dgm:pt modelId="{58D4925A-6B85-4F84-B4D1-08D53EEDE872}">
      <dgm:prSet/>
      <dgm:spPr/>
      <dgm:t>
        <a:bodyPr/>
        <a:lstStyle/>
        <a:p>
          <a:r>
            <a:rPr lang="cs-CZ">
              <a:hlinkClick xmlns:r="http://schemas.openxmlformats.org/officeDocument/2006/relationships" r:id="rId4"/>
            </a:rPr>
            <a:t>Přelom 70. a 80. let ve znamení diskotékové hudby | Plzeň (rozhlas.cz)</a:t>
          </a:r>
          <a:endParaRPr lang="en-US"/>
        </a:p>
      </dgm:t>
    </dgm:pt>
    <dgm:pt modelId="{725B8059-B422-4272-AF36-085F91AEF8F5}" type="parTrans" cxnId="{DB139F3E-4816-4FA6-A6AD-DE083373C895}">
      <dgm:prSet/>
      <dgm:spPr/>
      <dgm:t>
        <a:bodyPr/>
        <a:lstStyle/>
        <a:p>
          <a:endParaRPr lang="en-US"/>
        </a:p>
      </dgm:t>
    </dgm:pt>
    <dgm:pt modelId="{9A4FF0C7-22E6-48B5-AEF8-F3E030B55BB5}" type="sibTrans" cxnId="{DB139F3E-4816-4FA6-A6AD-DE083373C895}">
      <dgm:prSet/>
      <dgm:spPr/>
      <dgm:t>
        <a:bodyPr/>
        <a:lstStyle/>
        <a:p>
          <a:endParaRPr lang="en-US"/>
        </a:p>
      </dgm:t>
    </dgm:pt>
    <dgm:pt modelId="{8E3EAF77-BCBE-413A-90F6-2028F3571B33}">
      <dgm:prSet/>
      <dgm:spPr/>
      <dgm:t>
        <a:bodyPr/>
        <a:lstStyle/>
        <a:p>
          <a:r>
            <a:rPr lang="cs-CZ">
              <a:hlinkClick xmlns:r="http://schemas.openxmlformats.org/officeDocument/2006/relationships" r:id="rId5"/>
            </a:rPr>
            <a:t>Art rock, progressive rock - hlavní představitelé — Články — Bigbít — Česká televize (ceskatelevize.cz)</a:t>
          </a:r>
          <a:endParaRPr lang="en-US"/>
        </a:p>
      </dgm:t>
    </dgm:pt>
    <dgm:pt modelId="{F9D6E8E6-7660-4874-943E-F311FF19898C}" type="parTrans" cxnId="{402EE460-57E3-4CFA-98ED-6B432E268E75}">
      <dgm:prSet/>
      <dgm:spPr/>
      <dgm:t>
        <a:bodyPr/>
        <a:lstStyle/>
        <a:p>
          <a:endParaRPr lang="en-US"/>
        </a:p>
      </dgm:t>
    </dgm:pt>
    <dgm:pt modelId="{94FADDE1-A5CC-4B0C-8562-860BD4BA38DF}" type="sibTrans" cxnId="{402EE460-57E3-4CFA-98ED-6B432E268E75}">
      <dgm:prSet/>
      <dgm:spPr/>
      <dgm:t>
        <a:bodyPr/>
        <a:lstStyle/>
        <a:p>
          <a:endParaRPr lang="en-US"/>
        </a:p>
      </dgm:t>
    </dgm:pt>
    <dgm:pt modelId="{F56AFA1D-8C01-4E9A-85FC-2CF5FB04650B}">
      <dgm:prSet/>
      <dgm:spPr/>
      <dgm:t>
        <a:bodyPr/>
        <a:lstStyle/>
        <a:p>
          <a:r>
            <a:rPr lang="cs-CZ">
              <a:hlinkClick xmlns:r="http://schemas.openxmlformats.org/officeDocument/2006/relationships" r:id="rId6"/>
            </a:rPr>
            <a:t>Hip-Hop - Co to vlastně Hip-Hop je? (estranky.cz)</a:t>
          </a:r>
          <a:endParaRPr lang="en-US"/>
        </a:p>
      </dgm:t>
    </dgm:pt>
    <dgm:pt modelId="{07546A65-2DDB-42D1-86FA-CFCA59778AC7}" type="parTrans" cxnId="{C90E1DB1-E20D-4681-8B24-EDE3644FC215}">
      <dgm:prSet/>
      <dgm:spPr/>
      <dgm:t>
        <a:bodyPr/>
        <a:lstStyle/>
        <a:p>
          <a:endParaRPr lang="en-US"/>
        </a:p>
      </dgm:t>
    </dgm:pt>
    <dgm:pt modelId="{F4495E3D-0226-4E9F-A17E-5C396E0C65BB}" type="sibTrans" cxnId="{C90E1DB1-E20D-4681-8B24-EDE3644FC215}">
      <dgm:prSet/>
      <dgm:spPr/>
      <dgm:t>
        <a:bodyPr/>
        <a:lstStyle/>
        <a:p>
          <a:endParaRPr lang="en-US"/>
        </a:p>
      </dgm:t>
    </dgm:pt>
    <dgm:pt modelId="{8DE45DE6-6C45-45B0-9CB4-D7E382E29F30}" type="pres">
      <dgm:prSet presAssocID="{77837A8E-A7DF-4364-B593-BEE8975519D5}" presName="vert0" presStyleCnt="0">
        <dgm:presLayoutVars>
          <dgm:dir/>
          <dgm:animOne val="branch"/>
          <dgm:animLvl val="lvl"/>
        </dgm:presLayoutVars>
      </dgm:prSet>
      <dgm:spPr/>
    </dgm:pt>
    <dgm:pt modelId="{BDEBEFC3-68EA-45B7-8892-80CB047DE292}" type="pres">
      <dgm:prSet presAssocID="{91A62A9A-5392-43F5-BA03-EDBCC9C8222C}" presName="thickLine" presStyleLbl="alignNode1" presStyleIdx="0" presStyleCnt="7"/>
      <dgm:spPr/>
    </dgm:pt>
    <dgm:pt modelId="{DD866F2A-73EA-4965-9103-307B7572B367}" type="pres">
      <dgm:prSet presAssocID="{91A62A9A-5392-43F5-BA03-EDBCC9C8222C}" presName="horz1" presStyleCnt="0"/>
      <dgm:spPr/>
    </dgm:pt>
    <dgm:pt modelId="{388AAF6B-2B21-49DD-A62D-D33601A36C41}" type="pres">
      <dgm:prSet presAssocID="{91A62A9A-5392-43F5-BA03-EDBCC9C8222C}" presName="tx1" presStyleLbl="revTx" presStyleIdx="0" presStyleCnt="7"/>
      <dgm:spPr/>
    </dgm:pt>
    <dgm:pt modelId="{8CF2620E-E0D1-43A8-B1EA-FCD3DAA64579}" type="pres">
      <dgm:prSet presAssocID="{91A62A9A-5392-43F5-BA03-EDBCC9C8222C}" presName="vert1" presStyleCnt="0"/>
      <dgm:spPr/>
    </dgm:pt>
    <dgm:pt modelId="{980ADA02-2E03-4FE4-979E-213ECA7A1D39}" type="pres">
      <dgm:prSet presAssocID="{72BAE6B7-8BED-4A94-B5AD-F28C80AD6D57}" presName="thickLine" presStyleLbl="alignNode1" presStyleIdx="1" presStyleCnt="7"/>
      <dgm:spPr/>
    </dgm:pt>
    <dgm:pt modelId="{75B2B8FC-838A-4E6E-AC00-A3A97EB81BDB}" type="pres">
      <dgm:prSet presAssocID="{72BAE6B7-8BED-4A94-B5AD-F28C80AD6D57}" presName="horz1" presStyleCnt="0"/>
      <dgm:spPr/>
    </dgm:pt>
    <dgm:pt modelId="{63C2F571-15B2-4A8C-8210-53A21A734BA0}" type="pres">
      <dgm:prSet presAssocID="{72BAE6B7-8BED-4A94-B5AD-F28C80AD6D57}" presName="tx1" presStyleLbl="revTx" presStyleIdx="1" presStyleCnt="7"/>
      <dgm:spPr/>
    </dgm:pt>
    <dgm:pt modelId="{41C5BEB2-849E-46D2-998F-6E55AE6CEA6A}" type="pres">
      <dgm:prSet presAssocID="{72BAE6B7-8BED-4A94-B5AD-F28C80AD6D57}" presName="vert1" presStyleCnt="0"/>
      <dgm:spPr/>
    </dgm:pt>
    <dgm:pt modelId="{176BAE04-4D86-4A75-AFD4-FAF7790F180D}" type="pres">
      <dgm:prSet presAssocID="{33CE4FCA-6255-4EA4-98F4-444D591CC021}" presName="thickLine" presStyleLbl="alignNode1" presStyleIdx="2" presStyleCnt="7"/>
      <dgm:spPr/>
    </dgm:pt>
    <dgm:pt modelId="{A555B82D-365E-4D6E-B1D5-FC02F3262328}" type="pres">
      <dgm:prSet presAssocID="{33CE4FCA-6255-4EA4-98F4-444D591CC021}" presName="horz1" presStyleCnt="0"/>
      <dgm:spPr/>
    </dgm:pt>
    <dgm:pt modelId="{AB1CE2BF-523A-429C-9E76-8F8548D17DA9}" type="pres">
      <dgm:prSet presAssocID="{33CE4FCA-6255-4EA4-98F4-444D591CC021}" presName="tx1" presStyleLbl="revTx" presStyleIdx="2" presStyleCnt="7"/>
      <dgm:spPr/>
    </dgm:pt>
    <dgm:pt modelId="{BA62FB02-D60A-49CC-BD1D-4F977C520140}" type="pres">
      <dgm:prSet presAssocID="{33CE4FCA-6255-4EA4-98F4-444D591CC021}" presName="vert1" presStyleCnt="0"/>
      <dgm:spPr/>
    </dgm:pt>
    <dgm:pt modelId="{551F98E6-7BEF-4396-BCE0-FE6294768844}" type="pres">
      <dgm:prSet presAssocID="{44DB690E-5C6A-4A98-8D0B-9AD9862A9DB7}" presName="thickLine" presStyleLbl="alignNode1" presStyleIdx="3" presStyleCnt="7"/>
      <dgm:spPr/>
    </dgm:pt>
    <dgm:pt modelId="{6F851DBE-D98A-4918-9336-1B4428EC2288}" type="pres">
      <dgm:prSet presAssocID="{44DB690E-5C6A-4A98-8D0B-9AD9862A9DB7}" presName="horz1" presStyleCnt="0"/>
      <dgm:spPr/>
    </dgm:pt>
    <dgm:pt modelId="{DDA6666B-CDAA-4A0E-9B02-4338B19EFAB3}" type="pres">
      <dgm:prSet presAssocID="{44DB690E-5C6A-4A98-8D0B-9AD9862A9DB7}" presName="tx1" presStyleLbl="revTx" presStyleIdx="3" presStyleCnt="7"/>
      <dgm:spPr/>
    </dgm:pt>
    <dgm:pt modelId="{57121CD3-7D61-43E5-B73D-E85678DAC936}" type="pres">
      <dgm:prSet presAssocID="{44DB690E-5C6A-4A98-8D0B-9AD9862A9DB7}" presName="vert1" presStyleCnt="0"/>
      <dgm:spPr/>
    </dgm:pt>
    <dgm:pt modelId="{99214929-A5A0-4423-BA93-6D1518CE7841}" type="pres">
      <dgm:prSet presAssocID="{58D4925A-6B85-4F84-B4D1-08D53EEDE872}" presName="thickLine" presStyleLbl="alignNode1" presStyleIdx="4" presStyleCnt="7"/>
      <dgm:spPr/>
    </dgm:pt>
    <dgm:pt modelId="{A2426E00-BE51-4059-A663-902EEF82E0F1}" type="pres">
      <dgm:prSet presAssocID="{58D4925A-6B85-4F84-B4D1-08D53EEDE872}" presName="horz1" presStyleCnt="0"/>
      <dgm:spPr/>
    </dgm:pt>
    <dgm:pt modelId="{7C6E72AB-4361-4F36-870C-FB650CE550F1}" type="pres">
      <dgm:prSet presAssocID="{58D4925A-6B85-4F84-B4D1-08D53EEDE872}" presName="tx1" presStyleLbl="revTx" presStyleIdx="4" presStyleCnt="7"/>
      <dgm:spPr/>
    </dgm:pt>
    <dgm:pt modelId="{25B397A1-044B-4A53-B09F-5C6514C095DE}" type="pres">
      <dgm:prSet presAssocID="{58D4925A-6B85-4F84-B4D1-08D53EEDE872}" presName="vert1" presStyleCnt="0"/>
      <dgm:spPr/>
    </dgm:pt>
    <dgm:pt modelId="{619544AD-28FD-439B-A4CE-808E47698B6A}" type="pres">
      <dgm:prSet presAssocID="{8E3EAF77-BCBE-413A-90F6-2028F3571B33}" presName="thickLine" presStyleLbl="alignNode1" presStyleIdx="5" presStyleCnt="7"/>
      <dgm:spPr/>
    </dgm:pt>
    <dgm:pt modelId="{B453A61B-BC43-4214-9AF8-E2034566CA21}" type="pres">
      <dgm:prSet presAssocID="{8E3EAF77-BCBE-413A-90F6-2028F3571B33}" presName="horz1" presStyleCnt="0"/>
      <dgm:spPr/>
    </dgm:pt>
    <dgm:pt modelId="{F5A250C2-222E-4F33-98BD-653D17BE53A8}" type="pres">
      <dgm:prSet presAssocID="{8E3EAF77-BCBE-413A-90F6-2028F3571B33}" presName="tx1" presStyleLbl="revTx" presStyleIdx="5" presStyleCnt="7"/>
      <dgm:spPr/>
    </dgm:pt>
    <dgm:pt modelId="{DEDD7AB1-70AF-4F4F-88E1-FDF32F17BFF1}" type="pres">
      <dgm:prSet presAssocID="{8E3EAF77-BCBE-413A-90F6-2028F3571B33}" presName="vert1" presStyleCnt="0"/>
      <dgm:spPr/>
    </dgm:pt>
    <dgm:pt modelId="{B5C06B8D-1B47-49A9-ABAB-3128C3221066}" type="pres">
      <dgm:prSet presAssocID="{F56AFA1D-8C01-4E9A-85FC-2CF5FB04650B}" presName="thickLine" presStyleLbl="alignNode1" presStyleIdx="6" presStyleCnt="7"/>
      <dgm:spPr/>
    </dgm:pt>
    <dgm:pt modelId="{8BF0C5BF-FF86-4549-BF1D-FAFF568BC3CF}" type="pres">
      <dgm:prSet presAssocID="{F56AFA1D-8C01-4E9A-85FC-2CF5FB04650B}" presName="horz1" presStyleCnt="0"/>
      <dgm:spPr/>
    </dgm:pt>
    <dgm:pt modelId="{AD864691-BF03-4DB3-AB6F-B21D1580EDCE}" type="pres">
      <dgm:prSet presAssocID="{F56AFA1D-8C01-4E9A-85FC-2CF5FB04650B}" presName="tx1" presStyleLbl="revTx" presStyleIdx="6" presStyleCnt="7"/>
      <dgm:spPr/>
    </dgm:pt>
    <dgm:pt modelId="{02CF65EF-45EB-476E-88A2-CB860678D9C4}" type="pres">
      <dgm:prSet presAssocID="{F56AFA1D-8C01-4E9A-85FC-2CF5FB04650B}" presName="vert1" presStyleCnt="0"/>
      <dgm:spPr/>
    </dgm:pt>
  </dgm:ptLst>
  <dgm:cxnLst>
    <dgm:cxn modelId="{40F7AD07-341B-41EC-8B8B-10BFD1A717F4}" srcId="{77837A8E-A7DF-4364-B593-BEE8975519D5}" destId="{33CE4FCA-6255-4EA4-98F4-444D591CC021}" srcOrd="2" destOrd="0" parTransId="{E2DE2534-DD73-4BA9-8445-4A9D938C579C}" sibTransId="{C5FFDBC2-4C3F-4FBA-894D-77C748014B8A}"/>
    <dgm:cxn modelId="{29A43420-3661-4D61-BCBB-AF5E90FD520E}" type="presOf" srcId="{77837A8E-A7DF-4364-B593-BEE8975519D5}" destId="{8DE45DE6-6C45-45B0-9CB4-D7E382E29F30}" srcOrd="0" destOrd="0" presId="urn:microsoft.com/office/officeart/2008/layout/LinedList"/>
    <dgm:cxn modelId="{66C2E322-3FAC-4501-83BE-BCCC751E5762}" type="presOf" srcId="{44DB690E-5C6A-4A98-8D0B-9AD9862A9DB7}" destId="{DDA6666B-CDAA-4A0E-9B02-4338B19EFAB3}" srcOrd="0" destOrd="0" presId="urn:microsoft.com/office/officeart/2008/layout/LinedList"/>
    <dgm:cxn modelId="{B708D72D-B511-4A06-AAD8-9B86672A2E97}" type="presOf" srcId="{F56AFA1D-8C01-4E9A-85FC-2CF5FB04650B}" destId="{AD864691-BF03-4DB3-AB6F-B21D1580EDCE}" srcOrd="0" destOrd="0" presId="urn:microsoft.com/office/officeart/2008/layout/LinedList"/>
    <dgm:cxn modelId="{976BA630-854A-41A3-A4C1-EFED7E8CDA25}" srcId="{77837A8E-A7DF-4364-B593-BEE8975519D5}" destId="{72BAE6B7-8BED-4A94-B5AD-F28C80AD6D57}" srcOrd="1" destOrd="0" parTransId="{66F09A2E-569F-4F41-A6D8-C9A836AA0739}" sibTransId="{30A921A3-C127-42CC-BC9C-1934D0C15A3C}"/>
    <dgm:cxn modelId="{D6218231-42C7-4EE8-BD2F-839DFF721C24}" type="presOf" srcId="{58D4925A-6B85-4F84-B4D1-08D53EEDE872}" destId="{7C6E72AB-4361-4F36-870C-FB650CE550F1}" srcOrd="0" destOrd="0" presId="urn:microsoft.com/office/officeart/2008/layout/LinedList"/>
    <dgm:cxn modelId="{DB139F3E-4816-4FA6-A6AD-DE083373C895}" srcId="{77837A8E-A7DF-4364-B593-BEE8975519D5}" destId="{58D4925A-6B85-4F84-B4D1-08D53EEDE872}" srcOrd="4" destOrd="0" parTransId="{725B8059-B422-4272-AF36-085F91AEF8F5}" sibTransId="{9A4FF0C7-22E6-48B5-AEF8-F3E030B55BB5}"/>
    <dgm:cxn modelId="{402EE460-57E3-4CFA-98ED-6B432E268E75}" srcId="{77837A8E-A7DF-4364-B593-BEE8975519D5}" destId="{8E3EAF77-BCBE-413A-90F6-2028F3571B33}" srcOrd="5" destOrd="0" parTransId="{F9D6E8E6-7660-4874-943E-F311FF19898C}" sibTransId="{94FADDE1-A5CC-4B0C-8562-860BD4BA38DF}"/>
    <dgm:cxn modelId="{6837556D-DAFD-408E-86A5-B1C7E9CC2B94}" type="presOf" srcId="{91A62A9A-5392-43F5-BA03-EDBCC9C8222C}" destId="{388AAF6B-2B21-49DD-A62D-D33601A36C41}" srcOrd="0" destOrd="0" presId="urn:microsoft.com/office/officeart/2008/layout/LinedList"/>
    <dgm:cxn modelId="{02AE386F-5083-407B-AAEF-6AE06D983AA8}" type="presOf" srcId="{72BAE6B7-8BED-4A94-B5AD-F28C80AD6D57}" destId="{63C2F571-15B2-4A8C-8210-53A21A734BA0}" srcOrd="0" destOrd="0" presId="urn:microsoft.com/office/officeart/2008/layout/LinedList"/>
    <dgm:cxn modelId="{EBBDF197-DED1-4CE4-86C3-9AC0CF76FA39}" srcId="{77837A8E-A7DF-4364-B593-BEE8975519D5}" destId="{44DB690E-5C6A-4A98-8D0B-9AD9862A9DB7}" srcOrd="3" destOrd="0" parTransId="{F7C7DFA8-2E80-4464-BF2F-4528AAFD6B97}" sibTransId="{FF81B989-E953-4AD1-8A4A-F42995021AEF}"/>
    <dgm:cxn modelId="{C90E1DB1-E20D-4681-8B24-EDE3644FC215}" srcId="{77837A8E-A7DF-4364-B593-BEE8975519D5}" destId="{F56AFA1D-8C01-4E9A-85FC-2CF5FB04650B}" srcOrd="6" destOrd="0" parTransId="{07546A65-2DDB-42D1-86FA-CFCA59778AC7}" sibTransId="{F4495E3D-0226-4E9F-A17E-5C396E0C65BB}"/>
    <dgm:cxn modelId="{509922BB-C3DC-498E-A674-231F6E0C7A8F}" type="presOf" srcId="{8E3EAF77-BCBE-413A-90F6-2028F3571B33}" destId="{F5A250C2-222E-4F33-98BD-653D17BE53A8}" srcOrd="0" destOrd="0" presId="urn:microsoft.com/office/officeart/2008/layout/LinedList"/>
    <dgm:cxn modelId="{879B65BB-17D8-4937-B82F-5D1B07DAFBB9}" srcId="{77837A8E-A7DF-4364-B593-BEE8975519D5}" destId="{91A62A9A-5392-43F5-BA03-EDBCC9C8222C}" srcOrd="0" destOrd="0" parTransId="{62A49765-C5FB-4CAC-9012-49AE44533F42}" sibTransId="{1A773494-7774-45FD-BFD7-A6666FE7D673}"/>
    <dgm:cxn modelId="{06035CF9-6493-4F6D-8E4A-B3D2AFE21188}" type="presOf" srcId="{33CE4FCA-6255-4EA4-98F4-444D591CC021}" destId="{AB1CE2BF-523A-429C-9E76-8F8548D17DA9}" srcOrd="0" destOrd="0" presId="urn:microsoft.com/office/officeart/2008/layout/LinedList"/>
    <dgm:cxn modelId="{BFE547EE-2FF2-4B72-B9E1-502F909FB1C0}" type="presParOf" srcId="{8DE45DE6-6C45-45B0-9CB4-D7E382E29F30}" destId="{BDEBEFC3-68EA-45B7-8892-80CB047DE292}" srcOrd="0" destOrd="0" presId="urn:microsoft.com/office/officeart/2008/layout/LinedList"/>
    <dgm:cxn modelId="{3FFB499C-405A-4030-8C7F-D310BE286E6B}" type="presParOf" srcId="{8DE45DE6-6C45-45B0-9CB4-D7E382E29F30}" destId="{DD866F2A-73EA-4965-9103-307B7572B367}" srcOrd="1" destOrd="0" presId="urn:microsoft.com/office/officeart/2008/layout/LinedList"/>
    <dgm:cxn modelId="{48B835FD-2F85-4548-BE57-C7AF2B0A7FD1}" type="presParOf" srcId="{DD866F2A-73EA-4965-9103-307B7572B367}" destId="{388AAF6B-2B21-49DD-A62D-D33601A36C41}" srcOrd="0" destOrd="0" presId="urn:microsoft.com/office/officeart/2008/layout/LinedList"/>
    <dgm:cxn modelId="{A887819C-73F2-45D0-BEF2-5A32A50F67BE}" type="presParOf" srcId="{DD866F2A-73EA-4965-9103-307B7572B367}" destId="{8CF2620E-E0D1-43A8-B1EA-FCD3DAA64579}" srcOrd="1" destOrd="0" presId="urn:microsoft.com/office/officeart/2008/layout/LinedList"/>
    <dgm:cxn modelId="{7E708A2C-E572-4382-9C41-981398BB4133}" type="presParOf" srcId="{8DE45DE6-6C45-45B0-9CB4-D7E382E29F30}" destId="{980ADA02-2E03-4FE4-979E-213ECA7A1D39}" srcOrd="2" destOrd="0" presId="urn:microsoft.com/office/officeart/2008/layout/LinedList"/>
    <dgm:cxn modelId="{A3E78C47-27E7-41EC-8E94-4C2E0917C16C}" type="presParOf" srcId="{8DE45DE6-6C45-45B0-9CB4-D7E382E29F30}" destId="{75B2B8FC-838A-4E6E-AC00-A3A97EB81BDB}" srcOrd="3" destOrd="0" presId="urn:microsoft.com/office/officeart/2008/layout/LinedList"/>
    <dgm:cxn modelId="{A86E865D-362F-40D8-A183-5139C24A6A5F}" type="presParOf" srcId="{75B2B8FC-838A-4E6E-AC00-A3A97EB81BDB}" destId="{63C2F571-15B2-4A8C-8210-53A21A734BA0}" srcOrd="0" destOrd="0" presId="urn:microsoft.com/office/officeart/2008/layout/LinedList"/>
    <dgm:cxn modelId="{D7059759-15FE-4794-BC87-269EC3993C3C}" type="presParOf" srcId="{75B2B8FC-838A-4E6E-AC00-A3A97EB81BDB}" destId="{41C5BEB2-849E-46D2-998F-6E55AE6CEA6A}" srcOrd="1" destOrd="0" presId="urn:microsoft.com/office/officeart/2008/layout/LinedList"/>
    <dgm:cxn modelId="{CE7ADCC2-62A2-4064-8B07-F924DA20CF4D}" type="presParOf" srcId="{8DE45DE6-6C45-45B0-9CB4-D7E382E29F30}" destId="{176BAE04-4D86-4A75-AFD4-FAF7790F180D}" srcOrd="4" destOrd="0" presId="urn:microsoft.com/office/officeart/2008/layout/LinedList"/>
    <dgm:cxn modelId="{71368A89-C8F2-4AA5-A9DC-3D729C08C7A5}" type="presParOf" srcId="{8DE45DE6-6C45-45B0-9CB4-D7E382E29F30}" destId="{A555B82D-365E-4D6E-B1D5-FC02F3262328}" srcOrd="5" destOrd="0" presId="urn:microsoft.com/office/officeart/2008/layout/LinedList"/>
    <dgm:cxn modelId="{C0E1C3FA-E66E-4003-826D-430E6DF4C220}" type="presParOf" srcId="{A555B82D-365E-4D6E-B1D5-FC02F3262328}" destId="{AB1CE2BF-523A-429C-9E76-8F8548D17DA9}" srcOrd="0" destOrd="0" presId="urn:microsoft.com/office/officeart/2008/layout/LinedList"/>
    <dgm:cxn modelId="{592C097F-A8F2-47F6-8991-EC523D39C8C7}" type="presParOf" srcId="{A555B82D-365E-4D6E-B1D5-FC02F3262328}" destId="{BA62FB02-D60A-49CC-BD1D-4F977C520140}" srcOrd="1" destOrd="0" presId="urn:microsoft.com/office/officeart/2008/layout/LinedList"/>
    <dgm:cxn modelId="{8BA4EBFC-F7A5-4140-B897-2FAE13A8F94E}" type="presParOf" srcId="{8DE45DE6-6C45-45B0-9CB4-D7E382E29F30}" destId="{551F98E6-7BEF-4396-BCE0-FE6294768844}" srcOrd="6" destOrd="0" presId="urn:microsoft.com/office/officeart/2008/layout/LinedList"/>
    <dgm:cxn modelId="{6F15B53E-6817-47B5-8CAE-F893D9C432FD}" type="presParOf" srcId="{8DE45DE6-6C45-45B0-9CB4-D7E382E29F30}" destId="{6F851DBE-D98A-4918-9336-1B4428EC2288}" srcOrd="7" destOrd="0" presId="urn:microsoft.com/office/officeart/2008/layout/LinedList"/>
    <dgm:cxn modelId="{E485A8AE-DF4E-4326-B818-6F8927C23BCE}" type="presParOf" srcId="{6F851DBE-D98A-4918-9336-1B4428EC2288}" destId="{DDA6666B-CDAA-4A0E-9B02-4338B19EFAB3}" srcOrd="0" destOrd="0" presId="urn:microsoft.com/office/officeart/2008/layout/LinedList"/>
    <dgm:cxn modelId="{07061578-C8B2-405B-943D-5AF433267CF0}" type="presParOf" srcId="{6F851DBE-D98A-4918-9336-1B4428EC2288}" destId="{57121CD3-7D61-43E5-B73D-E85678DAC936}" srcOrd="1" destOrd="0" presId="urn:microsoft.com/office/officeart/2008/layout/LinedList"/>
    <dgm:cxn modelId="{F10B131D-979E-43EF-BE83-B4F40B967023}" type="presParOf" srcId="{8DE45DE6-6C45-45B0-9CB4-D7E382E29F30}" destId="{99214929-A5A0-4423-BA93-6D1518CE7841}" srcOrd="8" destOrd="0" presId="urn:microsoft.com/office/officeart/2008/layout/LinedList"/>
    <dgm:cxn modelId="{53FCFB72-DBDD-4671-BF4D-0A1C52F2DFE1}" type="presParOf" srcId="{8DE45DE6-6C45-45B0-9CB4-D7E382E29F30}" destId="{A2426E00-BE51-4059-A663-902EEF82E0F1}" srcOrd="9" destOrd="0" presId="urn:microsoft.com/office/officeart/2008/layout/LinedList"/>
    <dgm:cxn modelId="{55C7C161-116D-4FC3-AB10-9652A6C2B6B7}" type="presParOf" srcId="{A2426E00-BE51-4059-A663-902EEF82E0F1}" destId="{7C6E72AB-4361-4F36-870C-FB650CE550F1}" srcOrd="0" destOrd="0" presId="urn:microsoft.com/office/officeart/2008/layout/LinedList"/>
    <dgm:cxn modelId="{BAC0F5D8-E777-4A4B-9D94-44ECFBA0FFC4}" type="presParOf" srcId="{A2426E00-BE51-4059-A663-902EEF82E0F1}" destId="{25B397A1-044B-4A53-B09F-5C6514C095DE}" srcOrd="1" destOrd="0" presId="urn:microsoft.com/office/officeart/2008/layout/LinedList"/>
    <dgm:cxn modelId="{AA6C6C9F-0A5E-4C8A-9E95-ED0DA2878DA8}" type="presParOf" srcId="{8DE45DE6-6C45-45B0-9CB4-D7E382E29F30}" destId="{619544AD-28FD-439B-A4CE-808E47698B6A}" srcOrd="10" destOrd="0" presId="urn:microsoft.com/office/officeart/2008/layout/LinedList"/>
    <dgm:cxn modelId="{93A5F22D-F9A9-4BE6-8597-41670BBB7651}" type="presParOf" srcId="{8DE45DE6-6C45-45B0-9CB4-D7E382E29F30}" destId="{B453A61B-BC43-4214-9AF8-E2034566CA21}" srcOrd="11" destOrd="0" presId="urn:microsoft.com/office/officeart/2008/layout/LinedList"/>
    <dgm:cxn modelId="{F42844FB-3932-4ACF-8A09-E985026F8F9F}" type="presParOf" srcId="{B453A61B-BC43-4214-9AF8-E2034566CA21}" destId="{F5A250C2-222E-4F33-98BD-653D17BE53A8}" srcOrd="0" destOrd="0" presId="urn:microsoft.com/office/officeart/2008/layout/LinedList"/>
    <dgm:cxn modelId="{D03E4DF3-D1EA-4168-AF3E-B12E549A68C5}" type="presParOf" srcId="{B453A61B-BC43-4214-9AF8-E2034566CA21}" destId="{DEDD7AB1-70AF-4F4F-88E1-FDF32F17BFF1}" srcOrd="1" destOrd="0" presId="urn:microsoft.com/office/officeart/2008/layout/LinedList"/>
    <dgm:cxn modelId="{ECD883C9-22F7-4F1E-8381-C1D42DA72E27}" type="presParOf" srcId="{8DE45DE6-6C45-45B0-9CB4-D7E382E29F30}" destId="{B5C06B8D-1B47-49A9-ABAB-3128C3221066}" srcOrd="12" destOrd="0" presId="urn:microsoft.com/office/officeart/2008/layout/LinedList"/>
    <dgm:cxn modelId="{284ED1EF-CF7E-4519-86B2-08377260A00D}" type="presParOf" srcId="{8DE45DE6-6C45-45B0-9CB4-D7E382E29F30}" destId="{8BF0C5BF-FF86-4549-BF1D-FAFF568BC3CF}" srcOrd="13" destOrd="0" presId="urn:microsoft.com/office/officeart/2008/layout/LinedList"/>
    <dgm:cxn modelId="{239383FF-F151-4D22-B59E-2D0BE57E30FF}" type="presParOf" srcId="{8BF0C5BF-FF86-4549-BF1D-FAFF568BC3CF}" destId="{AD864691-BF03-4DB3-AB6F-B21D1580EDCE}" srcOrd="0" destOrd="0" presId="urn:microsoft.com/office/officeart/2008/layout/LinedList"/>
    <dgm:cxn modelId="{0D0D070B-5BBA-4E71-B007-960223875CEB}" type="presParOf" srcId="{8BF0C5BF-FF86-4549-BF1D-FAFF568BC3CF}" destId="{02CF65EF-45EB-476E-88A2-CB860678D9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BEFC3-68EA-45B7-8892-80CB047DE292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AAF6B-2B21-49DD-A62D-D33601A36C41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>
              <a:hlinkClick xmlns:r="http://schemas.openxmlformats.org/officeDocument/2006/relationships" r:id="rId1"/>
            </a:rPr>
            <a:t>Disco – Wikipedie (wikipedia.org)</a:t>
          </a:r>
          <a:endParaRPr lang="en-US" sz="1800" kern="1200"/>
        </a:p>
      </dsp:txBody>
      <dsp:txXfrm>
        <a:off x="0" y="531"/>
        <a:ext cx="10515600" cy="621467"/>
      </dsp:txXfrm>
    </dsp:sp>
    <dsp:sp modelId="{980ADA02-2E03-4FE4-979E-213ECA7A1D39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2F571-15B2-4A8C-8210-53A21A734BA0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>
              <a:hlinkClick xmlns:r="http://schemas.openxmlformats.org/officeDocument/2006/relationships" r:id="rId2"/>
            </a:rPr>
            <a:t>Hip hop – Wikipedie (wikipedia.org)</a:t>
          </a:r>
          <a:endParaRPr lang="en-US" sz="1800" kern="1200"/>
        </a:p>
      </dsp:txBody>
      <dsp:txXfrm>
        <a:off x="0" y="621999"/>
        <a:ext cx="10515600" cy="621467"/>
      </dsp:txXfrm>
    </dsp:sp>
    <dsp:sp modelId="{176BAE04-4D86-4A75-AFD4-FAF7790F180D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CE2BF-523A-429C-9E76-8F8548D17DA9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hlinkClick xmlns:r="http://schemas.openxmlformats.org/officeDocument/2006/relationships" r:id="rId3"/>
            </a:rPr>
            <a:t>Art rock – Wikipedie (wikipedia.org)</a:t>
          </a:r>
          <a:endParaRPr lang="en-US" sz="1800" kern="1200"/>
        </a:p>
      </dsp:txBody>
      <dsp:txXfrm>
        <a:off x="0" y="1243467"/>
        <a:ext cx="10515600" cy="621467"/>
      </dsp:txXfrm>
    </dsp:sp>
    <dsp:sp modelId="{551F98E6-7BEF-4396-BCE0-FE6294768844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666B-CDAA-4A0E-9B02-4338B19EFAB3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ChatGPT 3.5, Bing AI</a:t>
          </a:r>
          <a:endParaRPr lang="en-US" sz="1800" kern="1200"/>
        </a:p>
      </dsp:txBody>
      <dsp:txXfrm>
        <a:off x="0" y="1864935"/>
        <a:ext cx="10515600" cy="621467"/>
      </dsp:txXfrm>
    </dsp:sp>
    <dsp:sp modelId="{99214929-A5A0-4423-BA93-6D1518CE7841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E72AB-4361-4F36-870C-FB650CE550F1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>
              <a:hlinkClick xmlns:r="http://schemas.openxmlformats.org/officeDocument/2006/relationships" r:id="rId4"/>
            </a:rPr>
            <a:t>Přelom 70. a 80. let ve znamení diskotékové hudby | Plzeň (rozhlas.cz)</a:t>
          </a:r>
          <a:endParaRPr lang="en-US" sz="1800" kern="1200"/>
        </a:p>
      </dsp:txBody>
      <dsp:txXfrm>
        <a:off x="0" y="2486402"/>
        <a:ext cx="10515600" cy="621467"/>
      </dsp:txXfrm>
    </dsp:sp>
    <dsp:sp modelId="{619544AD-28FD-439B-A4CE-808E47698B6A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250C2-222E-4F33-98BD-653D17BE53A8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>
              <a:hlinkClick xmlns:r="http://schemas.openxmlformats.org/officeDocument/2006/relationships" r:id="rId5"/>
            </a:rPr>
            <a:t>Art rock, progressive rock - hlavní představitelé — Články — Bigbít — Česká televize (ceskatelevize.cz)</a:t>
          </a:r>
          <a:endParaRPr lang="en-US" sz="1800" kern="1200"/>
        </a:p>
      </dsp:txBody>
      <dsp:txXfrm>
        <a:off x="0" y="3107870"/>
        <a:ext cx="10515600" cy="621467"/>
      </dsp:txXfrm>
    </dsp:sp>
    <dsp:sp modelId="{B5C06B8D-1B47-49A9-ABAB-3128C3221066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64691-BF03-4DB3-AB6F-B21D1580EDCE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>
              <a:hlinkClick xmlns:r="http://schemas.openxmlformats.org/officeDocument/2006/relationships" r:id="rId6"/>
            </a:rPr>
            <a:t>Hip-Hop - Co to vlastně Hip-Hop je? (estranky.cz)</a:t>
          </a:r>
          <a:endParaRPr lang="en-US" sz="1800" kern="1200"/>
        </a:p>
      </dsp:txBody>
      <dsp:txXfrm>
        <a:off x="0" y="3729338"/>
        <a:ext cx="10515600" cy="62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93AB-5843-3BBE-3B68-473D039C4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32C8B-1117-D5D1-5B0A-1057E3A4F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3B50-4E92-ACC9-E6BD-75838AC7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61CC-0015-4361-BC26-1DA729D3300E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9B856-916A-9810-27CB-DC839FCF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AA7AD-B984-AA35-A2E8-C6D7DF4F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E386-E2D9-4A95-9910-E4CA5D9C34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326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4E98-FBE2-17EE-DA98-254B0041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C519B-3C0A-03FD-9772-913BC5945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0F6BB-BC20-D8D6-E1FA-15A7FBDA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61CC-0015-4361-BC26-1DA729D3300E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03CEA-A37E-9474-B2F4-00B39B22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54724-7DDC-F5CC-2BDC-674B4391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E386-E2D9-4A95-9910-E4CA5D9C34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101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5B3F0-CA8C-C66D-5282-C662FA478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A9856-AAC8-8C09-A8BB-31FAA3AED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BCA1-09C3-32B3-003F-8A2E7A5B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61CC-0015-4361-BC26-1DA729D3300E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E4AB7-A565-6EC5-8448-08ACEE02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AB79-B619-1545-5B76-D6E96A5C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E386-E2D9-4A95-9910-E4CA5D9C34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318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F733-1E64-1D81-C9AB-B42C7CE7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3341-5A92-2B4F-1EB2-9D8FF5EE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70CB-3D46-5F09-F285-308E5DE3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61CC-0015-4361-BC26-1DA729D3300E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E51D-F421-1B6D-195B-90D2B0AE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6E11-81B7-DC1A-C517-29EAA608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E386-E2D9-4A95-9910-E4CA5D9C34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42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56AA-89D4-ED36-D429-36AEB85A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DB5AD-7A75-25F6-9E2A-173FB70D7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ACA9-CFE5-63DF-58C0-55C3E89A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61CC-0015-4361-BC26-1DA729D3300E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C6408-4223-C62A-04E1-38ED0FB9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D5324-8EF9-52B9-8539-66BCF7A9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E386-E2D9-4A95-9910-E4CA5D9C34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42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F2E6-0D78-20F6-D641-D640AA4F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B887-B3A3-DDEE-6242-0E356FDC7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5B840-ECE5-3550-ED8C-E35F0EA30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5AF9D-2C9F-B0AF-F4FF-FFEACB7F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61CC-0015-4361-BC26-1DA729D3300E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3B4FE-E0E6-42DE-4F66-89B36859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CE798-93AF-5E58-EAAD-A0743DDF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E386-E2D9-4A95-9910-E4CA5D9C34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79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D975-229A-2B5D-B61F-60C1CEFF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C2BC-7DDF-C572-82FE-7DC2C75C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DC6E5-7CEB-15C6-7C3D-2E37D6C5E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2C924-02F8-F9D5-ED35-BF32DD218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922B9-D5C7-12A2-D585-A5136F544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924DE-165C-C155-0A56-55392EDE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61CC-0015-4361-BC26-1DA729D3300E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28223-2446-F47B-948E-1B3236E5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AE133-2CB3-73B6-C7B9-234978FD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E386-E2D9-4A95-9910-E4CA5D9C34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93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8CE9-AD7F-6E61-3C07-34ED8091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39B6F-8E39-813B-EE38-D912D0CD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61CC-0015-4361-BC26-1DA729D3300E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E5028-EACA-D3D1-FFAE-4995BD57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A69E0-64A1-FA72-343D-DAC0059D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E386-E2D9-4A95-9910-E4CA5D9C34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349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AB3C4-432E-428E-FD7A-E1D30110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61CC-0015-4361-BC26-1DA729D3300E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01EC1-D016-4C10-25EE-C1D6B13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9189A-E3AE-7F29-ECB2-933A6026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E386-E2D9-4A95-9910-E4CA5D9C34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544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7750-A40D-7FEC-870A-0E694079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C415-B38A-2354-F328-AAEB2393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12BB9-3B4D-1200-86D6-258A132FF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E1FD0-5474-B752-7A16-BFC3B7CF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61CC-0015-4361-BC26-1DA729D3300E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D7908-AEC5-FD6D-3A85-2F5197B5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17337-8466-5C02-E9CC-2FE18314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E386-E2D9-4A95-9910-E4CA5D9C34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619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5913-BCF0-D8B0-2DD7-D9A8996B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19EB3-FE02-44CD-AE07-A86081095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D9F5D-431F-6B28-0C61-A9D623E16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BADF8-AF95-AE8E-34D1-EBE5479F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61CC-0015-4361-BC26-1DA729D3300E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338B3-65D0-E805-DC38-F2B82CEB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8AB2B-01C3-F4FA-84A7-AD11A545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E386-E2D9-4A95-9910-E4CA5D9C34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33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B35BF-5383-9365-69C4-49EB8F79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F16BD-237E-CD29-7CC1-CD8CE988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C7F3D-3889-7F2D-3ACF-D5560D8A4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CE61CC-0015-4361-BC26-1DA729D3300E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C25E9-1F72-E9B9-6553-A5326BA56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63D9-8C4D-E0DC-C3AB-03B6BA567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AE386-E2D9-4A95-9910-E4CA5D9C34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112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H2OL-BZoD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music.youtube.com/watch?v=pgXozIma-Oc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s://www.youtube.com/watch?v=-OGd4gplxQ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s://www.youtube.com/watch?v=R5Q1yVLSR3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ItmnKRoFLg" TargetMode="External"/><Relationship Id="rId2" Type="http://schemas.openxmlformats.org/officeDocument/2006/relationships/hyperlink" Target="https://www.youtube.com/watch?v=ckNMjjxNWG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GrUnFDC8y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kjtmDaHTZ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zavření kompozice skladby">
            <a:extLst>
              <a:ext uri="{FF2B5EF4-FFF2-40B4-BE49-F238E27FC236}">
                <a16:creationId xmlns:a16="http://schemas.microsoft.com/office/drawing/2014/main" id="{9D6ACC7E-1FA1-6C28-3F74-A914890F4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477" b="1552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FE7D69-8F51-0030-4E2F-B8444756B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Populární hudba 70. a 80. let</a:t>
            </a:r>
            <a:br>
              <a:rPr lang="cs-CZ">
                <a:solidFill>
                  <a:srgbClr val="FFFFFF"/>
                </a:solidFill>
              </a:rPr>
            </a:br>
            <a:r>
              <a:rPr lang="cs-CZ">
                <a:solidFill>
                  <a:srgbClr val="FFFFFF"/>
                </a:solidFill>
              </a:rPr>
              <a:t>(art rock, disco, hiphop)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68BBE-72BD-F581-5AC2-EFE92829D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David Alex Čech</a:t>
            </a:r>
          </a:p>
        </p:txBody>
      </p:sp>
    </p:spTree>
    <p:extLst>
      <p:ext uri="{BB962C8B-B14F-4D97-AF65-F5344CB8AC3E}">
        <p14:creationId xmlns:p14="http://schemas.microsoft.com/office/powerpoint/2010/main" val="3945098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62B03-9200-6A17-5D9B-BF0FC6C4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cs-CZ" sz="5400" dirty="0"/>
              <a:t>Hip hop  v česku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9D2F-DB84-5BA2-85F1-A3E79A55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cs-CZ" sz="2400" dirty="0">
                <a:hlinkClick r:id="rId2"/>
              </a:rPr>
              <a:t>„</a:t>
            </a:r>
            <a:r>
              <a:rPr lang="cs-CZ" sz="2400" b="1" dirty="0" err="1">
                <a:hlinkClick r:id="rId2"/>
              </a:rPr>
              <a:t>Jižák</a:t>
            </a:r>
            <a:r>
              <a:rPr lang="cs-CZ" sz="2400" b="1" dirty="0">
                <a:hlinkClick r:id="rId2"/>
              </a:rPr>
              <a:t>, </a:t>
            </a:r>
            <a:r>
              <a:rPr lang="cs-CZ" sz="2400" b="1" dirty="0" err="1">
                <a:hlinkClick r:id="rId2"/>
              </a:rPr>
              <a:t>Jižák</a:t>
            </a:r>
            <a:r>
              <a:rPr lang="cs-CZ" sz="2400" dirty="0">
                <a:hlinkClick r:id="rId2"/>
              </a:rPr>
              <a:t>“ od </a:t>
            </a:r>
            <a:r>
              <a:rPr lang="cs-CZ" sz="2400" b="1" dirty="0">
                <a:hlinkClick r:id="rId2"/>
              </a:rPr>
              <a:t>Manželé</a:t>
            </a:r>
            <a:endParaRPr lang="cs-CZ" sz="2400" b="1" dirty="0"/>
          </a:p>
          <a:p>
            <a:r>
              <a:rPr lang="cs-CZ" sz="2400" dirty="0"/>
              <a:t>větší rozšíření až po revoluci v roce 1989 </a:t>
            </a:r>
            <a:r>
              <a:rPr lang="cs-CZ" sz="2400" dirty="0">
                <a:sym typeface="Wingdings" panose="05000000000000000000" pitchFamily="2" charset="2"/>
              </a:rPr>
              <a:t> průkopníky </a:t>
            </a:r>
            <a:r>
              <a:rPr lang="cs-CZ" sz="2400" b="1" dirty="0" err="1">
                <a:sym typeface="Wingdings" panose="05000000000000000000" pitchFamily="2" charset="2"/>
              </a:rPr>
              <a:t>Peneři</a:t>
            </a:r>
            <a:r>
              <a:rPr lang="cs-CZ" sz="2400" b="1" dirty="0">
                <a:sym typeface="Wingdings" panose="05000000000000000000" pitchFamily="2" charset="2"/>
              </a:rPr>
              <a:t> strýčka </a:t>
            </a:r>
            <a:r>
              <a:rPr lang="cs-CZ" sz="2400" b="1" dirty="0" err="1">
                <a:sym typeface="Wingdings" panose="05000000000000000000" pitchFamily="2" charset="2"/>
              </a:rPr>
              <a:t>homeboye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94642486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8863-A655-29A5-E879-F9403E1A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EF152F-D47C-9B99-811C-D6D0F8485B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4373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35431-9BDA-AE88-6AE3-A81FECC2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396686"/>
            <a:ext cx="4418872" cy="4064628"/>
          </a:xfrm>
        </p:spPr>
        <p:txBody>
          <a:bodyPr>
            <a:normAutofit/>
          </a:bodyPr>
          <a:lstStyle/>
          <a:p>
            <a:pPr algn="ctr"/>
            <a:r>
              <a:rPr lang="cs-CZ" sz="9600" dirty="0">
                <a:solidFill>
                  <a:srgbClr val="FFFFFF"/>
                </a:solidFill>
              </a:rPr>
              <a:t>Art rock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DC7D-296B-5A8E-8EEC-D32761DF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cs-CZ" b="1" dirty="0"/>
              <a:t>směr vybočující z mainstreamu</a:t>
            </a:r>
          </a:p>
          <a:p>
            <a:r>
              <a:rPr lang="cs-CZ" dirty="0"/>
              <a:t>nelze jednoduše definovat – hlavní znak je vyšší </a:t>
            </a:r>
            <a:r>
              <a:rPr lang="cs-CZ" b="1" dirty="0"/>
              <a:t>instrumentální zručnost </a:t>
            </a:r>
            <a:r>
              <a:rPr lang="cs-CZ" dirty="0"/>
              <a:t>a </a:t>
            </a:r>
            <a:r>
              <a:rPr lang="cs-CZ" b="1" dirty="0"/>
              <a:t>ambicióznější přístup ke skladbě</a:t>
            </a:r>
          </a:p>
          <a:p>
            <a:r>
              <a:rPr lang="cs-CZ" dirty="0"/>
              <a:t>prolínají se prvky </a:t>
            </a:r>
            <a:r>
              <a:rPr lang="cs-CZ" b="1" dirty="0"/>
              <a:t>klasického</a:t>
            </a:r>
            <a:r>
              <a:rPr lang="cs-CZ" dirty="0"/>
              <a:t> </a:t>
            </a:r>
            <a:r>
              <a:rPr lang="cs-CZ" b="1" dirty="0"/>
              <a:t>rocku</a:t>
            </a:r>
            <a:r>
              <a:rPr lang="cs-CZ" dirty="0"/>
              <a:t>, </a:t>
            </a:r>
            <a:r>
              <a:rPr lang="cs-CZ" b="1" dirty="0"/>
              <a:t>klasické hudby </a:t>
            </a:r>
            <a:r>
              <a:rPr lang="cs-CZ" dirty="0"/>
              <a:t>a </a:t>
            </a:r>
            <a:r>
              <a:rPr lang="cs-CZ" b="1" dirty="0"/>
              <a:t>free jazzu</a:t>
            </a:r>
          </a:p>
        </p:txBody>
      </p:sp>
    </p:spTree>
    <p:extLst>
      <p:ext uri="{BB962C8B-B14F-4D97-AF65-F5344CB8AC3E}">
        <p14:creationId xmlns:p14="http://schemas.microsoft.com/office/powerpoint/2010/main" val="42682825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AE674-3332-65BD-C20E-B4E77318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4764042" cy="1846615"/>
          </a:xfrm>
        </p:spPr>
        <p:txBody>
          <a:bodyPr anchor="b">
            <a:normAutofit/>
          </a:bodyPr>
          <a:lstStyle/>
          <a:p>
            <a:r>
              <a:rPr lang="cs-CZ" sz="5400" dirty="0"/>
              <a:t>Art rock ve světě</a:t>
            </a:r>
          </a:p>
        </p:txBody>
      </p:sp>
      <p:sp>
        <p:nvSpPr>
          <p:cNvPr id="1044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F7253-0E37-F346-46A2-421E59BB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167"/>
            <a:ext cx="3895522" cy="3386399"/>
          </a:xfrm>
        </p:spPr>
        <p:txBody>
          <a:bodyPr>
            <a:normAutofit/>
          </a:bodyPr>
          <a:lstStyle/>
          <a:p>
            <a:r>
              <a:rPr lang="cs-CZ" sz="2200" b="1" dirty="0"/>
              <a:t>David </a:t>
            </a:r>
            <a:r>
              <a:rPr lang="cs-CZ" sz="2200" b="1" dirty="0" err="1"/>
              <a:t>Bowie</a:t>
            </a:r>
            <a:endParaRPr lang="cs-CZ" sz="2200" b="1" dirty="0"/>
          </a:p>
          <a:p>
            <a:r>
              <a:rPr lang="cs-CZ" sz="2200" b="1" dirty="0">
                <a:hlinkClick r:id="rId2"/>
              </a:rPr>
              <a:t>Queen</a:t>
            </a:r>
            <a:endParaRPr lang="cs-CZ" sz="2200" b="1" dirty="0"/>
          </a:p>
          <a:p>
            <a:r>
              <a:rPr lang="cs-CZ" sz="2200" b="1" dirty="0">
                <a:hlinkClick r:id="rId3"/>
              </a:rPr>
              <a:t>Pink </a:t>
            </a:r>
            <a:r>
              <a:rPr lang="cs-CZ" sz="2200" b="1" dirty="0" err="1">
                <a:hlinkClick r:id="rId3"/>
              </a:rPr>
              <a:t>Floyd</a:t>
            </a:r>
            <a:endParaRPr lang="cs-CZ" sz="2200" b="1" dirty="0"/>
          </a:p>
          <a:p>
            <a:r>
              <a:rPr lang="cs-CZ" sz="2200" b="1" dirty="0">
                <a:hlinkClick r:id="rId4"/>
              </a:rPr>
              <a:t>Frank </a:t>
            </a:r>
            <a:r>
              <a:rPr lang="cs-CZ" sz="2200" b="1" dirty="0" err="1">
                <a:hlinkClick r:id="rId4"/>
              </a:rPr>
              <a:t>Zappa</a:t>
            </a:r>
            <a:endParaRPr lang="cs-CZ" sz="2200" b="1" dirty="0"/>
          </a:p>
        </p:txBody>
      </p:sp>
      <p:pic>
        <p:nvPicPr>
          <p:cNvPr id="1030" name="Picture 6" descr="Norsko, 1977">
            <a:extLst>
              <a:ext uri="{FF2B5EF4-FFF2-40B4-BE49-F238E27FC236}">
                <a16:creationId xmlns:a16="http://schemas.microsoft.com/office/drawing/2014/main" id="{D6C9712E-1300-8277-3E37-7C212A153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3032" y="189530"/>
            <a:ext cx="2436784" cy="34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couple of men with long hair&#10;&#10;Description automatically generated">
            <a:extLst>
              <a:ext uri="{FF2B5EF4-FFF2-40B4-BE49-F238E27FC236}">
                <a16:creationId xmlns:a16="http://schemas.microsoft.com/office/drawing/2014/main" id="{41104A19-D632-3CA2-5936-D2518BA45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3336" y="935040"/>
            <a:ext cx="3785616" cy="137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avid Bowie v roce 2002">
            <a:extLst>
              <a:ext uri="{FF2B5EF4-FFF2-40B4-BE49-F238E27FC236}">
                <a16:creationId xmlns:a16="http://schemas.microsoft.com/office/drawing/2014/main" id="{D8A66CD0-07C3-095E-1ECA-9EE921424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2624" y="3971605"/>
            <a:ext cx="3099816" cy="204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collage of a person playing instruments&#10;&#10;Description automatically generated">
            <a:extLst>
              <a:ext uri="{FF2B5EF4-FFF2-40B4-BE49-F238E27FC236}">
                <a16:creationId xmlns:a16="http://schemas.microsoft.com/office/drawing/2014/main" id="{9A8AAEE5-6FA0-7E26-84D5-CBE720C15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9792" y="2971759"/>
            <a:ext cx="3221807" cy="322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5661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394842B0-684D-44CC-B4BC-D13331CF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A97C7-CCF9-365C-874F-BDB1AD43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cs-CZ" sz="6600"/>
              <a:t>Art rock v Česku</a:t>
            </a:r>
          </a:p>
        </p:txBody>
      </p:sp>
      <p:sp>
        <p:nvSpPr>
          <p:cNvPr id="2061" name="sketch line">
            <a:extLst>
              <a:ext uri="{FF2B5EF4-FFF2-40B4-BE49-F238E27FC236}">
                <a16:creationId xmlns:a16="http://schemas.microsoft.com/office/drawing/2014/main" id="{4C2A3DC3-F495-4B99-9FF3-3FB30D63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A1AA-6825-CA50-5780-E1F75E646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cs-CZ" sz="2200" b="1" dirty="0">
                <a:hlinkClick r:id="rId2"/>
              </a:rPr>
              <a:t>Blue </a:t>
            </a:r>
            <a:r>
              <a:rPr lang="cs-CZ" sz="2200" b="1" dirty="0" err="1">
                <a:hlinkClick r:id="rId2"/>
              </a:rPr>
              <a:t>Effect</a:t>
            </a:r>
            <a:endParaRPr lang="cs-CZ" sz="2200" b="1" dirty="0"/>
          </a:p>
          <a:p>
            <a:r>
              <a:rPr lang="cs-CZ" sz="2200" dirty="0">
                <a:hlinkClick r:id="rId3"/>
              </a:rPr>
              <a:t>Marián Varga </a:t>
            </a:r>
            <a:r>
              <a:rPr lang="cs-CZ" sz="2200" dirty="0">
                <a:sym typeface="Wingdings" panose="05000000000000000000" pitchFamily="2" charset="2"/>
                <a:hlinkClick r:id="rId3"/>
              </a:rPr>
              <a:t> </a:t>
            </a:r>
            <a:r>
              <a:rPr lang="cs-CZ" sz="2200" b="1" dirty="0" err="1">
                <a:sym typeface="Wingdings" panose="05000000000000000000" pitchFamily="2" charset="2"/>
                <a:hlinkClick r:id="rId3"/>
              </a:rPr>
              <a:t>Collegium</a:t>
            </a:r>
            <a:r>
              <a:rPr lang="cs-CZ" sz="2200" b="1" dirty="0">
                <a:sym typeface="Wingdings" panose="05000000000000000000" pitchFamily="2" charset="2"/>
                <a:hlinkClick r:id="rId3"/>
              </a:rPr>
              <a:t> </a:t>
            </a:r>
            <a:r>
              <a:rPr lang="cs-CZ" sz="2200" b="1" dirty="0" err="1">
                <a:sym typeface="Wingdings" panose="05000000000000000000" pitchFamily="2" charset="2"/>
                <a:hlinkClick r:id="rId3"/>
              </a:rPr>
              <a:t>Musicum</a:t>
            </a:r>
            <a:endParaRPr lang="cs-CZ" sz="2200" b="1" dirty="0"/>
          </a:p>
          <a:p>
            <a:endParaRPr lang="cs-CZ" sz="2200" dirty="0"/>
          </a:p>
        </p:txBody>
      </p:sp>
      <p:pic>
        <p:nvPicPr>
          <p:cNvPr id="2050" name="Picture 2" descr="Blue Effect (2007)">
            <a:extLst>
              <a:ext uri="{FF2B5EF4-FFF2-40B4-BE49-F238E27FC236}">
                <a16:creationId xmlns:a16="http://schemas.microsoft.com/office/drawing/2014/main" id="{7D0F10AD-59A9-26F1-C300-0EDDE3CAF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2" r="5918" b="-3"/>
          <a:stretch/>
        </p:blipFill>
        <p:spPr bwMode="auto">
          <a:xfrm>
            <a:off x="8156454" y="-7"/>
            <a:ext cx="4035547" cy="4178808"/>
          </a:xfrm>
          <a:custGeom>
            <a:avLst/>
            <a:gdLst/>
            <a:ahLst/>
            <a:cxnLst/>
            <a:rect l="l" t="t" r="r" b="b"/>
            <a:pathLst>
              <a:path w="4035547" h="4178808">
                <a:moveTo>
                  <a:pt x="14988" y="0"/>
                </a:moveTo>
                <a:lnTo>
                  <a:pt x="4035547" y="0"/>
                </a:lnTo>
                <a:lnTo>
                  <a:pt x="4035547" y="4161794"/>
                </a:lnTo>
                <a:lnTo>
                  <a:pt x="3918602" y="4164199"/>
                </a:lnTo>
                <a:cubicBezTo>
                  <a:pt x="3673497" y="4178956"/>
                  <a:pt x="3428120" y="4172295"/>
                  <a:pt x="3183014" y="4175560"/>
                </a:cubicBezTo>
                <a:cubicBezTo>
                  <a:pt x="2855121" y="4180001"/>
                  <a:pt x="2527499" y="4168639"/>
                  <a:pt x="2199742" y="4167595"/>
                </a:cubicBezTo>
                <a:cubicBezTo>
                  <a:pt x="2132562" y="4167334"/>
                  <a:pt x="2065110" y="4170729"/>
                  <a:pt x="1998202" y="4175952"/>
                </a:cubicBezTo>
                <a:cubicBezTo>
                  <a:pt x="1905507" y="4183005"/>
                  <a:pt x="1814033" y="4174124"/>
                  <a:pt x="1722153" y="4165766"/>
                </a:cubicBezTo>
                <a:cubicBezTo>
                  <a:pt x="1611407" y="4155711"/>
                  <a:pt x="1500933" y="4164591"/>
                  <a:pt x="1390867" y="4176214"/>
                </a:cubicBezTo>
                <a:lnTo>
                  <a:pt x="1348076" y="4178808"/>
                </a:lnTo>
                <a:lnTo>
                  <a:pt x="597587" y="4178808"/>
                </a:lnTo>
                <a:lnTo>
                  <a:pt x="507890" y="4175773"/>
                </a:lnTo>
                <a:cubicBezTo>
                  <a:pt x="403218" y="4174810"/>
                  <a:pt x="298546" y="4175691"/>
                  <a:pt x="193840" y="4176214"/>
                </a:cubicBezTo>
                <a:lnTo>
                  <a:pt x="2757" y="4175742"/>
                </a:lnTo>
                <a:lnTo>
                  <a:pt x="2810" y="4034870"/>
                </a:lnTo>
                <a:cubicBezTo>
                  <a:pt x="5629" y="3979851"/>
                  <a:pt x="10539" y="3924896"/>
                  <a:pt x="15416" y="3870068"/>
                </a:cubicBezTo>
                <a:cubicBezTo>
                  <a:pt x="23018" y="3799731"/>
                  <a:pt x="25045" y="3728899"/>
                  <a:pt x="21498" y="3658244"/>
                </a:cubicBezTo>
                <a:cubicBezTo>
                  <a:pt x="17063" y="3602147"/>
                  <a:pt x="10095" y="3546050"/>
                  <a:pt x="8828" y="3489953"/>
                </a:cubicBezTo>
                <a:cubicBezTo>
                  <a:pt x="6548" y="3389688"/>
                  <a:pt x="7434" y="3289424"/>
                  <a:pt x="13262" y="3189160"/>
                </a:cubicBezTo>
                <a:cubicBezTo>
                  <a:pt x="16176" y="3138901"/>
                  <a:pt x="20864" y="3089150"/>
                  <a:pt x="22891" y="3038510"/>
                </a:cubicBezTo>
                <a:cubicBezTo>
                  <a:pt x="24918" y="2987870"/>
                  <a:pt x="28973" y="2936723"/>
                  <a:pt x="17444" y="2887098"/>
                </a:cubicBezTo>
                <a:cubicBezTo>
                  <a:pt x="-2068" y="2802699"/>
                  <a:pt x="12249" y="2718680"/>
                  <a:pt x="16430" y="2634534"/>
                </a:cubicBezTo>
                <a:cubicBezTo>
                  <a:pt x="18964" y="2582244"/>
                  <a:pt x="34168" y="2528685"/>
                  <a:pt x="20738" y="2477919"/>
                </a:cubicBezTo>
                <a:cubicBezTo>
                  <a:pt x="-421" y="2398342"/>
                  <a:pt x="13389" y="2320415"/>
                  <a:pt x="20738" y="2242107"/>
                </a:cubicBezTo>
                <a:cubicBezTo>
                  <a:pt x="29213" y="2168001"/>
                  <a:pt x="27718" y="2093082"/>
                  <a:pt x="16303" y="2019369"/>
                </a:cubicBezTo>
                <a:cubicBezTo>
                  <a:pt x="1986" y="1946239"/>
                  <a:pt x="1986" y="1871028"/>
                  <a:pt x="16303" y="1797899"/>
                </a:cubicBezTo>
                <a:cubicBezTo>
                  <a:pt x="28162" y="1737537"/>
                  <a:pt x="29530" y="1675589"/>
                  <a:pt x="20357" y="1614758"/>
                </a:cubicBezTo>
                <a:cubicBezTo>
                  <a:pt x="14149" y="1571226"/>
                  <a:pt x="3000" y="1527947"/>
                  <a:pt x="1480" y="1484415"/>
                </a:cubicBezTo>
                <a:cubicBezTo>
                  <a:pt x="-1662" y="1393377"/>
                  <a:pt x="200" y="1302238"/>
                  <a:pt x="7055" y="1211417"/>
                </a:cubicBezTo>
                <a:cubicBezTo>
                  <a:pt x="15036" y="1107980"/>
                  <a:pt x="30366" y="1004923"/>
                  <a:pt x="19724" y="900725"/>
                </a:cubicBezTo>
                <a:cubicBezTo>
                  <a:pt x="16050" y="864934"/>
                  <a:pt x="8575" y="829270"/>
                  <a:pt x="7815" y="793353"/>
                </a:cubicBezTo>
                <a:cubicBezTo>
                  <a:pt x="6168" y="726087"/>
                  <a:pt x="5407" y="659710"/>
                  <a:pt x="9208" y="590286"/>
                </a:cubicBezTo>
                <a:cubicBezTo>
                  <a:pt x="13009" y="520863"/>
                  <a:pt x="27452" y="450424"/>
                  <a:pt x="17697" y="382270"/>
                </a:cubicBezTo>
                <a:cubicBezTo>
                  <a:pt x="7941" y="314115"/>
                  <a:pt x="14276" y="247103"/>
                  <a:pt x="20611" y="180218"/>
                </a:cubicBezTo>
                <a:cubicBezTo>
                  <a:pt x="23652" y="148426"/>
                  <a:pt x="25711" y="116982"/>
                  <a:pt x="25156" y="8566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defined">
            <a:extLst>
              <a:ext uri="{FF2B5EF4-FFF2-40B4-BE49-F238E27FC236}">
                <a16:creationId xmlns:a16="http://schemas.microsoft.com/office/drawing/2014/main" id="{EA7530E9-186B-EED8-F098-159E5502A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" r="-1" b="10032"/>
          <a:stretch/>
        </p:blipFill>
        <p:spPr bwMode="auto">
          <a:xfrm>
            <a:off x="8144356" y="4267201"/>
            <a:ext cx="4047645" cy="2590808"/>
          </a:xfrm>
          <a:custGeom>
            <a:avLst/>
            <a:gdLst/>
            <a:ahLst/>
            <a:cxnLst/>
            <a:rect l="l" t="t" r="r" b="b"/>
            <a:pathLst>
              <a:path w="4047645" h="2495811">
                <a:moveTo>
                  <a:pt x="2441891" y="4"/>
                </a:moveTo>
                <a:cubicBezTo>
                  <a:pt x="2489381" y="-78"/>
                  <a:pt x="2536882" y="1163"/>
                  <a:pt x="2584383" y="4428"/>
                </a:cubicBezTo>
                <a:cubicBezTo>
                  <a:pt x="2744314" y="17813"/>
                  <a:pt x="2904989" y="21079"/>
                  <a:pt x="3065367" y="14222"/>
                </a:cubicBezTo>
                <a:cubicBezTo>
                  <a:pt x="3194244" y="5694"/>
                  <a:pt x="3323514" y="4206"/>
                  <a:pt x="3452568" y="9782"/>
                </a:cubicBezTo>
                <a:cubicBezTo>
                  <a:pt x="3572813" y="16442"/>
                  <a:pt x="3693059" y="23233"/>
                  <a:pt x="3813712" y="19315"/>
                </a:cubicBezTo>
                <a:cubicBezTo>
                  <a:pt x="3861755" y="17748"/>
                  <a:pt x="3909121" y="15789"/>
                  <a:pt x="3956758" y="13177"/>
                </a:cubicBezTo>
                <a:lnTo>
                  <a:pt x="4047645" y="9696"/>
                </a:lnTo>
                <a:lnTo>
                  <a:pt x="4047645" y="2495811"/>
                </a:lnTo>
                <a:lnTo>
                  <a:pt x="28177" y="2495811"/>
                </a:lnTo>
                <a:lnTo>
                  <a:pt x="28782" y="2485852"/>
                </a:lnTo>
                <a:cubicBezTo>
                  <a:pt x="31911" y="2365446"/>
                  <a:pt x="35027" y="2245002"/>
                  <a:pt x="38157" y="2124521"/>
                </a:cubicBezTo>
                <a:cubicBezTo>
                  <a:pt x="38284" y="2119444"/>
                  <a:pt x="39171" y="2114494"/>
                  <a:pt x="39171" y="2109417"/>
                </a:cubicBezTo>
                <a:cubicBezTo>
                  <a:pt x="48166" y="1995573"/>
                  <a:pt x="53107" y="1881729"/>
                  <a:pt x="18899" y="1770550"/>
                </a:cubicBezTo>
                <a:cubicBezTo>
                  <a:pt x="15871" y="1760104"/>
                  <a:pt x="14262" y="1749304"/>
                  <a:pt x="14084" y="1738440"/>
                </a:cubicBezTo>
                <a:cubicBezTo>
                  <a:pt x="12413" y="1641514"/>
                  <a:pt x="16644" y="1544587"/>
                  <a:pt x="26754" y="1448181"/>
                </a:cubicBezTo>
                <a:cubicBezTo>
                  <a:pt x="31949" y="1389038"/>
                  <a:pt x="26754" y="1329006"/>
                  <a:pt x="43478" y="1270498"/>
                </a:cubicBezTo>
                <a:cubicBezTo>
                  <a:pt x="50864" y="1241421"/>
                  <a:pt x="55109" y="1211634"/>
                  <a:pt x="56147" y="1181656"/>
                </a:cubicBezTo>
                <a:cubicBezTo>
                  <a:pt x="59948" y="1109060"/>
                  <a:pt x="38537" y="1040779"/>
                  <a:pt x="18139" y="972244"/>
                </a:cubicBezTo>
                <a:cubicBezTo>
                  <a:pt x="7370" y="935945"/>
                  <a:pt x="-5426" y="898886"/>
                  <a:pt x="2429" y="860811"/>
                </a:cubicBezTo>
                <a:cubicBezTo>
                  <a:pt x="16707" y="802251"/>
                  <a:pt x="24854" y="742359"/>
                  <a:pt x="26754" y="682112"/>
                </a:cubicBezTo>
                <a:cubicBezTo>
                  <a:pt x="26754" y="639468"/>
                  <a:pt x="16365" y="597712"/>
                  <a:pt x="20039" y="555195"/>
                </a:cubicBezTo>
                <a:cubicBezTo>
                  <a:pt x="28211" y="472712"/>
                  <a:pt x="30238" y="389734"/>
                  <a:pt x="26121" y="306946"/>
                </a:cubicBezTo>
                <a:cubicBezTo>
                  <a:pt x="26095" y="273846"/>
                  <a:pt x="29846" y="240848"/>
                  <a:pt x="37270" y="208585"/>
                </a:cubicBezTo>
                <a:cubicBezTo>
                  <a:pt x="46506" y="151651"/>
                  <a:pt x="48419" y="93777"/>
                  <a:pt x="42971" y="36360"/>
                </a:cubicBezTo>
                <a:lnTo>
                  <a:pt x="38853" y="8429"/>
                </a:lnTo>
                <a:lnTo>
                  <a:pt x="56649" y="7824"/>
                </a:lnTo>
                <a:cubicBezTo>
                  <a:pt x="210497" y="-156"/>
                  <a:pt x="364754" y="3162"/>
                  <a:pt x="518087" y="17748"/>
                </a:cubicBezTo>
                <a:cubicBezTo>
                  <a:pt x="626567" y="25440"/>
                  <a:pt x="735534" y="24213"/>
                  <a:pt x="843809" y="14092"/>
                </a:cubicBezTo>
                <a:cubicBezTo>
                  <a:pt x="1042499" y="-1711"/>
                  <a:pt x="1240782" y="10958"/>
                  <a:pt x="1439065" y="21666"/>
                </a:cubicBezTo>
                <a:cubicBezTo>
                  <a:pt x="1631105" y="32113"/>
                  <a:pt x="1823010" y="24408"/>
                  <a:pt x="2015050" y="17487"/>
                </a:cubicBezTo>
                <a:cubicBezTo>
                  <a:pt x="2157045" y="12394"/>
                  <a:pt x="2299420" y="249"/>
                  <a:pt x="2441891" y="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3711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A55A4-C100-3DB8-15B5-50D9DE03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cs-CZ" sz="9600" dirty="0" err="1">
                <a:solidFill>
                  <a:srgbClr val="FFFFFF"/>
                </a:solidFill>
              </a:rPr>
              <a:t>Disco</a:t>
            </a:r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8022-41E7-A5A8-12E4-34AF75AD0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cs-CZ" sz="2400" b="1" dirty="0"/>
              <a:t>žánr taneční hudby</a:t>
            </a:r>
          </a:p>
          <a:p>
            <a:r>
              <a:rPr lang="cs-CZ" sz="2400" dirty="0"/>
              <a:t>vyvinul se v afro</a:t>
            </a:r>
            <a:r>
              <a:rPr lang="cs-CZ" sz="2400" b="1" dirty="0"/>
              <a:t>americké, hispánské komunitě na konci 70. let</a:t>
            </a:r>
          </a:p>
          <a:p>
            <a:r>
              <a:rPr lang="cs-CZ" sz="2400" dirty="0"/>
              <a:t>charakteristický </a:t>
            </a:r>
            <a:r>
              <a:rPr lang="cs-CZ" sz="2400" b="1" dirty="0"/>
              <a:t>„</a:t>
            </a:r>
            <a:r>
              <a:rPr lang="cs-CZ" sz="2400" b="1" dirty="0" err="1"/>
              <a:t>four</a:t>
            </a:r>
            <a:r>
              <a:rPr lang="cs-CZ" sz="2400" b="1" dirty="0"/>
              <a:t>-on-</a:t>
            </a:r>
            <a:r>
              <a:rPr lang="cs-CZ" sz="2400" b="1" dirty="0" err="1"/>
              <a:t>the</a:t>
            </a:r>
            <a:r>
              <a:rPr lang="cs-CZ" sz="2400" b="1" dirty="0"/>
              <a:t>-</a:t>
            </a:r>
            <a:r>
              <a:rPr lang="cs-CZ" sz="2400" b="1" dirty="0" err="1"/>
              <a:t>floor</a:t>
            </a:r>
            <a:r>
              <a:rPr lang="cs-CZ" sz="2400" b="1" dirty="0"/>
              <a:t>“ rytmus</a:t>
            </a:r>
            <a:r>
              <a:rPr lang="cs-CZ" sz="2400" dirty="0"/>
              <a:t> </a:t>
            </a:r>
            <a:r>
              <a:rPr lang="cs-CZ" sz="2400" i="1" dirty="0"/>
              <a:t>(neustálý rytmus beatu na každé době)</a:t>
            </a:r>
          </a:p>
          <a:p>
            <a:r>
              <a:rPr lang="cs-CZ" sz="2400" b="1" dirty="0"/>
              <a:t>elektrická kytara, dechové nástroje, elektrické piano</a:t>
            </a:r>
          </a:p>
          <a:p>
            <a:r>
              <a:rPr lang="cs-CZ" sz="2400" dirty="0"/>
              <a:t>obvykle také latinskoamerické prvky </a:t>
            </a:r>
            <a:r>
              <a:rPr lang="cs-CZ" sz="2400" b="1" dirty="0"/>
              <a:t>samby, rumby, salsy</a:t>
            </a:r>
          </a:p>
        </p:txBody>
      </p:sp>
    </p:spTree>
    <p:extLst>
      <p:ext uri="{BB962C8B-B14F-4D97-AF65-F5344CB8AC3E}">
        <p14:creationId xmlns:p14="http://schemas.microsoft.com/office/powerpoint/2010/main" val="38110399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959C6B72-F8E6-4281-8F3E-93FC0DC98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E70D7-8D16-D4D1-B255-31BD7DB1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cs-CZ" sz="5400" dirty="0" err="1"/>
              <a:t>Disco</a:t>
            </a:r>
            <a:r>
              <a:rPr lang="cs-CZ" sz="5400" dirty="0"/>
              <a:t> ve světě</a:t>
            </a:r>
          </a:p>
        </p:txBody>
      </p:sp>
      <p:pic>
        <p:nvPicPr>
          <p:cNvPr id="3076" name="Picture 4" descr="Gloria v roce 2003">
            <a:extLst>
              <a:ext uri="{FF2B5EF4-FFF2-40B4-BE49-F238E27FC236}">
                <a16:creationId xmlns:a16="http://schemas.microsoft.com/office/drawing/2014/main" id="{D83874C0-35BA-91BE-CBB7-D2A03F5B0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2" r="3" b="35301"/>
          <a:stretch/>
        </p:blipFill>
        <p:spPr bwMode="auto">
          <a:xfrm>
            <a:off x="6604573" y="365125"/>
            <a:ext cx="2397224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onna Summer v roce 1977">
            <a:extLst>
              <a:ext uri="{FF2B5EF4-FFF2-40B4-BE49-F238E27FC236}">
                <a16:creationId xmlns:a16="http://schemas.microsoft.com/office/drawing/2014/main" id="{B07967E4-A32E-0D12-F98B-0965B0D31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" r="-5" b="39954"/>
          <a:stretch/>
        </p:blipFill>
        <p:spPr bwMode="auto">
          <a:xfrm>
            <a:off x="9315608" y="365125"/>
            <a:ext cx="248411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2" name="sketch line">
            <a:extLst>
              <a:ext uri="{FF2B5EF4-FFF2-40B4-BE49-F238E27FC236}">
                <a16:creationId xmlns:a16="http://schemas.microsoft.com/office/drawing/2014/main" id="{490234EE-E0D8-4805-9227-CCEAC6016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DC7B-0410-21AD-2DD6-32185F02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908005"/>
            <a:ext cx="5621897" cy="3501108"/>
          </a:xfrm>
        </p:spPr>
        <p:txBody>
          <a:bodyPr>
            <a:normAutofit lnSpcReduction="10000"/>
          </a:bodyPr>
          <a:lstStyle/>
          <a:p>
            <a:r>
              <a:rPr lang="cs-CZ" sz="2200" dirty="0"/>
              <a:t>např. tyto skladby:</a:t>
            </a:r>
          </a:p>
          <a:p>
            <a:r>
              <a:rPr lang="en-GB" sz="2200" dirty="0"/>
              <a:t>„</a:t>
            </a:r>
            <a:r>
              <a:rPr lang="en-GB" sz="2200" b="1" dirty="0"/>
              <a:t>Stayin Alive</a:t>
            </a:r>
            <a:r>
              <a:rPr lang="en-GB" sz="2200" dirty="0"/>
              <a:t>“</a:t>
            </a:r>
            <a:r>
              <a:rPr lang="cs-CZ" sz="2200" dirty="0"/>
              <a:t> </a:t>
            </a:r>
            <a:r>
              <a:rPr lang="en-GB" sz="2200" dirty="0"/>
              <a:t>Bee Gees</a:t>
            </a:r>
            <a:endParaRPr lang="cs-CZ" sz="2200" dirty="0"/>
          </a:p>
          <a:p>
            <a:r>
              <a:rPr lang="cs-CZ" sz="2200" dirty="0"/>
              <a:t>„</a:t>
            </a:r>
            <a:r>
              <a:rPr lang="cs-CZ" sz="2200" b="1" dirty="0"/>
              <a:t>Hot </a:t>
            </a:r>
            <a:r>
              <a:rPr lang="cs-CZ" sz="2200" b="1" dirty="0" err="1"/>
              <a:t>Stuff</a:t>
            </a:r>
            <a:r>
              <a:rPr lang="cs-CZ" sz="2200" dirty="0"/>
              <a:t>“ Donna </a:t>
            </a:r>
            <a:r>
              <a:rPr lang="cs-CZ" sz="2200" dirty="0" err="1"/>
              <a:t>Summer</a:t>
            </a:r>
            <a:endParaRPr lang="cs-CZ" sz="2200" dirty="0"/>
          </a:p>
          <a:p>
            <a:r>
              <a:rPr lang="cs-CZ" sz="2200" dirty="0"/>
              <a:t>„</a:t>
            </a:r>
            <a:r>
              <a:rPr lang="cs-CZ" sz="2200" b="1" dirty="0"/>
              <a:t>YMCA</a:t>
            </a:r>
            <a:r>
              <a:rPr lang="cs-CZ" sz="2200" dirty="0"/>
              <a:t>“ </a:t>
            </a:r>
            <a:r>
              <a:rPr lang="cs-CZ" sz="2200" dirty="0" err="1"/>
              <a:t>Village</a:t>
            </a:r>
            <a:r>
              <a:rPr lang="cs-CZ" sz="2200" dirty="0"/>
              <a:t> </a:t>
            </a:r>
            <a:r>
              <a:rPr lang="cs-CZ" sz="2200" dirty="0" err="1"/>
              <a:t>People</a:t>
            </a:r>
            <a:endParaRPr lang="cs-CZ" sz="2200" dirty="0"/>
          </a:p>
          <a:p>
            <a:r>
              <a:rPr lang="en-GB" sz="2200" dirty="0"/>
              <a:t>„</a:t>
            </a:r>
            <a:r>
              <a:rPr lang="en-GB" sz="2200" b="1" dirty="0"/>
              <a:t>I will Survive</a:t>
            </a:r>
            <a:r>
              <a:rPr lang="cs-CZ" sz="2200" dirty="0"/>
              <a:t>“ </a:t>
            </a:r>
            <a:r>
              <a:rPr lang="en-GB" sz="2200" dirty="0"/>
              <a:t>Gloria Gaynor</a:t>
            </a:r>
            <a:endParaRPr lang="cs-CZ" sz="2200" dirty="0"/>
          </a:p>
          <a:p>
            <a:endParaRPr lang="cs-CZ" sz="2200" dirty="0"/>
          </a:p>
          <a:p>
            <a:r>
              <a:rPr lang="cs-CZ" sz="2200" dirty="0"/>
              <a:t>Interpreti:</a:t>
            </a:r>
            <a:br>
              <a:rPr lang="cs-CZ" sz="2200" dirty="0"/>
            </a:br>
            <a:r>
              <a:rPr lang="cs-CZ" sz="2200" dirty="0"/>
              <a:t>Bee </a:t>
            </a:r>
            <a:r>
              <a:rPr lang="cs-CZ" sz="2200" dirty="0" err="1"/>
              <a:t>Gees</a:t>
            </a:r>
            <a:r>
              <a:rPr lang="cs-CZ" sz="2200" dirty="0"/>
              <a:t>, ABBA, </a:t>
            </a:r>
            <a:r>
              <a:rPr lang="cs-CZ" sz="2200" dirty="0" err="1"/>
              <a:t>Boney</a:t>
            </a:r>
            <a:r>
              <a:rPr lang="cs-CZ" sz="2200" dirty="0"/>
              <a:t> M, Amanda Lear, Michael Jackson</a:t>
            </a:r>
          </a:p>
        </p:txBody>
      </p:sp>
      <p:pic>
        <p:nvPicPr>
          <p:cNvPr id="3074" name="Picture 2" descr="Village People in 1978. From left: Randy Jones, Glenn Hughes, Felipe Rose, Victor Willis, David Hodo, Alex Briley">
            <a:extLst>
              <a:ext uri="{FF2B5EF4-FFF2-40B4-BE49-F238E27FC236}">
                <a16:creationId xmlns:a16="http://schemas.microsoft.com/office/drawing/2014/main" id="{EBB6C466-4217-9BC7-E47B-8C4668AD2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" r="4650" b="2"/>
          <a:stretch/>
        </p:blipFill>
        <p:spPr bwMode="auto">
          <a:xfrm>
            <a:off x="6791010" y="2766251"/>
            <a:ext cx="4778828" cy="341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9274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B1E92-0224-39C8-6775-AE4B735B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93" y="543778"/>
            <a:ext cx="4370832" cy="5431536"/>
          </a:xfrm>
        </p:spPr>
        <p:txBody>
          <a:bodyPr>
            <a:normAutofit/>
          </a:bodyPr>
          <a:lstStyle/>
          <a:p>
            <a:r>
              <a:rPr lang="cs-CZ" sz="5400" dirty="0" err="1"/>
              <a:t>Disco</a:t>
            </a:r>
            <a:r>
              <a:rPr lang="cs-CZ" sz="5400" dirty="0"/>
              <a:t> v Česku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BF42-D85D-A3E8-D6E4-227774299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cs-CZ" sz="2200" b="1"/>
              <a:t>Michal David</a:t>
            </a:r>
            <a:r>
              <a:rPr lang="cs-CZ" sz="2200"/>
              <a:t>, </a:t>
            </a:r>
            <a:r>
              <a:rPr lang="cs-CZ" sz="2200" b="1"/>
              <a:t>Dalibor Janda</a:t>
            </a:r>
            <a:r>
              <a:rPr lang="cs-CZ" sz="2200"/>
              <a:t>, </a:t>
            </a:r>
            <a:r>
              <a:rPr lang="cs-CZ" sz="2200" b="1"/>
              <a:t>Elán</a:t>
            </a:r>
            <a:r>
              <a:rPr lang="cs-CZ" sz="2200"/>
              <a:t>, </a:t>
            </a:r>
            <a:r>
              <a:rPr lang="cs-CZ" sz="2200" b="1"/>
              <a:t>Hana Zagorová</a:t>
            </a:r>
            <a:r>
              <a:rPr lang="cs-CZ" sz="2200"/>
              <a:t>, </a:t>
            </a:r>
            <a:r>
              <a:rPr lang="cs-CZ" sz="2200" b="1"/>
              <a:t>Helena</a:t>
            </a:r>
            <a:r>
              <a:rPr lang="cs-CZ" sz="2200"/>
              <a:t> </a:t>
            </a:r>
            <a:r>
              <a:rPr lang="cs-CZ" sz="2200" b="1"/>
              <a:t>Vondráčková</a:t>
            </a:r>
            <a:r>
              <a:rPr lang="cs-CZ" sz="2200"/>
              <a:t>, </a:t>
            </a:r>
            <a:r>
              <a:rPr lang="cs-CZ" sz="2200" b="1"/>
              <a:t>Iveta Bartošová</a:t>
            </a:r>
            <a:r>
              <a:rPr lang="cs-CZ" sz="2200"/>
              <a:t>, </a:t>
            </a:r>
            <a:r>
              <a:rPr lang="cs-CZ" sz="2200" b="1"/>
              <a:t>Karel Gott</a:t>
            </a:r>
            <a:r>
              <a:rPr lang="cs-CZ" sz="2200"/>
              <a:t>, </a:t>
            </a:r>
            <a:r>
              <a:rPr lang="cs-CZ" sz="2200" b="1"/>
              <a:t>Marie Rottrová</a:t>
            </a:r>
            <a:r>
              <a:rPr lang="cs-CZ" sz="2200"/>
              <a:t>, </a:t>
            </a:r>
            <a:r>
              <a:rPr lang="cs-CZ" sz="2200" b="1"/>
              <a:t>Olympic</a:t>
            </a:r>
            <a:r>
              <a:rPr lang="cs-CZ" sz="2200"/>
              <a:t>, </a:t>
            </a:r>
            <a:r>
              <a:rPr lang="cs-CZ" sz="2200" b="1"/>
              <a:t>Petr Kotvald</a:t>
            </a:r>
            <a:r>
              <a:rPr lang="cs-CZ" sz="2200"/>
              <a:t>, </a:t>
            </a:r>
            <a:r>
              <a:rPr lang="cs-CZ" sz="2200" b="1"/>
              <a:t>Petra Janů</a:t>
            </a:r>
          </a:p>
          <a:p>
            <a:r>
              <a:rPr lang="cs-CZ" sz="2200">
                <a:hlinkClick r:id="rId2"/>
              </a:rPr>
              <a:t>100 Československých Hitů 80.let ★ Disco/Pop (youtube.com)</a:t>
            </a:r>
            <a:endParaRPr lang="cs-CZ" sz="2200" b="1"/>
          </a:p>
          <a:p>
            <a:endParaRPr lang="cs-CZ" sz="2200"/>
          </a:p>
        </p:txBody>
      </p:sp>
    </p:spTree>
    <p:extLst>
      <p:ext uri="{BB962C8B-B14F-4D97-AF65-F5344CB8AC3E}">
        <p14:creationId xmlns:p14="http://schemas.microsoft.com/office/powerpoint/2010/main" val="40836342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A1151-848F-B703-6949-6D793630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396686"/>
            <a:ext cx="4851134" cy="4064628"/>
          </a:xfrm>
        </p:spPr>
        <p:txBody>
          <a:bodyPr>
            <a:normAutofit/>
          </a:bodyPr>
          <a:lstStyle/>
          <a:p>
            <a:pPr algn="ctr"/>
            <a:r>
              <a:rPr lang="cs-CZ" sz="9600" dirty="0">
                <a:solidFill>
                  <a:srgbClr val="FFFFFF"/>
                </a:solidFill>
              </a:rPr>
              <a:t>Hip hop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D0D7-BA6B-2851-3C45-599A7D97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6093098" cy="4816578"/>
          </a:xfrm>
        </p:spPr>
        <p:txBody>
          <a:bodyPr>
            <a:normAutofit/>
          </a:bodyPr>
          <a:lstStyle/>
          <a:p>
            <a:r>
              <a:rPr lang="cs-CZ" sz="2000" b="1" dirty="0"/>
              <a:t>městská hudební subkultura</a:t>
            </a:r>
          </a:p>
          <a:p>
            <a:r>
              <a:rPr lang="cs-CZ" sz="2000" dirty="0"/>
              <a:t>vznikla </a:t>
            </a:r>
            <a:r>
              <a:rPr lang="cs-CZ" sz="2000" b="1" dirty="0"/>
              <a:t>během 60. let v černošských ghettech v USA </a:t>
            </a:r>
            <a:r>
              <a:rPr lang="cs-CZ" sz="2000" dirty="0"/>
              <a:t>jako spojení jamajských a amerických vlivů</a:t>
            </a:r>
          </a:p>
          <a:p>
            <a:r>
              <a:rPr lang="cs-CZ" sz="2000" dirty="0"/>
              <a:t>5 elementů hiphopu:</a:t>
            </a:r>
          </a:p>
          <a:p>
            <a:pPr lvl="1"/>
            <a:r>
              <a:rPr lang="cs-CZ" sz="2000" b="1" dirty="0" err="1"/>
              <a:t>Deejaying</a:t>
            </a:r>
            <a:r>
              <a:rPr lang="cs-CZ" sz="2000" dirty="0"/>
              <a:t> – vytváření hudebních mixů</a:t>
            </a:r>
          </a:p>
          <a:p>
            <a:pPr lvl="1"/>
            <a:r>
              <a:rPr lang="cs-CZ" sz="2000" b="1" dirty="0" err="1"/>
              <a:t>Emceeing</a:t>
            </a:r>
            <a:r>
              <a:rPr lang="cs-CZ" sz="2000" dirty="0"/>
              <a:t> – vokální projev postavený hlavně na rytmizaci jazyka, hře se slovy a komunikaci s publikem</a:t>
            </a:r>
          </a:p>
          <a:p>
            <a:pPr lvl="1"/>
            <a:r>
              <a:rPr lang="cs-CZ" sz="2000" b="1" dirty="0"/>
              <a:t>Beat boxing </a:t>
            </a:r>
            <a:r>
              <a:rPr lang="cs-CZ" sz="2000" dirty="0"/>
              <a:t>– vytvoření zvuků hudebních nástrojů za pomoci lidského hlasu</a:t>
            </a:r>
          </a:p>
          <a:p>
            <a:pPr lvl="1"/>
            <a:r>
              <a:rPr lang="cs-CZ" sz="2000" b="1" dirty="0"/>
              <a:t>B-</a:t>
            </a:r>
            <a:r>
              <a:rPr lang="cs-CZ" sz="2000" b="1" dirty="0" err="1"/>
              <a:t>boying</a:t>
            </a:r>
            <a:r>
              <a:rPr lang="cs-CZ" sz="2000" dirty="0"/>
              <a:t> – druh tance</a:t>
            </a:r>
          </a:p>
          <a:p>
            <a:pPr lvl="1"/>
            <a:r>
              <a:rPr lang="cs-CZ" sz="2000" b="1" dirty="0"/>
              <a:t>Graffiti</a:t>
            </a:r>
            <a:r>
              <a:rPr lang="cs-CZ" sz="2000" dirty="0"/>
              <a:t> – sebepropagace a psaní po veřejném majetku barevnými spreji</a:t>
            </a:r>
          </a:p>
        </p:txBody>
      </p:sp>
    </p:spTree>
    <p:extLst>
      <p:ext uri="{BB962C8B-B14F-4D97-AF65-F5344CB8AC3E}">
        <p14:creationId xmlns:p14="http://schemas.microsoft.com/office/powerpoint/2010/main" val="41603930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62B03-9200-6A17-5D9B-BF0FC6C4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cs-CZ" sz="5400"/>
              <a:t>Hip hop ve světě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9D2F-DB84-5BA2-85F1-A3E79A55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2200" dirty="0">
                <a:hlinkClick r:id="rId2"/>
              </a:rPr>
              <a:t>Classic 80's Hip-Hop: Best of 80's Hip-Hop/Rap Mix - The Golden Age of Rap | Urban Legends (youtube.com)</a:t>
            </a:r>
            <a:endParaRPr lang="cs-CZ" sz="2200" dirty="0"/>
          </a:p>
          <a:p>
            <a:r>
              <a:rPr lang="cs-CZ" sz="2200" b="1" dirty="0" err="1"/>
              <a:t>Slick</a:t>
            </a:r>
            <a:r>
              <a:rPr lang="cs-CZ" sz="2200" b="1" dirty="0"/>
              <a:t> </a:t>
            </a:r>
            <a:r>
              <a:rPr lang="cs-CZ" sz="2200" b="1" dirty="0" err="1"/>
              <a:t>Rick</a:t>
            </a:r>
            <a:r>
              <a:rPr lang="cs-CZ" sz="2200" dirty="0"/>
              <a:t>, </a:t>
            </a:r>
            <a:r>
              <a:rPr lang="cs-CZ" sz="2200" b="1" dirty="0"/>
              <a:t>Eric B. &amp; </a:t>
            </a:r>
            <a:r>
              <a:rPr lang="cs-CZ" sz="2200" b="1" dirty="0" err="1"/>
              <a:t>Rakim</a:t>
            </a:r>
            <a:r>
              <a:rPr lang="cs-CZ" sz="2200" dirty="0"/>
              <a:t>, </a:t>
            </a:r>
            <a:r>
              <a:rPr lang="cs-CZ" sz="2200" b="1" dirty="0"/>
              <a:t>EPMD</a:t>
            </a:r>
            <a:r>
              <a:rPr lang="cs-CZ" sz="2200" dirty="0"/>
              <a:t>, </a:t>
            </a:r>
            <a:r>
              <a:rPr lang="cs-CZ" sz="2200" b="1" dirty="0"/>
              <a:t>Public </a:t>
            </a:r>
            <a:r>
              <a:rPr lang="cs-CZ" sz="2200" b="1" dirty="0" err="1"/>
              <a:t>Enemy</a:t>
            </a:r>
            <a:r>
              <a:rPr lang="cs-CZ" sz="2200" dirty="0"/>
              <a:t>, </a:t>
            </a:r>
            <a:r>
              <a:rPr lang="cs-CZ" sz="2200" b="1" dirty="0"/>
              <a:t>LL COOL J</a:t>
            </a:r>
            <a:r>
              <a:rPr lang="cs-CZ" sz="2200" dirty="0"/>
              <a:t>, </a:t>
            </a:r>
            <a:r>
              <a:rPr lang="cs-CZ" sz="2200" b="1" dirty="0"/>
              <a:t>N.W.A.</a:t>
            </a:r>
            <a:r>
              <a:rPr lang="cs-CZ" sz="2200" dirty="0"/>
              <a:t>, </a:t>
            </a:r>
            <a:r>
              <a:rPr lang="cs-CZ" sz="2200" b="1" dirty="0"/>
              <a:t>Salt-N-Pepa…</a:t>
            </a:r>
          </a:p>
        </p:txBody>
      </p:sp>
    </p:spTree>
    <p:extLst>
      <p:ext uri="{BB962C8B-B14F-4D97-AF65-F5344CB8AC3E}">
        <p14:creationId xmlns:p14="http://schemas.microsoft.com/office/powerpoint/2010/main" val="23142621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450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Wingdings</vt:lpstr>
      <vt:lpstr>Office Theme</vt:lpstr>
      <vt:lpstr>Populární hudba 70. a 80. let (art rock, disco, hiphop)</vt:lpstr>
      <vt:lpstr>Art rock</vt:lpstr>
      <vt:lpstr>Art rock ve světě</vt:lpstr>
      <vt:lpstr>Art rock v Česku</vt:lpstr>
      <vt:lpstr>Disco</vt:lpstr>
      <vt:lpstr>Disco ve světě</vt:lpstr>
      <vt:lpstr>Disco v Česku</vt:lpstr>
      <vt:lpstr>Hip hop</vt:lpstr>
      <vt:lpstr>Hip hop ve světě</vt:lpstr>
      <vt:lpstr>Hip hop  v česku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Populární hudba 70. a 80. let (art rock, disco, hiphop)</dc:title>
  <dc:creator>David Alex Čech</dc:creator>
  <cp:lastModifiedBy>David Alex Čech</cp:lastModifiedBy>
  <cp:revision>24</cp:revision>
  <dcterms:created xsi:type="dcterms:W3CDTF">2024-04-09T19:02:39Z</dcterms:created>
  <dcterms:modified xsi:type="dcterms:W3CDTF">2024-04-10T20:41:08Z</dcterms:modified>
</cp:coreProperties>
</file>