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3" r:id="rId4"/>
    <p:sldId id="272" r:id="rId5"/>
    <p:sldId id="275" r:id="rId6"/>
    <p:sldId id="276" r:id="rId7"/>
    <p:sldId id="277" r:id="rId8"/>
    <p:sldId id="278" r:id="rId9"/>
    <p:sldId id="270" r:id="rId10"/>
    <p:sldId id="259" r:id="rId11"/>
    <p:sldId id="279" r:id="rId12"/>
    <p:sldId id="261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0099CC"/>
    <a:srgbClr val="8D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39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23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6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4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19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8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78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55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4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75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49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 rot="-60000">
            <a:off x="15183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 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 noGrp="1" noUngrp="1" noRot="1" noMove="1" noResize="1"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 noGrp="1" noUngrp="1" noRot="1" noMove="1" noResize="1"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 noGrp="1" noUngrp="1" noRot="1" noMove="1" noResize="1"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 noGrp="1" noUngrp="1" noRot="1" noMove="1" noResize="1"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 noGrp="1" noUngrp="1" noRot="1" noMove="1" noResize="1"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 noGrp="1" noUngrp="1" noRot="1" noMove="1" noResize="1"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Grp="1" noUngrp="1" noRot="1" noMove="1" noResize="1"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 noGrp="1" noUngrp="1" noRot="1" noMove="1" noResize="1"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 noGrp="1" noUngrp="1" noRot="1" noMove="1" noResize="1"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 noGrp="1" noUngrp="1" noRot="1" noMove="1" noResize="1"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 noGrp="1" noUngrp="1" noRot="1" noMove="1" noResize="1"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 noGrp="1" noUngrp="1" noRot="1" noMove="1" noResize="1"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 noGrp="1" noUngrp="1" noRot="1" noMove="1" noResize="1"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 noGrp="1" noUngrp="1" noRot="1" noMove="1" noResize="1"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 noGrp="1" noUngrp="1" noRot="1" noMove="1" noResize="1"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 noGrp="1" noUngrp="1" noRot="1" noMove="1" noResize="1"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 noGrp="1" noUngrp="1" noRot="1" noMove="1" noResize="1"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 noGrp="1" noUngrp="1" noRot="1" noMove="1" noResize="1"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Grp="1" noUngrp="1" noRot="1" noMove="1" noResize="1"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그룹 99"/>
          <p:cNvGrpSpPr>
            <a:grpSpLocks noGrp="1" noUngrp="1" noRot="1" noMove="1" noResize="1"/>
          </p:cNvGrpSpPr>
          <p:nvPr/>
        </p:nvGrpSpPr>
        <p:grpSpPr>
          <a:xfrm>
            <a:off x="443729" y="181106"/>
            <a:ext cx="11582380" cy="6459740"/>
            <a:chOff x="405629" y="181106"/>
            <a:chExt cx="11582380" cy="6459740"/>
          </a:xfrm>
        </p:grpSpPr>
        <p:sp>
          <p:nvSpPr>
            <p:cNvPr id="98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0390" y="181106"/>
              <a:ext cx="11577619" cy="64597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9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40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중간 발표</a:t>
              </a:r>
              <a:endPara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en-US" altLang="ko-KR" sz="1050" kern="0" dirty="0">
                  <a:solidFill>
                    <a:prstClr val="white">
                      <a:lumMod val="65000"/>
                    </a:prstClr>
                  </a:solidFill>
                </a:rPr>
                <a:t>2022.05.17</a:t>
              </a:r>
            </a:p>
          </p:txBody>
        </p:sp>
        <p:grpSp>
          <p:nvGrpSpPr>
            <p:cNvPr id="105" name="그룹 104"/>
            <p:cNvGrpSpPr>
              <a:grpSpLocks noGrp="1" noUngrp="1" noRot="1" noMove="1" noResize="1"/>
            </p:cNvGrpSpPr>
            <p:nvPr/>
          </p:nvGrpSpPr>
          <p:grpSpPr>
            <a:xfrm>
              <a:off x="405629" y="354612"/>
              <a:ext cx="259415" cy="125968"/>
              <a:chOff x="4067698" y="4382056"/>
              <a:chExt cx="259415" cy="125968"/>
            </a:xfrm>
          </p:grpSpPr>
          <p:cxnSp>
            <p:nvCxnSpPr>
              <p:cNvPr id="101" name="직선 연결선 100"/>
              <p:cNvCxnSpPr>
                <a:cxnSpLocks noGrp="1" noRot="1" noMove="1" noResize="1" noEditPoints="1" noAdjustHandles="1" noChangeArrowheads="1" noChangeShapeType="1"/>
                <a:endCxn id="99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타원 9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105"/>
            <p:cNvGrpSpPr>
              <a:grpSpLocks noGrp="1" noUngrp="1" noRot="1" noMove="1" noResize="1"/>
            </p:cNvGrpSpPr>
            <p:nvPr/>
          </p:nvGrpSpPr>
          <p:grpSpPr>
            <a:xfrm>
              <a:off x="405629" y="730059"/>
              <a:ext cx="259415" cy="125968"/>
              <a:chOff x="4067698" y="4382056"/>
              <a:chExt cx="259415" cy="125968"/>
            </a:xfrm>
          </p:grpSpPr>
          <p:cxnSp>
            <p:nvCxnSpPr>
              <p:cNvPr id="107" name="직선 연결선 106"/>
              <p:cNvCxnSpPr>
                <a:cxnSpLocks noGrp="1" noRot="1" noMove="1" noResize="1" noEditPoints="1" noAdjustHandles="1" noChangeArrowheads="1" noChangeShapeType="1"/>
                <a:endCxn id="108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타원 10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9" name="그룹 108"/>
            <p:cNvGrpSpPr>
              <a:grpSpLocks noGrp="1" noUngrp="1" noRot="1" noMove="1" noResize="1"/>
            </p:cNvGrpSpPr>
            <p:nvPr/>
          </p:nvGrpSpPr>
          <p:grpSpPr>
            <a:xfrm>
              <a:off x="405629" y="1105506"/>
              <a:ext cx="259415" cy="125968"/>
              <a:chOff x="4067698" y="4382056"/>
              <a:chExt cx="259415" cy="125968"/>
            </a:xfrm>
          </p:grpSpPr>
          <p:cxnSp>
            <p:nvCxnSpPr>
              <p:cNvPr id="110" name="직선 연결선 109"/>
              <p:cNvCxnSpPr>
                <a:cxnSpLocks noGrp="1" noRot="1" noMove="1" noResize="1" noEditPoints="1" noAdjustHandles="1" noChangeArrowheads="1" noChangeShapeType="1"/>
                <a:endCxn id="111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타원 11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2" name="그룹 111"/>
            <p:cNvGrpSpPr>
              <a:grpSpLocks noGrp="1" noUngrp="1" noRot="1" noMove="1" noResize="1"/>
            </p:cNvGrpSpPr>
            <p:nvPr/>
          </p:nvGrpSpPr>
          <p:grpSpPr>
            <a:xfrm>
              <a:off x="405629" y="1480953"/>
              <a:ext cx="259415" cy="125968"/>
              <a:chOff x="4067698" y="4382056"/>
              <a:chExt cx="259415" cy="125968"/>
            </a:xfrm>
          </p:grpSpPr>
          <p:cxnSp>
            <p:nvCxnSpPr>
              <p:cNvPr id="113" name="직선 연결선 112"/>
              <p:cNvCxnSpPr>
                <a:cxnSpLocks noGrp="1" noRot="1" noMove="1" noResize="1" noEditPoints="1" noAdjustHandles="1" noChangeArrowheads="1" noChangeShapeType="1"/>
                <a:endCxn id="114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5" name="그룹 114"/>
            <p:cNvGrpSpPr>
              <a:grpSpLocks noGrp="1" noUngrp="1" noRot="1" noMove="1" noResize="1"/>
            </p:cNvGrpSpPr>
            <p:nvPr/>
          </p:nvGrpSpPr>
          <p:grpSpPr>
            <a:xfrm>
              <a:off x="405629" y="1856400"/>
              <a:ext cx="259415" cy="125968"/>
              <a:chOff x="4067698" y="4382056"/>
              <a:chExt cx="259415" cy="125968"/>
            </a:xfrm>
          </p:grpSpPr>
          <p:cxnSp>
            <p:nvCxnSpPr>
              <p:cNvPr id="116" name="직선 연결선 115"/>
              <p:cNvCxnSpPr>
                <a:cxnSpLocks noGrp="1" noRot="1" noMove="1" noResize="1" noEditPoints="1" noAdjustHandles="1" noChangeArrowheads="1" noChangeShapeType="1"/>
                <a:endCxn id="117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타원 1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8" name="그룹 117"/>
            <p:cNvGrpSpPr>
              <a:grpSpLocks noGrp="1" noUngrp="1" noRot="1" noMove="1" noResize="1"/>
            </p:cNvGrpSpPr>
            <p:nvPr/>
          </p:nvGrpSpPr>
          <p:grpSpPr>
            <a:xfrm>
              <a:off x="405629" y="2231847"/>
              <a:ext cx="259415" cy="125968"/>
              <a:chOff x="4067698" y="4382056"/>
              <a:chExt cx="259415" cy="125968"/>
            </a:xfrm>
          </p:grpSpPr>
          <p:cxnSp>
            <p:nvCxnSpPr>
              <p:cNvPr id="119" name="직선 연결선 118"/>
              <p:cNvCxnSpPr>
                <a:cxnSpLocks noGrp="1" noRot="1" noMove="1" noResize="1" noEditPoints="1" noAdjustHandles="1" noChangeArrowheads="1" noChangeShapeType="1"/>
                <a:endCxn id="120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타원 11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1" name="그룹 120"/>
            <p:cNvGrpSpPr>
              <a:grpSpLocks noGrp="1" noUngrp="1" noRot="1" noMove="1" noResize="1"/>
            </p:cNvGrpSpPr>
            <p:nvPr/>
          </p:nvGrpSpPr>
          <p:grpSpPr>
            <a:xfrm>
              <a:off x="405629" y="2607294"/>
              <a:ext cx="259415" cy="125968"/>
              <a:chOff x="4067698" y="4382056"/>
              <a:chExt cx="259415" cy="125968"/>
            </a:xfrm>
          </p:grpSpPr>
          <p:cxnSp>
            <p:nvCxnSpPr>
              <p:cNvPr id="122" name="직선 연결선 121"/>
              <p:cNvCxnSpPr>
                <a:cxnSpLocks noGrp="1" noRot="1" noMove="1" noResize="1" noEditPoints="1" noAdjustHandles="1" noChangeArrowheads="1" noChangeShapeType="1"/>
                <a:endCxn id="123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타원 1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4" name="그룹 123"/>
            <p:cNvGrpSpPr>
              <a:grpSpLocks noGrp="1" noUngrp="1" noRot="1" noMove="1" noResize="1"/>
            </p:cNvGrpSpPr>
            <p:nvPr/>
          </p:nvGrpSpPr>
          <p:grpSpPr>
            <a:xfrm>
              <a:off x="405629" y="2982741"/>
              <a:ext cx="259415" cy="125968"/>
              <a:chOff x="4067698" y="4382056"/>
              <a:chExt cx="259415" cy="125968"/>
            </a:xfrm>
          </p:grpSpPr>
          <p:cxnSp>
            <p:nvCxnSpPr>
              <p:cNvPr id="125" name="직선 연결선 124"/>
              <p:cNvCxnSpPr>
                <a:cxnSpLocks noGrp="1" noRot="1" noMove="1" noResize="1" noEditPoints="1" noAdjustHandles="1" noChangeArrowheads="1" noChangeShapeType="1"/>
                <a:endCxn id="126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타원 1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7" name="그룹 126"/>
            <p:cNvGrpSpPr>
              <a:grpSpLocks noGrp="1" noUngrp="1" noRot="1" noMove="1" noResize="1"/>
            </p:cNvGrpSpPr>
            <p:nvPr/>
          </p:nvGrpSpPr>
          <p:grpSpPr>
            <a:xfrm>
              <a:off x="405629" y="3358188"/>
              <a:ext cx="259415" cy="125968"/>
              <a:chOff x="4067698" y="4382056"/>
              <a:chExt cx="259415" cy="125968"/>
            </a:xfrm>
          </p:grpSpPr>
          <p:cxnSp>
            <p:nvCxnSpPr>
              <p:cNvPr id="128" name="직선 연결선 127"/>
              <p:cNvCxnSpPr>
                <a:cxnSpLocks noGrp="1" noRot="1" noMove="1" noResize="1" noEditPoints="1" noAdjustHandles="1" noChangeArrowheads="1" noChangeShapeType="1"/>
                <a:endCxn id="129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0" name="그룹 129"/>
            <p:cNvGrpSpPr>
              <a:grpSpLocks noGrp="1" noUngrp="1" noRot="1" noMove="1" noResize="1"/>
            </p:cNvGrpSpPr>
            <p:nvPr/>
          </p:nvGrpSpPr>
          <p:grpSpPr>
            <a:xfrm>
              <a:off x="405629" y="3733635"/>
              <a:ext cx="259415" cy="125968"/>
              <a:chOff x="4067698" y="4382056"/>
              <a:chExt cx="259415" cy="125968"/>
            </a:xfrm>
          </p:grpSpPr>
          <p:cxnSp>
            <p:nvCxnSpPr>
              <p:cNvPr id="131" name="직선 연결선 130"/>
              <p:cNvCxnSpPr>
                <a:cxnSpLocks noGrp="1" noRot="1" noMove="1" noResize="1" noEditPoints="1" noAdjustHandles="1" noChangeArrowheads="1" noChangeShapeType="1"/>
                <a:endCxn id="132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타원 1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3" name="그룹 132"/>
            <p:cNvGrpSpPr>
              <a:grpSpLocks noGrp="1" noUngrp="1" noRot="1" noMove="1" noResize="1"/>
            </p:cNvGrpSpPr>
            <p:nvPr/>
          </p:nvGrpSpPr>
          <p:grpSpPr>
            <a:xfrm>
              <a:off x="405629" y="4109082"/>
              <a:ext cx="259415" cy="125968"/>
              <a:chOff x="4067698" y="4382056"/>
              <a:chExt cx="259415" cy="125968"/>
            </a:xfrm>
          </p:grpSpPr>
          <p:cxnSp>
            <p:nvCxnSpPr>
              <p:cNvPr id="134" name="직선 연결선 133"/>
              <p:cNvCxnSpPr>
                <a:cxnSpLocks noGrp="1" noRot="1" noMove="1" noResize="1" noEditPoints="1" noAdjustHandles="1" noChangeArrowheads="1" noChangeShapeType="1"/>
                <a:endCxn id="135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타원 1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6" name="그룹 135"/>
            <p:cNvGrpSpPr>
              <a:grpSpLocks noGrp="1" noUngrp="1" noRot="1" noMove="1" noResize="1"/>
            </p:cNvGrpSpPr>
            <p:nvPr/>
          </p:nvGrpSpPr>
          <p:grpSpPr>
            <a:xfrm>
              <a:off x="405629" y="4484529"/>
              <a:ext cx="259415" cy="125968"/>
              <a:chOff x="4067698" y="4382056"/>
              <a:chExt cx="259415" cy="125968"/>
            </a:xfrm>
          </p:grpSpPr>
          <p:cxnSp>
            <p:nvCxnSpPr>
              <p:cNvPr id="137" name="직선 연결선 136"/>
              <p:cNvCxnSpPr>
                <a:cxnSpLocks noGrp="1" noRot="1" noMove="1" noResize="1" noEditPoints="1" noAdjustHandles="1" noChangeArrowheads="1" noChangeShapeType="1"/>
                <a:endCxn id="138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타원 1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9" name="그룹 138"/>
            <p:cNvGrpSpPr>
              <a:grpSpLocks noGrp="1" noUngrp="1" noRot="1" noMove="1" noResize="1"/>
            </p:cNvGrpSpPr>
            <p:nvPr/>
          </p:nvGrpSpPr>
          <p:grpSpPr>
            <a:xfrm>
              <a:off x="405629" y="4859976"/>
              <a:ext cx="259415" cy="125968"/>
              <a:chOff x="4067698" y="4382056"/>
              <a:chExt cx="259415" cy="125968"/>
            </a:xfrm>
          </p:grpSpPr>
          <p:cxnSp>
            <p:nvCxnSpPr>
              <p:cNvPr id="140" name="직선 연결선 139"/>
              <p:cNvCxnSpPr>
                <a:cxnSpLocks noGrp="1" noRot="1" noMove="1" noResize="1" noEditPoints="1" noAdjustHandles="1" noChangeArrowheads="1" noChangeShapeType="1"/>
                <a:endCxn id="141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2" name="그룹 141"/>
            <p:cNvGrpSpPr>
              <a:grpSpLocks noGrp="1" noUngrp="1" noRot="1" noMove="1" noResize="1"/>
            </p:cNvGrpSpPr>
            <p:nvPr/>
          </p:nvGrpSpPr>
          <p:grpSpPr>
            <a:xfrm>
              <a:off x="405629" y="5235423"/>
              <a:ext cx="259415" cy="125968"/>
              <a:chOff x="4067698" y="4382056"/>
              <a:chExt cx="259415" cy="125968"/>
            </a:xfrm>
          </p:grpSpPr>
          <p:cxnSp>
            <p:nvCxnSpPr>
              <p:cNvPr id="143" name="직선 연결선 142"/>
              <p:cNvCxnSpPr>
                <a:cxnSpLocks noGrp="1" noRot="1" noMove="1" noResize="1" noEditPoints="1" noAdjustHandles="1" noChangeArrowheads="1" noChangeShapeType="1"/>
                <a:endCxn id="144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타원 1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5" name="그룹 144"/>
            <p:cNvGrpSpPr>
              <a:grpSpLocks noGrp="1" noUngrp="1" noRot="1" noMove="1" noResize="1"/>
            </p:cNvGrpSpPr>
            <p:nvPr/>
          </p:nvGrpSpPr>
          <p:grpSpPr>
            <a:xfrm>
              <a:off x="405629" y="5610870"/>
              <a:ext cx="259415" cy="125968"/>
              <a:chOff x="4067698" y="4382056"/>
              <a:chExt cx="259415" cy="125968"/>
            </a:xfrm>
          </p:grpSpPr>
          <p:cxnSp>
            <p:nvCxnSpPr>
              <p:cNvPr id="146" name="직선 연결선 145"/>
              <p:cNvCxnSpPr>
                <a:cxnSpLocks noGrp="1" noRot="1" noMove="1" noResize="1" noEditPoints="1" noAdjustHandles="1" noChangeArrowheads="1" noChangeShapeType="1"/>
                <a:endCxn id="147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타원 1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9" name="그룹 148"/>
            <p:cNvGrpSpPr>
              <a:grpSpLocks noGrp="1" noUngrp="1" noRot="1" noMove="1" noResize="1"/>
            </p:cNvGrpSpPr>
            <p:nvPr/>
          </p:nvGrpSpPr>
          <p:grpSpPr>
            <a:xfrm>
              <a:off x="405629" y="5986317"/>
              <a:ext cx="259415" cy="125968"/>
              <a:chOff x="4067698" y="4382056"/>
              <a:chExt cx="259415" cy="125968"/>
            </a:xfrm>
          </p:grpSpPr>
          <p:cxnSp>
            <p:nvCxnSpPr>
              <p:cNvPr id="150" name="직선 연결선 149"/>
              <p:cNvCxnSpPr>
                <a:cxnSpLocks noGrp="1" noRot="1" noMove="1" noResize="1" noEditPoints="1" noAdjustHandles="1" noChangeArrowheads="1" noChangeShapeType="1"/>
                <a:endCxn id="151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타원 1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7" name="그룹 96"/>
            <p:cNvGrpSpPr>
              <a:grpSpLocks noGrp="1" noUngrp="1" noRot="1" noMove="1" noResize="1"/>
            </p:cNvGrpSpPr>
            <p:nvPr/>
          </p:nvGrpSpPr>
          <p:grpSpPr>
            <a:xfrm>
              <a:off x="416624" y="6361757"/>
              <a:ext cx="259415" cy="125968"/>
              <a:chOff x="558029" y="6195272"/>
              <a:chExt cx="259415" cy="125968"/>
            </a:xfrm>
          </p:grpSpPr>
          <p:cxnSp>
            <p:nvCxnSpPr>
              <p:cNvPr id="148" name="직선 연결선 147"/>
              <p:cNvCxnSpPr>
                <a:cxnSpLocks noGrp="1" noRot="1" noMove="1" noResize="1" noEditPoints="1" noAdjustHandles="1" noChangeArrowheads="1" noChangeShapeType="1"/>
                <a:endCxn id="153" idx="2"/>
              </p:cNvCxnSpPr>
              <p:nvPr/>
            </p:nvCxnSpPr>
            <p:spPr>
              <a:xfrm>
                <a:off x="558029" y="6248039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타원 15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91476" y="6195272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7262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문제점 및 해결 방안</a:t>
              </a: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자유형 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 noGrp="1" noUngrp="1" noRot="1" noMove="1" noResize="1"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 noGrp="1" noUngrp="1" noRot="1" noMove="1" noResize="1"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 noGrp="1" noUngrp="1" noRot="1" noMove="1" noResize="1"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 noGrp="1" noUngrp="1" noRot="1" noMove="1" noResize="1"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 noGrp="1" noUngrp="1" noRot="1" noMove="1" noResize="1"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 noGrp="1" noUngrp="1" noRot="1" noMove="1" noResize="1"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Grp="1" noUngrp="1" noRot="1" noMove="1" noResize="1"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 noGrp="1" noUngrp="1" noRot="1" noMove="1" noResize="1"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 noGrp="1" noUngrp="1" noRot="1" noMove="1" noResize="1"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 noGrp="1" noUngrp="1" noRot="1" noMove="1" noResize="1"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 noGrp="1" noUngrp="1" noRot="1" noMove="1" noResize="1"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 noGrp="1" noUngrp="1" noRot="1" noMove="1" noResize="1"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 noGrp="1" noUngrp="1" noRot="1" noMove="1" noResize="1"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 noGrp="1" noUngrp="1" noRot="1" noMove="1" noResize="1"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 noGrp="1" noUngrp="1" noRot="1" noMove="1" noResize="1"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 noGrp="1" noUngrp="1" noRot="1" noMove="1" noResize="1"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 noGrp="1" noUngrp="1" noRot="1" noMove="1" noResize="1"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 noGrp="1" noUngrp="1" noRot="1" noMove="1" noResize="1"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Grp="1" noUngrp="1" noRot="1" noMove="1" noResize="1"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15" name="그림 114" descr="텍스트이(가) 표시된 사진&#10;&#10;자동 생성된 설명">
            <a:extLst>
              <a:ext uri="{FF2B5EF4-FFF2-40B4-BE49-F238E27FC236}">
                <a16:creationId xmlns:a16="http://schemas.microsoft.com/office/drawing/2014/main" id="{98FD470B-76FB-9927-D6F9-6C66E3656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28" y="3575921"/>
            <a:ext cx="5332834" cy="2401693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E499AE41-AEEE-6C0E-0298-0B44A9DB8592}"/>
              </a:ext>
            </a:extLst>
          </p:cNvPr>
          <p:cNvSpPr txBox="1"/>
          <p:nvPr/>
        </p:nvSpPr>
        <p:spPr>
          <a:xfrm>
            <a:off x="266700" y="1257738"/>
            <a:ext cx="5588813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err="1"/>
              <a:t>FlatBuffers</a:t>
            </a:r>
            <a:r>
              <a:rPr lang="ko-KR" altLang="en-US" dirty="0"/>
              <a:t>로 메모리를 생성하다 </a:t>
            </a:r>
            <a:r>
              <a:rPr lang="ko-KR" altLang="en-US" dirty="0" err="1"/>
              <a:t>크래시</a:t>
            </a:r>
            <a:r>
              <a:rPr lang="ko-KR" altLang="en-US" dirty="0"/>
              <a:t> 문제가 발생하였습니다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원인은 </a:t>
            </a:r>
            <a:r>
              <a:rPr lang="en-US" altLang="ko-KR" dirty="0"/>
              <a:t>builder</a:t>
            </a:r>
            <a:r>
              <a:rPr lang="ko-KR" altLang="en-US" dirty="0"/>
              <a:t>과정에서 </a:t>
            </a:r>
            <a:r>
              <a:rPr lang="en-US" altLang="ko-KR" dirty="0"/>
              <a:t>A</a:t>
            </a:r>
            <a:r>
              <a:rPr lang="ko-KR" altLang="en-US" dirty="0"/>
              <a:t>객체를 이미 처리 중이 였다면 처리를 끝내기 전까지 도중에 다른 객체를 생성하려는 행위를 해서는 안되었던 문제 였습니다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그래서 순서대로 </a:t>
            </a:r>
            <a:r>
              <a:rPr lang="en-US" altLang="ko-KR" dirty="0"/>
              <a:t>(A</a:t>
            </a:r>
            <a:r>
              <a:rPr lang="ko-KR" altLang="en-US" dirty="0"/>
              <a:t>생성</a:t>
            </a:r>
            <a:r>
              <a:rPr lang="en-US" altLang="ko-KR" dirty="0"/>
              <a:t>-&gt;A</a:t>
            </a:r>
            <a:r>
              <a:rPr lang="ko-KR" altLang="en-US" dirty="0"/>
              <a:t>생성완료</a:t>
            </a:r>
            <a:r>
              <a:rPr lang="en-US" altLang="ko-KR" dirty="0"/>
              <a:t>-&gt;B</a:t>
            </a:r>
            <a:r>
              <a:rPr lang="ko-KR" altLang="en-US" dirty="0"/>
              <a:t>생성</a:t>
            </a:r>
            <a:r>
              <a:rPr lang="en-US" altLang="ko-KR" dirty="0"/>
              <a:t>-&gt;B</a:t>
            </a:r>
            <a:r>
              <a:rPr lang="ko-KR" altLang="en-US" dirty="0"/>
              <a:t>생성완료</a:t>
            </a:r>
            <a:r>
              <a:rPr lang="en-US" altLang="ko-KR" dirty="0"/>
              <a:t>) </a:t>
            </a:r>
            <a:r>
              <a:rPr lang="ko-KR" altLang="en-US" dirty="0"/>
              <a:t>코드의 순서를 변경하니 해결 되었습니다</a:t>
            </a:r>
            <a:r>
              <a:rPr lang="en-US" altLang="ko-KR" dirty="0"/>
              <a:t>.</a:t>
            </a:r>
          </a:p>
        </p:txBody>
      </p:sp>
      <p:pic>
        <p:nvPicPr>
          <p:cNvPr id="117" name="그림 116" descr="텍스트이(가) 표시된 사진&#10;&#10;자동 생성된 설명">
            <a:extLst>
              <a:ext uri="{FF2B5EF4-FFF2-40B4-BE49-F238E27FC236}">
                <a16:creationId xmlns:a16="http://schemas.microsoft.com/office/drawing/2014/main" id="{43A5694E-4E56-50A0-7AD6-63B23BC55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895" y="403207"/>
            <a:ext cx="5354890" cy="2424429"/>
          </a:xfrm>
          <a:prstGeom prst="rect">
            <a:avLst/>
          </a:prstGeom>
        </p:spPr>
      </p:pic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09440C83-F242-11D1-BD31-35D49B5BE3B8}"/>
              </a:ext>
            </a:extLst>
          </p:cNvPr>
          <p:cNvCxnSpPr>
            <a:cxnSpLocks/>
          </p:cNvCxnSpPr>
          <p:nvPr/>
        </p:nvCxnSpPr>
        <p:spPr>
          <a:xfrm>
            <a:off x="8816340" y="2899766"/>
            <a:ext cx="0" cy="61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97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문제점 및 해결 방안</a:t>
              </a: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자유형 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 noGrp="1" noUngrp="1" noRot="1" noMove="1" noResize="1"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 noGrp="1" noUngrp="1" noRot="1" noMove="1" noResize="1"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 noGrp="1" noUngrp="1" noRot="1" noMove="1" noResize="1"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 noGrp="1" noUngrp="1" noRot="1" noMove="1" noResize="1"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 noGrp="1" noUngrp="1" noRot="1" noMove="1" noResize="1"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 noGrp="1" noUngrp="1" noRot="1" noMove="1" noResize="1"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Grp="1" noUngrp="1" noRot="1" noMove="1" noResize="1"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 noGrp="1" noUngrp="1" noRot="1" noMove="1" noResize="1"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 noGrp="1" noUngrp="1" noRot="1" noMove="1" noResize="1"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 noGrp="1" noUngrp="1" noRot="1" noMove="1" noResize="1"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 noGrp="1" noUngrp="1" noRot="1" noMove="1" noResize="1"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 noGrp="1" noUngrp="1" noRot="1" noMove="1" noResize="1"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 noGrp="1" noUngrp="1" noRot="1" noMove="1" noResize="1"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 noGrp="1" noUngrp="1" noRot="1" noMove="1" noResize="1"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 noGrp="1" noUngrp="1" noRot="1" noMove="1" noResize="1"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 noGrp="1" noUngrp="1" noRot="1" noMove="1" noResize="1"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 noGrp="1" noUngrp="1" noRot="1" noMove="1" noResize="1"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 noGrp="1" noUngrp="1" noRot="1" noMove="1" noResize="1"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Grp="1" noUngrp="1" noRot="1" noMove="1" noResize="1"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356A3750-D737-E63E-6242-DFBC5C456C7E}"/>
              </a:ext>
            </a:extLst>
          </p:cNvPr>
          <p:cNvGrpSpPr/>
          <p:nvPr/>
        </p:nvGrpSpPr>
        <p:grpSpPr>
          <a:xfrm>
            <a:off x="3912058" y="1134193"/>
            <a:ext cx="3760727" cy="1406282"/>
            <a:chOff x="1328249" y="1209588"/>
            <a:chExt cx="3760727" cy="1406282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E3D92B94-7BC9-E017-0FFF-39CDF8A3D293}"/>
                </a:ext>
              </a:extLst>
            </p:cNvPr>
            <p:cNvGrpSpPr/>
            <p:nvPr/>
          </p:nvGrpSpPr>
          <p:grpSpPr>
            <a:xfrm>
              <a:off x="1328249" y="1230528"/>
              <a:ext cx="1079671" cy="1385342"/>
              <a:chOff x="1190179" y="1892880"/>
              <a:chExt cx="1995437" cy="2560378"/>
            </a:xfrm>
          </p:grpSpPr>
          <p:pic>
            <p:nvPicPr>
              <p:cNvPr id="106" name="그림 105">
                <a:extLst>
                  <a:ext uri="{FF2B5EF4-FFF2-40B4-BE49-F238E27FC236}">
                    <a16:creationId xmlns:a16="http://schemas.microsoft.com/office/drawing/2014/main" id="{763C9B4C-5444-1160-C632-E68C38439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190179" y="2457819"/>
                <a:ext cx="1995437" cy="1995439"/>
              </a:xfrm>
              <a:prstGeom prst="rect">
                <a:avLst/>
              </a:prstGeom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4555257-F6C3-59BB-D06A-53D1B3CB8FE1}"/>
                  </a:ext>
                </a:extLst>
              </p:cNvPr>
              <p:cNvSpPr txBox="1"/>
              <p:nvPr/>
            </p:nvSpPr>
            <p:spPr>
              <a:xfrm>
                <a:off x="1525455" y="1892880"/>
                <a:ext cx="1324899" cy="625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rgbClr val="404040"/>
                    </a:solidFill>
                  </a:rPr>
                  <a:t>Client</a:t>
                </a:r>
                <a:endParaRPr lang="ko-KR" altLang="en-US" sz="1600" dirty="0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C52E7409-6866-498D-BF38-9B0C35C5D0D0}"/>
                </a:ext>
              </a:extLst>
            </p:cNvPr>
            <p:cNvGrpSpPr/>
            <p:nvPr/>
          </p:nvGrpSpPr>
          <p:grpSpPr>
            <a:xfrm>
              <a:off x="4009304" y="1209588"/>
              <a:ext cx="1079672" cy="1385342"/>
              <a:chOff x="3217523" y="1183415"/>
              <a:chExt cx="1079672" cy="1385342"/>
            </a:xfrm>
          </p:grpSpPr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F438D816-77C1-67D7-96F0-DA5C146457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7523" y="1489086"/>
                <a:ext cx="1079672" cy="1079671"/>
              </a:xfrm>
              <a:prstGeom prst="rect">
                <a:avLst/>
              </a:prstGeom>
            </p:spPr>
          </p:pic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0F49F46-A881-6F74-7EEB-638A1FEEFBF0}"/>
                  </a:ext>
                </a:extLst>
              </p:cNvPr>
              <p:cNvSpPr txBox="1"/>
              <p:nvPr/>
            </p:nvSpPr>
            <p:spPr>
              <a:xfrm>
                <a:off x="3372672" y="1183415"/>
                <a:ext cx="769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rgbClr val="404040"/>
                    </a:solidFill>
                  </a:rPr>
                  <a:t>Server</a:t>
                </a:r>
                <a:endParaRPr lang="ko-KR" altLang="en-US" sz="1600" dirty="0">
                  <a:solidFill>
                    <a:srgbClr val="404040"/>
                  </a:solidFill>
                </a:endParaRPr>
              </a:p>
            </p:txBody>
          </p:sp>
        </p:grp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EA4A5CE1-A738-EB13-9534-D62D53C2490A}"/>
                </a:ext>
              </a:extLst>
            </p:cNvPr>
            <p:cNvCxnSpPr>
              <a:stCxn id="106" idx="3"/>
            </p:cNvCxnSpPr>
            <p:nvPr/>
          </p:nvCxnSpPr>
          <p:spPr>
            <a:xfrm flipV="1">
              <a:off x="2407920" y="2076034"/>
              <a:ext cx="160138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E71F0299-BFFE-C1BF-CFEA-F798AA9C0368}"/>
              </a:ext>
            </a:extLst>
          </p:cNvPr>
          <p:cNvSpPr txBox="1"/>
          <p:nvPr/>
        </p:nvSpPr>
        <p:spPr>
          <a:xfrm>
            <a:off x="643083" y="2713631"/>
            <a:ext cx="10967619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테스트 클라이언트를 구현 후 클라이언트의 </a:t>
            </a:r>
            <a:r>
              <a:rPr lang="en-US" altLang="ko-KR" dirty="0" err="1"/>
              <a:t>HashCode</a:t>
            </a:r>
            <a:r>
              <a:rPr lang="ko-KR" altLang="en-US" dirty="0"/>
              <a:t>와 </a:t>
            </a:r>
            <a:r>
              <a:rPr lang="en-US" altLang="ko-KR" dirty="0"/>
              <a:t>Server</a:t>
            </a:r>
            <a:r>
              <a:rPr lang="ko-KR" altLang="en-US" dirty="0"/>
              <a:t>의 </a:t>
            </a:r>
            <a:r>
              <a:rPr lang="en-US" altLang="ko-KR" dirty="0" err="1"/>
              <a:t>HashCode</a:t>
            </a:r>
            <a:r>
              <a:rPr lang="ko-KR" altLang="en-US" dirty="0"/>
              <a:t>가 다른 현상을 확인 하였습니다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같은 </a:t>
            </a:r>
            <a:r>
              <a:rPr lang="en-US" altLang="ko-KR" dirty="0"/>
              <a:t>SHA256</a:t>
            </a:r>
            <a:r>
              <a:rPr lang="ko-KR" altLang="en-US" dirty="0"/>
              <a:t>형식으로 암호화 하였지만 </a:t>
            </a:r>
            <a:r>
              <a:rPr lang="en-US" altLang="ko-KR" dirty="0"/>
              <a:t>C#</a:t>
            </a:r>
            <a:r>
              <a:rPr lang="ko-KR" altLang="en-US" dirty="0"/>
              <a:t>에 내장 된 기능과 서버의 </a:t>
            </a:r>
            <a:r>
              <a:rPr lang="en-US" altLang="ko-KR" dirty="0"/>
              <a:t>OpenSSL</a:t>
            </a:r>
            <a:r>
              <a:rPr lang="ko-KR" altLang="en-US" dirty="0"/>
              <a:t>간의 생성 방식이 다르기 때문인 것 같습니다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그래서 맨 처음 서버가 필요한 </a:t>
            </a:r>
            <a:r>
              <a:rPr lang="en-US" altLang="ko-KR" dirty="0"/>
              <a:t>Protocol</a:t>
            </a:r>
            <a:r>
              <a:rPr lang="ko-KR" altLang="en-US" dirty="0"/>
              <a:t> </a:t>
            </a:r>
            <a:r>
              <a:rPr lang="ko-KR" altLang="en-US" dirty="0" err="1"/>
              <a:t>해시키값을</a:t>
            </a:r>
            <a:r>
              <a:rPr lang="ko-KR" altLang="en-US" dirty="0"/>
              <a:t> 클라이언트에게 보내 클라이언트의 </a:t>
            </a:r>
            <a:r>
              <a:rPr lang="ko-KR" altLang="en-US" dirty="0" err="1"/>
              <a:t>핸들러에</a:t>
            </a:r>
            <a:r>
              <a:rPr lang="ko-KR" altLang="en-US" dirty="0"/>
              <a:t> 등록하는 형식으로 구현하게 되었습니다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270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잔여기간 계획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800" kern="0" dirty="0">
                  <a:solidFill>
                    <a:prstClr val="white">
                      <a:lumMod val="65000"/>
                    </a:prstClr>
                  </a:solidFill>
                </a:rPr>
                <a:t>5</a:t>
              </a:r>
              <a:r>
                <a:rPr lang="ko-KR" altLang="en-US" sz="800" kern="0" dirty="0">
                  <a:solidFill>
                    <a:prstClr val="white">
                      <a:lumMod val="65000"/>
                    </a:prstClr>
                  </a:solidFill>
                </a:rPr>
                <a:t>월</a:t>
              </a:r>
              <a:endParaRPr lang="en-US" altLang="ko-KR" sz="8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latinLnBrk="0">
                <a:defRPr/>
              </a:pP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자유형 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 noGrp="1" noUngrp="1" noRot="1" noMove="1" noResize="1"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 noGrp="1" noUngrp="1" noRot="1" noMove="1" noResize="1"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 noGrp="1" noUngrp="1" noRot="1" noMove="1" noResize="1"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 noGrp="1" noUngrp="1" noRot="1" noMove="1" noResize="1"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 noGrp="1" noUngrp="1" noRot="1" noMove="1" noResize="1"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 noGrp="1" noUngrp="1" noRot="1" noMove="1" noResize="1"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Grp="1" noUngrp="1" noRot="1" noMove="1" noResize="1"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 noGrp="1" noUngrp="1" noRot="1" noMove="1" noResize="1"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 noGrp="1" noUngrp="1" noRot="1" noMove="1" noResize="1"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 noGrp="1" noUngrp="1" noRot="1" noMove="1" noResize="1"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 noGrp="1" noUngrp="1" noRot="1" noMove="1" noResize="1"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 noGrp="1" noUngrp="1" noRot="1" noMove="1" noResize="1"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 noGrp="1" noUngrp="1" noRot="1" noMove="1" noResize="1"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 noGrp="1" noUngrp="1" noRot="1" noMove="1" noResize="1"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 noGrp="1" noUngrp="1" noRot="1" noMove="1" noResize="1"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 noGrp="1" noUngrp="1" noRot="1" noMove="1" noResize="1"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 noGrp="1" noUngrp="1" noRot="1" noMove="1" noResize="1"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 noGrp="1" noUngrp="1" noRot="1" noMove="1" noResize="1"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Grp="1" noUngrp="1" noRot="1" noMove="1" noResize="1"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546088F0-F7D5-421F-741D-133B1AC9EDA3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12316584"/>
              </p:ext>
            </p:extLst>
          </p:nvPr>
        </p:nvGraphicFramePr>
        <p:xfrm>
          <a:off x="721452" y="1102957"/>
          <a:ext cx="11073111" cy="5125297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81873">
                  <a:extLst>
                    <a:ext uri="{9D8B030D-6E8A-4147-A177-3AD203B41FA5}">
                      <a16:colId xmlns:a16="http://schemas.microsoft.com/office/drawing/2014/main" val="2376648351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3145446136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395956520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2017721621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3976408378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349874251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468285220"/>
                    </a:ext>
                  </a:extLst>
                </a:gridCol>
              </a:tblGrid>
              <a:tr h="390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SUN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MON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TUE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WED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THU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FRI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SAT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083558"/>
                  </a:ext>
                </a:extLst>
              </a:tr>
              <a:tr h="1893728">
                <a:tc gridSpan="7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137807"/>
                  </a:ext>
                </a:extLst>
              </a:tr>
              <a:tr h="473432">
                <a:tc rowSpan="2"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889405"/>
                  </a:ext>
                </a:extLst>
              </a:tr>
              <a:tr h="47343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클라이언트</a:t>
                      </a:r>
                      <a:r>
                        <a:rPr lang="en-US" altLang="ko-KR" sz="1000" dirty="0"/>
                        <a:t>&amp;</a:t>
                      </a:r>
                      <a:r>
                        <a:rPr lang="ko-KR" altLang="en-US" sz="1000" dirty="0"/>
                        <a:t>서버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19535"/>
                  </a:ext>
                </a:extLst>
              </a:tr>
              <a:tr h="946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996832"/>
                  </a:ext>
                </a:extLst>
              </a:tr>
              <a:tr h="946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6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51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잔여기간 계획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800" kern="0" dirty="0">
                  <a:solidFill>
                    <a:prstClr val="white">
                      <a:lumMod val="65000"/>
                    </a:prstClr>
                  </a:solidFill>
                </a:rPr>
                <a:t>6</a:t>
              </a:r>
              <a:r>
                <a:rPr lang="ko-KR" altLang="en-US" sz="800" kern="0" dirty="0">
                  <a:solidFill>
                    <a:prstClr val="white">
                      <a:lumMod val="65000"/>
                    </a:prstClr>
                  </a:solidFill>
                </a:rPr>
                <a:t>월</a:t>
              </a:r>
              <a:endParaRPr lang="en-US" altLang="ko-KR" sz="8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latinLnBrk="0">
                <a:defRPr/>
              </a:pP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자유형 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 noGrp="1" noUngrp="1" noRot="1" noMove="1" noResize="1"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 noGrp="1" noUngrp="1" noRot="1" noMove="1" noResize="1"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 noGrp="1" noUngrp="1" noRot="1" noMove="1" noResize="1"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 noGrp="1" noUngrp="1" noRot="1" noMove="1" noResize="1"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 noGrp="1" noUngrp="1" noRot="1" noMove="1" noResize="1"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 noGrp="1" noUngrp="1" noRot="1" noMove="1" noResize="1"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Grp="1" noUngrp="1" noRot="1" noMove="1" noResize="1"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 noGrp="1" noUngrp="1" noRot="1" noMove="1" noResize="1"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 noGrp="1" noUngrp="1" noRot="1" noMove="1" noResize="1"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 noGrp="1" noUngrp="1" noRot="1" noMove="1" noResize="1"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 noGrp="1" noUngrp="1" noRot="1" noMove="1" noResize="1"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 noGrp="1" noUngrp="1" noRot="1" noMove="1" noResize="1"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 noGrp="1" noUngrp="1" noRot="1" noMove="1" noResize="1"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 noGrp="1" noUngrp="1" noRot="1" noMove="1" noResize="1"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 noGrp="1" noUngrp="1" noRot="1" noMove="1" noResize="1"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 noGrp="1" noUngrp="1" noRot="1" noMove="1" noResize="1"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 noGrp="1" noUngrp="1" noRot="1" noMove="1" noResize="1"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 noGrp="1" noUngrp="1" noRot="1" noMove="1" noResize="1"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Grp="1" noUngrp="1" noRot="1" noMove="1" noResize="1"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4" name="표 96">
            <a:extLst>
              <a:ext uri="{FF2B5EF4-FFF2-40B4-BE49-F238E27FC236}">
                <a16:creationId xmlns:a16="http://schemas.microsoft.com/office/drawing/2014/main" id="{72C8A77C-E6C0-4CC6-97F1-E1A8335A01E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16493443"/>
              </p:ext>
            </p:extLst>
          </p:nvPr>
        </p:nvGraphicFramePr>
        <p:xfrm>
          <a:off x="721452" y="1102957"/>
          <a:ext cx="11073111" cy="5125297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81873">
                  <a:extLst>
                    <a:ext uri="{9D8B030D-6E8A-4147-A177-3AD203B41FA5}">
                      <a16:colId xmlns:a16="http://schemas.microsoft.com/office/drawing/2014/main" val="2376648351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3145446136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395956520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2017721621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3976408378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349874251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468285220"/>
                    </a:ext>
                  </a:extLst>
                </a:gridCol>
              </a:tblGrid>
              <a:tr h="390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SUN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MON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TUE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WED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THU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FRI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SAT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083558"/>
                  </a:ext>
                </a:extLst>
              </a:tr>
              <a:tr h="946864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137807"/>
                  </a:ext>
                </a:extLst>
              </a:tr>
              <a:tr h="47343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285285"/>
                  </a:ext>
                </a:extLst>
              </a:tr>
              <a:tr h="473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로그인 서버 구현</a:t>
                      </a:r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28238"/>
                  </a:ext>
                </a:extLst>
              </a:tr>
              <a:tr h="946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889405"/>
                  </a:ext>
                </a:extLst>
              </a:tr>
              <a:tr h="1893728">
                <a:tc gridSpan="7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996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95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최초 계획 및 관련 이론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자유형 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 noGrp="1" noUngrp="1" noRot="1" noMove="1" noResize="1"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 noGrp="1" noUngrp="1" noRot="1" noMove="1" noResize="1"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 noGrp="1" noUngrp="1" noRot="1" noMove="1" noResize="1"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 noGrp="1" noUngrp="1" noRot="1" noMove="1" noResize="1"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 noGrp="1" noUngrp="1" noRot="1" noMove="1" noResize="1"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 noGrp="1" noUngrp="1" noRot="1" noMove="1" noResize="1"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Grp="1" noUngrp="1" noRot="1" noMove="1" noResize="1"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 noGrp="1" noUngrp="1" noRot="1" noMove="1" noResize="1"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 noGrp="1" noUngrp="1" noRot="1" noMove="1" noResize="1"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 noGrp="1" noUngrp="1" noRot="1" noMove="1" noResize="1"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 noGrp="1" noUngrp="1" noRot="1" noMove="1" noResize="1"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 noGrp="1" noUngrp="1" noRot="1" noMove="1" noResize="1"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 noGrp="1" noUngrp="1" noRot="1" noMove="1" noResize="1"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 noGrp="1" noUngrp="1" noRot="1" noMove="1" noResize="1"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 noGrp="1" noUngrp="1" noRot="1" noMove="1" noResize="1"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 noGrp="1" noUngrp="1" noRot="1" noMove="1" noResize="1"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 noGrp="1" noUngrp="1" noRot="1" noMove="1" noResize="1"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 noGrp="1" noUngrp="1" noRot="1" noMove="1" noResize="1"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Grp="1" noUngrp="1" noRot="1" noMove="1" noResize="1"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45FAA11-FA4D-47E3-AEE4-6A00E64017E1}"/>
              </a:ext>
            </a:extLst>
          </p:cNvPr>
          <p:cNvSpPr txBox="1"/>
          <p:nvPr/>
        </p:nvSpPr>
        <p:spPr>
          <a:xfrm>
            <a:off x="752466" y="1284950"/>
            <a:ext cx="1085823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404040"/>
                </a:solidFill>
              </a:rPr>
              <a:t>최초 계획은 웹 서버와 연결 된 게임 서버 구조 개발</a:t>
            </a:r>
            <a:r>
              <a:rPr lang="en-US" altLang="ko-KR" dirty="0">
                <a:solidFill>
                  <a:srgbClr val="404040"/>
                </a:solidFill>
              </a:rPr>
              <a:t>… </a:t>
            </a:r>
            <a:r>
              <a:rPr lang="ko-KR" altLang="en-US" dirty="0">
                <a:solidFill>
                  <a:srgbClr val="404040"/>
                </a:solidFill>
              </a:rPr>
              <a:t>하지만 </a:t>
            </a:r>
            <a:r>
              <a:rPr lang="ko-KR" altLang="en-US" dirty="0" err="1">
                <a:solidFill>
                  <a:srgbClr val="404040"/>
                </a:solidFill>
              </a:rPr>
              <a:t>현재로써는</a:t>
            </a:r>
            <a:r>
              <a:rPr lang="ko-KR" altLang="en-US" dirty="0">
                <a:solidFill>
                  <a:srgbClr val="404040"/>
                </a:solidFill>
              </a:rPr>
              <a:t> 시간이 부족해 보임</a:t>
            </a:r>
            <a:endParaRPr lang="en-US" altLang="ko-KR" dirty="0">
              <a:solidFill>
                <a:srgbClr val="40404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40404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404040"/>
                </a:solidFill>
              </a:rPr>
              <a:t>현재 서버에 적용된 라이브러리는 </a:t>
            </a:r>
            <a:r>
              <a:rPr lang="en-US" altLang="ko-KR" dirty="0">
                <a:solidFill>
                  <a:srgbClr val="404040"/>
                </a:solidFill>
              </a:rPr>
              <a:t>Boost, OpenSSL, </a:t>
            </a:r>
            <a:r>
              <a:rPr lang="en-US" altLang="ko-KR" dirty="0" err="1">
                <a:solidFill>
                  <a:srgbClr val="404040"/>
                </a:solidFill>
              </a:rPr>
              <a:t>FlatBuffers</a:t>
            </a:r>
            <a:r>
              <a:rPr lang="en-US" altLang="ko-KR" dirty="0">
                <a:solidFill>
                  <a:srgbClr val="404040"/>
                </a:solidFill>
              </a:rPr>
              <a:t>, </a:t>
            </a:r>
            <a:r>
              <a:rPr lang="en-US" altLang="ko-KR" dirty="0" err="1">
                <a:solidFill>
                  <a:srgbClr val="404040"/>
                </a:solidFill>
              </a:rPr>
              <a:t>spdlog</a:t>
            </a:r>
            <a:r>
              <a:rPr lang="ko-KR" altLang="en-US" dirty="0">
                <a:solidFill>
                  <a:srgbClr val="404040"/>
                </a:solidFill>
              </a:rPr>
              <a:t>가 있으며 서버 관련 기술 스택은 </a:t>
            </a:r>
            <a:r>
              <a:rPr lang="en-US" altLang="ko-KR" dirty="0">
                <a:solidFill>
                  <a:srgbClr val="404040"/>
                </a:solidFill>
              </a:rPr>
              <a:t>Boost </a:t>
            </a:r>
            <a:r>
              <a:rPr lang="ko-KR" altLang="en-US" dirty="0">
                <a:solidFill>
                  <a:srgbClr val="404040"/>
                </a:solidFill>
              </a:rPr>
              <a:t>도움을 받고 있습니다</a:t>
            </a:r>
            <a:r>
              <a:rPr lang="en-US" altLang="ko-KR" dirty="0">
                <a:solidFill>
                  <a:srgbClr val="40404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40404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12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최초 계획 및 관련 이론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자유형 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 noGrp="1" noUngrp="1" noRot="1" noMove="1" noResize="1"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 noGrp="1" noUngrp="1" noRot="1" noMove="1" noResize="1"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 noGrp="1" noUngrp="1" noRot="1" noMove="1" noResize="1"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 noGrp="1" noUngrp="1" noRot="1" noMove="1" noResize="1"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 noGrp="1" noUngrp="1" noRot="1" noMove="1" noResize="1"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 noGrp="1" noUngrp="1" noRot="1" noMove="1" noResize="1"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Grp="1" noUngrp="1" noRot="1" noMove="1" noResize="1"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 noGrp="1" noUngrp="1" noRot="1" noMove="1" noResize="1"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 noGrp="1" noUngrp="1" noRot="1" noMove="1" noResize="1"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 noGrp="1" noUngrp="1" noRot="1" noMove="1" noResize="1"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 noGrp="1" noUngrp="1" noRot="1" noMove="1" noResize="1"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 noGrp="1" noUngrp="1" noRot="1" noMove="1" noResize="1"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 noGrp="1" noUngrp="1" noRot="1" noMove="1" noResize="1"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 noGrp="1" noUngrp="1" noRot="1" noMove="1" noResize="1"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 noGrp="1" noUngrp="1" noRot="1" noMove="1" noResize="1"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 noGrp="1" noUngrp="1" noRot="1" noMove="1" noResize="1"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 noGrp="1" noUngrp="1" noRot="1" noMove="1" noResize="1"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 noGrp="1" noUngrp="1" noRot="1" noMove="1" noResize="1"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Grp="1" noUngrp="1" noRot="1" noMove="1" noResize="1"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03E61CC8-B1FC-F1B7-F610-589F9BF814A2}"/>
              </a:ext>
            </a:extLst>
          </p:cNvPr>
          <p:cNvGrpSpPr/>
          <p:nvPr/>
        </p:nvGrpSpPr>
        <p:grpSpPr>
          <a:xfrm>
            <a:off x="7284329" y="557450"/>
            <a:ext cx="3864151" cy="1455002"/>
            <a:chOff x="3878398" y="1064565"/>
            <a:chExt cx="3864151" cy="1455002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172B29E3-85D2-940E-711A-1EFB0686E625}"/>
                </a:ext>
              </a:extLst>
            </p:cNvPr>
            <p:cNvGrpSpPr/>
            <p:nvPr/>
          </p:nvGrpSpPr>
          <p:grpSpPr>
            <a:xfrm>
              <a:off x="6382560" y="1134225"/>
              <a:ext cx="1359989" cy="1385342"/>
              <a:chOff x="3077366" y="1183415"/>
              <a:chExt cx="1359989" cy="1385342"/>
            </a:xfrm>
          </p:grpSpPr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A370E9DB-15EE-E8D3-ACEE-38AF666251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217523" y="1489086"/>
                <a:ext cx="1079671" cy="1079671"/>
              </a:xfrm>
              <a:prstGeom prst="rect">
                <a:avLst/>
              </a:prstGeom>
            </p:spPr>
          </p:pic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5994AFF-36C9-97C3-5C94-4A3CB08C070C}"/>
                  </a:ext>
                </a:extLst>
              </p:cNvPr>
              <p:cNvSpPr txBox="1"/>
              <p:nvPr/>
            </p:nvSpPr>
            <p:spPr>
              <a:xfrm>
                <a:off x="3077366" y="1183415"/>
                <a:ext cx="13599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rgbClr val="404040"/>
                    </a:solidFill>
                  </a:rPr>
                  <a:t>Main Thread</a:t>
                </a:r>
                <a:endParaRPr lang="ko-KR" altLang="en-US" sz="1600" dirty="0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ABFEBCD5-A21B-15BC-DD2A-E9C1BCADC420}"/>
                </a:ext>
              </a:extLst>
            </p:cNvPr>
            <p:cNvGrpSpPr/>
            <p:nvPr/>
          </p:nvGrpSpPr>
          <p:grpSpPr>
            <a:xfrm>
              <a:off x="3878398" y="1064565"/>
              <a:ext cx="1722266" cy="1385342"/>
              <a:chOff x="2896230" y="1183415"/>
              <a:chExt cx="1722266" cy="1385342"/>
            </a:xfrm>
          </p:grpSpPr>
          <p:pic>
            <p:nvPicPr>
              <p:cNvPr id="108" name="그림 107">
                <a:extLst>
                  <a:ext uri="{FF2B5EF4-FFF2-40B4-BE49-F238E27FC236}">
                    <a16:creationId xmlns:a16="http://schemas.microsoft.com/office/drawing/2014/main" id="{C3CC957C-ABE8-75EB-D1CB-F6F583FF3F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7523" y="1489086"/>
                <a:ext cx="1079672" cy="1079671"/>
              </a:xfrm>
              <a:prstGeom prst="rect">
                <a:avLst/>
              </a:prstGeom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207E672-F427-3DFA-0030-11E70D47887E}"/>
                  </a:ext>
                </a:extLst>
              </p:cNvPr>
              <p:cNvSpPr txBox="1"/>
              <p:nvPr/>
            </p:nvSpPr>
            <p:spPr>
              <a:xfrm>
                <a:off x="2896230" y="1183415"/>
                <a:ext cx="17222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rgbClr val="404040"/>
                    </a:solidFill>
                  </a:rPr>
                  <a:t>Thread Manager</a:t>
                </a:r>
                <a:endParaRPr lang="ko-KR" altLang="en-US" sz="1600" dirty="0">
                  <a:solidFill>
                    <a:srgbClr val="404040"/>
                  </a:solidFill>
                </a:endParaRPr>
              </a:p>
            </p:txBody>
          </p:sp>
        </p:grp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A7769B87-623A-4F1A-8E01-28E7DB29AC29}"/>
                </a:ext>
              </a:extLst>
            </p:cNvPr>
            <p:cNvCxnSpPr>
              <a:stCxn id="101" idx="1"/>
            </p:cNvCxnSpPr>
            <p:nvPr/>
          </p:nvCxnSpPr>
          <p:spPr>
            <a:xfrm flipH="1" flipV="1">
              <a:off x="5363038" y="1973804"/>
              <a:ext cx="1159679" cy="5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5" name="그림 114" descr="텍스트이(가) 표시된 사진&#10;&#10;자동 생성된 설명">
            <a:extLst>
              <a:ext uri="{FF2B5EF4-FFF2-40B4-BE49-F238E27FC236}">
                <a16:creationId xmlns:a16="http://schemas.microsoft.com/office/drawing/2014/main" id="{7BDE446A-635A-668D-D2CD-1F6878E41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955" y="965664"/>
            <a:ext cx="4410691" cy="2333951"/>
          </a:xfrm>
          <a:prstGeom prst="rect">
            <a:avLst/>
          </a:prstGeom>
        </p:spPr>
      </p:pic>
      <p:pic>
        <p:nvPicPr>
          <p:cNvPr id="117" name="그림 116" descr="텍스트이(가) 표시된 사진&#10;&#10;자동 생성된 설명">
            <a:extLst>
              <a:ext uri="{FF2B5EF4-FFF2-40B4-BE49-F238E27FC236}">
                <a16:creationId xmlns:a16="http://schemas.microsoft.com/office/drawing/2014/main" id="{C62AFE8E-C92E-C7FB-F3B3-EE76E0E4A6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65" y="2188141"/>
            <a:ext cx="3277057" cy="1943371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D5079BA2-E2D1-EE58-C8E1-EF681997CBB7}"/>
              </a:ext>
            </a:extLst>
          </p:cNvPr>
          <p:cNvSpPr txBox="1"/>
          <p:nvPr/>
        </p:nvSpPr>
        <p:spPr>
          <a:xfrm>
            <a:off x="562278" y="3475673"/>
            <a:ext cx="78730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404040"/>
                </a:solidFill>
              </a:rPr>
              <a:t>서버를 열었을 때</a:t>
            </a:r>
            <a:r>
              <a:rPr lang="en-US" altLang="ko-KR" dirty="0">
                <a:solidFill>
                  <a:srgbClr val="404040"/>
                </a:solidFill>
              </a:rPr>
              <a:t>, </a:t>
            </a:r>
            <a:r>
              <a:rPr lang="ko-KR" altLang="en-US" dirty="0">
                <a:solidFill>
                  <a:srgbClr val="404040"/>
                </a:solidFill>
              </a:rPr>
              <a:t>일을 처리를 해주기 위한 스레드를 구현합니다</a:t>
            </a:r>
            <a:r>
              <a:rPr lang="en-US" altLang="ko-KR" dirty="0">
                <a:solidFill>
                  <a:srgbClr val="40404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404040"/>
                </a:solidFill>
              </a:rPr>
              <a:t>현재는 </a:t>
            </a:r>
            <a:r>
              <a:rPr lang="en-US" altLang="ko-KR" dirty="0" err="1">
                <a:solidFill>
                  <a:srgbClr val="404040"/>
                </a:solidFill>
              </a:rPr>
              <a:t>MainThread</a:t>
            </a:r>
            <a:r>
              <a:rPr lang="ko-KR" altLang="en-US" dirty="0">
                <a:solidFill>
                  <a:srgbClr val="404040"/>
                </a:solidFill>
              </a:rPr>
              <a:t>하나 밖에 존재하지 않지만 </a:t>
            </a:r>
            <a:r>
              <a:rPr lang="en-US" altLang="ko-KR" dirty="0" err="1">
                <a:solidFill>
                  <a:srgbClr val="404040"/>
                </a:solidFill>
              </a:rPr>
              <a:t>DBThread</a:t>
            </a:r>
            <a:r>
              <a:rPr lang="en-US" altLang="ko-KR" dirty="0">
                <a:solidFill>
                  <a:srgbClr val="404040"/>
                </a:solidFill>
              </a:rPr>
              <a:t>, </a:t>
            </a:r>
            <a:r>
              <a:rPr lang="en-US" altLang="ko-KR" dirty="0" err="1">
                <a:solidFill>
                  <a:srgbClr val="404040"/>
                </a:solidFill>
              </a:rPr>
              <a:t>HttpThread</a:t>
            </a:r>
            <a:r>
              <a:rPr lang="en-US" altLang="ko-KR" dirty="0">
                <a:solidFill>
                  <a:srgbClr val="404040"/>
                </a:solidFill>
              </a:rPr>
              <a:t> </a:t>
            </a:r>
            <a:r>
              <a:rPr lang="ko-KR" altLang="en-US" dirty="0">
                <a:solidFill>
                  <a:srgbClr val="404040"/>
                </a:solidFill>
              </a:rPr>
              <a:t>혹은 핵심 코어를 위한 스레드를 만들어도 무관합니다</a:t>
            </a:r>
            <a:r>
              <a:rPr lang="en-US" altLang="ko-KR" dirty="0">
                <a:solidFill>
                  <a:srgbClr val="40404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404040"/>
                </a:solidFill>
              </a:rPr>
              <a:t>저는 </a:t>
            </a:r>
            <a:r>
              <a:rPr lang="en-US" altLang="ko-KR" dirty="0" err="1">
                <a:solidFill>
                  <a:srgbClr val="404040"/>
                </a:solidFill>
              </a:rPr>
              <a:t>MainThread</a:t>
            </a:r>
            <a:r>
              <a:rPr lang="ko-KR" altLang="en-US" dirty="0">
                <a:solidFill>
                  <a:srgbClr val="404040"/>
                </a:solidFill>
              </a:rPr>
              <a:t>를 하나 생성하여 서버를 오픈하는 방향으로 진행하였습니다</a:t>
            </a:r>
            <a:r>
              <a:rPr lang="en-US" altLang="ko-KR" dirty="0">
                <a:solidFill>
                  <a:srgbClr val="40404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40404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251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최초 계획 및 관련 이론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자유형 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 noGrp="1" noUngrp="1" noRot="1" noMove="1" noResize="1"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 noGrp="1" noUngrp="1" noRot="1" noMove="1" noResize="1"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 noGrp="1" noUngrp="1" noRot="1" noMove="1" noResize="1"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 noGrp="1" noUngrp="1" noRot="1" noMove="1" noResize="1"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 noGrp="1" noUngrp="1" noRot="1" noMove="1" noResize="1"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 noGrp="1" noUngrp="1" noRot="1" noMove="1" noResize="1"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Grp="1" noUngrp="1" noRot="1" noMove="1" noResize="1"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 noGrp="1" noUngrp="1" noRot="1" noMove="1" noResize="1"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 noGrp="1" noUngrp="1" noRot="1" noMove="1" noResize="1"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 noGrp="1" noUngrp="1" noRot="1" noMove="1" noResize="1"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 noGrp="1" noUngrp="1" noRot="1" noMove="1" noResize="1"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 noGrp="1" noUngrp="1" noRot="1" noMove="1" noResize="1"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 noGrp="1" noUngrp="1" noRot="1" noMove="1" noResize="1"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 noGrp="1" noUngrp="1" noRot="1" noMove="1" noResize="1"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 noGrp="1" noUngrp="1" noRot="1" noMove="1" noResize="1"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 noGrp="1" noUngrp="1" noRot="1" noMove="1" noResize="1"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 noGrp="1" noUngrp="1" noRot="1" noMove="1" noResize="1"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 noGrp="1" noUngrp="1" noRot="1" noMove="1" noResize="1"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Grp="1" noUngrp="1" noRot="1" noMove="1" noResize="1"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F41E39B-64B1-FE02-49F5-21CAE59EF8F7}"/>
              </a:ext>
            </a:extLst>
          </p:cNvPr>
          <p:cNvGrpSpPr/>
          <p:nvPr/>
        </p:nvGrpSpPr>
        <p:grpSpPr>
          <a:xfrm>
            <a:off x="1546363" y="1042016"/>
            <a:ext cx="3760727" cy="1406282"/>
            <a:chOff x="1328249" y="1209588"/>
            <a:chExt cx="3760727" cy="1406282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AAAE51ED-A63E-3591-41D2-E9844FD7693C}"/>
                </a:ext>
              </a:extLst>
            </p:cNvPr>
            <p:cNvGrpSpPr/>
            <p:nvPr/>
          </p:nvGrpSpPr>
          <p:grpSpPr>
            <a:xfrm>
              <a:off x="1328249" y="1230528"/>
              <a:ext cx="1079671" cy="1385342"/>
              <a:chOff x="1190179" y="1892880"/>
              <a:chExt cx="1995437" cy="2560378"/>
            </a:xfrm>
          </p:grpSpPr>
          <p:pic>
            <p:nvPicPr>
              <p:cNvPr id="98" name="그림 97">
                <a:extLst>
                  <a:ext uri="{FF2B5EF4-FFF2-40B4-BE49-F238E27FC236}">
                    <a16:creationId xmlns:a16="http://schemas.microsoft.com/office/drawing/2014/main" id="{8F0CF1E3-D7D0-40CE-0FC9-DC7335AEA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190179" y="2457819"/>
                <a:ext cx="1995437" cy="1995439"/>
              </a:xfrm>
              <a:prstGeom prst="rect">
                <a:avLst/>
              </a:prstGeom>
            </p:spPr>
          </p:pic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76A4BC8-E1F0-8F13-7C53-FE35918A2B70}"/>
                  </a:ext>
                </a:extLst>
              </p:cNvPr>
              <p:cNvSpPr txBox="1"/>
              <p:nvPr/>
            </p:nvSpPr>
            <p:spPr>
              <a:xfrm>
                <a:off x="1525455" y="1892880"/>
                <a:ext cx="1324899" cy="625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rgbClr val="404040"/>
                    </a:solidFill>
                  </a:rPr>
                  <a:t>Client</a:t>
                </a:r>
                <a:endParaRPr lang="ko-KR" altLang="en-US" sz="1600" dirty="0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172B29E3-85D2-940E-711A-1EFB0686E625}"/>
                </a:ext>
              </a:extLst>
            </p:cNvPr>
            <p:cNvGrpSpPr/>
            <p:nvPr/>
          </p:nvGrpSpPr>
          <p:grpSpPr>
            <a:xfrm>
              <a:off x="4009304" y="1209588"/>
              <a:ext cx="1079672" cy="1385342"/>
              <a:chOff x="3217523" y="1183415"/>
              <a:chExt cx="1079672" cy="1385342"/>
            </a:xfrm>
          </p:grpSpPr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A370E9DB-15EE-E8D3-ACEE-38AF666251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7523" y="1489086"/>
                <a:ext cx="1079672" cy="1079671"/>
              </a:xfrm>
              <a:prstGeom prst="rect">
                <a:avLst/>
              </a:prstGeom>
            </p:spPr>
          </p:pic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5994AFF-36C9-97C3-5C94-4A3CB08C070C}"/>
                  </a:ext>
                </a:extLst>
              </p:cNvPr>
              <p:cNvSpPr txBox="1"/>
              <p:nvPr/>
            </p:nvSpPr>
            <p:spPr>
              <a:xfrm>
                <a:off x="3372672" y="1183415"/>
                <a:ext cx="769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rgbClr val="404040"/>
                    </a:solidFill>
                  </a:rPr>
                  <a:t>Server</a:t>
                </a:r>
                <a:endParaRPr lang="ko-KR" altLang="en-US" sz="1600" dirty="0">
                  <a:solidFill>
                    <a:srgbClr val="404040"/>
                  </a:solidFill>
                </a:endParaRPr>
              </a:p>
            </p:txBody>
          </p:sp>
        </p:grp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62F6C1BB-0972-D2C1-0677-C38757EABF82}"/>
                </a:ext>
              </a:extLst>
            </p:cNvPr>
            <p:cNvCxnSpPr>
              <a:stCxn id="98" idx="3"/>
            </p:cNvCxnSpPr>
            <p:nvPr/>
          </p:nvCxnSpPr>
          <p:spPr>
            <a:xfrm flipV="1">
              <a:off x="2407920" y="2076034"/>
              <a:ext cx="160138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2" name="그림 121" descr="텍스트이(가) 표시된 사진&#10;&#10;자동 생성된 설명">
            <a:extLst>
              <a:ext uri="{FF2B5EF4-FFF2-40B4-BE49-F238E27FC236}">
                <a16:creationId xmlns:a16="http://schemas.microsoft.com/office/drawing/2014/main" id="{00912862-C85F-4912-B22C-F8BF7EDC9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51" y="2463128"/>
            <a:ext cx="4877481" cy="3543795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8F201B3A-D212-5E5A-483C-BE2AC72B1ABA}"/>
              </a:ext>
            </a:extLst>
          </p:cNvPr>
          <p:cNvSpPr txBox="1"/>
          <p:nvPr/>
        </p:nvSpPr>
        <p:spPr>
          <a:xfrm>
            <a:off x="5672151" y="1308237"/>
            <a:ext cx="59385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404040"/>
                </a:solidFill>
              </a:rPr>
              <a:t>클라이언트가 서버에 접속하게 된다면 이벤트를 알립니다</a:t>
            </a:r>
            <a:r>
              <a:rPr lang="en-US" altLang="ko-KR" dirty="0">
                <a:solidFill>
                  <a:srgbClr val="40404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40404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404040"/>
                </a:solidFill>
              </a:rPr>
              <a:t>연결 접속 성공 이벤트가 발생하게 되면 발급받은 세션을 초기화 하고 읽기 작업을 수행 할 수 있도록 설정 합니다</a:t>
            </a:r>
            <a:r>
              <a:rPr lang="en-US" altLang="ko-KR" dirty="0">
                <a:solidFill>
                  <a:srgbClr val="404040"/>
                </a:solidFill>
              </a:rPr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515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최초 계획 및 관련 이론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자유형 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 noGrp="1" noUngrp="1" noRot="1" noMove="1" noResize="1"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 noGrp="1" noUngrp="1" noRot="1" noMove="1" noResize="1"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 noGrp="1" noUngrp="1" noRot="1" noMove="1" noResize="1"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 noGrp="1" noUngrp="1" noRot="1" noMove="1" noResize="1"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 noGrp="1" noUngrp="1" noRot="1" noMove="1" noResize="1"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 noGrp="1" noUngrp="1" noRot="1" noMove="1" noResize="1"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Grp="1" noUngrp="1" noRot="1" noMove="1" noResize="1"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 noGrp="1" noUngrp="1" noRot="1" noMove="1" noResize="1"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 noGrp="1" noUngrp="1" noRot="1" noMove="1" noResize="1"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 noGrp="1" noUngrp="1" noRot="1" noMove="1" noResize="1"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 noGrp="1" noUngrp="1" noRot="1" noMove="1" noResize="1"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 noGrp="1" noUngrp="1" noRot="1" noMove="1" noResize="1"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 noGrp="1" noUngrp="1" noRot="1" noMove="1" noResize="1"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 noGrp="1" noUngrp="1" noRot="1" noMove="1" noResize="1"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 noGrp="1" noUngrp="1" noRot="1" noMove="1" noResize="1"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 noGrp="1" noUngrp="1" noRot="1" noMove="1" noResize="1"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 noGrp="1" noUngrp="1" noRot="1" noMove="1" noResize="1"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 noGrp="1" noUngrp="1" noRot="1" noMove="1" noResize="1"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Grp="1" noUngrp="1" noRot="1" noMove="1" noResize="1"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7" name="그림 96" descr="텍스트이(가) 표시된 사진&#10;&#10;자동 생성된 설명">
            <a:extLst>
              <a:ext uri="{FF2B5EF4-FFF2-40B4-BE49-F238E27FC236}">
                <a16:creationId xmlns:a16="http://schemas.microsoft.com/office/drawing/2014/main" id="{F652627C-20C3-34AA-A602-3E7D16B00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378" y="526515"/>
            <a:ext cx="3629532" cy="2438740"/>
          </a:xfrm>
          <a:prstGeom prst="rect">
            <a:avLst/>
          </a:prstGeom>
        </p:spPr>
      </p:pic>
      <p:pic>
        <p:nvPicPr>
          <p:cNvPr id="99" name="그림 98" descr="텍스트이(가) 표시된 사진&#10;&#10;자동 생성된 설명">
            <a:extLst>
              <a:ext uri="{FF2B5EF4-FFF2-40B4-BE49-F238E27FC236}">
                <a16:creationId xmlns:a16="http://schemas.microsoft.com/office/drawing/2014/main" id="{2EE7FB72-0675-A8F9-810C-27AC4FF7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378" y="3260704"/>
            <a:ext cx="3543795" cy="1171739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26EC5352-0380-7DCB-250E-1293BCAAD04B}"/>
              </a:ext>
            </a:extLst>
          </p:cNvPr>
          <p:cNvSpPr txBox="1"/>
          <p:nvPr/>
        </p:nvSpPr>
        <p:spPr>
          <a:xfrm>
            <a:off x="266700" y="1202620"/>
            <a:ext cx="685839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404040"/>
                </a:solidFill>
              </a:rPr>
              <a:t>읽기</a:t>
            </a:r>
            <a:r>
              <a:rPr lang="en-US" altLang="ko-KR" dirty="0">
                <a:solidFill>
                  <a:srgbClr val="404040"/>
                </a:solidFill>
              </a:rPr>
              <a:t>(</a:t>
            </a:r>
            <a:r>
              <a:rPr lang="ko-KR" altLang="en-US" dirty="0">
                <a:solidFill>
                  <a:srgbClr val="404040"/>
                </a:solidFill>
              </a:rPr>
              <a:t>수신</a:t>
            </a:r>
            <a:r>
              <a:rPr lang="en-US" altLang="ko-KR" dirty="0">
                <a:solidFill>
                  <a:srgbClr val="404040"/>
                </a:solidFill>
              </a:rPr>
              <a:t>) </a:t>
            </a:r>
            <a:r>
              <a:rPr lang="ko-KR" altLang="en-US" dirty="0">
                <a:solidFill>
                  <a:srgbClr val="404040"/>
                </a:solidFill>
              </a:rPr>
              <a:t>작업은 데이터를 저장 할 수 있어야 합니다</a:t>
            </a:r>
            <a:r>
              <a:rPr lang="en-US" altLang="ko-KR" dirty="0">
                <a:solidFill>
                  <a:srgbClr val="40404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404040"/>
                </a:solidFill>
              </a:rPr>
              <a:t>저는 메모리 풀을 이용하여 저장 할 수 있는 공간을 할당 후 읽기 작업이 완료된 데이터를 링 버퍼에 들어온 순서대로 넣는 작업을 수행하였습니다</a:t>
            </a:r>
            <a:r>
              <a:rPr lang="en-US" altLang="ko-KR" dirty="0">
                <a:solidFill>
                  <a:srgbClr val="40404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40404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404040"/>
                </a:solidFill>
              </a:rPr>
              <a:t>이렇게 링 버퍼에 저장 된 메모리는 서버 객체의 </a:t>
            </a:r>
            <a:r>
              <a:rPr lang="en-US" altLang="ko-KR" dirty="0" err="1">
                <a:solidFill>
                  <a:srgbClr val="404040"/>
                </a:solidFill>
              </a:rPr>
              <a:t>LoopTime</a:t>
            </a:r>
            <a:r>
              <a:rPr lang="ko-KR" altLang="en-US" dirty="0">
                <a:solidFill>
                  <a:srgbClr val="404040"/>
                </a:solidFill>
              </a:rPr>
              <a:t>에 처리 됩니다</a:t>
            </a:r>
            <a:r>
              <a:rPr lang="en-US" altLang="ko-KR" dirty="0">
                <a:solidFill>
                  <a:srgbClr val="40404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40404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404040"/>
              </a:solidFill>
            </a:endParaRPr>
          </a:p>
          <a:p>
            <a:endParaRPr lang="en-US" altLang="ko-KR" dirty="0"/>
          </a:p>
        </p:txBody>
      </p:sp>
      <p:pic>
        <p:nvPicPr>
          <p:cNvPr id="103" name="그림 102" descr="텍스트이(가) 표시된 사진&#10;&#10;자동 생성된 설명">
            <a:extLst>
              <a:ext uri="{FF2B5EF4-FFF2-40B4-BE49-F238E27FC236}">
                <a16:creationId xmlns:a16="http://schemas.microsoft.com/office/drawing/2014/main" id="{A5F4450F-42EB-3FB2-80B5-A42625A2C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378" y="4559544"/>
            <a:ext cx="3229426" cy="609685"/>
          </a:xfrm>
          <a:prstGeom prst="rect">
            <a:avLst/>
          </a:prstGeom>
        </p:spPr>
      </p:pic>
      <p:pic>
        <p:nvPicPr>
          <p:cNvPr id="105" name="그림 104" descr="텍스트이(가) 표시된 사진&#10;&#10;자동 생성된 설명">
            <a:extLst>
              <a:ext uri="{FF2B5EF4-FFF2-40B4-BE49-F238E27FC236}">
                <a16:creationId xmlns:a16="http://schemas.microsoft.com/office/drawing/2014/main" id="{D413B79C-6B63-CE61-9D1D-6A4A9C5E22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454" y="5317139"/>
            <a:ext cx="2610214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7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최초 계획 및 관련 이론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자유형 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 noGrp="1" noUngrp="1" noRot="1" noMove="1" noResize="1"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 noGrp="1" noUngrp="1" noRot="1" noMove="1" noResize="1"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 noGrp="1" noUngrp="1" noRot="1" noMove="1" noResize="1"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 noGrp="1" noUngrp="1" noRot="1" noMove="1" noResize="1"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 noGrp="1" noUngrp="1" noRot="1" noMove="1" noResize="1"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 noGrp="1" noUngrp="1" noRot="1" noMove="1" noResize="1"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Grp="1" noUngrp="1" noRot="1" noMove="1" noResize="1"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 noGrp="1" noUngrp="1" noRot="1" noMove="1" noResize="1"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 noGrp="1" noUngrp="1" noRot="1" noMove="1" noResize="1"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 noGrp="1" noUngrp="1" noRot="1" noMove="1" noResize="1"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 noGrp="1" noUngrp="1" noRot="1" noMove="1" noResize="1"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 noGrp="1" noUngrp="1" noRot="1" noMove="1" noResize="1"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 noGrp="1" noUngrp="1" noRot="1" noMove="1" noResize="1"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 noGrp="1" noUngrp="1" noRot="1" noMove="1" noResize="1"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 noGrp="1" noUngrp="1" noRot="1" noMove="1" noResize="1"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 noGrp="1" noUngrp="1" noRot="1" noMove="1" noResize="1"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 noGrp="1" noUngrp="1" noRot="1" noMove="1" noResize="1"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 noGrp="1" noUngrp="1" noRot="1" noMove="1" noResize="1"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Grp="1" noUngrp="1" noRot="1" noMove="1" noResize="1"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05" name="그림 104" descr="텍스트이(가) 표시된 사진&#10;&#10;자동 생성된 설명">
            <a:extLst>
              <a:ext uri="{FF2B5EF4-FFF2-40B4-BE49-F238E27FC236}">
                <a16:creationId xmlns:a16="http://schemas.microsoft.com/office/drawing/2014/main" id="{1CD6D306-0137-0015-6E8A-64D7CE47E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06" y="862046"/>
            <a:ext cx="6782747" cy="2924583"/>
          </a:xfrm>
          <a:prstGeom prst="rect">
            <a:avLst/>
          </a:prstGeom>
        </p:spPr>
      </p:pic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3B76A48E-9DCD-9DA8-9D26-0933EB9F1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269931"/>
              </p:ext>
            </p:extLst>
          </p:nvPr>
        </p:nvGraphicFramePr>
        <p:xfrm>
          <a:off x="763404" y="3823309"/>
          <a:ext cx="10428380" cy="48551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07095">
                  <a:extLst>
                    <a:ext uri="{9D8B030D-6E8A-4147-A177-3AD203B41FA5}">
                      <a16:colId xmlns:a16="http://schemas.microsoft.com/office/drawing/2014/main" val="2165650792"/>
                    </a:ext>
                  </a:extLst>
                </a:gridCol>
                <a:gridCol w="2607095">
                  <a:extLst>
                    <a:ext uri="{9D8B030D-6E8A-4147-A177-3AD203B41FA5}">
                      <a16:colId xmlns:a16="http://schemas.microsoft.com/office/drawing/2014/main" val="4278837589"/>
                    </a:ext>
                  </a:extLst>
                </a:gridCol>
                <a:gridCol w="2607095">
                  <a:extLst>
                    <a:ext uri="{9D8B030D-6E8A-4147-A177-3AD203B41FA5}">
                      <a16:colId xmlns:a16="http://schemas.microsoft.com/office/drawing/2014/main" val="3437939819"/>
                    </a:ext>
                  </a:extLst>
                </a:gridCol>
                <a:gridCol w="2607095">
                  <a:extLst>
                    <a:ext uri="{9D8B030D-6E8A-4147-A177-3AD203B41FA5}">
                      <a16:colId xmlns:a16="http://schemas.microsoft.com/office/drawing/2014/main" val="3410480742"/>
                    </a:ext>
                  </a:extLst>
                </a:gridCol>
              </a:tblGrid>
              <a:tr h="485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TAG(4)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LENGTH(4)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HASH_CODE(32)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DATA(N…)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38068917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8925E6B2-8800-4E95-F0C4-8D144D7713D4}"/>
              </a:ext>
            </a:extLst>
          </p:cNvPr>
          <p:cNvSpPr txBox="1"/>
          <p:nvPr/>
        </p:nvSpPr>
        <p:spPr>
          <a:xfrm>
            <a:off x="643083" y="4503194"/>
            <a:ext cx="109676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404040"/>
                </a:solidFill>
              </a:rPr>
              <a:t>링 버퍼에 저장된 메모리를 작업하기 위해서는 몇가지 규칙을 정해주어야 합니다</a:t>
            </a:r>
            <a:r>
              <a:rPr lang="en-US" altLang="ko-KR" dirty="0">
                <a:solidFill>
                  <a:srgbClr val="40404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404040"/>
                </a:solidFill>
              </a:rPr>
              <a:t>저의 경우 헤더를 정의하여 메모리에서 헤더 사이즈 만큼 메모리를 읽어 </a:t>
            </a:r>
            <a:r>
              <a:rPr lang="en-US" altLang="ko-KR" dirty="0">
                <a:solidFill>
                  <a:srgbClr val="404040"/>
                </a:solidFill>
              </a:rPr>
              <a:t>DATA</a:t>
            </a:r>
            <a:r>
              <a:rPr lang="ko-KR" altLang="en-US" dirty="0">
                <a:solidFill>
                  <a:srgbClr val="404040"/>
                </a:solidFill>
              </a:rPr>
              <a:t>를 처리 하도록 처리 하였습니다</a:t>
            </a:r>
            <a:r>
              <a:rPr lang="en-US" altLang="ko-KR" dirty="0">
                <a:solidFill>
                  <a:srgbClr val="40404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404040"/>
                </a:solidFill>
              </a:rPr>
              <a:t>이후 메모리를 패킷으로 패키징하고 서버 객체로 날립니다</a:t>
            </a:r>
            <a:r>
              <a:rPr lang="en-US" altLang="ko-KR" dirty="0">
                <a:solidFill>
                  <a:srgbClr val="404040"/>
                </a:solidFill>
              </a:rPr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697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최초 계획 및 관련 이론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자유형 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 noGrp="1" noUngrp="1" noRot="1" noMove="1" noResize="1"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 noGrp="1" noUngrp="1" noRot="1" noMove="1" noResize="1"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 noGrp="1" noUngrp="1" noRot="1" noMove="1" noResize="1"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 noGrp="1" noUngrp="1" noRot="1" noMove="1" noResize="1"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 noGrp="1" noUngrp="1" noRot="1" noMove="1" noResize="1"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 noGrp="1" noUngrp="1" noRot="1" noMove="1" noResize="1"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Grp="1" noUngrp="1" noRot="1" noMove="1" noResize="1"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 noGrp="1" noUngrp="1" noRot="1" noMove="1" noResize="1"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 noGrp="1" noUngrp="1" noRot="1" noMove="1" noResize="1"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 noGrp="1" noUngrp="1" noRot="1" noMove="1" noResize="1"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 noGrp="1" noUngrp="1" noRot="1" noMove="1" noResize="1"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 noGrp="1" noUngrp="1" noRot="1" noMove="1" noResize="1"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 noGrp="1" noUngrp="1" noRot="1" noMove="1" noResize="1"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 noGrp="1" noUngrp="1" noRot="1" noMove="1" noResize="1"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 noGrp="1" noUngrp="1" noRot="1" noMove="1" noResize="1"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 noGrp="1" noUngrp="1" noRot="1" noMove="1" noResize="1"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 noGrp="1" noUngrp="1" noRot="1" noMove="1" noResize="1"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 noGrp="1" noUngrp="1" noRot="1" noMove="1" noResize="1"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Grp="1" noUngrp="1" noRot="1" noMove="1" noResize="1"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05" name="그림 104" descr="텍스트이(가) 표시된 사진&#10;&#10;자동 생성된 설명">
            <a:extLst>
              <a:ext uri="{FF2B5EF4-FFF2-40B4-BE49-F238E27FC236}">
                <a16:creationId xmlns:a16="http://schemas.microsoft.com/office/drawing/2014/main" id="{1CD6D306-0137-0015-6E8A-64D7CE47E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42" y="964520"/>
            <a:ext cx="6782747" cy="2924583"/>
          </a:xfrm>
          <a:prstGeom prst="rect">
            <a:avLst/>
          </a:prstGeom>
        </p:spPr>
      </p:pic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3B76A48E-9DCD-9DA8-9D26-0933EB9F1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55819"/>
              </p:ext>
            </p:extLst>
          </p:nvPr>
        </p:nvGraphicFramePr>
        <p:xfrm>
          <a:off x="744989" y="3993523"/>
          <a:ext cx="10428380" cy="48551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07095">
                  <a:extLst>
                    <a:ext uri="{9D8B030D-6E8A-4147-A177-3AD203B41FA5}">
                      <a16:colId xmlns:a16="http://schemas.microsoft.com/office/drawing/2014/main" val="2165650792"/>
                    </a:ext>
                  </a:extLst>
                </a:gridCol>
                <a:gridCol w="2607095">
                  <a:extLst>
                    <a:ext uri="{9D8B030D-6E8A-4147-A177-3AD203B41FA5}">
                      <a16:colId xmlns:a16="http://schemas.microsoft.com/office/drawing/2014/main" val="4278837589"/>
                    </a:ext>
                  </a:extLst>
                </a:gridCol>
                <a:gridCol w="2607095">
                  <a:extLst>
                    <a:ext uri="{9D8B030D-6E8A-4147-A177-3AD203B41FA5}">
                      <a16:colId xmlns:a16="http://schemas.microsoft.com/office/drawing/2014/main" val="3437939819"/>
                    </a:ext>
                  </a:extLst>
                </a:gridCol>
                <a:gridCol w="2607095">
                  <a:extLst>
                    <a:ext uri="{9D8B030D-6E8A-4147-A177-3AD203B41FA5}">
                      <a16:colId xmlns:a16="http://schemas.microsoft.com/office/drawing/2014/main" val="3410480742"/>
                    </a:ext>
                  </a:extLst>
                </a:gridCol>
              </a:tblGrid>
              <a:tr h="485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TAG(4)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LENGTH(4)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HASH_CODE(32)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DATA(N…)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38068917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8925E6B2-8800-4E95-F0C4-8D144D7713D4}"/>
              </a:ext>
            </a:extLst>
          </p:cNvPr>
          <p:cNvSpPr txBox="1"/>
          <p:nvPr/>
        </p:nvSpPr>
        <p:spPr>
          <a:xfrm>
            <a:off x="643083" y="4503194"/>
            <a:ext cx="109676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404040"/>
                </a:solidFill>
              </a:rPr>
              <a:t>링 버퍼에 저장된 메모리를 작업하기 위해서는 몇가지 규칙을 정해주어야 합니다</a:t>
            </a:r>
            <a:r>
              <a:rPr lang="en-US" altLang="ko-KR" dirty="0">
                <a:solidFill>
                  <a:srgbClr val="40404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404040"/>
                </a:solidFill>
              </a:rPr>
              <a:t>저의 경우 헤더를 정의하여 메모리에서 헤더 사이즈 만큼 메모리를 읽어 </a:t>
            </a:r>
            <a:r>
              <a:rPr lang="en-US" altLang="ko-KR" dirty="0">
                <a:solidFill>
                  <a:srgbClr val="404040"/>
                </a:solidFill>
              </a:rPr>
              <a:t>DATA</a:t>
            </a:r>
            <a:r>
              <a:rPr lang="ko-KR" altLang="en-US" dirty="0">
                <a:solidFill>
                  <a:srgbClr val="404040"/>
                </a:solidFill>
              </a:rPr>
              <a:t>를 처리 하도록 처리 하였습니다</a:t>
            </a:r>
            <a:r>
              <a:rPr lang="en-US" altLang="ko-KR" dirty="0">
                <a:solidFill>
                  <a:srgbClr val="40404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404040"/>
                </a:solidFill>
              </a:rPr>
              <a:t>이후 메모리를 패킷으로 패키징하고 서버 객체로 날립니다</a:t>
            </a:r>
            <a:r>
              <a:rPr lang="en-US" altLang="ko-KR" dirty="0">
                <a:solidFill>
                  <a:srgbClr val="404040"/>
                </a:solidFill>
              </a:rPr>
              <a:t>.</a:t>
            </a:r>
          </a:p>
          <a:p>
            <a:endParaRPr lang="en-US" altLang="ko-KR" dirty="0"/>
          </a:p>
        </p:txBody>
      </p:sp>
      <p:pic>
        <p:nvPicPr>
          <p:cNvPr id="99" name="그림 98" descr="텍스트이(가) 표시된 사진&#10;&#10;자동 생성된 설명">
            <a:extLst>
              <a:ext uri="{FF2B5EF4-FFF2-40B4-BE49-F238E27FC236}">
                <a16:creationId xmlns:a16="http://schemas.microsoft.com/office/drawing/2014/main" id="{E1DAC588-7082-F03C-0097-5C3BD372D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390" y="794306"/>
            <a:ext cx="4229690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54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최초 계획 및 관련 이론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자유형 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 noGrp="1" noUngrp="1" noRot="1" noMove="1" noResize="1"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 noGrp="1" noUngrp="1" noRot="1" noMove="1" noResize="1"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 noGrp="1" noUngrp="1" noRot="1" noMove="1" noResize="1"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 noGrp="1" noUngrp="1" noRot="1" noMove="1" noResize="1"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 noGrp="1" noUngrp="1" noRot="1" noMove="1" noResize="1"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 noGrp="1" noUngrp="1" noRot="1" noMove="1" noResize="1"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Grp="1" noUngrp="1" noRot="1" noMove="1" noResize="1"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 noGrp="1" noUngrp="1" noRot="1" noMove="1" noResize="1"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 noGrp="1" noUngrp="1" noRot="1" noMove="1" noResize="1"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 noGrp="1" noUngrp="1" noRot="1" noMove="1" noResize="1"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 noGrp="1" noUngrp="1" noRot="1" noMove="1" noResize="1"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 noGrp="1" noUngrp="1" noRot="1" noMove="1" noResize="1"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 noGrp="1" noUngrp="1" noRot="1" noMove="1" noResize="1"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 noGrp="1" noUngrp="1" noRot="1" noMove="1" noResize="1"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 noGrp="1" noUngrp="1" noRot="1" noMove="1" noResize="1"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 noGrp="1" noUngrp="1" noRot="1" noMove="1" noResize="1"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 noGrp="1" noUngrp="1" noRot="1" noMove="1" noResize="1"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 noGrp="1" noUngrp="1" noRot="1" noMove="1" noResize="1"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Grp="1" noUngrp="1" noRot="1" noMove="1" noResize="1"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8925E6B2-8800-4E95-F0C4-8D144D7713D4}"/>
              </a:ext>
            </a:extLst>
          </p:cNvPr>
          <p:cNvSpPr txBox="1"/>
          <p:nvPr/>
        </p:nvSpPr>
        <p:spPr>
          <a:xfrm>
            <a:off x="266700" y="1257738"/>
            <a:ext cx="490393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서버 객체에서 받은 패킷 정보는 그대로 </a:t>
            </a:r>
            <a:r>
              <a:rPr lang="ko-KR" altLang="en-US" dirty="0" err="1"/>
              <a:t>핸들러를</a:t>
            </a:r>
            <a:r>
              <a:rPr lang="ko-KR" altLang="en-US" dirty="0"/>
              <a:t> 탐색하여 처리 하도록 합니다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OnReceivePacket</a:t>
            </a:r>
            <a:r>
              <a:rPr lang="ko-KR" altLang="en-US" dirty="0"/>
              <a:t>에서 </a:t>
            </a:r>
            <a:r>
              <a:rPr lang="en-US" altLang="ko-KR" dirty="0"/>
              <a:t>CS</a:t>
            </a:r>
            <a:r>
              <a:rPr lang="ko-KR" altLang="en-US" dirty="0"/>
              <a:t>간 주요 처리를 담당하게 됩니다</a:t>
            </a:r>
            <a:r>
              <a:rPr lang="en-US" altLang="ko-KR" dirty="0"/>
              <a:t>.</a:t>
            </a:r>
          </a:p>
        </p:txBody>
      </p:sp>
      <p:pic>
        <p:nvPicPr>
          <p:cNvPr id="97" name="그림 96" descr="텍스트이(가) 표시된 사진&#10;&#10;자동 생성된 설명">
            <a:extLst>
              <a:ext uri="{FF2B5EF4-FFF2-40B4-BE49-F238E27FC236}">
                <a16:creationId xmlns:a16="http://schemas.microsoft.com/office/drawing/2014/main" id="{E48E59E6-E614-9B96-A608-F535B03E5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445" y="1754469"/>
            <a:ext cx="6554115" cy="2981741"/>
          </a:xfrm>
          <a:prstGeom prst="rect">
            <a:avLst/>
          </a:prstGeom>
        </p:spPr>
      </p:pic>
      <p:pic>
        <p:nvPicPr>
          <p:cNvPr id="99" name="그림 98" descr="텍스트이(가) 표시된 사진&#10;&#10;자동 생성된 설명">
            <a:extLst>
              <a:ext uri="{FF2B5EF4-FFF2-40B4-BE49-F238E27FC236}">
                <a16:creationId xmlns:a16="http://schemas.microsoft.com/office/drawing/2014/main" id="{2278E805-BE6C-531F-3831-B34DEFBFA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21" y="1061966"/>
            <a:ext cx="6039693" cy="514422"/>
          </a:xfrm>
          <a:prstGeom prst="rect">
            <a:avLst/>
          </a:prstGeom>
        </p:spPr>
      </p:pic>
      <p:pic>
        <p:nvPicPr>
          <p:cNvPr id="101" name="그림 100" descr="텍스트이(가) 표시된 사진&#10;&#10;자동 생성된 설명">
            <a:extLst>
              <a:ext uri="{FF2B5EF4-FFF2-40B4-BE49-F238E27FC236}">
                <a16:creationId xmlns:a16="http://schemas.microsoft.com/office/drawing/2014/main" id="{F263DC9B-E85E-82A7-2D78-6DC78AA15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179" y="4828580"/>
            <a:ext cx="900238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2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전반기 진행 상황</a:t>
              </a:r>
            </a:p>
            <a:p>
              <a:pPr latinLnBrk="0">
                <a:lnSpc>
                  <a:spcPct val="200000"/>
                </a:lnSpc>
                <a:defRPr/>
              </a:pPr>
              <a:endParaRPr lang="en-US" altLang="ko-KR" sz="800" kern="0" dirty="0">
                <a:solidFill>
                  <a:srgbClr val="8D8D8D"/>
                </a:solidFill>
              </a:endParaRPr>
            </a:p>
          </p:txBody>
        </p:sp>
        <p:sp>
          <p:nvSpPr>
            <p:cNvPr id="2" name="자유형 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 noGrp="1" noUngrp="1" noRot="1" noMove="1" noResize="1"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 noGrp="1" noUngrp="1" noRot="1" noMove="1" noResize="1"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 noGrp="1" noUngrp="1" noRot="1" noMove="1" noResize="1"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 noGrp="1" noUngrp="1" noRot="1" noMove="1" noResize="1"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 noGrp="1" noUngrp="1" noRot="1" noMove="1" noResize="1"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 noGrp="1" noUngrp="1" noRot="1" noMove="1" noResize="1"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Grp="1" noUngrp="1" noRot="1" noMove="1" noResize="1"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 noGrp="1" noUngrp="1" noRot="1" noMove="1" noResize="1"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 noGrp="1" noUngrp="1" noRot="1" noMove="1" noResize="1"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 noGrp="1" noUngrp="1" noRot="1" noMove="1" noResize="1"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 noGrp="1" noUngrp="1" noRot="1" noMove="1" noResize="1"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 noGrp="1" noUngrp="1" noRot="1" noMove="1" noResize="1"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 noGrp="1" noUngrp="1" noRot="1" noMove="1" noResize="1"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 noGrp="1" noUngrp="1" noRot="1" noMove="1" noResize="1"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 noGrp="1" noUngrp="1" noRot="1" noMove="1" noResize="1"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 noGrp="1" noUngrp="1" noRot="1" noMove="1" noResize="1"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 noGrp="1" noUngrp="1" noRot="1" noMove="1" noResize="1"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 noGrp="1" noUngrp="1" noRot="1" noMove="1" noResize="1"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Grp="1" noUngrp="1" noRot="1" noMove="1" noResize="1"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45FAA11-FA4D-47E3-AEE4-6A00E64017E1}"/>
              </a:ext>
            </a:extLst>
          </p:cNvPr>
          <p:cNvSpPr txBox="1"/>
          <p:nvPr/>
        </p:nvSpPr>
        <p:spPr>
          <a:xfrm>
            <a:off x="750629" y="1026022"/>
            <a:ext cx="47484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ko-KR" altLang="en-US" dirty="0">
                <a:solidFill>
                  <a:srgbClr val="404040"/>
                </a:solidFill>
              </a:rPr>
              <a:t>서버의 기본적인 모듈 구현 완료</a:t>
            </a:r>
            <a:endParaRPr lang="en-US" altLang="ko-KR" dirty="0">
              <a:solidFill>
                <a:srgbClr val="404040"/>
              </a:solidFill>
            </a:endParaRPr>
          </a:p>
          <a:p>
            <a:pPr lvl="1" algn="ctr">
              <a:lnSpc>
                <a:spcPct val="150000"/>
              </a:lnSpc>
            </a:pPr>
            <a:r>
              <a:rPr lang="ko-KR" altLang="en-US" dirty="0">
                <a:solidFill>
                  <a:srgbClr val="404040"/>
                </a:solidFill>
              </a:rPr>
              <a:t>유저 간 데이터를 동기화 하기 위해서는</a:t>
            </a:r>
            <a:endParaRPr lang="en-US" altLang="ko-KR" dirty="0">
              <a:solidFill>
                <a:srgbClr val="404040"/>
              </a:solidFill>
            </a:endParaRPr>
          </a:p>
          <a:p>
            <a:pPr lvl="1" algn="ctr">
              <a:lnSpc>
                <a:spcPct val="150000"/>
              </a:lnSpc>
            </a:pPr>
            <a:r>
              <a:rPr lang="ko-KR" altLang="en-US" dirty="0">
                <a:solidFill>
                  <a:srgbClr val="404040"/>
                </a:solidFill>
              </a:rPr>
              <a:t>유저 매니저 구현이 필요함</a:t>
            </a:r>
            <a:endParaRPr lang="en-US" altLang="ko-KR" dirty="0">
              <a:solidFill>
                <a:srgbClr val="40404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404040"/>
              </a:solidFill>
            </a:endParaRPr>
          </a:p>
          <a:p>
            <a:endParaRPr lang="en-US" altLang="ko-KR" dirty="0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2D695B14-F686-F624-277E-7D133C3BA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75" y="2642015"/>
            <a:ext cx="4241624" cy="3440806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0247064C-CEFB-0F42-C27A-802540E20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315" y="2635239"/>
            <a:ext cx="5942858" cy="345435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06C4A55-AB05-14A3-7554-7976049AAA99}"/>
              </a:ext>
            </a:extLst>
          </p:cNvPr>
          <p:cNvSpPr txBox="1"/>
          <p:nvPr/>
        </p:nvSpPr>
        <p:spPr>
          <a:xfrm>
            <a:off x="2507580" y="2264719"/>
            <a:ext cx="7489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rgbClr val="404040"/>
                </a:solidFill>
              </a:rPr>
              <a:t>서버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68738A4-7427-A21C-B115-6FCDBB710D48}"/>
              </a:ext>
            </a:extLst>
          </p:cNvPr>
          <p:cNvSpPr txBox="1"/>
          <p:nvPr/>
        </p:nvSpPr>
        <p:spPr>
          <a:xfrm>
            <a:off x="7553865" y="2225465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rgbClr val="404040"/>
                </a:solidFill>
              </a:rPr>
              <a:t>클라이언트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1B1160A-EA34-538E-CFAF-0357BDFD7EF6}"/>
              </a:ext>
            </a:extLst>
          </p:cNvPr>
          <p:cNvSpPr txBox="1"/>
          <p:nvPr/>
        </p:nvSpPr>
        <p:spPr>
          <a:xfrm>
            <a:off x="5814536" y="921576"/>
            <a:ext cx="481170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ko-KR" altLang="en-US" dirty="0">
                <a:solidFill>
                  <a:srgbClr val="404040"/>
                </a:solidFill>
              </a:rPr>
              <a:t>테스트 </a:t>
            </a:r>
            <a:r>
              <a:rPr lang="ko-KR" altLang="en-US" dirty="0" err="1">
                <a:solidFill>
                  <a:srgbClr val="404040"/>
                </a:solidFill>
              </a:rPr>
              <a:t>씬에서</a:t>
            </a:r>
            <a:r>
              <a:rPr lang="ko-KR" altLang="en-US" dirty="0">
                <a:solidFill>
                  <a:srgbClr val="404040"/>
                </a:solidFill>
              </a:rPr>
              <a:t> 기본적으로 수행 해야 할</a:t>
            </a:r>
            <a:endParaRPr lang="en-US" altLang="ko-KR" dirty="0">
              <a:solidFill>
                <a:srgbClr val="404040"/>
              </a:solidFill>
            </a:endParaRPr>
          </a:p>
          <a:p>
            <a:pPr lvl="1" algn="ctr">
              <a:lnSpc>
                <a:spcPct val="150000"/>
              </a:lnSpc>
            </a:pPr>
            <a:r>
              <a:rPr lang="en-US" altLang="ko-KR" dirty="0">
                <a:solidFill>
                  <a:srgbClr val="404040"/>
                </a:solidFill>
              </a:rPr>
              <a:t>CS(</a:t>
            </a:r>
            <a:r>
              <a:rPr lang="ko-KR" altLang="en-US" dirty="0">
                <a:solidFill>
                  <a:srgbClr val="404040"/>
                </a:solidFill>
              </a:rPr>
              <a:t>클라이언트</a:t>
            </a:r>
            <a:r>
              <a:rPr lang="en-US" altLang="ko-KR" dirty="0">
                <a:solidFill>
                  <a:srgbClr val="404040"/>
                </a:solidFill>
              </a:rPr>
              <a:t>-</a:t>
            </a:r>
            <a:r>
              <a:rPr lang="ko-KR" altLang="en-US" dirty="0">
                <a:solidFill>
                  <a:srgbClr val="404040"/>
                </a:solidFill>
              </a:rPr>
              <a:t>서버</a:t>
            </a:r>
            <a:r>
              <a:rPr lang="en-US" altLang="ko-KR" dirty="0">
                <a:solidFill>
                  <a:srgbClr val="404040"/>
                </a:solidFill>
              </a:rPr>
              <a:t>)</a:t>
            </a:r>
            <a:r>
              <a:rPr lang="ko-KR" altLang="en-US" dirty="0">
                <a:solidFill>
                  <a:srgbClr val="404040"/>
                </a:solidFill>
              </a:rPr>
              <a:t>구조 까지는 구현됨</a:t>
            </a:r>
            <a:endParaRPr lang="en-US" altLang="ko-KR" dirty="0">
              <a:solidFill>
                <a:srgbClr val="404040"/>
              </a:solidFill>
            </a:endParaRPr>
          </a:p>
          <a:p>
            <a:pPr lvl="1" algn="ctr">
              <a:lnSpc>
                <a:spcPct val="150000"/>
              </a:lnSpc>
            </a:pPr>
            <a:r>
              <a:rPr lang="ko-KR" altLang="en-US" dirty="0">
                <a:solidFill>
                  <a:srgbClr val="404040"/>
                </a:solidFill>
              </a:rPr>
              <a:t>어설픈 클라이언트 구조 개선 필요</a:t>
            </a:r>
            <a:endParaRPr lang="en-US" altLang="ko-KR" dirty="0">
              <a:solidFill>
                <a:srgbClr val="40404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0747187"/>
      </p:ext>
    </p:extLst>
  </p:cSld>
  <p:clrMapOvr>
    <a:masterClrMapping/>
  </p:clrMapOvr>
</p:sld>
</file>

<file path=ppt/theme/theme1.xml><?xml version="1.0" encoding="utf-8"?>
<a:theme xmlns:a="http://schemas.openxmlformats.org/drawingml/2006/main" name="5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535</Words>
  <Application>Microsoft Office PowerPoint</Application>
  <PresentationFormat>와이드스크린</PresentationFormat>
  <Paragraphs>116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53_Office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정운덕 [aomgaomgaomg]</cp:lastModifiedBy>
  <cp:revision>55</cp:revision>
  <dcterms:created xsi:type="dcterms:W3CDTF">2022-03-17T00:33:37Z</dcterms:created>
  <dcterms:modified xsi:type="dcterms:W3CDTF">2022-05-16T19:21:37Z</dcterms:modified>
</cp:coreProperties>
</file>