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59" r:id="rId5"/>
    <p:sldId id="263" r:id="rId6"/>
    <p:sldId id="265" r:id="rId7"/>
    <p:sldId id="269" r:id="rId8"/>
    <p:sldId id="261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99CC"/>
    <a:srgbClr val="8D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3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23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6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9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8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8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5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4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5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49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 rot="-60000">
            <a:off x="15183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그룹 99"/>
          <p:cNvGrpSpPr>
            <a:grpSpLocks noGrp="1" noUngrp="1" noRot="1" noMove="1" noResize="1"/>
          </p:cNvGrpSpPr>
          <p:nvPr/>
        </p:nvGrpSpPr>
        <p:grpSpPr>
          <a:xfrm>
            <a:off x="443729" y="181106"/>
            <a:ext cx="11582380" cy="6459740"/>
            <a:chOff x="405629" y="181106"/>
            <a:chExt cx="11582380" cy="6459740"/>
          </a:xfrm>
        </p:grpSpPr>
        <p:sp>
          <p:nvSpPr>
            <p:cNvPr id="98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0390" y="181106"/>
              <a:ext cx="11577619" cy="64597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9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4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개인별 프로젝트 주제에 대한 발표</a:t>
              </a:r>
              <a:r>
                <a:rPr lang="en-US" altLang="ko-KR" sz="4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en-US" altLang="ko-KR" sz="1050" kern="0" dirty="0">
                  <a:solidFill>
                    <a:prstClr val="white">
                      <a:lumMod val="65000"/>
                    </a:prstClr>
                  </a:solidFill>
                </a:rPr>
                <a:t>2022.03.22</a:t>
              </a:r>
            </a:p>
          </p:txBody>
        </p:sp>
        <p:grpSp>
          <p:nvGrpSpPr>
            <p:cNvPr id="105" name="그룹 104"/>
            <p:cNvGrpSpPr>
              <a:grpSpLocks noGrp="1" noUngrp="1" noRot="1" noMove="1" noResize="1"/>
            </p:cNvGrpSpPr>
            <p:nvPr/>
          </p:nvGrpSpPr>
          <p:grpSpPr>
            <a:xfrm>
              <a:off x="405629" y="354612"/>
              <a:ext cx="259415" cy="125968"/>
              <a:chOff x="4067698" y="4382056"/>
              <a:chExt cx="259415" cy="125968"/>
            </a:xfrm>
          </p:grpSpPr>
          <p:cxnSp>
            <p:nvCxnSpPr>
              <p:cNvPr id="101" name="직선 연결선 100"/>
              <p:cNvCxnSpPr>
                <a:cxnSpLocks noGrp="1" noRot="1" noMove="1" noResize="1" noEditPoints="1" noAdjustHandles="1" noChangeArrowheads="1" noChangeShapeType="1"/>
                <a:endCxn id="99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타원 9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/>
            <p:cNvGrpSpPr>
              <a:grpSpLocks noGrp="1" noUngrp="1" noRot="1" noMove="1" noResize="1"/>
            </p:cNvGrpSpPr>
            <p:nvPr/>
          </p:nvGrpSpPr>
          <p:grpSpPr>
            <a:xfrm>
              <a:off x="405629" y="730059"/>
              <a:ext cx="259415" cy="125968"/>
              <a:chOff x="4067698" y="4382056"/>
              <a:chExt cx="259415" cy="125968"/>
            </a:xfrm>
          </p:grpSpPr>
          <p:cxnSp>
            <p:nvCxnSpPr>
              <p:cNvPr id="107" name="직선 연결선 106"/>
              <p:cNvCxnSpPr>
                <a:cxnSpLocks noGrp="1" noRot="1" noMove="1" noResize="1" noEditPoints="1" noAdjustHandles="1" noChangeArrowheads="1" noChangeShapeType="1"/>
                <a:endCxn id="108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타원 10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9" name="그룹 108"/>
            <p:cNvGrpSpPr>
              <a:grpSpLocks noGrp="1" noUngrp="1" noRot="1" noMove="1" noResize="1"/>
            </p:cNvGrpSpPr>
            <p:nvPr/>
          </p:nvGrpSpPr>
          <p:grpSpPr>
            <a:xfrm>
              <a:off x="405629" y="1105506"/>
              <a:ext cx="259415" cy="125968"/>
              <a:chOff x="4067698" y="4382056"/>
              <a:chExt cx="259415" cy="125968"/>
            </a:xfrm>
          </p:grpSpPr>
          <p:cxnSp>
            <p:nvCxnSpPr>
              <p:cNvPr id="110" name="직선 연결선 109"/>
              <p:cNvCxnSpPr>
                <a:cxnSpLocks noGrp="1" noRot="1" noMove="1" noResize="1" noEditPoints="1" noAdjustHandles="1" noChangeArrowheads="1" noChangeShapeType="1"/>
                <a:endCxn id="111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타원 11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2" name="그룹 111"/>
            <p:cNvGrpSpPr>
              <a:grpSpLocks noGrp="1" noUngrp="1" noRot="1" noMove="1" noResize="1"/>
            </p:cNvGrpSpPr>
            <p:nvPr/>
          </p:nvGrpSpPr>
          <p:grpSpPr>
            <a:xfrm>
              <a:off x="405629" y="1480953"/>
              <a:ext cx="259415" cy="125968"/>
              <a:chOff x="4067698" y="4382056"/>
              <a:chExt cx="259415" cy="125968"/>
            </a:xfrm>
          </p:grpSpPr>
          <p:cxnSp>
            <p:nvCxnSpPr>
              <p:cNvPr id="113" name="직선 연결선 112"/>
              <p:cNvCxnSpPr>
                <a:cxnSpLocks noGrp="1" noRot="1" noMove="1" noResize="1" noEditPoints="1" noAdjustHandles="1" noChangeArrowheads="1" noChangeShapeType="1"/>
                <a:endCxn id="114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5" name="그룹 114"/>
            <p:cNvGrpSpPr>
              <a:grpSpLocks noGrp="1" noUngrp="1" noRot="1" noMove="1" noResize="1"/>
            </p:cNvGrpSpPr>
            <p:nvPr/>
          </p:nvGrpSpPr>
          <p:grpSpPr>
            <a:xfrm>
              <a:off x="405629" y="1856400"/>
              <a:ext cx="259415" cy="125968"/>
              <a:chOff x="4067698" y="4382056"/>
              <a:chExt cx="259415" cy="125968"/>
            </a:xfrm>
          </p:grpSpPr>
          <p:cxnSp>
            <p:nvCxnSpPr>
              <p:cNvPr id="116" name="직선 연결선 115"/>
              <p:cNvCxnSpPr>
                <a:cxnSpLocks noGrp="1" noRot="1" noMove="1" noResize="1" noEditPoints="1" noAdjustHandles="1" noChangeArrowheads="1" noChangeShapeType="1"/>
                <a:endCxn id="117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타원 1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8" name="그룹 117"/>
            <p:cNvGrpSpPr>
              <a:grpSpLocks noGrp="1" noUngrp="1" noRot="1" noMove="1" noResize="1"/>
            </p:cNvGrpSpPr>
            <p:nvPr/>
          </p:nvGrpSpPr>
          <p:grpSpPr>
            <a:xfrm>
              <a:off x="405629" y="2231847"/>
              <a:ext cx="259415" cy="125968"/>
              <a:chOff x="4067698" y="4382056"/>
              <a:chExt cx="259415" cy="125968"/>
            </a:xfrm>
          </p:grpSpPr>
          <p:cxnSp>
            <p:nvCxnSpPr>
              <p:cNvPr id="119" name="직선 연결선 118"/>
              <p:cNvCxnSpPr>
                <a:cxnSpLocks noGrp="1" noRot="1" noMove="1" noResize="1" noEditPoints="1" noAdjustHandles="1" noChangeArrowheads="1" noChangeShapeType="1"/>
                <a:endCxn id="120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타원 11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1" name="그룹 120"/>
            <p:cNvGrpSpPr>
              <a:grpSpLocks noGrp="1" noUngrp="1" noRot="1" noMove="1" noResize="1"/>
            </p:cNvGrpSpPr>
            <p:nvPr/>
          </p:nvGrpSpPr>
          <p:grpSpPr>
            <a:xfrm>
              <a:off x="405629" y="2607294"/>
              <a:ext cx="259415" cy="125968"/>
              <a:chOff x="4067698" y="4382056"/>
              <a:chExt cx="259415" cy="125968"/>
            </a:xfrm>
          </p:grpSpPr>
          <p:cxnSp>
            <p:nvCxnSpPr>
              <p:cNvPr id="122" name="직선 연결선 121"/>
              <p:cNvCxnSpPr>
                <a:cxnSpLocks noGrp="1" noRot="1" noMove="1" noResize="1" noEditPoints="1" noAdjustHandles="1" noChangeArrowheads="1" noChangeShapeType="1"/>
                <a:endCxn id="123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타원 1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4" name="그룹 123"/>
            <p:cNvGrpSpPr>
              <a:grpSpLocks noGrp="1" noUngrp="1" noRot="1" noMove="1" noResize="1"/>
            </p:cNvGrpSpPr>
            <p:nvPr/>
          </p:nvGrpSpPr>
          <p:grpSpPr>
            <a:xfrm>
              <a:off x="405629" y="2982741"/>
              <a:ext cx="259415" cy="125968"/>
              <a:chOff x="4067698" y="4382056"/>
              <a:chExt cx="259415" cy="125968"/>
            </a:xfrm>
          </p:grpSpPr>
          <p:cxnSp>
            <p:nvCxnSpPr>
              <p:cNvPr id="125" name="직선 연결선 124"/>
              <p:cNvCxnSpPr>
                <a:cxnSpLocks noGrp="1" noRot="1" noMove="1" noResize="1" noEditPoints="1" noAdjustHandles="1" noChangeArrowheads="1" noChangeShapeType="1"/>
                <a:endCxn id="126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타원 1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7" name="그룹 126"/>
            <p:cNvGrpSpPr>
              <a:grpSpLocks noGrp="1" noUngrp="1" noRot="1" noMove="1" noResize="1"/>
            </p:cNvGrpSpPr>
            <p:nvPr/>
          </p:nvGrpSpPr>
          <p:grpSpPr>
            <a:xfrm>
              <a:off x="405629" y="3358188"/>
              <a:ext cx="259415" cy="125968"/>
              <a:chOff x="4067698" y="4382056"/>
              <a:chExt cx="259415" cy="125968"/>
            </a:xfrm>
          </p:grpSpPr>
          <p:cxnSp>
            <p:nvCxnSpPr>
              <p:cNvPr id="128" name="직선 연결선 127"/>
              <p:cNvCxnSpPr>
                <a:cxnSpLocks noGrp="1" noRot="1" noMove="1" noResize="1" noEditPoints="1" noAdjustHandles="1" noChangeArrowheads="1" noChangeShapeType="1"/>
                <a:endCxn id="129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0" name="그룹 129"/>
            <p:cNvGrpSpPr>
              <a:grpSpLocks noGrp="1" noUngrp="1" noRot="1" noMove="1" noResize="1"/>
            </p:cNvGrpSpPr>
            <p:nvPr/>
          </p:nvGrpSpPr>
          <p:grpSpPr>
            <a:xfrm>
              <a:off x="405629" y="3733635"/>
              <a:ext cx="259415" cy="125968"/>
              <a:chOff x="4067698" y="4382056"/>
              <a:chExt cx="259415" cy="125968"/>
            </a:xfrm>
          </p:grpSpPr>
          <p:cxnSp>
            <p:nvCxnSpPr>
              <p:cNvPr id="131" name="직선 연결선 130"/>
              <p:cNvCxnSpPr>
                <a:cxnSpLocks noGrp="1" noRot="1" noMove="1" noResize="1" noEditPoints="1" noAdjustHandles="1" noChangeArrowheads="1" noChangeShapeType="1"/>
                <a:endCxn id="132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타원 1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3" name="그룹 132"/>
            <p:cNvGrpSpPr>
              <a:grpSpLocks noGrp="1" noUngrp="1" noRot="1" noMove="1" noResize="1"/>
            </p:cNvGrpSpPr>
            <p:nvPr/>
          </p:nvGrpSpPr>
          <p:grpSpPr>
            <a:xfrm>
              <a:off x="405629" y="4109082"/>
              <a:ext cx="259415" cy="125968"/>
              <a:chOff x="4067698" y="4382056"/>
              <a:chExt cx="259415" cy="125968"/>
            </a:xfrm>
          </p:grpSpPr>
          <p:cxnSp>
            <p:nvCxnSpPr>
              <p:cNvPr id="134" name="직선 연결선 133"/>
              <p:cNvCxnSpPr>
                <a:cxnSpLocks noGrp="1" noRot="1" noMove="1" noResize="1" noEditPoints="1" noAdjustHandles="1" noChangeArrowheads="1" noChangeShapeType="1"/>
                <a:endCxn id="135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타원 1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6" name="그룹 135"/>
            <p:cNvGrpSpPr>
              <a:grpSpLocks noGrp="1" noUngrp="1" noRot="1" noMove="1" noResize="1"/>
            </p:cNvGrpSpPr>
            <p:nvPr/>
          </p:nvGrpSpPr>
          <p:grpSpPr>
            <a:xfrm>
              <a:off x="405629" y="4484529"/>
              <a:ext cx="259415" cy="125968"/>
              <a:chOff x="4067698" y="4382056"/>
              <a:chExt cx="259415" cy="125968"/>
            </a:xfrm>
          </p:grpSpPr>
          <p:cxnSp>
            <p:nvCxnSpPr>
              <p:cNvPr id="137" name="직선 연결선 136"/>
              <p:cNvCxnSpPr>
                <a:cxnSpLocks noGrp="1" noRot="1" noMove="1" noResize="1" noEditPoints="1" noAdjustHandles="1" noChangeArrowheads="1" noChangeShapeType="1"/>
                <a:endCxn id="138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타원 1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9" name="그룹 138"/>
            <p:cNvGrpSpPr>
              <a:grpSpLocks noGrp="1" noUngrp="1" noRot="1" noMove="1" noResize="1"/>
            </p:cNvGrpSpPr>
            <p:nvPr/>
          </p:nvGrpSpPr>
          <p:grpSpPr>
            <a:xfrm>
              <a:off x="405629" y="4859976"/>
              <a:ext cx="259415" cy="125968"/>
              <a:chOff x="4067698" y="4382056"/>
              <a:chExt cx="259415" cy="125968"/>
            </a:xfrm>
          </p:grpSpPr>
          <p:cxnSp>
            <p:nvCxnSpPr>
              <p:cNvPr id="140" name="직선 연결선 139"/>
              <p:cNvCxnSpPr>
                <a:cxnSpLocks noGrp="1" noRot="1" noMove="1" noResize="1" noEditPoints="1" noAdjustHandles="1" noChangeArrowheads="1" noChangeShapeType="1"/>
                <a:endCxn id="141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2" name="그룹 141"/>
            <p:cNvGrpSpPr>
              <a:grpSpLocks noGrp="1" noUngrp="1" noRot="1" noMove="1" noResize="1"/>
            </p:cNvGrpSpPr>
            <p:nvPr/>
          </p:nvGrpSpPr>
          <p:grpSpPr>
            <a:xfrm>
              <a:off x="405629" y="5235423"/>
              <a:ext cx="259415" cy="125968"/>
              <a:chOff x="4067698" y="4382056"/>
              <a:chExt cx="259415" cy="125968"/>
            </a:xfrm>
          </p:grpSpPr>
          <p:cxnSp>
            <p:nvCxnSpPr>
              <p:cNvPr id="143" name="직선 연결선 142"/>
              <p:cNvCxnSpPr>
                <a:cxnSpLocks noGrp="1" noRot="1" noMove="1" noResize="1" noEditPoints="1" noAdjustHandles="1" noChangeArrowheads="1" noChangeShapeType="1"/>
                <a:endCxn id="144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타원 1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5" name="그룹 144"/>
            <p:cNvGrpSpPr>
              <a:grpSpLocks noGrp="1" noUngrp="1" noRot="1" noMove="1" noResize="1"/>
            </p:cNvGrpSpPr>
            <p:nvPr/>
          </p:nvGrpSpPr>
          <p:grpSpPr>
            <a:xfrm>
              <a:off x="405629" y="5610870"/>
              <a:ext cx="259415" cy="125968"/>
              <a:chOff x="4067698" y="4382056"/>
              <a:chExt cx="259415" cy="125968"/>
            </a:xfrm>
          </p:grpSpPr>
          <p:cxnSp>
            <p:nvCxnSpPr>
              <p:cNvPr id="146" name="직선 연결선 145"/>
              <p:cNvCxnSpPr>
                <a:cxnSpLocks noGrp="1" noRot="1" noMove="1" noResize="1" noEditPoints="1" noAdjustHandles="1" noChangeArrowheads="1" noChangeShapeType="1"/>
                <a:endCxn id="147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타원 1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9" name="그룹 148"/>
            <p:cNvGrpSpPr>
              <a:grpSpLocks noGrp="1" noUngrp="1" noRot="1" noMove="1" noResize="1"/>
            </p:cNvGrpSpPr>
            <p:nvPr/>
          </p:nvGrpSpPr>
          <p:grpSpPr>
            <a:xfrm>
              <a:off x="405629" y="5986317"/>
              <a:ext cx="259415" cy="125968"/>
              <a:chOff x="4067698" y="4382056"/>
              <a:chExt cx="259415" cy="125968"/>
            </a:xfrm>
          </p:grpSpPr>
          <p:cxnSp>
            <p:nvCxnSpPr>
              <p:cNvPr id="150" name="직선 연결선 149"/>
              <p:cNvCxnSpPr>
                <a:cxnSpLocks noGrp="1" noRot="1" noMove="1" noResize="1" noEditPoints="1" noAdjustHandles="1" noChangeArrowheads="1" noChangeShapeType="1"/>
                <a:endCxn id="151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타원 1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7" name="그룹 96"/>
            <p:cNvGrpSpPr>
              <a:grpSpLocks noGrp="1" noUngrp="1" noRot="1" noMove="1" noResize="1"/>
            </p:cNvGrpSpPr>
            <p:nvPr/>
          </p:nvGrpSpPr>
          <p:grpSpPr>
            <a:xfrm>
              <a:off x="416624" y="6361757"/>
              <a:ext cx="259415" cy="125968"/>
              <a:chOff x="558029" y="6195272"/>
              <a:chExt cx="259415" cy="125968"/>
            </a:xfrm>
          </p:grpSpPr>
          <p:cxnSp>
            <p:nvCxnSpPr>
              <p:cNvPr id="148" name="직선 연결선 147"/>
              <p:cNvCxnSpPr>
                <a:cxnSpLocks noGrp="1" noRot="1" noMove="1" noResize="1" noEditPoints="1" noAdjustHandles="1" noChangeArrowheads="1" noChangeShapeType="1"/>
                <a:endCxn id="153" idx="2"/>
              </p:cNvCxnSpPr>
              <p:nvPr/>
            </p:nvCxnSpPr>
            <p:spPr>
              <a:xfrm>
                <a:off x="558029" y="6248039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타원 15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91476" y="6195272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7262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수행 일정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800" kern="0" dirty="0">
                  <a:solidFill>
                    <a:prstClr val="white">
                      <a:lumMod val="65000"/>
                    </a:prstClr>
                  </a:solidFill>
                </a:rPr>
                <a:t>5</a:t>
              </a:r>
              <a:r>
                <a:rPr lang="ko-KR" altLang="en-US" sz="800" kern="0" dirty="0">
                  <a:solidFill>
                    <a:prstClr val="white">
                      <a:lumMod val="65000"/>
                    </a:prstClr>
                  </a:solidFill>
                </a:rPr>
                <a:t>월</a:t>
              </a:r>
              <a:endParaRPr lang="en-US" altLang="ko-KR" sz="8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latinLnBrk="0">
                <a:defRPr/>
              </a:pP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4" name="표 96">
            <a:extLst>
              <a:ext uri="{FF2B5EF4-FFF2-40B4-BE49-F238E27FC236}">
                <a16:creationId xmlns:a16="http://schemas.microsoft.com/office/drawing/2014/main" id="{72C8A77C-E6C0-4CC6-97F1-E1A8335A01E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81703562"/>
              </p:ext>
            </p:extLst>
          </p:nvPr>
        </p:nvGraphicFramePr>
        <p:xfrm>
          <a:off x="721452" y="1102957"/>
          <a:ext cx="11073111" cy="5125297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81873">
                  <a:extLst>
                    <a:ext uri="{9D8B030D-6E8A-4147-A177-3AD203B41FA5}">
                      <a16:colId xmlns:a16="http://schemas.microsoft.com/office/drawing/2014/main" val="2376648351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3145446136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395956520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2017721621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3976408378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349874251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468285220"/>
                    </a:ext>
                  </a:extLst>
                </a:gridCol>
              </a:tblGrid>
              <a:tr h="390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SUN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MON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TUE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WED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THU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FRI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SAT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083558"/>
                  </a:ext>
                </a:extLst>
              </a:tr>
              <a:tr h="946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137807"/>
                  </a:ext>
                </a:extLst>
              </a:tr>
              <a:tr h="946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285285"/>
                  </a:ext>
                </a:extLst>
              </a:tr>
              <a:tr h="47343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889405"/>
                  </a:ext>
                </a:extLst>
              </a:tr>
              <a:tr h="473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404040"/>
                          </a:solidFill>
                        </a:rPr>
                        <a:t>서버 분할</a:t>
                      </a:r>
                      <a:r>
                        <a:rPr lang="en-US" altLang="ko-KR" sz="1000" dirty="0">
                          <a:solidFill>
                            <a:srgbClr val="404040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404040"/>
                          </a:solidFill>
                        </a:rPr>
                        <a:t>로그인 서버</a:t>
                      </a:r>
                      <a:r>
                        <a:rPr lang="en-US" altLang="ko-KR" sz="1000" dirty="0">
                          <a:solidFill>
                            <a:srgbClr val="404040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18380"/>
                  </a:ext>
                </a:extLst>
              </a:tr>
              <a:tr h="473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96832"/>
                  </a:ext>
                </a:extLst>
              </a:tr>
              <a:tr h="473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Mysql</a:t>
                      </a:r>
                      <a:r>
                        <a:rPr lang="en-US" altLang="ko-KR" sz="1000" dirty="0"/>
                        <a:t>(OCDB) </a:t>
                      </a:r>
                      <a:r>
                        <a:rPr lang="ko-KR" altLang="en-US" sz="1000" dirty="0"/>
                        <a:t>연결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유저 계정 정보 저장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클라이언트와 </a:t>
                      </a:r>
                      <a:r>
                        <a:rPr lang="en-US" altLang="ko-KR" sz="1000" dirty="0"/>
                        <a:t>Http </a:t>
                      </a:r>
                      <a:r>
                        <a:rPr lang="ko-KR" altLang="en-US" sz="1000" dirty="0" err="1"/>
                        <a:t>연결웹</a:t>
                      </a:r>
                      <a:r>
                        <a:rPr lang="ko-KR" altLang="en-US" sz="1000" dirty="0"/>
                        <a:t> 로그인 및 게임시작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652628"/>
                  </a:ext>
                </a:extLst>
              </a:tr>
              <a:tr h="946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rgbClr val="404040"/>
                          </a:solidFill>
                        </a:rPr>
                        <a:t>개발 이후 남은 시간 클라이언트 </a:t>
                      </a:r>
                      <a:r>
                        <a:rPr lang="en-US" altLang="ko-KR" sz="1400" dirty="0">
                          <a:solidFill>
                            <a:srgbClr val="404040"/>
                          </a:solidFill>
                        </a:rPr>
                        <a:t>Client Http </a:t>
                      </a:r>
                      <a:r>
                        <a:rPr lang="en-US" altLang="ko-KR" sz="1400" dirty="0" err="1">
                          <a:solidFill>
                            <a:srgbClr val="404040"/>
                          </a:solidFill>
                        </a:rPr>
                        <a:t>Upload&amp;Download</a:t>
                      </a:r>
                      <a:r>
                        <a:rPr lang="ko-KR" altLang="en-US" sz="1400" dirty="0">
                          <a:solidFill>
                            <a:srgbClr val="404040"/>
                          </a:solidFill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6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94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목표 및 결과물</a:t>
              </a: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E52BC77F-ACC3-4416-8CB2-562272C0059F}"/>
              </a:ext>
            </a:extLst>
          </p:cNvPr>
          <p:cNvSpPr txBox="1"/>
          <p:nvPr/>
        </p:nvSpPr>
        <p:spPr>
          <a:xfrm>
            <a:off x="752467" y="1284951"/>
            <a:ext cx="76070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04040"/>
                </a:solidFill>
              </a:rPr>
              <a:t>이론으로 배운 서버를 실제 구현</a:t>
            </a:r>
            <a:endParaRPr lang="en-US" altLang="ko-KR" dirty="0">
              <a:solidFill>
                <a:srgbClr val="40404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04040"/>
                </a:solidFill>
              </a:rPr>
              <a:t>부족한 </a:t>
            </a:r>
            <a:r>
              <a:rPr lang="en-US" altLang="ko-KR" dirty="0">
                <a:solidFill>
                  <a:srgbClr val="404040"/>
                </a:solidFill>
              </a:rPr>
              <a:t>Http </a:t>
            </a:r>
            <a:r>
              <a:rPr lang="ko-KR" altLang="en-US" dirty="0">
                <a:solidFill>
                  <a:srgbClr val="404040"/>
                </a:solidFill>
              </a:rPr>
              <a:t>개념 익히기</a:t>
            </a:r>
            <a:endParaRPr lang="en-US" altLang="ko-KR" dirty="0">
              <a:solidFill>
                <a:srgbClr val="40404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04040"/>
                </a:solidFill>
              </a:rPr>
              <a:t>실제 게임에서 사용되는 로그인 서버 구현</a:t>
            </a:r>
            <a:endParaRPr lang="en-US" altLang="ko-KR" dirty="0">
              <a:solidFill>
                <a:srgbClr val="40404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04040"/>
                </a:solidFill>
              </a:rPr>
              <a:t>Flat Buffers</a:t>
            </a:r>
            <a:r>
              <a:rPr lang="ko-KR" altLang="en-US" dirty="0">
                <a:solidFill>
                  <a:srgbClr val="404040"/>
                </a:solidFill>
              </a:rPr>
              <a:t>통한 서로 다른 언어 간의 데이터 주고 받기</a:t>
            </a:r>
            <a:endParaRPr lang="en-US" altLang="ko-KR" dirty="0">
              <a:solidFill>
                <a:srgbClr val="40404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04040"/>
                </a:solidFill>
              </a:rPr>
              <a:t>DB –</a:t>
            </a:r>
            <a:r>
              <a:rPr lang="ko-KR" altLang="en-US" dirty="0">
                <a:solidFill>
                  <a:srgbClr val="404040"/>
                </a:solidFill>
              </a:rPr>
              <a:t> </a:t>
            </a:r>
            <a:r>
              <a:rPr lang="en-US" altLang="ko-KR" dirty="0">
                <a:solidFill>
                  <a:srgbClr val="404040"/>
                </a:solidFill>
              </a:rPr>
              <a:t>Server</a:t>
            </a:r>
            <a:r>
              <a:rPr lang="ko-KR" altLang="en-US" dirty="0">
                <a:solidFill>
                  <a:srgbClr val="404040"/>
                </a:solidFill>
              </a:rPr>
              <a:t> 간 정보를 어떻게 관리 할 것인지 문제 해결과 실제 구현</a:t>
            </a:r>
            <a:endParaRPr lang="en-US" altLang="ko-KR" dirty="0">
              <a:solidFill>
                <a:srgbClr val="40404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04040"/>
                </a:solidFill>
              </a:rPr>
              <a:t>유저 간의 동기화를 어떻게 처리할 것인지 문제 해결과 실제 구현</a:t>
            </a:r>
            <a:endParaRPr lang="en-US" altLang="ko-KR" dirty="0">
              <a:solidFill>
                <a:srgbClr val="40404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672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주제 개요</a:t>
              </a: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45FAA11-FA4D-47E3-AEE4-6A00E64017E1}"/>
              </a:ext>
            </a:extLst>
          </p:cNvPr>
          <p:cNvSpPr txBox="1"/>
          <p:nvPr/>
        </p:nvSpPr>
        <p:spPr>
          <a:xfrm>
            <a:off x="752467" y="1284951"/>
            <a:ext cx="9718366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04040"/>
                </a:solidFill>
              </a:rPr>
              <a:t>기본 베이스는 </a:t>
            </a:r>
            <a:r>
              <a:rPr lang="en-US" altLang="ko-KR" dirty="0">
                <a:solidFill>
                  <a:srgbClr val="404040"/>
                </a:solidFill>
              </a:rPr>
              <a:t>MMORPG </a:t>
            </a:r>
            <a:r>
              <a:rPr lang="ko-KR" altLang="en-US" dirty="0">
                <a:solidFill>
                  <a:srgbClr val="404040"/>
                </a:solidFill>
              </a:rPr>
              <a:t>서버</a:t>
            </a:r>
            <a:endParaRPr lang="en-US" altLang="ko-KR" dirty="0">
              <a:solidFill>
                <a:srgbClr val="40404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04040"/>
                </a:solidFill>
              </a:rPr>
              <a:t>유저 간 개별 통신 </a:t>
            </a:r>
            <a:r>
              <a:rPr lang="en-US" altLang="ko-KR" dirty="0">
                <a:solidFill>
                  <a:srgbClr val="404040"/>
                </a:solidFill>
              </a:rPr>
              <a:t>Area</a:t>
            </a:r>
            <a:r>
              <a:rPr lang="ko-KR" altLang="en-US" dirty="0">
                <a:solidFill>
                  <a:srgbClr val="404040"/>
                </a:solidFill>
              </a:rPr>
              <a:t>영역에 있는 유저끼리 통신 되도록</a:t>
            </a:r>
            <a:r>
              <a:rPr lang="en-US" altLang="ko-KR" dirty="0">
                <a:solidFill>
                  <a:srgbClr val="404040"/>
                </a:solidFill>
              </a:rPr>
              <a:t>(</a:t>
            </a:r>
            <a:r>
              <a:rPr lang="ko-KR" altLang="en-US" dirty="0">
                <a:solidFill>
                  <a:srgbClr val="404040"/>
                </a:solidFill>
              </a:rPr>
              <a:t>오브젝트 </a:t>
            </a:r>
            <a:r>
              <a:rPr lang="en-US" altLang="ko-KR" dirty="0">
                <a:solidFill>
                  <a:srgbClr val="404040"/>
                </a:solidFill>
              </a:rPr>
              <a:t>Find</a:t>
            </a:r>
            <a:r>
              <a:rPr lang="ko-KR" altLang="en-US" dirty="0">
                <a:solidFill>
                  <a:srgbClr val="404040"/>
                </a:solidFill>
              </a:rPr>
              <a:t>는 </a:t>
            </a:r>
            <a:r>
              <a:rPr lang="en-US" altLang="ko-KR" dirty="0">
                <a:solidFill>
                  <a:srgbClr val="404040"/>
                </a:solidFill>
              </a:rPr>
              <a:t>K-D Tree</a:t>
            </a:r>
            <a:r>
              <a:rPr lang="ko-KR" altLang="en-US" dirty="0">
                <a:solidFill>
                  <a:srgbClr val="404040"/>
                </a:solidFill>
              </a:rPr>
              <a:t>사용</a:t>
            </a:r>
            <a:r>
              <a:rPr lang="en-US" altLang="ko-KR" dirty="0">
                <a:solidFill>
                  <a:srgbClr val="40404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04040"/>
                </a:solidFill>
              </a:rPr>
              <a:t>Http</a:t>
            </a:r>
            <a:r>
              <a:rPr lang="ko-KR" altLang="en-US" dirty="0">
                <a:solidFill>
                  <a:srgbClr val="404040"/>
                </a:solidFill>
              </a:rPr>
              <a:t>을 통한 로그인</a:t>
            </a:r>
            <a:endParaRPr lang="en-US" altLang="ko-KR" dirty="0">
              <a:solidFill>
                <a:srgbClr val="40404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04040"/>
                </a:solidFill>
              </a:rPr>
              <a:t>Login </a:t>
            </a:r>
            <a:r>
              <a:rPr lang="ko-KR" altLang="en-US" dirty="0">
                <a:solidFill>
                  <a:srgbClr val="404040"/>
                </a:solidFill>
              </a:rPr>
              <a:t>서버 분할 </a:t>
            </a:r>
            <a:r>
              <a:rPr lang="en-US" altLang="ko-KR" dirty="0">
                <a:solidFill>
                  <a:srgbClr val="404040"/>
                </a:solidFill>
              </a:rPr>
              <a:t>(</a:t>
            </a:r>
            <a:r>
              <a:rPr lang="ko-KR" altLang="en-US" dirty="0">
                <a:solidFill>
                  <a:srgbClr val="404040"/>
                </a:solidFill>
              </a:rPr>
              <a:t>분산 서버</a:t>
            </a:r>
            <a:r>
              <a:rPr lang="en-US" altLang="ko-KR" dirty="0">
                <a:solidFill>
                  <a:srgbClr val="40404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04040"/>
                </a:solidFill>
              </a:rPr>
              <a:t>개발 일정에 따라 클라이언트 기능 추가 개발</a:t>
            </a:r>
            <a:endParaRPr lang="en-US" altLang="ko-KR" dirty="0">
              <a:solidFill>
                <a:srgbClr val="404040"/>
              </a:solidFill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34" charset="-127"/>
              <a:buChar char="└"/>
            </a:pPr>
            <a:r>
              <a:rPr lang="ko-KR" altLang="en-US" dirty="0">
                <a:solidFill>
                  <a:srgbClr val="404040"/>
                </a:solidFill>
              </a:rPr>
              <a:t>월드 서버 분할</a:t>
            </a:r>
            <a:r>
              <a:rPr lang="en-US" altLang="ko-KR" dirty="0">
                <a:solidFill>
                  <a:srgbClr val="404040"/>
                </a:solidFill>
              </a:rPr>
              <a:t>(</a:t>
            </a:r>
            <a:r>
              <a:rPr lang="ko-KR" altLang="en-US" dirty="0">
                <a:solidFill>
                  <a:srgbClr val="404040"/>
                </a:solidFill>
              </a:rPr>
              <a:t>분산 서버</a:t>
            </a:r>
            <a:r>
              <a:rPr lang="en-US" altLang="ko-KR" dirty="0">
                <a:solidFill>
                  <a:srgbClr val="404040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34" charset="-127"/>
              <a:buChar char="└"/>
            </a:pPr>
            <a:r>
              <a:rPr lang="ko-KR" altLang="en-US" dirty="0">
                <a:solidFill>
                  <a:srgbClr val="404040"/>
                </a:solidFill>
              </a:rPr>
              <a:t>클라이언트 </a:t>
            </a:r>
            <a:r>
              <a:rPr lang="en-US" altLang="ko-KR" dirty="0">
                <a:solidFill>
                  <a:srgbClr val="404040"/>
                </a:solidFill>
              </a:rPr>
              <a:t>&lt;-&gt; Http </a:t>
            </a:r>
            <a:r>
              <a:rPr lang="ko-KR" altLang="en-US" dirty="0">
                <a:solidFill>
                  <a:srgbClr val="404040"/>
                </a:solidFill>
              </a:rPr>
              <a:t>파일 업로드 및 다운로드 개발</a:t>
            </a:r>
            <a:endParaRPr lang="en-US" altLang="ko-KR" dirty="0">
              <a:solidFill>
                <a:srgbClr val="404040"/>
              </a:solidFill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34" charset="-127"/>
              <a:buChar char="└"/>
            </a:pPr>
            <a:r>
              <a:rPr lang="ko-KR" altLang="en-US" dirty="0">
                <a:solidFill>
                  <a:srgbClr val="404040"/>
                </a:solidFill>
              </a:rPr>
              <a:t>업로드한 </a:t>
            </a:r>
            <a:r>
              <a:rPr lang="ko-KR" altLang="en-US" dirty="0" err="1">
                <a:solidFill>
                  <a:srgbClr val="404040"/>
                </a:solidFill>
              </a:rPr>
              <a:t>에셋</a:t>
            </a:r>
            <a:r>
              <a:rPr lang="ko-KR" altLang="en-US" dirty="0">
                <a:solidFill>
                  <a:srgbClr val="404040"/>
                </a:solidFill>
              </a:rPr>
              <a:t> 같은 게임 서버 유저에게 출력 될 수 있도록 다운로드</a:t>
            </a:r>
            <a:endParaRPr lang="en-US" altLang="ko-KR" dirty="0">
              <a:solidFill>
                <a:srgbClr val="404040"/>
              </a:solidFill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34" charset="-127"/>
              <a:buChar char="└"/>
            </a:pPr>
            <a:endParaRPr lang="en-US" altLang="ko-KR" dirty="0">
              <a:solidFill>
                <a:srgbClr val="40404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12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배경 및 관련 이론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ko-KR" altLang="en-US" sz="800" kern="0" dirty="0">
                  <a:solidFill>
                    <a:srgbClr val="8D8D8D"/>
                  </a:solidFill>
                </a:rPr>
                <a:t>개요</a:t>
              </a:r>
              <a:endParaRPr lang="en-US" altLang="ko-KR" sz="800" kern="0" dirty="0">
                <a:solidFill>
                  <a:srgbClr val="8D8D8D"/>
                </a:solidFill>
              </a:endParaRP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8" name="그림 97">
            <a:extLst>
              <a:ext uri="{FF2B5EF4-FFF2-40B4-BE49-F238E27FC236}">
                <a16:creationId xmlns:a16="http://schemas.microsoft.com/office/drawing/2014/main" id="{3D956D2F-0F0A-44D9-BD78-2CE94FE23E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994" y="1716487"/>
            <a:ext cx="1348357" cy="1348355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7EC31563-2F14-410F-8DC2-1367081B6509}"/>
              </a:ext>
            </a:extLst>
          </p:cNvPr>
          <p:cNvSpPr txBox="1"/>
          <p:nvPr/>
        </p:nvSpPr>
        <p:spPr>
          <a:xfrm>
            <a:off x="1033940" y="1172368"/>
            <a:ext cx="20762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rgbClr val="404040"/>
                </a:solidFill>
              </a:rPr>
              <a:t>서버 모듈 구현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40ACC17-CE78-443D-8964-0B61F067E404}"/>
              </a:ext>
            </a:extLst>
          </p:cNvPr>
          <p:cNvGrpSpPr/>
          <p:nvPr/>
        </p:nvGrpSpPr>
        <p:grpSpPr>
          <a:xfrm>
            <a:off x="859077" y="3833880"/>
            <a:ext cx="2638425" cy="977158"/>
            <a:chOff x="4423305" y="1717593"/>
            <a:chExt cx="2638425" cy="977158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3EEA8E66-9AB6-4037-B143-D2C30E856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305" y="1875601"/>
              <a:ext cx="2638425" cy="819150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964BB6-97B5-43F6-BBB4-A078FF9DA5FE}"/>
                </a:ext>
              </a:extLst>
            </p:cNvPr>
            <p:cNvSpPr txBox="1"/>
            <p:nvPr/>
          </p:nvSpPr>
          <p:spPr>
            <a:xfrm>
              <a:off x="4799161" y="1717593"/>
              <a:ext cx="2065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404040"/>
                  </a:solidFill>
                </a:rPr>
                <a:t>C++ Boost library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1B099F6-F897-4B93-85BE-64F08818B61A}"/>
              </a:ext>
            </a:extLst>
          </p:cNvPr>
          <p:cNvGrpSpPr/>
          <p:nvPr/>
        </p:nvGrpSpPr>
        <p:grpSpPr>
          <a:xfrm>
            <a:off x="3676163" y="3866421"/>
            <a:ext cx="828675" cy="932292"/>
            <a:chOff x="4513098" y="2246600"/>
            <a:chExt cx="828675" cy="932292"/>
          </a:xfrm>
        </p:grpSpPr>
        <p:pic>
          <p:nvPicPr>
            <p:cNvPr id="104" name="그림 103" descr="텍스트, 구급 상자, 클립아트이(가) 표시된 사진&#10;&#10;자동 생성된 설명">
              <a:extLst>
                <a:ext uri="{FF2B5EF4-FFF2-40B4-BE49-F238E27FC236}">
                  <a16:creationId xmlns:a16="http://schemas.microsoft.com/office/drawing/2014/main" id="{9C125EF0-D5DD-4D7F-AB9F-E9A0F0585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098" y="2569292"/>
              <a:ext cx="828675" cy="609600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4A4258-DBC8-4917-882D-904DB8EF30A6}"/>
                </a:ext>
              </a:extLst>
            </p:cNvPr>
            <p:cNvSpPr txBox="1"/>
            <p:nvPr/>
          </p:nvSpPr>
          <p:spPr>
            <a:xfrm>
              <a:off x="4641940" y="2246600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404040"/>
                  </a:solidFill>
                </a:rPr>
                <a:t>GUI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7C8CBF9-1922-4CB7-913A-30887D168025}"/>
              </a:ext>
            </a:extLst>
          </p:cNvPr>
          <p:cNvSpPr/>
          <p:nvPr/>
        </p:nvSpPr>
        <p:spPr>
          <a:xfrm>
            <a:off x="654949" y="3495254"/>
            <a:ext cx="5779407" cy="28348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5" name="그림 12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6ED3DCAF-9808-4DE7-87DA-9C98B88A8E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40" y="5169120"/>
            <a:ext cx="1714975" cy="745641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0F72CE7D-1B63-40C9-9B46-2DBF19E7C8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596" y="4937449"/>
            <a:ext cx="1744784" cy="1230660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4DF3B53C-5420-4516-9157-19EBEA7FDF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259" y="3743864"/>
            <a:ext cx="1155977" cy="1354704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29E848FA-1307-468F-8E53-1EC1BC7AC5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51" y="5017561"/>
            <a:ext cx="1231556" cy="1231556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31788F24-29AE-4CA7-BBC2-0782131C0E09}"/>
              </a:ext>
            </a:extLst>
          </p:cNvPr>
          <p:cNvSpPr txBox="1"/>
          <p:nvPr/>
        </p:nvSpPr>
        <p:spPr>
          <a:xfrm>
            <a:off x="3045957" y="313671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4040"/>
                </a:solidFill>
              </a:rPr>
              <a:t>Use API</a:t>
            </a:r>
            <a:endParaRPr lang="ko-KR" altLang="en-US" b="1" dirty="0">
              <a:solidFill>
                <a:srgbClr val="40404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0977EE7-C009-4A79-B34C-580FED508AA2}"/>
              </a:ext>
            </a:extLst>
          </p:cNvPr>
          <p:cNvSpPr txBox="1"/>
          <p:nvPr/>
        </p:nvSpPr>
        <p:spPr>
          <a:xfrm>
            <a:off x="3514580" y="1370996"/>
            <a:ext cx="20465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04040"/>
                </a:solidFill>
              </a:rPr>
              <a:t>Session &amp; Cookie</a:t>
            </a:r>
          </a:p>
          <a:p>
            <a:pPr algn="ctr"/>
            <a:r>
              <a:rPr lang="en-US" altLang="ko-KR" dirty="0">
                <a:solidFill>
                  <a:srgbClr val="404040"/>
                </a:solidFill>
              </a:rPr>
              <a:t>TCP</a:t>
            </a:r>
          </a:p>
          <a:p>
            <a:pPr algn="ctr"/>
            <a:r>
              <a:rPr lang="en-US" altLang="ko-KR" dirty="0">
                <a:solidFill>
                  <a:srgbClr val="404040"/>
                </a:solidFill>
              </a:rPr>
              <a:t>Ring Buffers</a:t>
            </a:r>
          </a:p>
          <a:p>
            <a:pPr algn="ctr"/>
            <a:r>
              <a:rPr lang="en-US" altLang="ko-KR" dirty="0" err="1">
                <a:solidFill>
                  <a:srgbClr val="404040"/>
                </a:solidFill>
              </a:rPr>
              <a:t>SPSQueue</a:t>
            </a:r>
            <a:endParaRPr lang="en-US" altLang="ko-KR" dirty="0">
              <a:solidFill>
                <a:srgbClr val="404040"/>
              </a:solidFill>
            </a:endParaRPr>
          </a:p>
          <a:p>
            <a:pPr algn="ctr"/>
            <a:r>
              <a:rPr lang="en-US" altLang="ko-KR" dirty="0">
                <a:solidFill>
                  <a:srgbClr val="404040"/>
                </a:solidFill>
              </a:rPr>
              <a:t>…</a:t>
            </a:r>
          </a:p>
          <a:p>
            <a:endParaRPr lang="en-US" altLang="ko-KR" dirty="0"/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DDDE89E2-9259-43B6-82F8-D42384C7520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9926" y="1734097"/>
            <a:ext cx="1348355" cy="1348355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A2E520D9-1211-496D-95B6-C658E0BDE747}"/>
              </a:ext>
            </a:extLst>
          </p:cNvPr>
          <p:cNvSpPr txBox="1"/>
          <p:nvPr/>
        </p:nvSpPr>
        <p:spPr>
          <a:xfrm>
            <a:off x="6528577" y="1119232"/>
            <a:ext cx="33041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rgbClr val="404040"/>
                </a:solidFill>
              </a:rPr>
              <a:t>간단한 클라이언트 구현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3A45BC9-8AF7-489A-B2BD-6CF362031965}"/>
              </a:ext>
            </a:extLst>
          </p:cNvPr>
          <p:cNvSpPr txBox="1"/>
          <p:nvPr/>
        </p:nvSpPr>
        <p:spPr>
          <a:xfrm>
            <a:off x="5115769" y="4916700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404040"/>
                </a:solidFill>
              </a:rPr>
              <a:t>Packet</a:t>
            </a:r>
            <a:endParaRPr lang="ko-KR" altLang="en-US" dirty="0">
              <a:solidFill>
                <a:srgbClr val="404040"/>
              </a:solidFill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17D3A0E1-FC19-4E94-8610-B2471B27CE65}"/>
              </a:ext>
            </a:extLst>
          </p:cNvPr>
          <p:cNvGrpSpPr/>
          <p:nvPr/>
        </p:nvGrpSpPr>
        <p:grpSpPr>
          <a:xfrm>
            <a:off x="9925136" y="1284951"/>
            <a:ext cx="1561928" cy="831289"/>
            <a:chOff x="7094220" y="3599449"/>
            <a:chExt cx="1561928" cy="831289"/>
          </a:xfrm>
        </p:grpSpPr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717D0818-CEE6-4BBF-BB41-2FCE67278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4220" y="3856172"/>
              <a:ext cx="1561928" cy="574566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08D914E-F896-4933-8A21-DEEBBC0511B3}"/>
                </a:ext>
              </a:extLst>
            </p:cNvPr>
            <p:cNvSpPr txBox="1"/>
            <p:nvPr/>
          </p:nvSpPr>
          <p:spPr>
            <a:xfrm>
              <a:off x="7175241" y="3599449"/>
              <a:ext cx="1410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404040"/>
                  </a:solidFill>
                </a:rPr>
                <a:t>Use Engine</a:t>
              </a:r>
              <a:endParaRPr lang="ko-KR" altLang="en-US" b="1" dirty="0">
                <a:solidFill>
                  <a:srgbClr val="404040"/>
                </a:solidFill>
              </a:endParaRPr>
            </a:p>
          </p:txBody>
        </p:sp>
      </p:grp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D8EF900-0883-4921-B333-25A9D0ABC220}"/>
              </a:ext>
            </a:extLst>
          </p:cNvPr>
          <p:cNvSpPr/>
          <p:nvPr/>
        </p:nvSpPr>
        <p:spPr>
          <a:xfrm>
            <a:off x="6679024" y="3495254"/>
            <a:ext cx="5069142" cy="28348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3D</a:t>
            </a:r>
            <a:r>
              <a:rPr lang="ko-KR" altLang="en-US" dirty="0"/>
              <a:t> </a:t>
            </a:r>
            <a:r>
              <a:rPr lang="en-US" altLang="ko-KR" dirty="0"/>
              <a:t>PC </a:t>
            </a:r>
            <a:r>
              <a:rPr lang="ko-KR" altLang="en-US" dirty="0"/>
              <a:t>플랫폼 개발</a:t>
            </a:r>
            <a:endParaRPr lang="en-US" altLang="ko-KR" dirty="0"/>
          </a:p>
          <a:p>
            <a:pPr algn="ctr"/>
            <a:r>
              <a:rPr lang="ko-KR" altLang="en-US" dirty="0"/>
              <a:t>시간 관계 상 이동만 구현 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788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배경 및 관련 이론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lnSpc>
                  <a:spcPct val="200000"/>
                </a:lnSpc>
                <a:defRPr/>
              </a:pPr>
              <a:r>
                <a:rPr lang="ko-KR" altLang="en-US" sz="800" kern="0" dirty="0">
                  <a:solidFill>
                    <a:prstClr val="white">
                      <a:lumMod val="65000"/>
                    </a:prstClr>
                  </a:solidFill>
                </a:rPr>
                <a:t>전체적인 계층 솔루션</a:t>
              </a: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16A9BD3-9148-4619-9D26-4953ED708661}"/>
              </a:ext>
            </a:extLst>
          </p:cNvPr>
          <p:cNvGrpSpPr/>
          <p:nvPr/>
        </p:nvGrpSpPr>
        <p:grpSpPr>
          <a:xfrm>
            <a:off x="3012687" y="1267409"/>
            <a:ext cx="1791709" cy="1730094"/>
            <a:chOff x="862121" y="1892880"/>
            <a:chExt cx="2651558" cy="2560377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79984B72-15BF-46CD-9529-07AA8F974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79" y="2457818"/>
              <a:ext cx="1995439" cy="1995439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0000E71-7EFE-47FA-9107-03BDFF629BF3}"/>
                </a:ext>
              </a:extLst>
            </p:cNvPr>
            <p:cNvSpPr txBox="1"/>
            <p:nvPr/>
          </p:nvSpPr>
          <p:spPr>
            <a:xfrm>
              <a:off x="862121" y="1892880"/>
              <a:ext cx="2651558" cy="637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dirty="0">
                  <a:solidFill>
                    <a:srgbClr val="404040"/>
                  </a:solidFill>
                </a:rPr>
                <a:t>Login Server</a:t>
              </a:r>
              <a:endParaRPr lang="ko-KR" altLang="en-US" sz="2200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B68E573-A6FF-45EE-98F1-DF62B6AEBC07}"/>
              </a:ext>
            </a:extLst>
          </p:cNvPr>
          <p:cNvGrpSpPr/>
          <p:nvPr/>
        </p:nvGrpSpPr>
        <p:grpSpPr>
          <a:xfrm>
            <a:off x="855542" y="1267409"/>
            <a:ext cx="1761443" cy="1730094"/>
            <a:chOff x="884524" y="1892880"/>
            <a:chExt cx="2606767" cy="2560377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228C3F02-C47F-4589-BF24-15BA0324A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0180" y="2457818"/>
              <a:ext cx="1995436" cy="1995439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9973435-F2BF-435E-ADD6-6B4C3C180892}"/>
                </a:ext>
              </a:extLst>
            </p:cNvPr>
            <p:cNvSpPr txBox="1"/>
            <p:nvPr/>
          </p:nvSpPr>
          <p:spPr>
            <a:xfrm>
              <a:off x="884524" y="1892880"/>
              <a:ext cx="2606767" cy="1138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dirty="0">
                  <a:solidFill>
                    <a:srgbClr val="404040"/>
                  </a:solidFill>
                </a:rPr>
                <a:t>Http Service</a:t>
              </a:r>
            </a:p>
            <a:p>
              <a:pPr algn="ctr"/>
              <a:r>
                <a:rPr lang="en-US" altLang="ko-KR" sz="2200" dirty="0">
                  <a:solidFill>
                    <a:srgbClr val="404040"/>
                  </a:solidFill>
                </a:rPr>
                <a:t>&amp; Client</a:t>
              </a:r>
              <a:endParaRPr lang="ko-KR" altLang="en-US" sz="2200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9BEE666-360C-4605-93D0-DC790B4E1CAD}"/>
              </a:ext>
            </a:extLst>
          </p:cNvPr>
          <p:cNvGrpSpPr/>
          <p:nvPr/>
        </p:nvGrpSpPr>
        <p:grpSpPr>
          <a:xfrm>
            <a:off x="5437591" y="1269598"/>
            <a:ext cx="1854931" cy="1730094"/>
            <a:chOff x="815344" y="1892880"/>
            <a:chExt cx="2745121" cy="2560377"/>
          </a:xfrm>
        </p:grpSpPr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B467B321-FD04-4095-B3E3-CA6C2FEE7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79" y="2457818"/>
              <a:ext cx="1995439" cy="1995439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894330E-AF18-4B94-8D30-E797ADD88240}"/>
                </a:ext>
              </a:extLst>
            </p:cNvPr>
            <p:cNvSpPr txBox="1"/>
            <p:nvPr/>
          </p:nvSpPr>
          <p:spPr>
            <a:xfrm>
              <a:off x="815344" y="1892880"/>
              <a:ext cx="2745121" cy="637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dirty="0">
                  <a:solidFill>
                    <a:srgbClr val="404040"/>
                  </a:solidFill>
                </a:rPr>
                <a:t>World Server</a:t>
              </a:r>
              <a:endParaRPr lang="ko-KR" altLang="en-US" sz="2200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BC7E051-B5BA-422A-88CD-1F026EA02CFE}"/>
              </a:ext>
            </a:extLst>
          </p:cNvPr>
          <p:cNvGrpSpPr/>
          <p:nvPr/>
        </p:nvGrpSpPr>
        <p:grpSpPr>
          <a:xfrm>
            <a:off x="7979920" y="537857"/>
            <a:ext cx="1123598" cy="5477239"/>
            <a:chOff x="7979920" y="537857"/>
            <a:chExt cx="1123598" cy="5477239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61CC3BE7-F35E-42AE-94AD-3226231E3AC9}"/>
                </a:ext>
              </a:extLst>
            </p:cNvPr>
            <p:cNvGrpSpPr/>
            <p:nvPr/>
          </p:nvGrpSpPr>
          <p:grpSpPr>
            <a:xfrm>
              <a:off x="7979920" y="537857"/>
              <a:ext cx="1108958" cy="1385342"/>
              <a:chOff x="1163122" y="1892880"/>
              <a:chExt cx="2049565" cy="2560377"/>
            </a:xfrm>
          </p:grpSpPr>
          <p:pic>
            <p:nvPicPr>
              <p:cNvPr id="107" name="그림 106">
                <a:extLst>
                  <a:ext uri="{FF2B5EF4-FFF2-40B4-BE49-F238E27FC236}">
                    <a16:creationId xmlns:a16="http://schemas.microsoft.com/office/drawing/2014/main" id="{40C41477-B609-4170-8E6E-B9C2C4F6C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0179" y="2457818"/>
                <a:ext cx="1995439" cy="1995439"/>
              </a:xfrm>
              <a:prstGeom prst="rect">
                <a:avLst/>
              </a:prstGeom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120F422-0FF2-42F1-9B41-7B098822B8CB}"/>
                  </a:ext>
                </a:extLst>
              </p:cNvPr>
              <p:cNvSpPr txBox="1"/>
              <p:nvPr/>
            </p:nvSpPr>
            <p:spPr>
              <a:xfrm>
                <a:off x="1163122" y="1892880"/>
                <a:ext cx="2049565" cy="501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rgbClr val="404040"/>
                    </a:solidFill>
                  </a:rPr>
                  <a:t>Game Server</a:t>
                </a:r>
                <a:endParaRPr lang="ko-KR" altLang="en-US" sz="1600" dirty="0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9D752A2E-85AA-4561-9BDC-AC88CD52C018}"/>
                </a:ext>
              </a:extLst>
            </p:cNvPr>
            <p:cNvGrpSpPr/>
            <p:nvPr/>
          </p:nvGrpSpPr>
          <p:grpSpPr>
            <a:xfrm>
              <a:off x="7979920" y="2570867"/>
              <a:ext cx="1108958" cy="1385342"/>
              <a:chOff x="1163122" y="1892880"/>
              <a:chExt cx="2049565" cy="2560377"/>
            </a:xfrm>
          </p:grpSpPr>
          <p:pic>
            <p:nvPicPr>
              <p:cNvPr id="110" name="그림 109">
                <a:extLst>
                  <a:ext uri="{FF2B5EF4-FFF2-40B4-BE49-F238E27FC236}">
                    <a16:creationId xmlns:a16="http://schemas.microsoft.com/office/drawing/2014/main" id="{F54BB586-6367-4954-9101-F39CC5867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0179" y="2457818"/>
                <a:ext cx="1995439" cy="1995439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5DD332A-DAEA-44FA-BAA3-B966EC1B1245}"/>
                  </a:ext>
                </a:extLst>
              </p:cNvPr>
              <p:cNvSpPr txBox="1"/>
              <p:nvPr/>
            </p:nvSpPr>
            <p:spPr>
              <a:xfrm>
                <a:off x="1163122" y="1892880"/>
                <a:ext cx="2049565" cy="501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rgbClr val="404040"/>
                    </a:solidFill>
                  </a:rPr>
                  <a:t>Game Server</a:t>
                </a:r>
                <a:endParaRPr lang="ko-KR" altLang="en-US" sz="1600" dirty="0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526FE19-7194-42C3-A9AB-0BE10B55F2ED}"/>
                </a:ext>
              </a:extLst>
            </p:cNvPr>
            <p:cNvGrpSpPr/>
            <p:nvPr/>
          </p:nvGrpSpPr>
          <p:grpSpPr>
            <a:xfrm>
              <a:off x="7994560" y="4629754"/>
              <a:ext cx="1108958" cy="1385342"/>
              <a:chOff x="1163122" y="1892880"/>
              <a:chExt cx="2049565" cy="2560377"/>
            </a:xfrm>
          </p:grpSpPr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id="{666E829F-7D06-4781-B156-B5A8CBDAF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0179" y="2457818"/>
                <a:ext cx="1995439" cy="1995439"/>
              </a:xfrm>
              <a:prstGeom prst="rect">
                <a:avLst/>
              </a:prstGeom>
            </p:spPr>
          </p:pic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D374D65-8284-4389-A401-E58351BC21D8}"/>
                  </a:ext>
                </a:extLst>
              </p:cNvPr>
              <p:cNvSpPr txBox="1"/>
              <p:nvPr/>
            </p:nvSpPr>
            <p:spPr>
              <a:xfrm>
                <a:off x="1163122" y="1892880"/>
                <a:ext cx="2049565" cy="501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rgbClr val="404040"/>
                    </a:solidFill>
                  </a:rPr>
                  <a:t>Game Server</a:t>
                </a:r>
                <a:endParaRPr lang="ko-KR" altLang="en-US" sz="1600" dirty="0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05D54348-786A-43BE-BC60-81D6E89073BE}"/>
              </a:ext>
            </a:extLst>
          </p:cNvPr>
          <p:cNvGrpSpPr/>
          <p:nvPr/>
        </p:nvGrpSpPr>
        <p:grpSpPr>
          <a:xfrm>
            <a:off x="2105342" y="3860497"/>
            <a:ext cx="1409360" cy="1730094"/>
            <a:chOff x="1145052" y="1892880"/>
            <a:chExt cx="2085718" cy="2560377"/>
          </a:xfrm>
        </p:grpSpPr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1B1C5CDF-D31B-419F-A90E-3B7547606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0180" y="2457818"/>
              <a:ext cx="1995436" cy="1995439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623BF3D-FB26-46FC-9D3F-A7A84EDB8788}"/>
                </a:ext>
              </a:extLst>
            </p:cNvPr>
            <p:cNvSpPr txBox="1"/>
            <p:nvPr/>
          </p:nvSpPr>
          <p:spPr>
            <a:xfrm>
              <a:off x="1145052" y="1892880"/>
              <a:ext cx="2085718" cy="637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dirty="0" err="1">
                  <a:solidFill>
                    <a:srgbClr val="404040"/>
                  </a:solidFill>
                </a:rPr>
                <a:t>Mysql</a:t>
              </a:r>
              <a:r>
                <a:rPr lang="en-US" altLang="ko-KR" sz="2200" dirty="0">
                  <a:solidFill>
                    <a:srgbClr val="404040"/>
                  </a:solidFill>
                </a:rPr>
                <a:t> DB</a:t>
              </a:r>
              <a:endParaRPr lang="ko-KR" altLang="en-US" sz="2200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B23549A6-E695-47C7-868D-E91B388AAADF}"/>
              </a:ext>
            </a:extLst>
          </p:cNvPr>
          <p:cNvGrpSpPr/>
          <p:nvPr/>
        </p:nvGrpSpPr>
        <p:grpSpPr>
          <a:xfrm>
            <a:off x="4103277" y="3860497"/>
            <a:ext cx="1579279" cy="1730094"/>
            <a:chOff x="1019322" y="1892880"/>
            <a:chExt cx="2337181" cy="2560377"/>
          </a:xfrm>
        </p:grpSpPr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D0AF97F8-66BC-4CD5-89AF-0F27C2888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0180" y="2457818"/>
              <a:ext cx="1995436" cy="1995439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6E2D2F8-8E99-4A1C-B0AE-A76BD3589706}"/>
                </a:ext>
              </a:extLst>
            </p:cNvPr>
            <p:cNvSpPr txBox="1"/>
            <p:nvPr/>
          </p:nvSpPr>
          <p:spPr>
            <a:xfrm>
              <a:off x="1019322" y="1892880"/>
              <a:ext cx="2337181" cy="637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dirty="0">
                  <a:solidFill>
                    <a:srgbClr val="404040"/>
                  </a:solidFill>
                </a:rPr>
                <a:t>Mongo DB</a:t>
              </a:r>
              <a:endParaRPr lang="ko-KR" altLang="en-US" sz="2200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BCD8218E-B8FA-4264-AC9A-F1706D56BBF4}"/>
              </a:ext>
            </a:extLst>
          </p:cNvPr>
          <p:cNvGrpSpPr/>
          <p:nvPr/>
        </p:nvGrpSpPr>
        <p:grpSpPr>
          <a:xfrm>
            <a:off x="10495396" y="1795489"/>
            <a:ext cx="1079671" cy="1385342"/>
            <a:chOff x="1190179" y="1892880"/>
            <a:chExt cx="1995437" cy="2560377"/>
          </a:xfrm>
        </p:grpSpPr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6A249684-1D0A-4063-BB2F-94AD33C28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0179" y="2457818"/>
              <a:ext cx="1995437" cy="1995439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1E2D3FF-DDF4-4A56-B8A4-8DEB7B9F847C}"/>
                </a:ext>
              </a:extLst>
            </p:cNvPr>
            <p:cNvSpPr txBox="1"/>
            <p:nvPr/>
          </p:nvSpPr>
          <p:spPr>
            <a:xfrm>
              <a:off x="1525455" y="1892880"/>
              <a:ext cx="1324899" cy="625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04040"/>
                  </a:solidFill>
                </a:rPr>
                <a:t>Client</a:t>
              </a:r>
              <a:endParaRPr lang="ko-KR" altLang="en-US" sz="1600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564FE85-2925-4932-B730-86C39F849429}"/>
              </a:ext>
            </a:extLst>
          </p:cNvPr>
          <p:cNvGrpSpPr/>
          <p:nvPr/>
        </p:nvGrpSpPr>
        <p:grpSpPr>
          <a:xfrm>
            <a:off x="10526347" y="3174045"/>
            <a:ext cx="1079671" cy="1385342"/>
            <a:chOff x="1190179" y="1892880"/>
            <a:chExt cx="1995437" cy="2560377"/>
          </a:xfrm>
        </p:grpSpPr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3EA45F6A-49B5-4929-967C-B6054098D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0179" y="2457818"/>
              <a:ext cx="1995437" cy="1995439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3077808-7DCE-4460-BAA5-1F65A47A47DE}"/>
                </a:ext>
              </a:extLst>
            </p:cNvPr>
            <p:cNvSpPr txBox="1"/>
            <p:nvPr/>
          </p:nvSpPr>
          <p:spPr>
            <a:xfrm>
              <a:off x="1525455" y="1892880"/>
              <a:ext cx="1324899" cy="625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04040"/>
                  </a:solidFill>
                </a:rPr>
                <a:t>Client</a:t>
              </a:r>
              <a:endParaRPr lang="ko-KR" altLang="en-US" sz="1600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941D28F2-CEE1-45A1-BB61-A6D3B79B10CF}"/>
              </a:ext>
            </a:extLst>
          </p:cNvPr>
          <p:cNvGrpSpPr/>
          <p:nvPr/>
        </p:nvGrpSpPr>
        <p:grpSpPr>
          <a:xfrm>
            <a:off x="10498192" y="4624578"/>
            <a:ext cx="1079671" cy="1385342"/>
            <a:chOff x="1190179" y="1892880"/>
            <a:chExt cx="1995437" cy="25603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B3B1B0AD-C379-46CE-A379-F5F602105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0179" y="2457818"/>
              <a:ext cx="1995437" cy="1995439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EDFBA83-F2B2-42AE-8336-9E5A47336BE4}"/>
                </a:ext>
              </a:extLst>
            </p:cNvPr>
            <p:cNvSpPr txBox="1"/>
            <p:nvPr/>
          </p:nvSpPr>
          <p:spPr>
            <a:xfrm>
              <a:off x="1525455" y="1892880"/>
              <a:ext cx="1324899" cy="625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04040"/>
                  </a:solidFill>
                </a:rPr>
                <a:t>Client</a:t>
              </a:r>
              <a:endParaRPr lang="ko-KR" altLang="en-US" sz="1600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330A2C7-2D60-487C-8BC7-296B5C8FC729}"/>
              </a:ext>
            </a:extLst>
          </p:cNvPr>
          <p:cNvGrpSpPr/>
          <p:nvPr/>
        </p:nvGrpSpPr>
        <p:grpSpPr>
          <a:xfrm>
            <a:off x="10495396" y="424260"/>
            <a:ext cx="1079671" cy="1385342"/>
            <a:chOff x="1190179" y="1892880"/>
            <a:chExt cx="1995437" cy="2560378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C7CDAD1F-0EDC-41A6-8C8C-E36E5B796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0179" y="2457819"/>
              <a:ext cx="1995437" cy="1995439"/>
            </a:xfrm>
            <a:prstGeom prst="rect">
              <a:avLst/>
            </a:prstGeom>
          </p:spPr>
        </p:pic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1228EEC-507C-41A8-8873-C7A5CA77532E}"/>
                </a:ext>
              </a:extLst>
            </p:cNvPr>
            <p:cNvSpPr txBox="1"/>
            <p:nvPr/>
          </p:nvSpPr>
          <p:spPr>
            <a:xfrm>
              <a:off x="1525455" y="1892880"/>
              <a:ext cx="1324899" cy="625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04040"/>
                  </a:solidFill>
                </a:rPr>
                <a:t>Client</a:t>
              </a:r>
              <a:endParaRPr lang="ko-KR" altLang="en-US" sz="1600" dirty="0">
                <a:solidFill>
                  <a:srgbClr val="404040"/>
                </a:solidFill>
              </a:endParaRPr>
            </a:p>
          </p:txBody>
        </p:sp>
      </p:grp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3266EBEE-5D58-4F4F-8A84-8ADBA86F1323}"/>
              </a:ext>
            </a:extLst>
          </p:cNvPr>
          <p:cNvCxnSpPr/>
          <p:nvPr/>
        </p:nvCxnSpPr>
        <p:spPr>
          <a:xfrm flipV="1">
            <a:off x="7039219" y="1383363"/>
            <a:ext cx="940701" cy="939962"/>
          </a:xfrm>
          <a:prstGeom prst="bentConnector3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2F9A3DEF-32F8-4A35-90AC-2FABFD3D81C7}"/>
              </a:ext>
            </a:extLst>
          </p:cNvPr>
          <p:cNvCxnSpPr>
            <a:cxnSpLocks/>
            <a:stCxn id="104" idx="3"/>
            <a:endCxn id="110" idx="1"/>
          </p:cNvCxnSpPr>
          <p:nvPr/>
        </p:nvCxnSpPr>
        <p:spPr>
          <a:xfrm>
            <a:off x="7039230" y="2325515"/>
            <a:ext cx="955330" cy="109085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1D378333-A529-4310-B11F-7642659203BD}"/>
              </a:ext>
            </a:extLst>
          </p:cNvPr>
          <p:cNvCxnSpPr>
            <a:cxnSpLocks/>
            <a:stCxn id="104" idx="3"/>
            <a:endCxn id="113" idx="1"/>
          </p:cNvCxnSpPr>
          <p:nvPr/>
        </p:nvCxnSpPr>
        <p:spPr>
          <a:xfrm>
            <a:off x="7039230" y="2325515"/>
            <a:ext cx="969970" cy="314974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E5E0D53D-6A26-4C32-ADD9-B490CC924406}"/>
              </a:ext>
            </a:extLst>
          </p:cNvPr>
          <p:cNvCxnSpPr>
            <a:stCxn id="97" idx="3"/>
            <a:endCxn id="104" idx="1"/>
          </p:cNvCxnSpPr>
          <p:nvPr/>
        </p:nvCxnSpPr>
        <p:spPr>
          <a:xfrm>
            <a:off x="4582719" y="2323326"/>
            <a:ext cx="1108155" cy="21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A469EB99-3E79-4B38-9170-7466E8CB8F89}"/>
              </a:ext>
            </a:extLst>
          </p:cNvPr>
          <p:cNvCxnSpPr>
            <a:cxnSpLocks/>
            <a:stCxn id="101" idx="3"/>
            <a:endCxn id="97" idx="1"/>
          </p:cNvCxnSpPr>
          <p:nvPr/>
        </p:nvCxnSpPr>
        <p:spPr>
          <a:xfrm>
            <a:off x="2410435" y="2323326"/>
            <a:ext cx="8239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8ECD7C01-4C74-45EA-ACA0-9D1795B62830}"/>
              </a:ext>
            </a:extLst>
          </p:cNvPr>
          <p:cNvCxnSpPr>
            <a:cxnSpLocks/>
            <a:stCxn id="121" idx="0"/>
            <a:endCxn id="97" idx="2"/>
          </p:cNvCxnSpPr>
          <p:nvPr/>
        </p:nvCxnSpPr>
        <p:spPr>
          <a:xfrm rot="5400000" flipH="1" flipV="1">
            <a:off x="2927784" y="2879741"/>
            <a:ext cx="862994" cy="109851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0CF41B07-405C-430C-B3A9-123380A5D755}"/>
              </a:ext>
            </a:extLst>
          </p:cNvPr>
          <p:cNvCxnSpPr>
            <a:cxnSpLocks/>
            <a:stCxn id="121" idx="0"/>
            <a:endCxn id="104" idx="2"/>
          </p:cNvCxnSpPr>
          <p:nvPr/>
        </p:nvCxnSpPr>
        <p:spPr>
          <a:xfrm rot="5400000" flipH="1" flipV="1">
            <a:off x="4157135" y="1652580"/>
            <a:ext cx="860805" cy="355503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616C275B-7D97-4255-AEA5-69EE40024C80}"/>
              </a:ext>
            </a:extLst>
          </p:cNvPr>
          <p:cNvCxnSpPr>
            <a:cxnSpLocks/>
            <a:stCxn id="123" idx="3"/>
            <a:endCxn id="148" idx="1"/>
          </p:cNvCxnSpPr>
          <p:nvPr/>
        </p:nvCxnSpPr>
        <p:spPr>
          <a:xfrm flipV="1">
            <a:off x="5567084" y="4912974"/>
            <a:ext cx="727142" cy="34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3839AEAC-B5EF-419E-99B5-E0B79B27849C}"/>
              </a:ext>
            </a:extLst>
          </p:cNvPr>
          <p:cNvCxnSpPr>
            <a:cxnSpLocks/>
            <a:stCxn id="107" idx="3"/>
            <a:endCxn id="138" idx="1"/>
          </p:cNvCxnSpPr>
          <p:nvPr/>
        </p:nvCxnSpPr>
        <p:spPr>
          <a:xfrm flipV="1">
            <a:off x="9074232" y="1269767"/>
            <a:ext cx="1421164" cy="1135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424C344E-F426-4199-A322-5058B3509D08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9103518" y="1399448"/>
            <a:ext cx="1391878" cy="12415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213F66B8-A95E-4BF0-89EB-990A98AABBC1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9096198" y="1379481"/>
            <a:ext cx="1430149" cy="26400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0C329D41-9FD6-4C0D-92FA-73B9AD3DF8A7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9096198" y="1361701"/>
            <a:ext cx="1401994" cy="410838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6BC73BE-0E72-41EE-8047-60D7F9363399}"/>
              </a:ext>
            </a:extLst>
          </p:cNvPr>
          <p:cNvSpPr/>
          <p:nvPr/>
        </p:nvSpPr>
        <p:spPr>
          <a:xfrm>
            <a:off x="7774373" y="2519567"/>
            <a:ext cx="1522027" cy="35822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8" name="그림 147">
            <a:extLst>
              <a:ext uri="{FF2B5EF4-FFF2-40B4-BE49-F238E27FC236}">
                <a16:creationId xmlns:a16="http://schemas.microsoft.com/office/drawing/2014/main" id="{F546499A-7129-47E8-BE37-CAECCCB4D8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26" y="4373138"/>
            <a:ext cx="1079672" cy="1079671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24075A50-8EB4-4881-98BA-4498714C8C8B}"/>
              </a:ext>
            </a:extLst>
          </p:cNvPr>
          <p:cNvSpPr txBox="1"/>
          <p:nvPr/>
        </p:nvSpPr>
        <p:spPr>
          <a:xfrm>
            <a:off x="6279586" y="4067467"/>
            <a:ext cx="1108958" cy="271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404040"/>
                </a:solidFill>
              </a:rPr>
              <a:t>Game Server</a:t>
            </a:r>
            <a:endParaRPr lang="ko-KR" altLang="en-US" sz="16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7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배경 및 관련 이론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ko-KR" altLang="en-US" sz="800" kern="0" dirty="0">
                  <a:solidFill>
                    <a:srgbClr val="8D8D8D"/>
                  </a:solidFill>
                </a:rPr>
                <a:t>로그인 서버</a:t>
              </a:r>
              <a:endParaRPr lang="en-US" altLang="ko-KR" sz="800" kern="0" dirty="0">
                <a:solidFill>
                  <a:srgbClr val="8D8D8D"/>
                </a:solidFill>
              </a:endParaRP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7CCFAAE-35F5-4E8B-8FDF-35B7D5BE44C9}"/>
              </a:ext>
            </a:extLst>
          </p:cNvPr>
          <p:cNvGrpSpPr/>
          <p:nvPr/>
        </p:nvGrpSpPr>
        <p:grpSpPr>
          <a:xfrm>
            <a:off x="1229859" y="1421736"/>
            <a:ext cx="1348355" cy="1730094"/>
            <a:chOff x="1190180" y="1892880"/>
            <a:chExt cx="1995436" cy="2560377"/>
          </a:xfrm>
        </p:grpSpPr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A8EC9C79-958F-4FBF-A495-0BA6B5BFF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0180" y="2457818"/>
              <a:ext cx="1995436" cy="1995439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BBC1C8D-95EA-4EB7-9BD8-C848C501F7FF}"/>
                </a:ext>
              </a:extLst>
            </p:cNvPr>
            <p:cNvSpPr txBox="1"/>
            <p:nvPr/>
          </p:nvSpPr>
          <p:spPr>
            <a:xfrm>
              <a:off x="1511569" y="1892880"/>
              <a:ext cx="1352681" cy="637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dirty="0">
                  <a:solidFill>
                    <a:srgbClr val="404040"/>
                  </a:solidFill>
                </a:rPr>
                <a:t>Client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CA56974-575C-4B8E-A4BA-13ADFC647A18}"/>
              </a:ext>
            </a:extLst>
          </p:cNvPr>
          <p:cNvGrpSpPr/>
          <p:nvPr/>
        </p:nvGrpSpPr>
        <p:grpSpPr>
          <a:xfrm>
            <a:off x="4920333" y="1406781"/>
            <a:ext cx="1791709" cy="1730094"/>
            <a:chOff x="862121" y="1892880"/>
            <a:chExt cx="2651558" cy="2560377"/>
          </a:xfrm>
        </p:grpSpPr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09F2C218-63AB-48EB-8B33-79566F2E5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79" y="2457818"/>
              <a:ext cx="1995439" cy="1995439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AEE74B1-F7D1-481E-AAE9-7FFF5B426EB0}"/>
                </a:ext>
              </a:extLst>
            </p:cNvPr>
            <p:cNvSpPr txBox="1"/>
            <p:nvPr/>
          </p:nvSpPr>
          <p:spPr>
            <a:xfrm>
              <a:off x="862121" y="1892880"/>
              <a:ext cx="2651558" cy="637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dirty="0">
                  <a:solidFill>
                    <a:srgbClr val="404040"/>
                  </a:solidFill>
                </a:rPr>
                <a:t>Login Server</a:t>
              </a:r>
              <a:endParaRPr lang="ko-KR" altLang="en-US" sz="2200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F8E77BF-E10D-4EC7-8F1B-981EB3337F1C}"/>
              </a:ext>
            </a:extLst>
          </p:cNvPr>
          <p:cNvGrpSpPr/>
          <p:nvPr/>
        </p:nvGrpSpPr>
        <p:grpSpPr>
          <a:xfrm>
            <a:off x="1025405" y="4380596"/>
            <a:ext cx="1761443" cy="1730094"/>
            <a:chOff x="884524" y="1892880"/>
            <a:chExt cx="2606767" cy="2560377"/>
          </a:xfrm>
        </p:grpSpPr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3F154996-AE31-42F0-B9E5-D200CCAEB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0180" y="2457818"/>
              <a:ext cx="1995436" cy="1995439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8BA92AE-88CC-430C-9395-4CD2C5C4CE67}"/>
                </a:ext>
              </a:extLst>
            </p:cNvPr>
            <p:cNvSpPr txBox="1"/>
            <p:nvPr/>
          </p:nvSpPr>
          <p:spPr>
            <a:xfrm>
              <a:off x="884524" y="1892880"/>
              <a:ext cx="2606767" cy="637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dirty="0">
                  <a:solidFill>
                    <a:srgbClr val="404040"/>
                  </a:solidFill>
                </a:rPr>
                <a:t>Http Service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72E909BE-F919-4FBE-858F-DB1A0DCF8F44}"/>
              </a:ext>
            </a:extLst>
          </p:cNvPr>
          <p:cNvGrpSpPr/>
          <p:nvPr/>
        </p:nvGrpSpPr>
        <p:grpSpPr>
          <a:xfrm>
            <a:off x="2643715" y="1593605"/>
            <a:ext cx="2188344" cy="380199"/>
            <a:chOff x="2643715" y="1593605"/>
            <a:chExt cx="2188344" cy="38019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434A890-AA9F-460D-9867-57083518E552}"/>
                </a:ext>
              </a:extLst>
            </p:cNvPr>
            <p:cNvSpPr txBox="1"/>
            <p:nvPr/>
          </p:nvSpPr>
          <p:spPr>
            <a:xfrm>
              <a:off x="2909655" y="1593605"/>
              <a:ext cx="1688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</a:rPr>
                <a:t>로그인 요청</a:t>
              </a:r>
              <a:r>
                <a:rPr lang="en-US" altLang="ko-KR" dirty="0">
                  <a:solidFill>
                    <a:srgbClr val="404040"/>
                  </a:solidFill>
                </a:rPr>
                <a:t>(1)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2572C062-3CF5-4879-BF4A-B9FBD780E396}"/>
                </a:ext>
              </a:extLst>
            </p:cNvPr>
            <p:cNvCxnSpPr/>
            <p:nvPr/>
          </p:nvCxnSpPr>
          <p:spPr>
            <a:xfrm>
              <a:off x="2643715" y="1973804"/>
              <a:ext cx="2188344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D8121618-B450-40E7-BA40-94F34A279B10}"/>
              </a:ext>
            </a:extLst>
          </p:cNvPr>
          <p:cNvGrpSpPr/>
          <p:nvPr/>
        </p:nvGrpSpPr>
        <p:grpSpPr>
          <a:xfrm>
            <a:off x="2702283" y="2519567"/>
            <a:ext cx="2071208" cy="369332"/>
            <a:chOff x="2702283" y="2519567"/>
            <a:chExt cx="2071208" cy="369332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73D190C4-5B62-4E0F-A882-762B4CE55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2283" y="2519567"/>
              <a:ext cx="2071208" cy="808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7F25B4C-CFEE-4960-8CBB-7455AF467C1D}"/>
                </a:ext>
              </a:extLst>
            </p:cNvPr>
            <p:cNvSpPr txBox="1"/>
            <p:nvPr/>
          </p:nvSpPr>
          <p:spPr>
            <a:xfrm>
              <a:off x="2868782" y="2519567"/>
              <a:ext cx="1770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</a:rPr>
                <a:t>세션 키 발급</a:t>
              </a:r>
              <a:r>
                <a:rPr lang="en-US" altLang="ko-KR" dirty="0">
                  <a:solidFill>
                    <a:srgbClr val="404040"/>
                  </a:solidFill>
                </a:rPr>
                <a:t>(4)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</p:grp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108B568D-F0D2-4CD7-8A47-A957A4969090}"/>
              </a:ext>
            </a:extLst>
          </p:cNvPr>
          <p:cNvSpPr/>
          <p:nvPr/>
        </p:nvSpPr>
        <p:spPr>
          <a:xfrm>
            <a:off x="9282345" y="1803475"/>
            <a:ext cx="1462627" cy="1023603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</a:rPr>
              <a:t>Session Manager</a:t>
            </a:r>
            <a:endParaRPr lang="ko-KR" altLang="en-US" dirty="0">
              <a:solidFill>
                <a:srgbClr val="404040"/>
              </a:solidFill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0E0DB6FA-1DDF-4F70-9B84-B6E1ECEC03D6}"/>
              </a:ext>
            </a:extLst>
          </p:cNvPr>
          <p:cNvGrpSpPr/>
          <p:nvPr/>
        </p:nvGrpSpPr>
        <p:grpSpPr>
          <a:xfrm>
            <a:off x="6712042" y="1604472"/>
            <a:ext cx="2188344" cy="369332"/>
            <a:chOff x="6712042" y="1604472"/>
            <a:chExt cx="2188344" cy="369332"/>
          </a:xfrm>
        </p:grpSpPr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7EAC748B-1B0D-4BF8-B089-CA266A1862C6}"/>
                </a:ext>
              </a:extLst>
            </p:cNvPr>
            <p:cNvCxnSpPr/>
            <p:nvPr/>
          </p:nvCxnSpPr>
          <p:spPr>
            <a:xfrm>
              <a:off x="6712042" y="1973804"/>
              <a:ext cx="2188344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0464676-C0B1-46D5-B6CD-52E154DA6D5D}"/>
                </a:ext>
              </a:extLst>
            </p:cNvPr>
            <p:cNvSpPr txBox="1"/>
            <p:nvPr/>
          </p:nvSpPr>
          <p:spPr>
            <a:xfrm>
              <a:off x="6921200" y="1604472"/>
              <a:ext cx="1770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</a:rPr>
                <a:t>세션 키 요청</a:t>
              </a:r>
              <a:r>
                <a:rPr lang="en-US" altLang="ko-KR" dirty="0">
                  <a:solidFill>
                    <a:srgbClr val="404040"/>
                  </a:solidFill>
                </a:rPr>
                <a:t>(2)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49BF0EB8-51AC-474C-9D85-6EE4BFFD8EE5}"/>
              </a:ext>
            </a:extLst>
          </p:cNvPr>
          <p:cNvGrpSpPr/>
          <p:nvPr/>
        </p:nvGrpSpPr>
        <p:grpSpPr>
          <a:xfrm>
            <a:off x="6658240" y="2530434"/>
            <a:ext cx="2335897" cy="646331"/>
            <a:chOff x="2585854" y="2519567"/>
            <a:chExt cx="2335897" cy="646331"/>
          </a:xfrm>
        </p:grpSpPr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E39ED613-FA65-4E72-8E80-41CBED5874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2283" y="2519567"/>
              <a:ext cx="2071208" cy="808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4C587C0-2AC9-43F9-B089-7A198023F1A0}"/>
                </a:ext>
              </a:extLst>
            </p:cNvPr>
            <p:cNvSpPr txBox="1"/>
            <p:nvPr/>
          </p:nvSpPr>
          <p:spPr>
            <a:xfrm>
              <a:off x="2585854" y="2519567"/>
              <a:ext cx="2335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</a:rPr>
                <a:t>세션  키 생성</a:t>
              </a:r>
              <a:r>
                <a:rPr lang="en-US" altLang="ko-KR" dirty="0">
                  <a:solidFill>
                    <a:srgbClr val="404040"/>
                  </a:solidFill>
                </a:rPr>
                <a:t>(3)</a:t>
              </a:r>
            </a:p>
            <a:p>
              <a:pPr algn="ctr"/>
              <a:r>
                <a:rPr lang="en-US" altLang="ko-KR" dirty="0">
                  <a:solidFill>
                    <a:srgbClr val="404040"/>
                  </a:solidFill>
                </a:rPr>
                <a:t>[</a:t>
              </a:r>
              <a:r>
                <a:rPr lang="ko-KR" altLang="en-US" dirty="0">
                  <a:solidFill>
                    <a:srgbClr val="404040"/>
                  </a:solidFill>
                </a:rPr>
                <a:t>중복 예외처리 필요</a:t>
              </a:r>
              <a:r>
                <a:rPr lang="en-US" altLang="ko-KR" dirty="0">
                  <a:solidFill>
                    <a:srgbClr val="404040"/>
                  </a:solidFill>
                </a:rPr>
                <a:t>]</a:t>
              </a:r>
            </a:p>
          </p:txBody>
        </p:sp>
      </p:grp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A432574E-FF60-4392-A6D3-0BF943FF8828}"/>
              </a:ext>
            </a:extLst>
          </p:cNvPr>
          <p:cNvCxnSpPr>
            <a:cxnSpLocks/>
          </p:cNvCxnSpPr>
          <p:nvPr/>
        </p:nvCxnSpPr>
        <p:spPr>
          <a:xfrm>
            <a:off x="2184239" y="3151830"/>
            <a:ext cx="1818" cy="122822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D047FC2-E40E-4083-A498-F491AECAC0DC}"/>
              </a:ext>
            </a:extLst>
          </p:cNvPr>
          <p:cNvSpPr txBox="1"/>
          <p:nvPr/>
        </p:nvSpPr>
        <p:spPr>
          <a:xfrm>
            <a:off x="2178329" y="3172846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404040"/>
                </a:solidFill>
              </a:rPr>
              <a:t>쿠키 요청</a:t>
            </a:r>
            <a:r>
              <a:rPr lang="en-US" altLang="ko-KR" dirty="0">
                <a:solidFill>
                  <a:srgbClr val="404040"/>
                </a:solidFill>
              </a:rPr>
              <a:t>(5)</a:t>
            </a:r>
            <a:endParaRPr lang="ko-KR" altLang="en-US" dirty="0">
              <a:solidFill>
                <a:srgbClr val="404040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EDF9CE9D-DF9F-4FAE-955F-8BC12EC31227}"/>
              </a:ext>
            </a:extLst>
          </p:cNvPr>
          <p:cNvCxnSpPr>
            <a:cxnSpLocks/>
          </p:cNvCxnSpPr>
          <p:nvPr/>
        </p:nvCxnSpPr>
        <p:spPr>
          <a:xfrm flipV="1">
            <a:off x="1648364" y="3102786"/>
            <a:ext cx="0" cy="130279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369C9559-578E-4ED0-BD09-01D1B7503BE0}"/>
              </a:ext>
            </a:extLst>
          </p:cNvPr>
          <p:cNvSpPr txBox="1"/>
          <p:nvPr/>
        </p:nvSpPr>
        <p:spPr>
          <a:xfrm>
            <a:off x="1555828" y="3878171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404040"/>
                </a:solidFill>
              </a:rPr>
              <a:t>쿠키 정보 송신</a:t>
            </a:r>
            <a:r>
              <a:rPr lang="en-US" altLang="ko-KR" dirty="0">
                <a:solidFill>
                  <a:srgbClr val="404040"/>
                </a:solidFill>
              </a:rPr>
              <a:t>(6)</a:t>
            </a:r>
            <a:endParaRPr lang="ko-KR" altLang="en-US" dirty="0">
              <a:solidFill>
                <a:srgbClr val="404040"/>
              </a:solidFill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187C1FA9-6B02-4B38-B82D-96FF4F1F9AF7}"/>
              </a:ext>
            </a:extLst>
          </p:cNvPr>
          <p:cNvGrpSpPr/>
          <p:nvPr/>
        </p:nvGrpSpPr>
        <p:grpSpPr>
          <a:xfrm>
            <a:off x="5645001" y="4008414"/>
            <a:ext cx="1348355" cy="1730094"/>
            <a:chOff x="1190180" y="1892880"/>
            <a:chExt cx="1995436" cy="2560377"/>
          </a:xfrm>
        </p:grpSpPr>
        <p:pic>
          <p:nvPicPr>
            <p:cNvPr id="152" name="그림 151">
              <a:extLst>
                <a:ext uri="{FF2B5EF4-FFF2-40B4-BE49-F238E27FC236}">
                  <a16:creationId xmlns:a16="http://schemas.microsoft.com/office/drawing/2014/main" id="{46196BB0-FEE3-4510-9B47-1AA79D2F5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0180" y="2457818"/>
              <a:ext cx="1995436" cy="1995439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715EBB-8E6D-477B-8101-609745F4CE88}"/>
                </a:ext>
              </a:extLst>
            </p:cNvPr>
            <p:cNvSpPr txBox="1"/>
            <p:nvPr/>
          </p:nvSpPr>
          <p:spPr>
            <a:xfrm>
              <a:off x="1511569" y="1892880"/>
              <a:ext cx="1352681" cy="637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dirty="0">
                  <a:solidFill>
                    <a:srgbClr val="404040"/>
                  </a:solidFill>
                </a:rPr>
                <a:t>Client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2C3E53F8-01B2-476F-A442-F314E5D8B07D}"/>
              </a:ext>
            </a:extLst>
          </p:cNvPr>
          <p:cNvGrpSpPr/>
          <p:nvPr/>
        </p:nvGrpSpPr>
        <p:grpSpPr>
          <a:xfrm>
            <a:off x="9282345" y="4034033"/>
            <a:ext cx="1791709" cy="1730094"/>
            <a:chOff x="862121" y="1892880"/>
            <a:chExt cx="2651558" cy="2560377"/>
          </a:xfrm>
        </p:grpSpPr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B80E8272-64AA-44FE-9540-38F2A2620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79" y="2457818"/>
              <a:ext cx="1995439" cy="1995439"/>
            </a:xfrm>
            <a:prstGeom prst="rect">
              <a:avLst/>
            </a:prstGeom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F395F00-96ED-401A-AA49-2E795545A60B}"/>
                </a:ext>
              </a:extLst>
            </p:cNvPr>
            <p:cNvSpPr txBox="1"/>
            <p:nvPr/>
          </p:nvSpPr>
          <p:spPr>
            <a:xfrm>
              <a:off x="862121" y="1892880"/>
              <a:ext cx="2651558" cy="637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dirty="0">
                  <a:solidFill>
                    <a:srgbClr val="404040"/>
                  </a:solidFill>
                </a:rPr>
                <a:t>Login Server</a:t>
              </a:r>
              <a:endParaRPr lang="ko-KR" altLang="en-US" sz="2200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CFCE95E2-D510-447B-A0B9-4A25BE552A00}"/>
              </a:ext>
            </a:extLst>
          </p:cNvPr>
          <p:cNvGrpSpPr/>
          <p:nvPr/>
        </p:nvGrpSpPr>
        <p:grpSpPr>
          <a:xfrm>
            <a:off x="7226154" y="5430002"/>
            <a:ext cx="2071208" cy="369332"/>
            <a:chOff x="2702283" y="2519567"/>
            <a:chExt cx="2071208" cy="369332"/>
          </a:xfrm>
        </p:grpSpPr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88D1F586-9912-4BC1-828F-E3B2EB5689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2283" y="2519567"/>
              <a:ext cx="2071208" cy="808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6D77B924-7EC6-4800-B605-960D8ECF96A2}"/>
                </a:ext>
              </a:extLst>
            </p:cNvPr>
            <p:cNvSpPr txBox="1"/>
            <p:nvPr/>
          </p:nvSpPr>
          <p:spPr>
            <a:xfrm>
              <a:off x="3118052" y="2519567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</a:rPr>
                <a:t>로그인</a:t>
              </a:r>
              <a:r>
                <a:rPr lang="en-US" altLang="ko-KR" dirty="0">
                  <a:solidFill>
                    <a:srgbClr val="404040"/>
                  </a:solidFill>
                </a:rPr>
                <a:t>(10)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8561E89C-6A90-4DD0-8766-B9242F072519}"/>
              </a:ext>
            </a:extLst>
          </p:cNvPr>
          <p:cNvGrpSpPr/>
          <p:nvPr/>
        </p:nvGrpSpPr>
        <p:grpSpPr>
          <a:xfrm>
            <a:off x="7124133" y="4405710"/>
            <a:ext cx="2188344" cy="380199"/>
            <a:chOff x="2643715" y="1593605"/>
            <a:chExt cx="2188344" cy="380199"/>
          </a:xfrm>
        </p:grpSpPr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8D8B22FD-D7DA-426B-9A60-B70655EF8FD2}"/>
                </a:ext>
              </a:extLst>
            </p:cNvPr>
            <p:cNvSpPr txBox="1"/>
            <p:nvPr/>
          </p:nvSpPr>
          <p:spPr>
            <a:xfrm>
              <a:off x="2753369" y="1593605"/>
              <a:ext cx="2000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</a:rPr>
                <a:t>쿠키 정보 송신</a:t>
              </a:r>
              <a:r>
                <a:rPr lang="en-US" altLang="ko-KR" dirty="0">
                  <a:solidFill>
                    <a:srgbClr val="404040"/>
                  </a:solidFill>
                </a:rPr>
                <a:t>(7)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cxnSp>
          <p:nvCxnSpPr>
            <p:cNvPr id="273" name="직선 화살표 연결선 272">
              <a:extLst>
                <a:ext uri="{FF2B5EF4-FFF2-40B4-BE49-F238E27FC236}">
                  <a16:creationId xmlns:a16="http://schemas.microsoft.com/office/drawing/2014/main" id="{462D73BE-17C1-440A-AB7A-DDC9F577B1A2}"/>
                </a:ext>
              </a:extLst>
            </p:cNvPr>
            <p:cNvCxnSpPr/>
            <p:nvPr/>
          </p:nvCxnSpPr>
          <p:spPr>
            <a:xfrm>
              <a:off x="2643715" y="1973804"/>
              <a:ext cx="2188344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282024DE-154F-463C-9DD1-4B6134C40CAA}"/>
              </a:ext>
            </a:extLst>
          </p:cNvPr>
          <p:cNvCxnSpPr>
            <a:cxnSpLocks/>
          </p:cNvCxnSpPr>
          <p:nvPr/>
        </p:nvCxnSpPr>
        <p:spPr>
          <a:xfrm flipV="1">
            <a:off x="9741573" y="2857464"/>
            <a:ext cx="0" cy="130279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37E555AF-7F03-4961-AF5F-CAAC796EF1A1}"/>
              </a:ext>
            </a:extLst>
          </p:cNvPr>
          <p:cNvCxnSpPr>
            <a:cxnSpLocks/>
          </p:cNvCxnSpPr>
          <p:nvPr/>
        </p:nvCxnSpPr>
        <p:spPr>
          <a:xfrm>
            <a:off x="10403574" y="2910062"/>
            <a:ext cx="1818" cy="122822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445F6179-E778-48E3-9A47-782AFBFB0E74}"/>
              </a:ext>
            </a:extLst>
          </p:cNvPr>
          <p:cNvSpPr txBox="1"/>
          <p:nvPr/>
        </p:nvSpPr>
        <p:spPr>
          <a:xfrm>
            <a:off x="7718339" y="322484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rgbClr val="404040"/>
                </a:solidFill>
              </a:rPr>
              <a:t>쿠키 정보 검증</a:t>
            </a:r>
            <a:r>
              <a:rPr lang="en-US" altLang="ko-KR" dirty="0">
                <a:solidFill>
                  <a:srgbClr val="404040"/>
                </a:solidFill>
              </a:rPr>
              <a:t>(8)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76837F6-1340-42F9-8BC0-864BC7C7EFCF}"/>
              </a:ext>
            </a:extLst>
          </p:cNvPr>
          <p:cNvSpPr txBox="1"/>
          <p:nvPr/>
        </p:nvSpPr>
        <p:spPr>
          <a:xfrm>
            <a:off x="9853558" y="3577102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404040"/>
                </a:solidFill>
              </a:rPr>
              <a:t>세션에</a:t>
            </a:r>
            <a:r>
              <a:rPr lang="en-US" altLang="ko-KR" dirty="0">
                <a:solidFill>
                  <a:srgbClr val="404040"/>
                </a:solidFill>
              </a:rPr>
              <a:t> </a:t>
            </a:r>
            <a:r>
              <a:rPr lang="ko-KR" altLang="en-US" dirty="0">
                <a:solidFill>
                  <a:srgbClr val="404040"/>
                </a:solidFill>
              </a:rPr>
              <a:t>쿠키 저장</a:t>
            </a:r>
            <a:r>
              <a:rPr lang="en-US" altLang="ko-KR" dirty="0">
                <a:solidFill>
                  <a:srgbClr val="404040"/>
                </a:solidFill>
              </a:rPr>
              <a:t>(9)</a:t>
            </a:r>
            <a:endParaRPr lang="ko-KR" alt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24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배경 및 관련 이론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800" kern="0" dirty="0">
                  <a:solidFill>
                    <a:srgbClr val="8D8D8D"/>
                  </a:solidFill>
                </a:rPr>
                <a:t>Client</a:t>
              </a:r>
              <a:r>
                <a:rPr lang="ko-KR" altLang="en-US" sz="800" kern="0" dirty="0">
                  <a:solidFill>
                    <a:srgbClr val="8D8D8D"/>
                  </a:solidFill>
                </a:rPr>
                <a:t>와 </a:t>
              </a:r>
              <a:r>
                <a:rPr lang="en-US" altLang="ko-KR" sz="800" kern="0" dirty="0">
                  <a:solidFill>
                    <a:srgbClr val="8D8D8D"/>
                  </a:solidFill>
                </a:rPr>
                <a:t>Server</a:t>
              </a:r>
              <a:r>
                <a:rPr lang="ko-KR" altLang="en-US" sz="800" kern="0" dirty="0">
                  <a:solidFill>
                    <a:srgbClr val="8D8D8D"/>
                  </a:solidFill>
                </a:rPr>
                <a:t>의 관계</a:t>
              </a:r>
              <a:endParaRPr lang="en-US" altLang="ko-KR" sz="800" kern="0" dirty="0">
                <a:solidFill>
                  <a:srgbClr val="8D8D8D"/>
                </a:solidFill>
              </a:endParaRP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463E26F-BDD0-4FBB-A775-0CB0464C4480}"/>
              </a:ext>
            </a:extLst>
          </p:cNvPr>
          <p:cNvGrpSpPr/>
          <p:nvPr/>
        </p:nvGrpSpPr>
        <p:grpSpPr>
          <a:xfrm>
            <a:off x="2248168" y="1786025"/>
            <a:ext cx="1830181" cy="1730094"/>
            <a:chOff x="833659" y="1892880"/>
            <a:chExt cx="2708494" cy="2560377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FD37A824-5426-428F-B65C-CA41D13F8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79" y="2457818"/>
              <a:ext cx="1995439" cy="1995439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4F0A3DF-9F84-4D68-AB17-57C144797DFD}"/>
                </a:ext>
              </a:extLst>
            </p:cNvPr>
            <p:cNvSpPr txBox="1"/>
            <p:nvPr/>
          </p:nvSpPr>
          <p:spPr>
            <a:xfrm>
              <a:off x="833659" y="1892880"/>
              <a:ext cx="2708494" cy="637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dirty="0">
                  <a:solidFill>
                    <a:srgbClr val="404040"/>
                  </a:solidFill>
                </a:rPr>
                <a:t>Game Server</a:t>
              </a:r>
              <a:endParaRPr lang="ko-KR" altLang="en-US" sz="2200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34120B0-3EAE-4BA7-941A-AB4AE9E4E8C9}"/>
              </a:ext>
            </a:extLst>
          </p:cNvPr>
          <p:cNvGrpSpPr/>
          <p:nvPr/>
        </p:nvGrpSpPr>
        <p:grpSpPr>
          <a:xfrm>
            <a:off x="8630279" y="1681801"/>
            <a:ext cx="1348355" cy="1730094"/>
            <a:chOff x="1190180" y="1892880"/>
            <a:chExt cx="1995436" cy="2560377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B7D36B17-6806-4A3D-B3DF-645EB860E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0180" y="2457818"/>
              <a:ext cx="1995436" cy="1995439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1DC8CD4-0D6D-4803-B465-827316E7A86C}"/>
                </a:ext>
              </a:extLst>
            </p:cNvPr>
            <p:cNvSpPr txBox="1"/>
            <p:nvPr/>
          </p:nvSpPr>
          <p:spPr>
            <a:xfrm>
              <a:off x="1511569" y="1892880"/>
              <a:ext cx="1352681" cy="637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dirty="0">
                  <a:solidFill>
                    <a:srgbClr val="404040"/>
                  </a:solidFill>
                </a:rPr>
                <a:t>Client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4325D0-A9F2-4BAB-A56E-8FB24BE35B60}"/>
              </a:ext>
            </a:extLst>
          </p:cNvPr>
          <p:cNvSpPr/>
          <p:nvPr/>
        </p:nvSpPr>
        <p:spPr>
          <a:xfrm>
            <a:off x="1702965" y="3733103"/>
            <a:ext cx="3162650" cy="5557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</a:rPr>
              <a:t>Movement Handler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3DAB1D5-20AD-4A39-967F-27D1D2FE60D4}"/>
              </a:ext>
            </a:extLst>
          </p:cNvPr>
          <p:cNvSpPr/>
          <p:nvPr/>
        </p:nvSpPr>
        <p:spPr>
          <a:xfrm>
            <a:off x="1702965" y="4286364"/>
            <a:ext cx="3162650" cy="5557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404040"/>
                </a:solidFill>
              </a:rPr>
              <a:t>Etc</a:t>
            </a:r>
            <a:r>
              <a:rPr lang="en-US" altLang="ko-KR" dirty="0">
                <a:solidFill>
                  <a:srgbClr val="404040"/>
                </a:solidFill>
              </a:rPr>
              <a:t>…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3BB1122-E50B-4331-90A6-93AA37519976}"/>
              </a:ext>
            </a:extLst>
          </p:cNvPr>
          <p:cNvSpPr/>
          <p:nvPr/>
        </p:nvSpPr>
        <p:spPr>
          <a:xfrm>
            <a:off x="7559109" y="3733103"/>
            <a:ext cx="3162650" cy="5557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</a:rPr>
              <a:t>Movement Handler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43C0D2D-1175-4C04-AC86-4112E6BAA5EE}"/>
              </a:ext>
            </a:extLst>
          </p:cNvPr>
          <p:cNvSpPr/>
          <p:nvPr/>
        </p:nvSpPr>
        <p:spPr>
          <a:xfrm>
            <a:off x="7559109" y="4286364"/>
            <a:ext cx="3162650" cy="5557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404040"/>
                </a:solidFill>
              </a:rPr>
              <a:t>Etc</a:t>
            </a:r>
            <a:r>
              <a:rPr lang="en-US" altLang="ko-KR" dirty="0">
                <a:solidFill>
                  <a:srgbClr val="404040"/>
                </a:solidFill>
              </a:rPr>
              <a:t>…</a:t>
            </a:r>
            <a:endParaRPr lang="ko-KR" altLang="en-US" dirty="0">
              <a:solidFill>
                <a:srgbClr val="404040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EED3D9B-78BD-4FB9-898A-517A42BD2A78}"/>
              </a:ext>
            </a:extLst>
          </p:cNvPr>
          <p:cNvCxnSpPr>
            <a:cxnSpLocks/>
            <a:stCxn id="4" idx="3"/>
            <a:endCxn id="105" idx="1"/>
          </p:cNvCxnSpPr>
          <p:nvPr/>
        </p:nvCxnSpPr>
        <p:spPr>
          <a:xfrm>
            <a:off x="4865615" y="4010973"/>
            <a:ext cx="269349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048C396-C5B9-4DF0-87C1-52F8F0F62C78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4865615" y="4564234"/>
            <a:ext cx="269349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33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배경 및 관련 이론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800" kern="0" dirty="0">
                  <a:solidFill>
                    <a:srgbClr val="8D8D8D"/>
                  </a:solidFill>
                </a:rPr>
                <a:t>Client</a:t>
              </a:r>
              <a:r>
                <a:rPr lang="ko-KR" altLang="en-US" sz="800" kern="0" dirty="0">
                  <a:solidFill>
                    <a:srgbClr val="8D8D8D"/>
                  </a:solidFill>
                </a:rPr>
                <a:t>와 </a:t>
              </a:r>
              <a:r>
                <a:rPr lang="en-US" altLang="ko-KR" sz="800" kern="0" dirty="0">
                  <a:solidFill>
                    <a:srgbClr val="8D8D8D"/>
                  </a:solidFill>
                </a:rPr>
                <a:t>Server</a:t>
              </a:r>
              <a:r>
                <a:rPr lang="ko-KR" altLang="en-US" sz="800" kern="0" dirty="0">
                  <a:solidFill>
                    <a:srgbClr val="8D8D8D"/>
                  </a:solidFill>
                </a:rPr>
                <a:t>의 관계</a:t>
              </a:r>
              <a:endParaRPr lang="en-US" altLang="ko-KR" sz="800" kern="0" dirty="0">
                <a:solidFill>
                  <a:srgbClr val="8D8D8D"/>
                </a:solidFill>
              </a:endParaRP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463E26F-BDD0-4FBB-A775-0CB0464C4480}"/>
              </a:ext>
            </a:extLst>
          </p:cNvPr>
          <p:cNvGrpSpPr/>
          <p:nvPr/>
        </p:nvGrpSpPr>
        <p:grpSpPr>
          <a:xfrm>
            <a:off x="1625246" y="1257739"/>
            <a:ext cx="1830181" cy="1730094"/>
            <a:chOff x="833659" y="1892880"/>
            <a:chExt cx="2708494" cy="2560377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FD37A824-5426-428F-B65C-CA41D13F8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79" y="2457818"/>
              <a:ext cx="1995439" cy="1995439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4F0A3DF-9F84-4D68-AB17-57C144797DFD}"/>
                </a:ext>
              </a:extLst>
            </p:cNvPr>
            <p:cNvSpPr txBox="1"/>
            <p:nvPr/>
          </p:nvSpPr>
          <p:spPr>
            <a:xfrm>
              <a:off x="833659" y="1892880"/>
              <a:ext cx="2708494" cy="637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dirty="0">
                  <a:solidFill>
                    <a:srgbClr val="404040"/>
                  </a:solidFill>
                </a:rPr>
                <a:t>Game Server</a:t>
              </a:r>
              <a:endParaRPr lang="ko-KR" altLang="en-US" sz="2200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34120B0-3EAE-4BA7-941A-AB4AE9E4E8C9}"/>
              </a:ext>
            </a:extLst>
          </p:cNvPr>
          <p:cNvGrpSpPr/>
          <p:nvPr/>
        </p:nvGrpSpPr>
        <p:grpSpPr>
          <a:xfrm>
            <a:off x="5748107" y="1690071"/>
            <a:ext cx="795833" cy="1021145"/>
            <a:chOff x="1190180" y="1892880"/>
            <a:chExt cx="1995436" cy="2560377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B7D36B17-6806-4A3D-B3DF-645EB860E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0180" y="2457818"/>
              <a:ext cx="1995436" cy="1995439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1DC8CD4-0D6D-4803-B465-827316E7A86C}"/>
                </a:ext>
              </a:extLst>
            </p:cNvPr>
            <p:cNvSpPr txBox="1"/>
            <p:nvPr/>
          </p:nvSpPr>
          <p:spPr>
            <a:xfrm>
              <a:off x="1455995" y="1892880"/>
              <a:ext cx="1463829" cy="694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04040"/>
                  </a:solidFill>
                </a:rPr>
                <a:t>Client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2C40BAA-BA3E-4EE3-9408-F26BC5694A8E}"/>
              </a:ext>
            </a:extLst>
          </p:cNvPr>
          <p:cNvGrpSpPr/>
          <p:nvPr/>
        </p:nvGrpSpPr>
        <p:grpSpPr>
          <a:xfrm>
            <a:off x="8579789" y="3052166"/>
            <a:ext cx="795833" cy="1021145"/>
            <a:chOff x="1190180" y="1892880"/>
            <a:chExt cx="1995436" cy="2560377"/>
          </a:xfrm>
        </p:grpSpPr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023D86CC-5DF7-4375-8E99-60B229967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0180" y="2457818"/>
              <a:ext cx="1995436" cy="1995439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C218286-0C1F-4C6C-B28B-274FE6BAEBDB}"/>
                </a:ext>
              </a:extLst>
            </p:cNvPr>
            <p:cNvSpPr txBox="1"/>
            <p:nvPr/>
          </p:nvSpPr>
          <p:spPr>
            <a:xfrm>
              <a:off x="1552458" y="1892880"/>
              <a:ext cx="1270901" cy="694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04040"/>
                  </a:solidFill>
                </a:rPr>
                <a:t>local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CBB480F-80D9-4682-9132-A148F4566E86}"/>
              </a:ext>
            </a:extLst>
          </p:cNvPr>
          <p:cNvGrpSpPr/>
          <p:nvPr/>
        </p:nvGrpSpPr>
        <p:grpSpPr>
          <a:xfrm>
            <a:off x="5415495" y="4486367"/>
            <a:ext cx="795833" cy="1021145"/>
            <a:chOff x="1190180" y="1892880"/>
            <a:chExt cx="1995436" cy="2560377"/>
          </a:xfrm>
        </p:grpSpPr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915865C0-C28D-4AB9-B045-61A89C40E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0180" y="2457818"/>
              <a:ext cx="1995436" cy="1995439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0980D95-39D2-4DE0-9EA2-989575008063}"/>
                </a:ext>
              </a:extLst>
            </p:cNvPr>
            <p:cNvSpPr txBox="1"/>
            <p:nvPr/>
          </p:nvSpPr>
          <p:spPr>
            <a:xfrm>
              <a:off x="1455995" y="1892880"/>
              <a:ext cx="1463829" cy="694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04040"/>
                  </a:solidFill>
                </a:rPr>
                <a:t>Client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0FFB7776-0945-423A-8EBC-A15633E3699B}"/>
              </a:ext>
            </a:extLst>
          </p:cNvPr>
          <p:cNvGrpSpPr/>
          <p:nvPr/>
        </p:nvGrpSpPr>
        <p:grpSpPr>
          <a:xfrm>
            <a:off x="9061887" y="1139825"/>
            <a:ext cx="795833" cy="1021145"/>
            <a:chOff x="1190180" y="1892880"/>
            <a:chExt cx="1995436" cy="2560377"/>
          </a:xfrm>
        </p:grpSpPr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60FE53CF-4B8E-4C78-A770-B0D2B17E6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0180" y="2457818"/>
              <a:ext cx="1995436" cy="1995439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D43D225-9C7B-467C-8114-B6FED04DA515}"/>
                </a:ext>
              </a:extLst>
            </p:cNvPr>
            <p:cNvSpPr txBox="1"/>
            <p:nvPr/>
          </p:nvSpPr>
          <p:spPr>
            <a:xfrm>
              <a:off x="1455995" y="1892880"/>
              <a:ext cx="1463829" cy="694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04040"/>
                  </a:solidFill>
                </a:rPr>
                <a:t>Client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5298BFF7-3AD2-4F77-9FF3-42E4F6B9AB44}"/>
              </a:ext>
            </a:extLst>
          </p:cNvPr>
          <p:cNvGrpSpPr/>
          <p:nvPr/>
        </p:nvGrpSpPr>
        <p:grpSpPr>
          <a:xfrm>
            <a:off x="10071633" y="2000236"/>
            <a:ext cx="795833" cy="1021145"/>
            <a:chOff x="1190180" y="1892880"/>
            <a:chExt cx="1995436" cy="2560377"/>
          </a:xfrm>
        </p:grpSpPr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51007A71-192A-4CC2-93F8-5CFBA0857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0180" y="2457818"/>
              <a:ext cx="1995436" cy="1995439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8FBD897-0FA1-4721-A512-E6A74351ABB6}"/>
                </a:ext>
              </a:extLst>
            </p:cNvPr>
            <p:cNvSpPr txBox="1"/>
            <p:nvPr/>
          </p:nvSpPr>
          <p:spPr>
            <a:xfrm>
              <a:off x="1455995" y="1892880"/>
              <a:ext cx="1463829" cy="694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04040"/>
                  </a:solidFill>
                </a:rPr>
                <a:t>Client</a:t>
              </a: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0332EF1-4FD3-44A6-97D1-D6DBC2883781}"/>
              </a:ext>
            </a:extLst>
          </p:cNvPr>
          <p:cNvGrpSpPr/>
          <p:nvPr/>
        </p:nvGrpSpPr>
        <p:grpSpPr>
          <a:xfrm>
            <a:off x="10071633" y="4347487"/>
            <a:ext cx="795833" cy="1021145"/>
            <a:chOff x="1190180" y="1892880"/>
            <a:chExt cx="1995436" cy="2560377"/>
          </a:xfrm>
        </p:grpSpPr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AEC3B25F-B612-4185-B9B2-0F3DCF5D1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0180" y="2457818"/>
              <a:ext cx="1995436" cy="1995439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0D88740-F9A2-4B58-86D2-1D882919C986}"/>
                </a:ext>
              </a:extLst>
            </p:cNvPr>
            <p:cNvSpPr txBox="1"/>
            <p:nvPr/>
          </p:nvSpPr>
          <p:spPr>
            <a:xfrm>
              <a:off x="1455995" y="1892880"/>
              <a:ext cx="1463829" cy="694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04040"/>
                  </a:solidFill>
                </a:rPr>
                <a:t>Client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A6D06417-0484-43DD-82BB-2B1FE5F1A690}"/>
              </a:ext>
            </a:extLst>
          </p:cNvPr>
          <p:cNvGrpSpPr/>
          <p:nvPr/>
        </p:nvGrpSpPr>
        <p:grpSpPr>
          <a:xfrm>
            <a:off x="6826094" y="3257137"/>
            <a:ext cx="795833" cy="1021145"/>
            <a:chOff x="1190180" y="1892880"/>
            <a:chExt cx="1995436" cy="2560377"/>
          </a:xfrm>
        </p:grpSpPr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4409B523-6C7B-4C60-8B0C-12714DD71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0180" y="2457818"/>
              <a:ext cx="1995436" cy="1995439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802D0CC-AD5A-40A8-8F27-83E77CBA27D4}"/>
                </a:ext>
              </a:extLst>
            </p:cNvPr>
            <p:cNvSpPr txBox="1"/>
            <p:nvPr/>
          </p:nvSpPr>
          <p:spPr>
            <a:xfrm>
              <a:off x="1455995" y="1892880"/>
              <a:ext cx="1463829" cy="694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04040"/>
                  </a:solidFill>
                </a:rPr>
                <a:t>Client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C38F17F9-E395-40A4-8F2C-681F9C295FD9}"/>
              </a:ext>
            </a:extLst>
          </p:cNvPr>
          <p:cNvGrpSpPr/>
          <p:nvPr/>
        </p:nvGrpSpPr>
        <p:grpSpPr>
          <a:xfrm>
            <a:off x="7515922" y="994509"/>
            <a:ext cx="795833" cy="1021145"/>
            <a:chOff x="1190180" y="1892880"/>
            <a:chExt cx="1995436" cy="2560377"/>
          </a:xfrm>
        </p:grpSpPr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A21F5A95-2BDE-4F3F-92E1-F301F0A84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0180" y="2457818"/>
              <a:ext cx="1995436" cy="1995439"/>
            </a:xfrm>
            <a:prstGeom prst="rect">
              <a:avLst/>
            </a:prstGeom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C551A2-8C30-4525-B5F1-483235CAA560}"/>
                </a:ext>
              </a:extLst>
            </p:cNvPr>
            <p:cNvSpPr txBox="1"/>
            <p:nvPr/>
          </p:nvSpPr>
          <p:spPr>
            <a:xfrm>
              <a:off x="1455995" y="1892880"/>
              <a:ext cx="1463829" cy="694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04040"/>
                  </a:solidFill>
                </a:rPr>
                <a:t>Client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8AAFD50-D7F0-4F5B-9A13-4B8A6B6592DF}"/>
              </a:ext>
            </a:extLst>
          </p:cNvPr>
          <p:cNvGrpSpPr/>
          <p:nvPr/>
        </p:nvGrpSpPr>
        <p:grpSpPr>
          <a:xfrm>
            <a:off x="7783956" y="4904090"/>
            <a:ext cx="795833" cy="1021145"/>
            <a:chOff x="1190180" y="1892880"/>
            <a:chExt cx="1995436" cy="2560377"/>
          </a:xfrm>
        </p:grpSpPr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42A59B6D-73C2-4F9B-A70B-5236D4DA7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0180" y="2457818"/>
              <a:ext cx="1995436" cy="1995439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A633BCD-4C35-49A6-AA2F-9B40938675BA}"/>
                </a:ext>
              </a:extLst>
            </p:cNvPr>
            <p:cNvSpPr txBox="1"/>
            <p:nvPr/>
          </p:nvSpPr>
          <p:spPr>
            <a:xfrm>
              <a:off x="1455995" y="1892880"/>
              <a:ext cx="1463829" cy="694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04040"/>
                  </a:solidFill>
                </a:rPr>
                <a:t>Client</a:t>
              </a:r>
            </a:p>
          </p:txBody>
        </p:sp>
      </p:grp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1B44AADC-EECF-4E70-8446-336A935C417C}"/>
              </a:ext>
            </a:extLst>
          </p:cNvPr>
          <p:cNvSpPr/>
          <p:nvPr/>
        </p:nvSpPr>
        <p:spPr>
          <a:xfrm>
            <a:off x="5038165" y="976297"/>
            <a:ext cx="6418729" cy="518245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EFA7D02-1730-4757-855B-8B622E133B4E}"/>
              </a:ext>
            </a:extLst>
          </p:cNvPr>
          <p:cNvSpPr/>
          <p:nvPr/>
        </p:nvSpPr>
        <p:spPr>
          <a:xfrm>
            <a:off x="7012172" y="1810284"/>
            <a:ext cx="3778952" cy="3778952"/>
          </a:xfrm>
          <a:prstGeom prst="ellipse">
            <a:avLst/>
          </a:prstGeom>
          <a:solidFill>
            <a:srgbClr val="FF0000">
              <a:alpha val="10196"/>
            </a:srgbClr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3009F2C-82D2-402D-AC30-AEE237F3E7E2}"/>
              </a:ext>
            </a:extLst>
          </p:cNvPr>
          <p:cNvSpPr txBox="1"/>
          <p:nvPr/>
        </p:nvSpPr>
        <p:spPr>
          <a:xfrm>
            <a:off x="691047" y="3472500"/>
            <a:ext cx="42867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404040"/>
                </a:solidFill>
              </a:rPr>
              <a:t>local </a:t>
            </a:r>
            <a:r>
              <a:rPr lang="ko-KR" altLang="en-US" dirty="0">
                <a:solidFill>
                  <a:srgbClr val="404040"/>
                </a:solidFill>
              </a:rPr>
              <a:t>유저와 다른 유저 간에 동기화는</a:t>
            </a:r>
            <a:endParaRPr lang="en-US" altLang="ko-KR" dirty="0">
              <a:solidFill>
                <a:srgbClr val="404040"/>
              </a:solidFill>
            </a:endParaRPr>
          </a:p>
          <a:p>
            <a:r>
              <a:rPr lang="ko-KR" altLang="en-US" dirty="0">
                <a:solidFill>
                  <a:srgbClr val="404040"/>
                </a:solidFill>
              </a:rPr>
              <a:t>특정 영역안에 있는 유저들 간에만 통신</a:t>
            </a:r>
            <a:endParaRPr lang="en-US" altLang="ko-KR" dirty="0">
              <a:solidFill>
                <a:srgbClr val="404040"/>
              </a:solidFill>
            </a:endParaRPr>
          </a:p>
          <a:p>
            <a:endParaRPr lang="en-US" altLang="ko-KR" dirty="0">
              <a:solidFill>
                <a:srgbClr val="404040"/>
              </a:solidFill>
            </a:endParaRPr>
          </a:p>
          <a:p>
            <a:r>
              <a:rPr lang="ko-KR" altLang="en-US" dirty="0">
                <a:solidFill>
                  <a:srgbClr val="404040"/>
                </a:solidFill>
              </a:rPr>
              <a:t>게임 서버에서 단순 </a:t>
            </a:r>
            <a:r>
              <a:rPr lang="en-US" altLang="ko-KR" dirty="0">
                <a:solidFill>
                  <a:srgbClr val="404040"/>
                </a:solidFill>
              </a:rPr>
              <a:t>for</a:t>
            </a:r>
            <a:r>
              <a:rPr lang="ko-KR" altLang="en-US" dirty="0">
                <a:solidFill>
                  <a:srgbClr val="404040"/>
                </a:solidFill>
              </a:rPr>
              <a:t>문 돌리기에는 </a:t>
            </a:r>
            <a:endParaRPr lang="en-US" altLang="ko-KR" dirty="0">
              <a:solidFill>
                <a:srgbClr val="404040"/>
              </a:solidFill>
            </a:endParaRPr>
          </a:p>
          <a:p>
            <a:r>
              <a:rPr lang="ko-KR" altLang="en-US" dirty="0">
                <a:solidFill>
                  <a:srgbClr val="404040"/>
                </a:solidFill>
              </a:rPr>
              <a:t>부하가 크므로 알고리즘을 통해</a:t>
            </a:r>
            <a:r>
              <a:rPr lang="en-US" altLang="ko-KR" dirty="0">
                <a:solidFill>
                  <a:srgbClr val="404040"/>
                </a:solidFill>
              </a:rPr>
              <a:t> </a:t>
            </a:r>
            <a:r>
              <a:rPr lang="ko-KR" altLang="en-US" dirty="0">
                <a:solidFill>
                  <a:srgbClr val="404040"/>
                </a:solidFill>
              </a:rPr>
              <a:t>거리를 </a:t>
            </a:r>
            <a:endParaRPr lang="en-US" altLang="ko-KR" dirty="0">
              <a:solidFill>
                <a:srgbClr val="404040"/>
              </a:solidFill>
            </a:endParaRPr>
          </a:p>
          <a:p>
            <a:r>
              <a:rPr lang="ko-KR" altLang="en-US" dirty="0">
                <a:solidFill>
                  <a:srgbClr val="404040"/>
                </a:solidFill>
              </a:rPr>
              <a:t>계산하여 통신 하도록 개발 필요</a:t>
            </a:r>
            <a:endParaRPr lang="en-US" altLang="ko-KR" dirty="0">
              <a:solidFill>
                <a:srgbClr val="404040"/>
              </a:solidFill>
            </a:endParaRPr>
          </a:p>
          <a:p>
            <a:endParaRPr lang="en-US" altLang="ko-KR" dirty="0">
              <a:solidFill>
                <a:srgbClr val="404040"/>
              </a:solidFill>
            </a:endParaRPr>
          </a:p>
          <a:p>
            <a:r>
              <a:rPr lang="en-US" altLang="ko-KR" dirty="0">
                <a:solidFill>
                  <a:srgbClr val="404040"/>
                </a:solidFill>
              </a:rPr>
              <a:t>K-D</a:t>
            </a:r>
            <a:r>
              <a:rPr lang="ko-KR" altLang="en-US" dirty="0">
                <a:solidFill>
                  <a:srgbClr val="404040"/>
                </a:solidFill>
              </a:rPr>
              <a:t> </a:t>
            </a:r>
            <a:r>
              <a:rPr lang="en-US" altLang="ko-KR" dirty="0">
                <a:solidFill>
                  <a:srgbClr val="404040"/>
                </a:solidFill>
              </a:rPr>
              <a:t>Tree</a:t>
            </a:r>
            <a:r>
              <a:rPr lang="ko-KR" altLang="en-US" dirty="0">
                <a:solidFill>
                  <a:srgbClr val="404040"/>
                </a:solidFill>
              </a:rPr>
              <a:t>를 사용할 예정</a:t>
            </a:r>
          </a:p>
        </p:txBody>
      </p:sp>
    </p:spTree>
    <p:extLst>
      <p:ext uri="{BB962C8B-B14F-4D97-AF65-F5344CB8AC3E}">
        <p14:creationId xmlns:p14="http://schemas.microsoft.com/office/powerpoint/2010/main" val="176033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수행 일정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800" kern="0" dirty="0">
                  <a:solidFill>
                    <a:prstClr val="white">
                      <a:lumMod val="65000"/>
                    </a:prstClr>
                  </a:solidFill>
                </a:rPr>
                <a:t>3</a:t>
              </a:r>
              <a:r>
                <a:rPr lang="ko-KR" altLang="en-US" sz="800" kern="0" dirty="0">
                  <a:solidFill>
                    <a:prstClr val="white">
                      <a:lumMod val="65000"/>
                    </a:prstClr>
                  </a:solidFill>
                </a:rPr>
                <a:t>월</a:t>
              </a:r>
              <a:endParaRPr lang="en-US" altLang="ko-KR" sz="8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latinLnBrk="0">
                <a:defRPr/>
              </a:pP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4" name="표 96">
            <a:extLst>
              <a:ext uri="{FF2B5EF4-FFF2-40B4-BE49-F238E27FC236}">
                <a16:creationId xmlns:a16="http://schemas.microsoft.com/office/drawing/2014/main" id="{72C8A77C-E6C0-4CC6-97F1-E1A8335A01E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67551271"/>
              </p:ext>
            </p:extLst>
          </p:nvPr>
        </p:nvGraphicFramePr>
        <p:xfrm>
          <a:off x="721452" y="1102957"/>
          <a:ext cx="11073111" cy="5125297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81873">
                  <a:extLst>
                    <a:ext uri="{9D8B030D-6E8A-4147-A177-3AD203B41FA5}">
                      <a16:colId xmlns:a16="http://schemas.microsoft.com/office/drawing/2014/main" val="2376648351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3145446136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395956520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2017721621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3976408378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349874251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468285220"/>
                    </a:ext>
                  </a:extLst>
                </a:gridCol>
              </a:tblGrid>
              <a:tr h="390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SUN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MON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TUE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WED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THU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FRI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SAT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083558"/>
                  </a:ext>
                </a:extLst>
              </a:tr>
              <a:tr h="946864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137807"/>
                  </a:ext>
                </a:extLst>
              </a:tr>
              <a:tr h="946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285285"/>
                  </a:ext>
                </a:extLst>
              </a:tr>
              <a:tr h="946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889405"/>
                  </a:ext>
                </a:extLst>
              </a:tr>
              <a:tr h="47343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96832"/>
                  </a:ext>
                </a:extLst>
              </a:tr>
              <a:tr h="473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404040"/>
                          </a:solidFill>
                        </a:rPr>
                        <a:t>서버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049354"/>
                  </a:ext>
                </a:extLst>
              </a:tr>
              <a:tr h="946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6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51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수행 일정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800" kern="0" dirty="0">
                  <a:solidFill>
                    <a:prstClr val="white">
                      <a:lumMod val="65000"/>
                    </a:prstClr>
                  </a:solidFill>
                </a:rPr>
                <a:t>4</a:t>
              </a:r>
              <a:r>
                <a:rPr lang="ko-KR" altLang="en-US" sz="800" kern="0" dirty="0">
                  <a:solidFill>
                    <a:prstClr val="white">
                      <a:lumMod val="65000"/>
                    </a:prstClr>
                  </a:solidFill>
                </a:rPr>
                <a:t>월</a:t>
              </a:r>
              <a:endParaRPr lang="en-US" altLang="ko-KR" sz="8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latinLnBrk="0">
                <a:defRPr/>
              </a:pP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4" name="표 96">
            <a:extLst>
              <a:ext uri="{FF2B5EF4-FFF2-40B4-BE49-F238E27FC236}">
                <a16:creationId xmlns:a16="http://schemas.microsoft.com/office/drawing/2014/main" id="{72C8A77C-E6C0-4CC6-97F1-E1A8335A01E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23099692"/>
              </p:ext>
            </p:extLst>
          </p:nvPr>
        </p:nvGraphicFramePr>
        <p:xfrm>
          <a:off x="721452" y="1102957"/>
          <a:ext cx="11073111" cy="5125297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81873">
                  <a:extLst>
                    <a:ext uri="{9D8B030D-6E8A-4147-A177-3AD203B41FA5}">
                      <a16:colId xmlns:a16="http://schemas.microsoft.com/office/drawing/2014/main" val="2376648351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3145446136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395956520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2017721621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3976408378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349874251"/>
                    </a:ext>
                  </a:extLst>
                </a:gridCol>
                <a:gridCol w="1581873">
                  <a:extLst>
                    <a:ext uri="{9D8B030D-6E8A-4147-A177-3AD203B41FA5}">
                      <a16:colId xmlns:a16="http://schemas.microsoft.com/office/drawing/2014/main" val="468285220"/>
                    </a:ext>
                  </a:extLst>
                </a:gridCol>
              </a:tblGrid>
              <a:tr h="390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SUN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MON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TUE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WED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THU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FRI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SAT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083558"/>
                  </a:ext>
                </a:extLst>
              </a:tr>
              <a:tr h="946864">
                <a:tc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137807"/>
                  </a:ext>
                </a:extLst>
              </a:tr>
              <a:tr h="47343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285285"/>
                  </a:ext>
                </a:extLst>
              </a:tr>
              <a:tr h="473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404040"/>
                          </a:solidFill>
                        </a:rPr>
                        <a:t>테스트 클라이언트 구현</a:t>
                      </a:r>
                      <a:endParaRPr lang="en-US" altLang="ko-KR" sz="1000" dirty="0">
                        <a:solidFill>
                          <a:srgbClr val="40404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rgbClr val="404040"/>
                          </a:solidFill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rgbClr val="404040"/>
                          </a:solidFill>
                        </a:rPr>
                        <a:t>c++</a:t>
                      </a:r>
                      <a:r>
                        <a:rPr lang="en-US" altLang="ko-KR" sz="1000" dirty="0">
                          <a:solidFill>
                            <a:srgbClr val="404040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931780"/>
                  </a:ext>
                </a:extLst>
              </a:tr>
              <a:tr h="946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889405"/>
                  </a:ext>
                </a:extLst>
              </a:tr>
              <a:tr h="473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96832"/>
                  </a:ext>
                </a:extLst>
              </a:tr>
              <a:tr h="473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404040"/>
                          </a:solidFill>
                        </a:rPr>
                        <a:t>클라이언트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535981"/>
                  </a:ext>
                </a:extLst>
              </a:tr>
              <a:tr h="47343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66813"/>
                  </a:ext>
                </a:extLst>
              </a:tr>
              <a:tr h="473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404040"/>
                          </a:solidFill>
                        </a:rPr>
                        <a:t>Http Login</a:t>
                      </a:r>
                      <a:r>
                        <a:rPr lang="ko-KR" altLang="en-US" sz="1200" dirty="0">
                          <a:solidFill>
                            <a:srgbClr val="404040"/>
                          </a:solidFill>
                        </a:rPr>
                        <a:t>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207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958117"/>
      </p:ext>
    </p:extLst>
  </p:cSld>
  <p:clrMapOvr>
    <a:masterClrMapping/>
  </p:clrMapOvr>
</p:sld>
</file>

<file path=ppt/theme/theme1.xml><?xml version="1.0" encoding="utf-8"?>
<a:theme xmlns:a="http://schemas.openxmlformats.org/drawingml/2006/main" name="5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529</Words>
  <Application>Microsoft Office PowerPoint</Application>
  <PresentationFormat>와이드스크린</PresentationFormat>
  <Paragraphs>226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53_Office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정운덕 [aomgaomgaomg]</cp:lastModifiedBy>
  <cp:revision>26</cp:revision>
  <dcterms:created xsi:type="dcterms:W3CDTF">2022-03-17T00:33:37Z</dcterms:created>
  <dcterms:modified xsi:type="dcterms:W3CDTF">2022-03-21T13:19:53Z</dcterms:modified>
</cp:coreProperties>
</file>