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2918400" cy="43891200"/>
  <p:notesSz cx="6858000" cy="929640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736">
          <p15:clr>
            <a:srgbClr val="A4A3A4"/>
          </p15:clr>
        </p15:guide>
        <p15:guide id="2" pos="1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487"/>
    <a:srgbClr val="FFFFE1"/>
    <a:srgbClr val="FFCC00"/>
    <a:srgbClr val="D6AD00"/>
    <a:srgbClr val="DEB400"/>
    <a:srgbClr val="FF9900"/>
    <a:srgbClr val="FF9933"/>
    <a:srgbClr val="FFFFE6"/>
    <a:srgbClr val="FFFF99"/>
    <a:srgbClr val="F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AB46C-3FF1-46D4-89ED-E0B619C778F0}" v="14" dt="2018-12-14T01:53:07.198"/>
    <p1510:client id="{C0B4AF19-EBF3-3B34-2DAA-D659F6BDBD51}" v="2" dt="2018-12-14T03:17:03.685"/>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1"/>
    <p:restoredTop sz="94676"/>
  </p:normalViewPr>
  <p:slideViewPr>
    <p:cSldViewPr snapToGrid="0">
      <p:cViewPr>
        <p:scale>
          <a:sx n="42" d="100"/>
          <a:sy n="42" d="100"/>
        </p:scale>
        <p:origin x="-1192" y="16"/>
      </p:cViewPr>
      <p:guideLst>
        <p:guide orient="horz" pos="12736"/>
        <p:guide pos="1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0" Type="http://schemas.microsoft.com/office/2015/10/relationships/revisionInfo" Target="revisionInfo.xml"/><Relationship Id="rId9" Type="http://schemas.microsoft.com/office/2016/11/relationships/changesInfo" Target="changesInfos/changesInfo1.xml"/><Relationship Id="rId1" Type="http://schemas.openxmlformats.org/officeDocument/2006/relationships/slideMaster" Target="slideMasters/slideMaster1.xml"/><Relationship Id="rId2"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774dd9f0bdf3389e8518e43e47dc4e8e508d71dbc12f9e424f9a3e953b740cdd::" providerId="AD" clId="Web-{53B38F30-3DB9-578C-3A2D-CA118A5A391E}"/>
    <pc:docChg chg="modSld">
      <pc:chgData name="Guest User" userId="S::urn:spo:anon#774dd9f0bdf3389e8518e43e47dc4e8e508d71dbc12f9e424f9a3e953b740cdd::" providerId="AD" clId="Web-{53B38F30-3DB9-578C-3A2D-CA118A5A391E}" dt="2018-12-14T04:04:46.524" v="13" actId="20577"/>
      <pc:docMkLst>
        <pc:docMk/>
      </pc:docMkLst>
      <pc:sldChg chg="modSp">
        <pc:chgData name="Guest User" userId="S::urn:spo:anon#774dd9f0bdf3389e8518e43e47dc4e8e508d71dbc12f9e424f9a3e953b740cdd::" providerId="AD" clId="Web-{53B38F30-3DB9-578C-3A2D-CA118A5A391E}" dt="2018-12-14T04:04:46.524" v="13" actId="20577"/>
        <pc:sldMkLst>
          <pc:docMk/>
          <pc:sldMk cId="0" sldId="256"/>
        </pc:sldMkLst>
        <pc:spChg chg="mod">
          <ac:chgData name="Guest User" userId="S::urn:spo:anon#774dd9f0bdf3389e8518e43e47dc4e8e508d71dbc12f9e424f9a3e953b740cdd::" providerId="AD" clId="Web-{53B38F30-3DB9-578C-3A2D-CA118A5A391E}" dt="2018-12-14T04:04:46.524" v="13" actId="20577"/>
          <ac:spMkLst>
            <pc:docMk/>
            <pc:sldMk cId="0" sldId="256"/>
            <ac:spMk id="52" creationId="{0150E453-11C3-4C26-8085-19E84051500E}"/>
          </ac:spMkLst>
        </pc:spChg>
      </pc:sldChg>
    </pc:docChg>
  </pc:docChgLst>
  <pc:docChgLst>
    <pc:chgData name="Esquivel Morel, Alicia (MU-Student)" userId="S::ace6qv@mail.missouri.edu::e17ca688-7f5f-467f-aa45-38eba5c643ab" providerId="AD" clId="Web-{C0B4AF19-EBF3-3B34-2DAA-D659F6BDBD51}"/>
    <pc:docChg chg="modSld">
      <pc:chgData name="Esquivel Morel, Alicia (MU-Student)" userId="S::ace6qv@mail.missouri.edu::e17ca688-7f5f-467f-aa45-38eba5c643ab" providerId="AD" clId="Web-{C0B4AF19-EBF3-3B34-2DAA-D659F6BDBD51}" dt="2018-12-14T03:17:03.685" v="3" actId="20577"/>
      <pc:docMkLst>
        <pc:docMk/>
      </pc:docMkLst>
      <pc:sldChg chg="modSp">
        <pc:chgData name="Esquivel Morel, Alicia (MU-Student)" userId="S::ace6qv@mail.missouri.edu::e17ca688-7f5f-467f-aa45-38eba5c643ab" providerId="AD" clId="Web-{C0B4AF19-EBF3-3B34-2DAA-D659F6BDBD51}" dt="2018-12-14T03:17:03.670" v="2" actId="20577"/>
        <pc:sldMkLst>
          <pc:docMk/>
          <pc:sldMk cId="0" sldId="256"/>
        </pc:sldMkLst>
        <pc:spChg chg="mod">
          <ac:chgData name="Esquivel Morel, Alicia (MU-Student)" userId="S::ace6qv@mail.missouri.edu::e17ca688-7f5f-467f-aa45-38eba5c643ab" providerId="AD" clId="Web-{C0B4AF19-EBF3-3B34-2DAA-D659F6BDBD51}" dt="2018-12-14T03:17:03.670" v="2" actId="20577"/>
          <ac:spMkLst>
            <pc:docMk/>
            <pc:sldMk cId="0" sldId="256"/>
            <ac:spMk id="52" creationId="{0150E453-11C3-4C26-8085-19E84051500E}"/>
          </ac:spMkLst>
        </pc:spChg>
      </pc:sldChg>
    </pc:docChg>
  </pc:docChgLst>
  <pc:docChgLst>
    <pc:chgData name="Guest User" userId="S::urn:spo:anon#774dd9f0bdf3389e8518e43e47dc4e8e508d71dbc12f9e424f9a3e953b740cdd::" providerId="AD" clId="Web-{723AB46C-3FF1-46D4-89ED-E0B619C778F0}"/>
    <pc:docChg chg="modSld">
      <pc:chgData name="Guest User" userId="S::urn:spo:anon#774dd9f0bdf3389e8518e43e47dc4e8e508d71dbc12f9e424f9a3e953b740cdd::" providerId="AD" clId="Web-{723AB46C-3FF1-46D4-89ED-E0B619C778F0}" dt="2018-12-14T02:25:51.565" v="30" actId="20577"/>
      <pc:docMkLst>
        <pc:docMk/>
      </pc:docMkLst>
      <pc:sldChg chg="addSp delSp modSp">
        <pc:chgData name="Guest User" userId="S::urn:spo:anon#774dd9f0bdf3389e8518e43e47dc4e8e508d71dbc12f9e424f9a3e953b740cdd::" providerId="AD" clId="Web-{723AB46C-3FF1-46D4-89ED-E0B619C778F0}" dt="2018-12-14T02:25:51.565" v="29" actId="20577"/>
        <pc:sldMkLst>
          <pc:docMk/>
          <pc:sldMk cId="0" sldId="256"/>
        </pc:sldMkLst>
        <pc:spChg chg="mod">
          <ac:chgData name="Guest User" userId="S::urn:spo:anon#774dd9f0bdf3389e8518e43e47dc4e8e508d71dbc12f9e424f9a3e953b740cdd::" providerId="AD" clId="Web-{723AB46C-3FF1-46D4-89ED-E0B619C778F0}" dt="2018-12-14T01:53:01.683" v="6" actId="20577"/>
          <ac:spMkLst>
            <pc:docMk/>
            <pc:sldMk cId="0" sldId="256"/>
            <ac:spMk id="51" creationId="{00000000-0000-0000-0000-000000000000}"/>
          </ac:spMkLst>
        </pc:spChg>
        <pc:spChg chg="add mod">
          <ac:chgData name="Guest User" userId="S::urn:spo:anon#774dd9f0bdf3389e8518e43e47dc4e8e508d71dbc12f9e424f9a3e953b740cdd::" providerId="AD" clId="Web-{723AB46C-3FF1-46D4-89ED-E0B619C778F0}" dt="2018-12-14T02:25:51.565" v="29" actId="20577"/>
          <ac:spMkLst>
            <pc:docMk/>
            <pc:sldMk cId="0" sldId="256"/>
            <ac:spMk id="52" creationId="{0150E453-11C3-4C26-8085-19E84051500E}"/>
          </ac:spMkLst>
        </pc:spChg>
        <pc:spChg chg="add del">
          <ac:chgData name="Guest User" userId="S::urn:spo:anon#774dd9f0bdf3389e8518e43e47dc4e8e508d71dbc12f9e424f9a3e953b740cdd::" providerId="AD" clId="Web-{723AB46C-3FF1-46D4-89ED-E0B619C778F0}" dt="2018-12-14T02:25:21.612" v="26"/>
          <ac:spMkLst>
            <pc:docMk/>
            <pc:sldMk cId="0" sldId="256"/>
            <ac:spMk id="53" creationId="{5F0DF29D-B9D7-48D5-9703-D704A1CAE767}"/>
          </ac:spMkLst>
        </pc:spChg>
        <pc:spChg chg="mod">
          <ac:chgData name="Guest User" userId="S::urn:spo:anon#774dd9f0bdf3389e8518e43e47dc4e8e508d71dbc12f9e424f9a3e953b740cdd::" providerId="AD" clId="Web-{723AB46C-3FF1-46D4-89ED-E0B619C778F0}" dt="2018-12-14T01:53:07.198" v="13" actId="20577"/>
          <ac:spMkLst>
            <pc:docMk/>
            <pc:sldMk cId="0" sldId="256"/>
            <ac:spMk id="109" creationId="{00000000-0000-0000-0000-000000000000}"/>
          </ac:spMkLst>
        </pc:spChg>
        <pc:spChg chg="mod">
          <ac:chgData name="Guest User" userId="S::urn:spo:anon#774dd9f0bdf3389e8518e43e47dc4e8e508d71dbc12f9e424f9a3e953b740cdd::" providerId="AD" clId="Web-{723AB46C-3FF1-46D4-89ED-E0B619C778F0}" dt="2018-12-14T01:52:52.948" v="5" actId="20577"/>
          <ac:spMkLst>
            <pc:docMk/>
            <pc:sldMk cId="0" sldId="256"/>
            <ac:spMk id="2055" creationId="{00000000-0000-0000-0000-000000000000}"/>
          </ac:spMkLst>
        </pc:spChg>
        <pc:grpChg chg="add del">
          <ac:chgData name="Guest User" userId="S::urn:spo:anon#774dd9f0bdf3389e8518e43e47dc4e8e508d71dbc12f9e424f9a3e953b740cdd::" providerId="AD" clId="Web-{723AB46C-3FF1-46D4-89ED-E0B619C778F0}" dt="2018-12-14T02:24:52.424" v="15"/>
          <ac:grpSpMkLst>
            <pc:docMk/>
            <pc:sldMk cId="0" sldId="256"/>
            <ac:grpSpMk id="13"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751" cy="464794"/>
          </a:xfrm>
          <a:prstGeom prst="rect">
            <a:avLst/>
          </a:prstGeom>
          <a:noFill/>
          <a:ln w="9525">
            <a:noFill/>
            <a:miter lim="800000"/>
            <a:headEnd/>
            <a:tailEnd/>
          </a:ln>
          <a:effectLst/>
        </p:spPr>
        <p:txBody>
          <a:bodyPr vert="horz" wrap="square" lIns="92262" tIns="46132" rIns="92262" bIns="46132" numCol="1" anchor="t" anchorCtr="0" compatLnSpc="1">
            <a:prstTxWarp prst="textNoShape">
              <a:avLst/>
            </a:prstTxWarp>
          </a:bodyPr>
          <a:lstStyle>
            <a:lvl1pPr defTabSz="923200">
              <a:defRPr sz="1200"/>
            </a:lvl1pPr>
          </a:lstStyle>
          <a:p>
            <a:endParaRPr lang="en-US"/>
          </a:p>
        </p:txBody>
      </p:sp>
      <p:sp>
        <p:nvSpPr>
          <p:cNvPr id="4099" name="Rectangle 1027"/>
          <p:cNvSpPr>
            <a:spLocks noGrp="1" noChangeArrowheads="1"/>
          </p:cNvSpPr>
          <p:nvPr>
            <p:ph type="dt" sz="quarter" idx="1"/>
          </p:nvPr>
        </p:nvSpPr>
        <p:spPr bwMode="auto">
          <a:xfrm>
            <a:off x="3886249" y="0"/>
            <a:ext cx="2971751" cy="464794"/>
          </a:xfrm>
          <a:prstGeom prst="rect">
            <a:avLst/>
          </a:prstGeom>
          <a:noFill/>
          <a:ln w="9525">
            <a:noFill/>
            <a:miter lim="800000"/>
            <a:headEnd/>
            <a:tailEnd/>
          </a:ln>
          <a:effectLst/>
        </p:spPr>
        <p:txBody>
          <a:bodyPr vert="horz" wrap="square" lIns="92262" tIns="46132" rIns="92262" bIns="46132" numCol="1" anchor="t" anchorCtr="0" compatLnSpc="1">
            <a:prstTxWarp prst="textNoShape">
              <a:avLst/>
            </a:prstTxWarp>
          </a:bodyPr>
          <a:lstStyle>
            <a:lvl1pPr algn="r" defTabSz="923200">
              <a:defRPr sz="1200"/>
            </a:lvl1pPr>
          </a:lstStyle>
          <a:p>
            <a:endParaRPr lang="en-US"/>
          </a:p>
        </p:txBody>
      </p:sp>
      <p:sp>
        <p:nvSpPr>
          <p:cNvPr id="4100" name="Rectangle 1028"/>
          <p:cNvSpPr>
            <a:spLocks noGrp="1" noChangeArrowheads="1"/>
          </p:cNvSpPr>
          <p:nvPr>
            <p:ph type="ftr" sz="quarter" idx="2"/>
          </p:nvPr>
        </p:nvSpPr>
        <p:spPr bwMode="auto">
          <a:xfrm>
            <a:off x="0" y="8831606"/>
            <a:ext cx="2971751" cy="464794"/>
          </a:xfrm>
          <a:prstGeom prst="rect">
            <a:avLst/>
          </a:prstGeom>
          <a:noFill/>
          <a:ln w="9525">
            <a:noFill/>
            <a:miter lim="800000"/>
            <a:headEnd/>
            <a:tailEnd/>
          </a:ln>
          <a:effectLst/>
        </p:spPr>
        <p:txBody>
          <a:bodyPr vert="horz" wrap="square" lIns="92262" tIns="46132" rIns="92262" bIns="46132" numCol="1" anchor="b" anchorCtr="0" compatLnSpc="1">
            <a:prstTxWarp prst="textNoShape">
              <a:avLst/>
            </a:prstTxWarp>
          </a:bodyPr>
          <a:lstStyle>
            <a:lvl1pPr defTabSz="923200">
              <a:defRPr sz="1200"/>
            </a:lvl1pPr>
          </a:lstStyle>
          <a:p>
            <a:endParaRPr lang="en-US"/>
          </a:p>
        </p:txBody>
      </p:sp>
      <p:sp>
        <p:nvSpPr>
          <p:cNvPr id="4101" name="Rectangle 1029"/>
          <p:cNvSpPr>
            <a:spLocks noGrp="1" noChangeArrowheads="1"/>
          </p:cNvSpPr>
          <p:nvPr>
            <p:ph type="sldNum" sz="quarter" idx="3"/>
          </p:nvPr>
        </p:nvSpPr>
        <p:spPr bwMode="auto">
          <a:xfrm>
            <a:off x="3886249" y="8831606"/>
            <a:ext cx="2971751" cy="464794"/>
          </a:xfrm>
          <a:prstGeom prst="rect">
            <a:avLst/>
          </a:prstGeom>
          <a:noFill/>
          <a:ln w="9525">
            <a:noFill/>
            <a:miter lim="800000"/>
            <a:headEnd/>
            <a:tailEnd/>
          </a:ln>
          <a:effectLst/>
        </p:spPr>
        <p:txBody>
          <a:bodyPr vert="horz" wrap="square" lIns="92262" tIns="46132" rIns="92262" bIns="46132" numCol="1" anchor="b" anchorCtr="0" compatLnSpc="1">
            <a:prstTxWarp prst="textNoShape">
              <a:avLst/>
            </a:prstTxWarp>
          </a:bodyPr>
          <a:lstStyle>
            <a:lvl1pPr algn="r" defTabSz="923200">
              <a:defRPr sz="1200"/>
            </a:lvl1pPr>
          </a:lstStyle>
          <a:p>
            <a:fld id="{EF5CCF25-47EE-43CE-834D-D3ABFE0A2039}" type="slidenum">
              <a:rPr lang="en-US"/>
              <a:pPr/>
              <a:t>‹#›</a:t>
            </a:fld>
            <a:endParaRPr lang="en-US"/>
          </a:p>
        </p:txBody>
      </p:sp>
    </p:spTree>
    <p:extLst>
      <p:ext uri="{BB962C8B-B14F-4D97-AF65-F5344CB8AC3E}">
        <p14:creationId xmlns:p14="http://schemas.microsoft.com/office/powerpoint/2010/main" val="1284821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751" cy="464794"/>
          </a:xfrm>
          <a:prstGeom prst="rect">
            <a:avLst/>
          </a:prstGeom>
          <a:noFill/>
          <a:ln w="9525">
            <a:noFill/>
            <a:miter lim="800000"/>
            <a:headEnd/>
            <a:tailEnd/>
          </a:ln>
          <a:effectLst/>
        </p:spPr>
        <p:txBody>
          <a:bodyPr vert="horz" wrap="square" lIns="92640" tIns="46320" rIns="92640" bIns="46320" numCol="1" anchor="t" anchorCtr="0" compatLnSpc="1">
            <a:prstTxWarp prst="textNoShape">
              <a:avLst/>
            </a:prstTxWarp>
          </a:bodyPr>
          <a:lstStyle>
            <a:lvl1pPr defTabSz="926472">
              <a:defRPr sz="1200"/>
            </a:lvl1pPr>
          </a:lstStyle>
          <a:p>
            <a:endParaRPr lang="en-US"/>
          </a:p>
        </p:txBody>
      </p:sp>
      <p:sp>
        <p:nvSpPr>
          <p:cNvPr id="17411" name="Rectangle 3"/>
          <p:cNvSpPr>
            <a:spLocks noGrp="1" noChangeArrowheads="1"/>
          </p:cNvSpPr>
          <p:nvPr>
            <p:ph type="dt" idx="1"/>
          </p:nvPr>
        </p:nvSpPr>
        <p:spPr bwMode="auto">
          <a:xfrm>
            <a:off x="3884504" y="0"/>
            <a:ext cx="2972042" cy="464794"/>
          </a:xfrm>
          <a:prstGeom prst="rect">
            <a:avLst/>
          </a:prstGeom>
          <a:noFill/>
          <a:ln w="9525">
            <a:noFill/>
            <a:miter lim="800000"/>
            <a:headEnd/>
            <a:tailEnd/>
          </a:ln>
          <a:effectLst/>
        </p:spPr>
        <p:txBody>
          <a:bodyPr vert="horz" wrap="square" lIns="92640" tIns="46320" rIns="92640" bIns="46320" numCol="1" anchor="t" anchorCtr="0" compatLnSpc="1">
            <a:prstTxWarp prst="textNoShape">
              <a:avLst/>
            </a:prstTxWarp>
          </a:bodyPr>
          <a:lstStyle>
            <a:lvl1pPr algn="r" defTabSz="926472">
              <a:defRPr sz="1200"/>
            </a:lvl1pPr>
          </a:lstStyle>
          <a:p>
            <a:endParaRPr lang="en-US"/>
          </a:p>
        </p:txBody>
      </p:sp>
      <p:sp>
        <p:nvSpPr>
          <p:cNvPr id="17412" name="Rectangle 4"/>
          <p:cNvSpPr>
            <a:spLocks noGrp="1" noRot="1" noChangeAspect="1" noChangeArrowheads="1" noTextEdit="1"/>
          </p:cNvSpPr>
          <p:nvPr>
            <p:ph type="sldImg" idx="2"/>
          </p:nvPr>
        </p:nvSpPr>
        <p:spPr bwMode="auto">
          <a:xfrm>
            <a:off x="2120900" y="696913"/>
            <a:ext cx="2616200" cy="348615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945" y="4415673"/>
            <a:ext cx="5486400" cy="4183406"/>
          </a:xfrm>
          <a:prstGeom prst="rect">
            <a:avLst/>
          </a:prstGeom>
          <a:noFill/>
          <a:ln w="9525">
            <a:noFill/>
            <a:miter lim="800000"/>
            <a:headEnd/>
            <a:tailEnd/>
          </a:ln>
          <a:effectLst/>
        </p:spPr>
        <p:txBody>
          <a:bodyPr vert="horz" wrap="square" lIns="92640" tIns="46320" rIns="92640" bIns="463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830040"/>
            <a:ext cx="2971751" cy="464794"/>
          </a:xfrm>
          <a:prstGeom prst="rect">
            <a:avLst/>
          </a:prstGeom>
          <a:noFill/>
          <a:ln w="9525">
            <a:noFill/>
            <a:miter lim="800000"/>
            <a:headEnd/>
            <a:tailEnd/>
          </a:ln>
          <a:effectLst/>
        </p:spPr>
        <p:txBody>
          <a:bodyPr vert="horz" wrap="square" lIns="92640" tIns="46320" rIns="92640" bIns="46320" numCol="1" anchor="b" anchorCtr="0" compatLnSpc="1">
            <a:prstTxWarp prst="textNoShape">
              <a:avLst/>
            </a:prstTxWarp>
          </a:bodyPr>
          <a:lstStyle>
            <a:lvl1pPr defTabSz="926472">
              <a:defRPr sz="1200"/>
            </a:lvl1pPr>
          </a:lstStyle>
          <a:p>
            <a:endParaRPr lang="en-US"/>
          </a:p>
        </p:txBody>
      </p:sp>
      <p:sp>
        <p:nvSpPr>
          <p:cNvPr id="17415" name="Rectangle 7"/>
          <p:cNvSpPr>
            <a:spLocks noGrp="1" noChangeArrowheads="1"/>
          </p:cNvSpPr>
          <p:nvPr>
            <p:ph type="sldNum" sz="quarter" idx="5"/>
          </p:nvPr>
        </p:nvSpPr>
        <p:spPr bwMode="auto">
          <a:xfrm>
            <a:off x="3884504" y="8830040"/>
            <a:ext cx="2972042" cy="464794"/>
          </a:xfrm>
          <a:prstGeom prst="rect">
            <a:avLst/>
          </a:prstGeom>
          <a:noFill/>
          <a:ln w="9525">
            <a:noFill/>
            <a:miter lim="800000"/>
            <a:headEnd/>
            <a:tailEnd/>
          </a:ln>
          <a:effectLst/>
        </p:spPr>
        <p:txBody>
          <a:bodyPr vert="horz" wrap="square" lIns="92640" tIns="46320" rIns="92640" bIns="46320" numCol="1" anchor="b" anchorCtr="0" compatLnSpc="1">
            <a:prstTxWarp prst="textNoShape">
              <a:avLst/>
            </a:prstTxWarp>
          </a:bodyPr>
          <a:lstStyle>
            <a:lvl1pPr algn="r" defTabSz="926472">
              <a:defRPr sz="1200"/>
            </a:lvl1pPr>
          </a:lstStyle>
          <a:p>
            <a:fld id="{C3CFB65C-2BBE-4205-AE56-6A7234D71833}" type="slidenum">
              <a:rPr lang="en-US"/>
              <a:pPr/>
              <a:t>‹#›</a:t>
            </a:fld>
            <a:endParaRPr lang="en-US"/>
          </a:p>
        </p:txBody>
      </p:sp>
    </p:spTree>
    <p:extLst>
      <p:ext uri="{BB962C8B-B14F-4D97-AF65-F5344CB8AC3E}">
        <p14:creationId xmlns:p14="http://schemas.microsoft.com/office/powerpoint/2010/main" val="17541233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3E5EB-D55C-423D-87D1-5D9017E92F28}" type="slidenum">
              <a:rPr lang="en-US"/>
              <a:pPr/>
              <a:t>1</a:t>
            </a:fld>
            <a:endParaRPr lang="en-US"/>
          </a:p>
        </p:txBody>
      </p:sp>
      <p:sp>
        <p:nvSpPr>
          <p:cNvPr id="18434" name="Rectangle 2"/>
          <p:cNvSpPr>
            <a:spLocks noGrp="1" noRot="1" noChangeAspect="1" noChangeArrowheads="1" noTextEdit="1"/>
          </p:cNvSpPr>
          <p:nvPr>
            <p:ph type="sldImg"/>
          </p:nvPr>
        </p:nvSpPr>
        <p:spPr>
          <a:xfrm>
            <a:off x="2120900" y="696913"/>
            <a:ext cx="2616200" cy="3486150"/>
          </a:xfrm>
          <a:ln/>
        </p:spPr>
      </p:sp>
      <p:sp>
        <p:nvSpPr>
          <p:cNvPr id="18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5746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7"/>
            <a:ext cx="27979688" cy="9406467"/>
          </a:xfrm>
        </p:spPr>
        <p:txBody>
          <a:body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7BFC1C-51C4-48CD-8368-3B775DD1D5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32629F-4880-4F1D-98FA-07905DFEBCD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758951"/>
            <a:ext cx="7405688" cy="3745018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635" y="1758951"/>
            <a:ext cx="22106334" cy="374501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ADEBBA-9CC1-4159-9FB5-85CAA334D2E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E18ADBB-5114-4352-B1C0-FD45638270E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9" cy="87164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18603384"/>
            <a:ext cx="27980879"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6CBC6C-7C36-44D4-83A1-FEB2AA00053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635" y="10242551"/>
            <a:ext cx="14755415" cy="289665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1" y="10242551"/>
            <a:ext cx="14756606" cy="2896658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38F89A4-77BF-4B56-B5F8-490FDB395DA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56833"/>
            <a:ext cx="29627513"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5444" y="13919201"/>
            <a:ext cx="14544675"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9" y="9825568"/>
            <a:ext cx="14550628"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329" y="13919201"/>
            <a:ext cx="14550628"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F2D89AC-E1E9-489F-BE8D-4CC5512ADD6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F185CE6-9C00-468A-84E3-80F92FF3A2A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599C353-9A08-4A5B-AB6A-831D641841A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70656" y="1748367"/>
            <a:ext cx="18402300" cy="374586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CDF7049-135E-462B-9EF6-B6C53432771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3418"/>
            <a:ext cx="19751278" cy="36279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998" y="3922185"/>
            <a:ext cx="19751278" cy="263334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998" y="34351385"/>
            <a:ext cx="19751278" cy="51498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175D91-4A2C-48AD-9B17-3E615880DD7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FFFFE1"/>
            </a:gs>
            <a:gs pos="100000">
              <a:srgbClr val="FFFFBF">
                <a:gamma/>
                <a:tint val="40000"/>
                <a:invGamma/>
              </a:srgbClr>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758951"/>
            <a:ext cx="29626322" cy="7315200"/>
          </a:xfrm>
          <a:prstGeom prst="rect">
            <a:avLst/>
          </a:prstGeom>
          <a:noFill/>
          <a:ln w="9525">
            <a:noFill/>
            <a:miter lim="800000"/>
            <a:headEnd/>
            <a:tailEnd/>
          </a:ln>
          <a:effectLst/>
        </p:spPr>
        <p:txBody>
          <a:bodyPr vert="horz" wrap="square" lIns="470253" tIns="235127" rIns="470253" bIns="23512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6635" y="10242551"/>
            <a:ext cx="29626322" cy="28966583"/>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39971133"/>
            <a:ext cx="7680722" cy="3048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defTabSz="4703763">
              <a:defRPr sz="7200"/>
            </a:lvl1pPr>
          </a:lstStyle>
          <a:p>
            <a:endParaRPr lang="en-US"/>
          </a:p>
        </p:txBody>
      </p:sp>
      <p:sp>
        <p:nvSpPr>
          <p:cNvPr id="1029" name="Rectangle 5"/>
          <p:cNvSpPr>
            <a:spLocks noGrp="1" noChangeArrowheads="1"/>
          </p:cNvSpPr>
          <p:nvPr>
            <p:ph type="ftr" sz="quarter" idx="3"/>
          </p:nvPr>
        </p:nvSpPr>
        <p:spPr bwMode="auto">
          <a:xfrm>
            <a:off x="11247835" y="39971133"/>
            <a:ext cx="10423922" cy="3048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defTabSz="4703763">
              <a:defRPr sz="7200"/>
            </a:lvl1pPr>
          </a:lstStyle>
          <a:p>
            <a:endParaRPr lang="en-US"/>
          </a:p>
        </p:txBody>
      </p:sp>
      <p:sp>
        <p:nvSpPr>
          <p:cNvPr id="1030" name="Rectangle 6"/>
          <p:cNvSpPr>
            <a:spLocks noGrp="1" noChangeArrowheads="1"/>
          </p:cNvSpPr>
          <p:nvPr>
            <p:ph type="sldNum" sz="quarter" idx="4"/>
          </p:nvPr>
        </p:nvSpPr>
        <p:spPr bwMode="auto">
          <a:xfrm>
            <a:off x="23592235" y="39971133"/>
            <a:ext cx="7680722" cy="3048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defTabSz="4703763">
              <a:defRPr sz="7200"/>
            </a:lvl1pPr>
          </a:lstStyle>
          <a:p>
            <a:fld id="{839BE589-2F77-48DA-86A9-1208E446A4D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fontAlgn="base">
        <a:spcBef>
          <a:spcPct val="0"/>
        </a:spcBef>
        <a:spcAft>
          <a:spcPct val="0"/>
        </a:spcAft>
        <a:defRPr sz="22700">
          <a:solidFill>
            <a:schemeClr val="tx2"/>
          </a:solidFill>
          <a:latin typeface="+mj-lt"/>
          <a:ea typeface="+mj-ea"/>
          <a:cs typeface="+mj-cs"/>
        </a:defRPr>
      </a:lvl1pPr>
      <a:lvl2pPr algn="ctr" defTabSz="4703763" rtl="0" fontAlgn="base">
        <a:spcBef>
          <a:spcPct val="0"/>
        </a:spcBef>
        <a:spcAft>
          <a:spcPct val="0"/>
        </a:spcAft>
        <a:defRPr sz="22700">
          <a:solidFill>
            <a:schemeClr val="tx2"/>
          </a:solidFill>
          <a:latin typeface="Arial" charset="0"/>
        </a:defRPr>
      </a:lvl2pPr>
      <a:lvl3pPr algn="ctr" defTabSz="4703763" rtl="0" fontAlgn="base">
        <a:spcBef>
          <a:spcPct val="0"/>
        </a:spcBef>
        <a:spcAft>
          <a:spcPct val="0"/>
        </a:spcAft>
        <a:defRPr sz="22700">
          <a:solidFill>
            <a:schemeClr val="tx2"/>
          </a:solidFill>
          <a:latin typeface="Arial" charset="0"/>
        </a:defRPr>
      </a:lvl3pPr>
      <a:lvl4pPr algn="ctr" defTabSz="4703763" rtl="0" fontAlgn="base">
        <a:spcBef>
          <a:spcPct val="0"/>
        </a:spcBef>
        <a:spcAft>
          <a:spcPct val="0"/>
        </a:spcAft>
        <a:defRPr sz="22700">
          <a:solidFill>
            <a:schemeClr val="tx2"/>
          </a:solidFill>
          <a:latin typeface="Arial" charset="0"/>
        </a:defRPr>
      </a:lvl4pPr>
      <a:lvl5pPr algn="ctr" defTabSz="4703763" rtl="0" fontAlgn="base">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5300" indent="-1765300" algn="l" defTabSz="4703763" rtl="0" fontAlgn="base">
        <a:spcBef>
          <a:spcPct val="20000"/>
        </a:spcBef>
        <a:spcAft>
          <a:spcPct val="0"/>
        </a:spcAft>
        <a:buChar char="•"/>
        <a:defRPr sz="16500">
          <a:solidFill>
            <a:schemeClr val="tx1"/>
          </a:solidFill>
          <a:latin typeface="+mn-lt"/>
          <a:ea typeface="+mn-ea"/>
          <a:cs typeface="+mn-cs"/>
        </a:defRPr>
      </a:lvl1pPr>
      <a:lvl2pPr marL="3822700" indent="-1471613" algn="l" defTabSz="4703763" rtl="0" fontAlgn="base">
        <a:spcBef>
          <a:spcPct val="20000"/>
        </a:spcBef>
        <a:spcAft>
          <a:spcPct val="0"/>
        </a:spcAft>
        <a:buChar char="–"/>
        <a:defRPr sz="14400">
          <a:solidFill>
            <a:schemeClr val="tx1"/>
          </a:solidFill>
          <a:latin typeface="+mn-lt"/>
        </a:defRPr>
      </a:lvl2pPr>
      <a:lvl3pPr marL="5880100" indent="-1176338" algn="l" defTabSz="4703763" rtl="0" fontAlgn="base">
        <a:spcBef>
          <a:spcPct val="20000"/>
        </a:spcBef>
        <a:spcAft>
          <a:spcPct val="0"/>
        </a:spcAft>
        <a:buChar char="•"/>
        <a:defRPr sz="12300">
          <a:solidFill>
            <a:schemeClr val="tx1"/>
          </a:solidFill>
          <a:latin typeface="+mn-lt"/>
        </a:defRPr>
      </a:lvl3pPr>
      <a:lvl4pPr marL="8229600" indent="-1176338" algn="l" defTabSz="4703763" rtl="0" fontAlgn="base">
        <a:spcBef>
          <a:spcPct val="20000"/>
        </a:spcBef>
        <a:spcAft>
          <a:spcPct val="0"/>
        </a:spcAft>
        <a:buChar char="–"/>
        <a:defRPr sz="10400">
          <a:solidFill>
            <a:schemeClr val="tx1"/>
          </a:solidFill>
          <a:latin typeface="+mn-lt"/>
        </a:defRPr>
      </a:lvl4pPr>
      <a:lvl5pPr marL="10580688" indent="-1174750" algn="l" defTabSz="4703763" rtl="0" fontAlgn="base">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26" Type="http://schemas.openxmlformats.org/officeDocument/2006/relationships/image" Target="../media/image24.png"/><Relationship Id="rId27" Type="http://schemas.openxmlformats.org/officeDocument/2006/relationships/image" Target="../media/image25.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ChangeArrowheads="1"/>
          </p:cNvSpPr>
          <p:nvPr/>
        </p:nvSpPr>
        <p:spPr bwMode="auto">
          <a:xfrm>
            <a:off x="5188569" y="0"/>
            <a:ext cx="27729831" cy="4448272"/>
          </a:xfrm>
          <a:prstGeom prst="rect">
            <a:avLst/>
          </a:prstGeom>
          <a:solidFill>
            <a:srgbClr val="FFCC00"/>
          </a:solidFill>
          <a:ln w="9525">
            <a:noFill/>
            <a:miter lim="800000"/>
            <a:headEnd/>
            <a:tailEnd/>
          </a:ln>
          <a:effectLst/>
        </p:spPr>
        <p:txBody>
          <a:bodyPr lIns="137160" tIns="68580" rIns="137160" bIns="68580" anchor="ctr"/>
          <a:lstStyle/>
          <a:p>
            <a:pPr algn="ctr" defTabSz="4703763"/>
            <a:r>
              <a:rPr lang="en-US" sz="6000" b="1" dirty="0">
                <a:latin typeface="Times New Roman" charset="0"/>
                <a:ea typeface="Times New Roman" charset="0"/>
                <a:cs typeface="Times New Roman" charset="0"/>
              </a:rPr>
              <a:t>COMPARISON </a:t>
            </a:r>
            <a:r>
              <a:rPr lang="en-US" sz="6000" b="1">
                <a:latin typeface="Times New Roman" charset="0"/>
                <a:ea typeface="Times New Roman" charset="0"/>
                <a:cs typeface="Times New Roman" charset="0"/>
              </a:rPr>
              <a:t>OF </a:t>
            </a:r>
            <a:r>
              <a:rPr lang="en-US" sz="6000" b="1" smtClean="0">
                <a:latin typeface="Times New Roman" charset="0"/>
                <a:ea typeface="Times New Roman" charset="0"/>
                <a:cs typeface="Times New Roman" charset="0"/>
              </a:rPr>
              <a:t>FLICM</a:t>
            </a:r>
            <a:r>
              <a:rPr lang="en-US" sz="6000" b="1">
                <a:latin typeface="Times New Roman" charset="0"/>
                <a:ea typeface="Times New Roman" charset="0"/>
                <a:cs typeface="Times New Roman" charset="0"/>
              </a:rPr>
              <a:t>, </a:t>
            </a:r>
            <a:r>
              <a:rPr lang="en-US" sz="6000" b="1" smtClean="0">
                <a:latin typeface="Times New Roman" charset="0"/>
                <a:ea typeface="Times New Roman" charset="0"/>
                <a:cs typeface="Times New Roman" charset="0"/>
              </a:rPr>
              <a:t>PLICM, SPLI1M</a:t>
            </a:r>
            <a:r>
              <a:rPr lang="en-US" sz="6000" b="1" dirty="0">
                <a:latin typeface="Times New Roman" charset="0"/>
                <a:ea typeface="Times New Roman" charset="0"/>
                <a:cs typeface="Times New Roman" charset="0"/>
              </a:rPr>
              <a:t>, AND CRISP CLUSTERING FOR IMAGE SEGMENTATION</a:t>
            </a:r>
          </a:p>
          <a:p>
            <a:pPr algn="ctr"/>
            <a:r>
              <a:rPr lang="en-US" sz="4000" dirty="0">
                <a:latin typeface="Times New Roman" charset="0"/>
                <a:ea typeface="Times New Roman" charset="0"/>
                <a:cs typeface="Times New Roman" charset="0"/>
              </a:rPr>
              <a:t>Aaron </a:t>
            </a:r>
            <a:r>
              <a:rPr lang="en-US" sz="4000" dirty="0" err="1">
                <a:latin typeface="Times New Roman" charset="0"/>
                <a:ea typeface="Times New Roman" charset="0"/>
                <a:cs typeface="Times New Roman" charset="0"/>
              </a:rPr>
              <a:t>Neidlinger</a:t>
            </a:r>
            <a:r>
              <a:rPr lang="en-US" sz="4000" dirty="0">
                <a:latin typeface="Times New Roman" charset="0"/>
                <a:ea typeface="Times New Roman" charset="0"/>
                <a:cs typeface="Times New Roman" charset="0"/>
              </a:rPr>
              <a:t>  - Alicia Esquivel Morel - Dewi Kharismawati - Evan </a:t>
            </a:r>
            <a:r>
              <a:rPr lang="en-US" sz="4000" dirty="0" err="1">
                <a:latin typeface="Times New Roman" charset="0"/>
                <a:ea typeface="Times New Roman" charset="0"/>
                <a:cs typeface="Times New Roman" charset="0"/>
              </a:rPr>
              <a:t>Teters</a:t>
            </a:r>
            <a:r>
              <a:rPr lang="en-US" sz="4000" dirty="0">
                <a:latin typeface="Times New Roman" charset="0"/>
                <a:ea typeface="Times New Roman" charset="0"/>
                <a:cs typeface="Times New Roman" charset="0"/>
              </a:rPr>
              <a:t> - Jacob </a:t>
            </a:r>
            <a:r>
              <a:rPr lang="en-US" sz="4000" dirty="0" err="1">
                <a:latin typeface="Times New Roman" charset="0"/>
                <a:ea typeface="Times New Roman" charset="0"/>
                <a:cs typeface="Times New Roman" charset="0"/>
              </a:rPr>
              <a:t>Krajewski</a:t>
            </a:r>
            <a:endParaRPr lang="en-US" sz="4000" dirty="0">
              <a:latin typeface="Times New Roman" charset="0"/>
              <a:ea typeface="Times New Roman" charset="0"/>
              <a:cs typeface="Times New Roman" charset="0"/>
            </a:endParaRPr>
          </a:p>
          <a:p>
            <a:pPr algn="ctr"/>
            <a:endParaRPr lang="en-US" sz="3600" b="1" dirty="0">
              <a:latin typeface="Times New Roman" panose="02020603050405020304" pitchFamily="18" charset="0"/>
              <a:cs typeface="Times New Roman" panose="02020603050405020304" pitchFamily="18" charset="0"/>
            </a:endParaRPr>
          </a:p>
          <a:p>
            <a:pPr algn="ctr" defTabSz="4703763"/>
            <a:r>
              <a:rPr lang="en-US" sz="3600" b="1" dirty="0">
                <a:latin typeface="Times New Roman" panose="02020603050405020304" pitchFamily="18" charset="0"/>
                <a:cs typeface="Times New Roman" panose="02020603050405020304" pitchFamily="18" charset="0"/>
              </a:rPr>
              <a:t>Department of Electrical and Computer Engineering, </a:t>
            </a:r>
          </a:p>
          <a:p>
            <a:pPr algn="ctr" defTabSz="4703763"/>
            <a:r>
              <a:rPr lang="en-US" sz="3600" b="1" dirty="0">
                <a:latin typeface="Times New Roman" panose="02020603050405020304" pitchFamily="18" charset="0"/>
                <a:cs typeface="Times New Roman" panose="02020603050405020304" pitchFamily="18" charset="0"/>
              </a:rPr>
              <a:t>University of Missouri, Columbia, U.S.A.</a:t>
            </a:r>
          </a:p>
        </p:txBody>
      </p:sp>
      <p:sp>
        <p:nvSpPr>
          <p:cNvPr id="2106" name="Text Box 58"/>
          <p:cNvSpPr txBox="1">
            <a:spLocks noChangeArrowheads="1"/>
          </p:cNvSpPr>
          <p:nvPr/>
        </p:nvSpPr>
        <p:spPr bwMode="auto">
          <a:xfrm>
            <a:off x="420717" y="15448878"/>
            <a:ext cx="6858000" cy="553998"/>
          </a:xfrm>
          <a:prstGeom prst="rect">
            <a:avLst/>
          </a:prstGeom>
          <a:noFill/>
          <a:ln w="9525">
            <a:noFill/>
            <a:miter lim="800000"/>
            <a:headEnd/>
            <a:tailEnd/>
          </a:ln>
          <a:effectLst/>
        </p:spPr>
        <p:txBody>
          <a:bodyPr>
            <a:spAutoFit/>
          </a:bodyPr>
          <a:lstStyle/>
          <a:p>
            <a:pPr>
              <a:spcBef>
                <a:spcPct val="50000"/>
              </a:spcBef>
            </a:pPr>
            <a:endParaRPr lang="en-US"/>
          </a:p>
        </p:txBody>
      </p:sp>
      <p:sp>
        <p:nvSpPr>
          <p:cNvPr id="2234" name="Rectangle 186"/>
          <p:cNvSpPr>
            <a:spLocks noChangeArrowheads="1"/>
          </p:cNvSpPr>
          <p:nvPr/>
        </p:nvSpPr>
        <p:spPr bwMode="auto">
          <a:xfrm>
            <a:off x="0" y="0"/>
            <a:ext cx="329184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37" name="Rectangle 189"/>
          <p:cNvSpPr>
            <a:spLocks noChangeArrowheads="1"/>
          </p:cNvSpPr>
          <p:nvPr/>
        </p:nvSpPr>
        <p:spPr bwMode="auto">
          <a:xfrm>
            <a:off x="0" y="0"/>
            <a:ext cx="329184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42" name="Rectangle 194"/>
          <p:cNvSpPr>
            <a:spLocks noChangeArrowheads="1"/>
          </p:cNvSpPr>
          <p:nvPr/>
        </p:nvSpPr>
        <p:spPr bwMode="auto">
          <a:xfrm>
            <a:off x="0" y="-457200"/>
            <a:ext cx="329184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 name="Rectangle 7"/>
          <p:cNvSpPr>
            <a:spLocks noChangeArrowheads="1"/>
          </p:cNvSpPr>
          <p:nvPr/>
        </p:nvSpPr>
        <p:spPr bwMode="auto">
          <a:xfrm>
            <a:off x="10033000" y="9945646"/>
            <a:ext cx="12222509" cy="1397000"/>
          </a:xfrm>
          <a:prstGeom prst="rect">
            <a:avLst/>
          </a:prstGeom>
          <a:solidFill>
            <a:srgbClr val="FFCC00"/>
          </a:solidFill>
          <a:ln w="9525">
            <a:noFill/>
            <a:miter lim="800000"/>
            <a:headEnd/>
            <a:tailEnd/>
          </a:ln>
          <a:effectLst/>
        </p:spPr>
        <p:txBody>
          <a:bodyPr wrap="none" lIns="137160" tIns="68580" rIns="137160" bIns="68580" anchor="ctr"/>
          <a:lstStyle/>
          <a:p>
            <a:pPr algn="ctr" defTabSz="4703763"/>
            <a:r>
              <a:rPr lang="en-US" sz="5700" b="1" dirty="0" smtClean="0">
                <a:latin typeface="Times New Roman" panose="02020603050405020304" pitchFamily="18" charset="0"/>
                <a:cs typeface="Times New Roman" panose="02020603050405020304" pitchFamily="18" charset="0"/>
              </a:rPr>
              <a:t>Result</a:t>
            </a:r>
            <a:endParaRPr lang="en-US" sz="5700" b="1" dirty="0">
              <a:latin typeface="Times New Roman" panose="02020603050405020304" pitchFamily="18" charset="0"/>
              <a:cs typeface="Times New Roman" panose="02020603050405020304" pitchFamily="18" charset="0"/>
            </a:endParaRPr>
          </a:p>
        </p:txBody>
      </p:sp>
      <p:sp>
        <p:nvSpPr>
          <p:cNvPr id="2055" name="Rectangle 7"/>
          <p:cNvSpPr>
            <a:spLocks noChangeArrowheads="1"/>
          </p:cNvSpPr>
          <p:nvPr/>
        </p:nvSpPr>
        <p:spPr bwMode="auto">
          <a:xfrm>
            <a:off x="110690" y="9952099"/>
            <a:ext cx="9652000" cy="1397000"/>
          </a:xfrm>
          <a:prstGeom prst="rect">
            <a:avLst/>
          </a:prstGeom>
          <a:solidFill>
            <a:srgbClr val="FFCC00"/>
          </a:solidFill>
          <a:ln w="9525">
            <a:noFill/>
            <a:miter lim="800000"/>
            <a:headEnd/>
            <a:tailEnd/>
          </a:ln>
          <a:effectLst/>
        </p:spPr>
        <p:txBody>
          <a:bodyPr wrap="none" lIns="137160" tIns="68580" rIns="137160" bIns="68580" anchor="ctr"/>
          <a:lstStyle/>
          <a:p>
            <a:pPr algn="ctr" defTabSz="4703763"/>
            <a:r>
              <a:rPr lang="en-US" sz="5700" b="1" dirty="0">
                <a:latin typeface="Times New Roman" panose="02020603050405020304" pitchFamily="18" charset="0"/>
                <a:cs typeface="Times New Roman" panose="02020603050405020304" pitchFamily="18" charset="0"/>
              </a:rPr>
              <a:t>Theory </a:t>
            </a:r>
            <a:r>
              <a:rPr lang="en-US" sz="5700" b="1" dirty="0" smtClean="0">
                <a:latin typeface="Times New Roman" panose="02020603050405020304" pitchFamily="18" charset="0"/>
                <a:cs typeface="Times New Roman" panose="02020603050405020304" pitchFamily="18" charset="0"/>
              </a:rPr>
              <a:t>Overview</a:t>
            </a:r>
            <a:endParaRPr lang="en-US" sz="5700" b="1"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243016" y="29893678"/>
            <a:ext cx="9410835" cy="7918561"/>
            <a:chOff x="0" y="18592800"/>
            <a:chExt cx="11224997" cy="7918561"/>
          </a:xfrm>
        </p:grpSpPr>
        <p:sp>
          <p:nvSpPr>
            <p:cNvPr id="50" name="Rectangle 7"/>
            <p:cNvSpPr>
              <a:spLocks noChangeArrowheads="1"/>
            </p:cNvSpPr>
            <p:nvPr/>
          </p:nvSpPr>
          <p:spPr bwMode="auto">
            <a:xfrm>
              <a:off x="0" y="18592800"/>
              <a:ext cx="11224997" cy="1397000"/>
            </a:xfrm>
            <a:prstGeom prst="rect">
              <a:avLst/>
            </a:prstGeom>
            <a:solidFill>
              <a:srgbClr val="FFCC00"/>
            </a:solidFill>
            <a:ln w="9525">
              <a:noFill/>
              <a:miter lim="800000"/>
              <a:headEnd/>
              <a:tailEnd/>
            </a:ln>
            <a:effectLst/>
          </p:spPr>
          <p:txBody>
            <a:bodyPr wrap="none" lIns="137160" tIns="68580" rIns="137160" bIns="68580" anchor="ctr"/>
            <a:lstStyle/>
            <a:p>
              <a:pPr algn="ctr" defTabSz="4703763"/>
              <a:r>
                <a:rPr lang="en-US" sz="5700" b="1" dirty="0" smtClean="0">
                  <a:latin typeface="Times New Roman" panose="02020603050405020304" pitchFamily="18" charset="0"/>
                  <a:cs typeface="Times New Roman" panose="02020603050405020304" pitchFamily="18" charset="0"/>
                </a:rPr>
                <a:t>Experiment</a:t>
              </a:r>
              <a:endParaRPr lang="en-US" sz="5700" b="1" dirty="0">
                <a:latin typeface="Times New Roman" panose="02020603050405020304" pitchFamily="18" charset="0"/>
                <a:cs typeface="Times New Roman" panose="02020603050405020304" pitchFamily="18" charset="0"/>
              </a:endParaRPr>
            </a:p>
          </p:txBody>
        </p:sp>
        <p:grpSp>
          <p:nvGrpSpPr>
            <p:cNvPr id="85" name="Group 84"/>
            <p:cNvGrpSpPr/>
            <p:nvPr/>
          </p:nvGrpSpPr>
          <p:grpSpPr>
            <a:xfrm>
              <a:off x="152401" y="20126067"/>
              <a:ext cx="11048998" cy="6385294"/>
              <a:chOff x="-3790903" y="815190"/>
              <a:chExt cx="3100706" cy="1171598"/>
            </a:xfrm>
          </p:grpSpPr>
          <p:sp>
            <p:nvSpPr>
              <p:cNvPr id="87" name="Text Box 3"/>
              <p:cNvSpPr txBox="1"/>
              <p:nvPr/>
            </p:nvSpPr>
            <p:spPr>
              <a:xfrm>
                <a:off x="-3790903" y="1630790"/>
                <a:ext cx="3050542" cy="132080"/>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endParaRPr lang="en-US" sz="3600" i="1" dirty="0">
                  <a:effectLst/>
                  <a:latin typeface="Times New Roman" panose="02020603050405020304" pitchFamily="18" charset="0"/>
                  <a:ea typeface="Times New Roman" panose="02020603050405020304" pitchFamily="18" charset="0"/>
                </a:endParaRPr>
              </a:p>
            </p:txBody>
          </p:sp>
          <p:sp>
            <p:nvSpPr>
              <p:cNvPr id="92" name="Text Box 3"/>
              <p:cNvSpPr txBox="1"/>
              <p:nvPr/>
            </p:nvSpPr>
            <p:spPr>
              <a:xfrm>
                <a:off x="-3740739" y="1780034"/>
                <a:ext cx="3050542" cy="206754"/>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endParaRPr lang="en-US" sz="4000" i="1" dirty="0">
                  <a:effectLst/>
                  <a:latin typeface="Times New Roman" panose="02020603050405020304" pitchFamily="18" charset="0"/>
                  <a:ea typeface="Times New Roman" panose="02020603050405020304" pitchFamily="18" charset="0"/>
                </a:endParaRPr>
              </a:p>
            </p:txBody>
          </p:sp>
          <p:sp>
            <p:nvSpPr>
              <p:cNvPr id="88" name="Text Box 3"/>
              <p:cNvSpPr txBox="1"/>
              <p:nvPr/>
            </p:nvSpPr>
            <p:spPr>
              <a:xfrm>
                <a:off x="-3787206" y="815190"/>
                <a:ext cx="3050542" cy="107664"/>
              </a:xfrm>
              <a:prstGeom prst="rect">
                <a:avLst/>
              </a:prstGeom>
              <a:noFill/>
              <a:ln>
                <a:noFill/>
              </a:ln>
              <a:effectLst/>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1000"/>
                  </a:spcAft>
                </a:pPr>
                <a:r>
                  <a:rPr lang="en-US" sz="3600" dirty="0" smtClean="0">
                    <a:latin typeface="Times New Roman" panose="02020603050405020304" pitchFamily="18" charset="0"/>
                    <a:ea typeface="Times New Roman" panose="02020603050405020304" pitchFamily="18" charset="0"/>
                  </a:rPr>
                  <a:t>Four main experiments was conducted and mainly to investigate how well the algorithm deal with noise and how the parameters on each algorithm affecting the cluster performance. </a:t>
                </a:r>
              </a:p>
              <a:p>
                <a:pPr marL="742950" marR="0" indent="-742950">
                  <a:spcBef>
                    <a:spcPts val="0"/>
                  </a:spcBef>
                  <a:spcAft>
                    <a:spcPts val="1000"/>
                  </a:spcAft>
                  <a:buFont typeface="+mj-lt"/>
                  <a:buAutoNum type="arabicPeriod"/>
                </a:pPr>
                <a:r>
                  <a:rPr lang="en-US" sz="3600" b="1" dirty="0" smtClean="0">
                    <a:latin typeface="Times New Roman" panose="02020603050405020304" pitchFamily="18" charset="0"/>
                    <a:ea typeface="Times New Roman" panose="02020603050405020304" pitchFamily="18" charset="0"/>
                  </a:rPr>
                  <a:t>Experiment 1 </a:t>
                </a:r>
                <a:r>
                  <a:rPr lang="en-US" sz="3600" dirty="0" smtClean="0">
                    <a:latin typeface="Times New Roman" panose="02020603050405020304" pitchFamily="18" charset="0"/>
                    <a:ea typeface="Times New Roman" panose="02020603050405020304" pitchFamily="18" charset="0"/>
                  </a:rPr>
                  <a:t>is comparing how good the k-means, </a:t>
                </a:r>
                <a:r>
                  <a:rPr lang="en-US" sz="3600" dirty="0" err="1" smtClean="0">
                    <a:latin typeface="Times New Roman" panose="02020603050405020304" pitchFamily="18" charset="0"/>
                    <a:ea typeface="Times New Roman" panose="02020603050405020304" pitchFamily="18" charset="0"/>
                  </a:rPr>
                  <a:t>k-means+spatial</a:t>
                </a:r>
                <a:r>
                  <a:rPr lang="en-US" sz="3600" dirty="0" smtClean="0">
                    <a:latin typeface="Times New Roman" panose="02020603050405020304" pitchFamily="18" charset="0"/>
                    <a:ea typeface="Times New Roman" panose="02020603050405020304" pitchFamily="18" charset="0"/>
                  </a:rPr>
                  <a:t> information, FCM, FLICM, and PLICM when dealing with noisy image under the same environment. Salt and pepper noise was added to the balloons image with noise density of 0.001.</a:t>
                </a:r>
              </a:p>
              <a:p>
                <a:pPr marL="742950" marR="0" indent="-742950">
                  <a:spcBef>
                    <a:spcPts val="0"/>
                  </a:spcBef>
                  <a:spcAft>
                    <a:spcPts val="1000"/>
                  </a:spcAft>
                  <a:buFont typeface="+mj-lt"/>
                  <a:buAutoNum type="arabicPeriod"/>
                </a:pPr>
                <a:r>
                  <a:rPr lang="en-US" sz="3600" b="1" dirty="0" smtClean="0">
                    <a:effectLst/>
                    <a:latin typeface="Times New Roman" panose="02020603050405020304" pitchFamily="18" charset="0"/>
                    <a:ea typeface="Times New Roman" panose="02020603050405020304" pitchFamily="18" charset="0"/>
                  </a:rPr>
                  <a:t>Experiment 2 </a:t>
                </a:r>
                <a:r>
                  <a:rPr lang="en-US" sz="3600" dirty="0" smtClean="0">
                    <a:effectLst/>
                    <a:latin typeface="Times New Roman" panose="02020603050405020304" pitchFamily="18" charset="0"/>
                    <a:ea typeface="Times New Roman" panose="02020603050405020304" pitchFamily="18" charset="0"/>
                  </a:rPr>
                  <a:t>is comparing how well the cluster result with different number of cluster assignment on FLICM and PLICM. K=6 and K=14 was implemented. </a:t>
                </a:r>
              </a:p>
              <a:p>
                <a:pPr marL="742950" marR="0" indent="-742950">
                  <a:spcBef>
                    <a:spcPts val="0"/>
                  </a:spcBef>
                  <a:spcAft>
                    <a:spcPts val="1000"/>
                  </a:spcAft>
                  <a:buFont typeface="+mj-lt"/>
                  <a:buAutoNum type="arabicPeriod"/>
                </a:pPr>
                <a:r>
                  <a:rPr lang="en-US" sz="3600" b="1" dirty="0" smtClean="0">
                    <a:latin typeface="Times New Roman" panose="02020603050405020304" pitchFamily="18" charset="0"/>
                    <a:ea typeface="Times New Roman" panose="02020603050405020304" pitchFamily="18" charset="0"/>
                  </a:rPr>
                  <a:t>Experiment 3 </a:t>
                </a:r>
                <a:r>
                  <a:rPr lang="en-US" sz="3600" dirty="0" smtClean="0">
                    <a:latin typeface="Times New Roman" panose="02020603050405020304" pitchFamily="18" charset="0"/>
                    <a:ea typeface="Times New Roman" panose="02020603050405020304" pitchFamily="18" charset="0"/>
                  </a:rPr>
                  <a:t>is investigating the effect of picking </a:t>
                </a:r>
                <a:r>
                  <a:rPr lang="en-US" sz="3600" dirty="0" err="1" smtClean="0">
                    <a:latin typeface="Times New Roman" panose="02020603050405020304" pitchFamily="18" charset="0"/>
                    <a:ea typeface="Times New Roman" panose="02020603050405020304" pitchFamily="18" charset="0"/>
                  </a:rPr>
                  <a:t>fuzzifier</a:t>
                </a:r>
                <a:r>
                  <a:rPr lang="en-US" sz="3600" dirty="0" smtClean="0">
                    <a:latin typeface="Times New Roman" panose="02020603050405020304" pitchFamily="18" charset="0"/>
                    <a:ea typeface="Times New Roman" panose="02020603050405020304" pitchFamily="18" charset="0"/>
                  </a:rPr>
                  <a:t> on FLICM. </a:t>
                </a:r>
                <a:r>
                  <a:rPr lang="en-US" sz="3600" dirty="0" err="1" smtClean="0">
                    <a:latin typeface="Times New Roman" panose="02020603050405020304" pitchFamily="18" charset="0"/>
                    <a:ea typeface="Times New Roman" panose="02020603050405020304" pitchFamily="18" charset="0"/>
                  </a:rPr>
                  <a:t>Fuzzifier</a:t>
                </a:r>
                <a:r>
                  <a:rPr lang="en-US" sz="3600" dirty="0" smtClean="0">
                    <a:latin typeface="Times New Roman" panose="02020603050405020304" pitchFamily="18" charset="0"/>
                    <a:ea typeface="Times New Roman" panose="02020603050405020304" pitchFamily="18" charset="0"/>
                  </a:rPr>
                  <a:t> m=1.5 and 5 was implemented</a:t>
                </a:r>
              </a:p>
              <a:p>
                <a:pPr marL="742950" marR="0" indent="-742950">
                  <a:spcBef>
                    <a:spcPts val="0"/>
                  </a:spcBef>
                  <a:spcAft>
                    <a:spcPts val="1000"/>
                  </a:spcAft>
                  <a:buFont typeface="+mj-lt"/>
                  <a:buAutoNum type="arabicPeriod"/>
                </a:pPr>
                <a:r>
                  <a:rPr lang="en-US" sz="3600" b="1" dirty="0" smtClean="0">
                    <a:effectLst/>
                    <a:latin typeface="Times New Roman" panose="02020603050405020304" pitchFamily="18" charset="0"/>
                    <a:ea typeface="Times New Roman" panose="02020603050405020304" pitchFamily="18" charset="0"/>
                  </a:rPr>
                  <a:t>Experiment 4 </a:t>
                </a:r>
                <a:r>
                  <a:rPr lang="en-US" sz="3600" dirty="0" smtClean="0">
                    <a:effectLst/>
                    <a:latin typeface="Times New Roman" panose="02020603050405020304" pitchFamily="18" charset="0"/>
                    <a:ea typeface="Times New Roman" panose="02020603050405020304" pitchFamily="18" charset="0"/>
                  </a:rPr>
                  <a:t>is investigating the effect of window size on algorithms with local information to see how well they cluster and remove noise on the image. </a:t>
                </a:r>
                <a:endParaRPr lang="en-US" sz="3600" dirty="0">
                  <a:effectLst/>
                  <a:latin typeface="Times New Roman" panose="02020603050405020304" pitchFamily="18" charset="0"/>
                  <a:ea typeface="Times New Roman" panose="02020603050405020304" pitchFamily="18" charset="0"/>
                </a:endParaRPr>
              </a:p>
            </p:txBody>
          </p:sp>
        </p:grpSp>
      </p:grpSp>
      <p:sp>
        <p:nvSpPr>
          <p:cNvPr id="18" name="Rectangle 2"/>
          <p:cNvSpPr>
            <a:spLocks noChangeArrowheads="1"/>
          </p:cNvSpPr>
          <p:nvPr/>
        </p:nvSpPr>
        <p:spPr bwMode="auto">
          <a:xfrm>
            <a:off x="0" y="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4"/>
          <p:cNvSpPr>
            <a:spLocks noChangeArrowheads="1"/>
          </p:cNvSpPr>
          <p:nvPr/>
        </p:nvSpPr>
        <p:spPr bwMode="auto">
          <a:xfrm>
            <a:off x="152400" y="15240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6"/>
          <p:cNvSpPr>
            <a:spLocks noChangeArrowheads="1"/>
          </p:cNvSpPr>
          <p:nvPr/>
        </p:nvSpPr>
        <p:spPr bwMode="auto">
          <a:xfrm>
            <a:off x="15773400" y="14881278"/>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49" name="Rectangle 16"/>
          <p:cNvSpPr>
            <a:spLocks noChangeArrowheads="1"/>
          </p:cNvSpPr>
          <p:nvPr/>
        </p:nvSpPr>
        <p:spPr bwMode="auto">
          <a:xfrm>
            <a:off x="16306800" y="15024153"/>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9" name="Rectangle 7"/>
          <p:cNvSpPr>
            <a:spLocks noChangeArrowheads="1"/>
          </p:cNvSpPr>
          <p:nvPr/>
        </p:nvSpPr>
        <p:spPr bwMode="auto">
          <a:xfrm>
            <a:off x="22912607" y="9945646"/>
            <a:ext cx="10005794" cy="1397000"/>
          </a:xfrm>
          <a:prstGeom prst="rect">
            <a:avLst/>
          </a:prstGeom>
          <a:solidFill>
            <a:srgbClr val="FFCC00"/>
          </a:solidFill>
          <a:ln w="9525">
            <a:noFill/>
            <a:miter lim="800000"/>
            <a:headEnd/>
            <a:tailEnd/>
          </a:ln>
          <a:effectLst/>
        </p:spPr>
        <p:txBody>
          <a:bodyPr wrap="none" lIns="137160" tIns="68580" rIns="137160" bIns="68580" anchor="ctr"/>
          <a:lstStyle/>
          <a:p>
            <a:pPr algn="ctr" defTabSz="4703763"/>
            <a:r>
              <a:rPr lang="en-US" sz="5700" b="1">
                <a:latin typeface="Times New Roman" panose="02020603050405020304" pitchFamily="18" charset="0"/>
                <a:cs typeface="Times New Roman" panose="02020603050405020304" pitchFamily="18" charset="0"/>
              </a:rPr>
              <a:t>Analysis</a:t>
            </a:r>
          </a:p>
        </p:txBody>
      </p:sp>
      <p:sp>
        <p:nvSpPr>
          <p:cNvPr id="2271" name="Rectangle 2270"/>
          <p:cNvSpPr/>
          <p:nvPr/>
        </p:nvSpPr>
        <p:spPr>
          <a:xfrm>
            <a:off x="269228" y="4762906"/>
            <a:ext cx="32355258" cy="5078313"/>
          </a:xfrm>
          <a:prstGeom prst="rect">
            <a:avLst/>
          </a:prstGeom>
        </p:spPr>
        <p:txBody>
          <a:bodyPr wrap="square">
            <a:spAutoFit/>
          </a:bodyPr>
          <a:lstStyle/>
          <a:p>
            <a:pPr algn="just"/>
            <a:r>
              <a:rPr lang="en-US" sz="3600" dirty="0">
                <a:latin typeface="Times New Roman" charset="0"/>
                <a:ea typeface="Times New Roman" charset="0"/>
                <a:cs typeface="Times New Roman" charset="0"/>
              </a:rPr>
              <a:t>Image segmentation is the most important task in image analysis and computer vision. In crisp clustering, like k-means, one pixel just belongs to one cluster, which it is not effective when the image has some issues such as poor contrast, overlapping intensities, and noise. Fuzzy clustering, such as FCM, become the alternative since it has degree of membership on each cluster for each pixel. However, FCM is not working well on noisy images. Then, Fuzzy Local Information C-Means (FLICM) is introduced to tackle FCM problem on noisy images by enforcing local neighborhood to get the local boundary of the object. However, sum-to-one constraint in FLICM still lead into problem when the local spatial position information of specific noise pixels is ambiguous. This problem is solved by </a:t>
            </a:r>
            <a:r>
              <a:rPr lang="en-US" sz="3600" dirty="0" err="1">
                <a:latin typeface="Times New Roman" charset="0"/>
                <a:ea typeface="Times New Roman" charset="0"/>
                <a:cs typeface="Times New Roman" charset="0"/>
              </a:rPr>
              <a:t>Possibilistic</a:t>
            </a:r>
            <a:r>
              <a:rPr lang="en-US" sz="3600" dirty="0">
                <a:latin typeface="Times New Roman" charset="0"/>
                <a:ea typeface="Times New Roman" charset="0"/>
                <a:cs typeface="Times New Roman" charset="0"/>
              </a:rPr>
              <a:t> Local Information C-Means (PLICM). PLICM is designed to be more robust against noise without sum-to-one constraint. However, algorithm above will fails under coincident cluster, when actual positive clusters in the image is less than cluster initialization. Fortunately, Sequence </a:t>
            </a:r>
            <a:r>
              <a:rPr lang="en-US" sz="3600" dirty="0" err="1">
                <a:latin typeface="Times New Roman" charset="0"/>
                <a:ea typeface="Times New Roman" charset="0"/>
                <a:cs typeface="Times New Roman" charset="0"/>
              </a:rPr>
              <a:t>Possibilistic</a:t>
            </a:r>
            <a:r>
              <a:rPr lang="en-US" sz="3600" dirty="0">
                <a:latin typeface="Times New Roman" charset="0"/>
                <a:ea typeface="Times New Roman" charset="0"/>
                <a:cs typeface="Times New Roman" charset="0"/>
              </a:rPr>
              <a:t> Local Information 1 Means is introduced to solve this problem. SPLI1M is basically run </a:t>
            </a:r>
            <a:r>
              <a:rPr lang="en-US" sz="3600" dirty="0" err="1">
                <a:latin typeface="Times New Roman" charset="0"/>
                <a:ea typeface="Times New Roman" charset="0"/>
                <a:cs typeface="Times New Roman" charset="0"/>
              </a:rPr>
              <a:t>possibilistic</a:t>
            </a:r>
            <a:r>
              <a:rPr lang="en-US" sz="3600" dirty="0">
                <a:latin typeface="Times New Roman" charset="0"/>
                <a:ea typeface="Times New Roman" charset="0"/>
                <a:cs typeface="Times New Roman" charset="0"/>
              </a:rPr>
              <a:t> local information one means sequentially until all local consistent clusters are found. Therefore, this project is designed to investigate the performance of those algorithm for image segmentation.</a:t>
            </a:r>
          </a:p>
        </p:txBody>
      </p:sp>
      <p:sp>
        <p:nvSpPr>
          <p:cNvPr id="156" name="Rectangle 7"/>
          <p:cNvSpPr>
            <a:spLocks noChangeArrowheads="1"/>
          </p:cNvSpPr>
          <p:nvPr/>
        </p:nvSpPr>
        <p:spPr bwMode="auto">
          <a:xfrm>
            <a:off x="23020443" y="31932027"/>
            <a:ext cx="9627330" cy="1397000"/>
          </a:xfrm>
          <a:prstGeom prst="rect">
            <a:avLst/>
          </a:prstGeom>
          <a:solidFill>
            <a:srgbClr val="FFCC00"/>
          </a:solidFill>
          <a:ln w="9525">
            <a:noFill/>
            <a:miter lim="800000"/>
            <a:headEnd/>
            <a:tailEnd/>
          </a:ln>
          <a:effectLst/>
        </p:spPr>
        <p:txBody>
          <a:bodyPr wrap="none" lIns="137160" tIns="68580" rIns="137160" bIns="68580" anchor="ctr"/>
          <a:lstStyle/>
          <a:p>
            <a:pPr algn="ctr" defTabSz="4703763"/>
            <a:r>
              <a:rPr lang="en-US" sz="5700" b="1">
                <a:latin typeface="Times New Roman" panose="02020603050405020304" pitchFamily="18" charset="0"/>
                <a:cs typeface="Times New Roman" panose="02020603050405020304" pitchFamily="18" charset="0"/>
              </a:rPr>
              <a:t>References</a:t>
            </a:r>
          </a:p>
        </p:txBody>
      </p:sp>
      <p:sp>
        <p:nvSpPr>
          <p:cNvPr id="158" name="Rectangle 157"/>
          <p:cNvSpPr/>
          <p:nvPr/>
        </p:nvSpPr>
        <p:spPr>
          <a:xfrm>
            <a:off x="23020443" y="33484775"/>
            <a:ext cx="9585303" cy="10433625"/>
          </a:xfrm>
          <a:prstGeom prst="rect">
            <a:avLst/>
          </a:prstGeom>
        </p:spPr>
        <p:txBody>
          <a:bodyPr wrap="square">
            <a:spAutoFit/>
          </a:bodyPr>
          <a:lstStyle/>
          <a:p>
            <a:pPr algn="just"/>
            <a:r>
              <a:rPr lang="en-US" sz="3200" dirty="0">
                <a:latin typeface="Times New Roman" panose="02020603050405020304" pitchFamily="18" charset="0"/>
                <a:cs typeface="Times New Roman" panose="02020603050405020304" pitchFamily="18" charset="0"/>
              </a:rPr>
              <a:t>[1]</a:t>
            </a:r>
            <a:r>
              <a:rPr lang="en-US" sz="3200" dirty="0"/>
              <a:t> </a:t>
            </a:r>
            <a:r>
              <a:rPr lang="en-US" sz="3200" dirty="0" err="1">
                <a:latin typeface="Times New Roman" charset="0"/>
                <a:ea typeface="Times New Roman" charset="0"/>
                <a:cs typeface="Times New Roman" charset="0"/>
              </a:rPr>
              <a:t>Peeples</a:t>
            </a:r>
            <a:r>
              <a:rPr lang="en-US" sz="3200" dirty="0">
                <a:latin typeface="Times New Roman" charset="0"/>
                <a:ea typeface="Times New Roman" charset="0"/>
                <a:cs typeface="Times New Roman" charset="0"/>
              </a:rPr>
              <a:t>, Joshua, et al. “</a:t>
            </a:r>
            <a:r>
              <a:rPr lang="en-US" sz="3200" dirty="0" err="1">
                <a:latin typeface="Times New Roman" charset="0"/>
                <a:ea typeface="Times New Roman" charset="0"/>
                <a:cs typeface="Times New Roman" charset="0"/>
              </a:rPr>
              <a:t>Possibilistic</a:t>
            </a:r>
            <a:r>
              <a:rPr lang="en-US" sz="3200" dirty="0">
                <a:latin typeface="Times New Roman" charset="0"/>
                <a:ea typeface="Times New Roman" charset="0"/>
                <a:cs typeface="Times New Roman" charset="0"/>
              </a:rPr>
              <a:t> Fuzzy Local Information C-Means with Automated Feature Selection for Seafloor Segmentation.” </a:t>
            </a:r>
            <a:r>
              <a:rPr lang="en-US" sz="3200" i="1" dirty="0">
                <a:latin typeface="Times New Roman" charset="0"/>
                <a:ea typeface="Times New Roman" charset="0"/>
                <a:cs typeface="Times New Roman" charset="0"/>
              </a:rPr>
              <a:t>Detection and Sensing of Mines, Explosive Objects, and Obscured Targets XXIII</a:t>
            </a:r>
            <a:r>
              <a:rPr lang="en-US" sz="3200" dirty="0">
                <a:latin typeface="Times New Roman" charset="0"/>
                <a:ea typeface="Times New Roman" charset="0"/>
                <a:cs typeface="Times New Roman" charset="0"/>
              </a:rPr>
              <a:t>, 2018.</a:t>
            </a:r>
          </a:p>
          <a:p>
            <a:pPr algn="just"/>
            <a:r>
              <a:rPr lang="en-US" sz="3200" dirty="0">
                <a:latin typeface="Times New Roman" panose="02020603050405020304" pitchFamily="18" charset="0"/>
                <a:cs typeface="Times New Roman" panose="02020603050405020304" pitchFamily="18" charset="0"/>
              </a:rPr>
              <a:t>[2]</a:t>
            </a:r>
            <a:r>
              <a:rPr lang="en-US" sz="3200" dirty="0"/>
              <a:t> </a:t>
            </a:r>
            <a:r>
              <a:rPr lang="en-US" sz="3200" dirty="0" err="1">
                <a:latin typeface="Times New Roman" charset="0"/>
                <a:ea typeface="Times New Roman" charset="0"/>
                <a:cs typeface="Times New Roman" charset="0"/>
              </a:rPr>
              <a:t>Krinidis</a:t>
            </a:r>
            <a:r>
              <a:rPr lang="en-US" sz="3200" dirty="0">
                <a:latin typeface="Times New Roman" charset="0"/>
                <a:ea typeface="Times New Roman" charset="0"/>
                <a:cs typeface="Times New Roman" charset="0"/>
              </a:rPr>
              <a:t>, Stelios, and </a:t>
            </a:r>
            <a:r>
              <a:rPr lang="en-US" sz="3200" dirty="0" err="1">
                <a:latin typeface="Times New Roman" charset="0"/>
                <a:ea typeface="Times New Roman" charset="0"/>
                <a:cs typeface="Times New Roman" charset="0"/>
              </a:rPr>
              <a:t>Vassilios</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Chatzis</a:t>
            </a:r>
            <a:r>
              <a:rPr lang="en-US" sz="3200" dirty="0">
                <a:latin typeface="Times New Roman" charset="0"/>
                <a:ea typeface="Times New Roman" charset="0"/>
                <a:cs typeface="Times New Roman" charset="0"/>
              </a:rPr>
              <a:t>. “A Robust Fuzzy Local Information C-Means Clustering Algorithm.” </a:t>
            </a:r>
            <a:r>
              <a:rPr lang="en-US" sz="3200" i="1" dirty="0">
                <a:latin typeface="Times New Roman" charset="0"/>
                <a:ea typeface="Times New Roman" charset="0"/>
                <a:cs typeface="Times New Roman" charset="0"/>
              </a:rPr>
              <a:t>IEEE Transactions on Image Processing</a:t>
            </a:r>
            <a:r>
              <a:rPr lang="en-US" sz="3200" dirty="0">
                <a:latin typeface="Times New Roman" charset="0"/>
                <a:ea typeface="Times New Roman" charset="0"/>
                <a:cs typeface="Times New Roman" charset="0"/>
              </a:rPr>
              <a:t>, vol. 19, no. 5, 2010, pp. 1328–1337.</a:t>
            </a:r>
          </a:p>
          <a:p>
            <a:pPr algn="just"/>
            <a:r>
              <a:rPr lang="en-US" sz="3200" dirty="0">
                <a:latin typeface="Times New Roman" charset="0"/>
                <a:ea typeface="Times New Roman" charset="0"/>
                <a:cs typeface="Times New Roman" charset="0"/>
              </a:rPr>
              <a:t>[3] Wu, </a:t>
            </a:r>
            <a:r>
              <a:rPr lang="en-US" sz="3200" dirty="0" err="1">
                <a:latin typeface="Times New Roman" charset="0"/>
                <a:ea typeface="Times New Roman" charset="0"/>
                <a:cs typeface="Times New Roman" charset="0"/>
              </a:rPr>
              <a:t>Wenlong</a:t>
            </a:r>
            <a:r>
              <a:rPr lang="en-US" sz="3200" dirty="0">
                <a:latin typeface="Times New Roman" charset="0"/>
                <a:ea typeface="Times New Roman" charset="0"/>
                <a:cs typeface="Times New Roman" charset="0"/>
              </a:rPr>
              <a:t>, et al. “Sequential </a:t>
            </a:r>
            <a:r>
              <a:rPr lang="en-US" sz="3200" dirty="0" err="1">
                <a:latin typeface="Times New Roman" charset="0"/>
                <a:ea typeface="Times New Roman" charset="0"/>
                <a:cs typeface="Times New Roman" charset="0"/>
              </a:rPr>
              <a:t>Possibilistic</a:t>
            </a:r>
            <a:r>
              <a:rPr lang="en-US" sz="3200" dirty="0">
                <a:latin typeface="Times New Roman" charset="0"/>
                <a:ea typeface="Times New Roman" charset="0"/>
                <a:cs typeface="Times New Roman" charset="0"/>
              </a:rPr>
              <a:t> One-Means Clustering with Dynamic Eta.” </a:t>
            </a:r>
            <a:r>
              <a:rPr lang="en-US" sz="3200" i="1" dirty="0">
                <a:latin typeface="Times New Roman" charset="0"/>
                <a:ea typeface="Times New Roman" charset="0"/>
                <a:cs typeface="Times New Roman" charset="0"/>
              </a:rPr>
              <a:t>2018 IEEE International Conference on Fuzzy Systems (FUZZ-IEEE)</a:t>
            </a:r>
            <a:r>
              <a:rPr lang="en-US" sz="3200" dirty="0">
                <a:latin typeface="Times New Roman" charset="0"/>
                <a:ea typeface="Times New Roman" charset="0"/>
                <a:cs typeface="Times New Roman" charset="0"/>
              </a:rPr>
              <a:t>, 2018.</a:t>
            </a:r>
          </a:p>
          <a:p>
            <a:pPr algn="just"/>
            <a:r>
              <a:rPr lang="en-US" sz="3200" dirty="0">
                <a:latin typeface="Times New Roman" charset="0"/>
                <a:ea typeface="Times New Roman" charset="0"/>
                <a:cs typeface="Times New Roman" charset="0"/>
              </a:rPr>
              <a:t>[4] </a:t>
            </a:r>
            <a:r>
              <a:rPr lang="en-US" sz="3200" dirty="0" err="1">
                <a:latin typeface="Times New Roman" charset="0"/>
                <a:ea typeface="Times New Roman" charset="0"/>
                <a:cs typeface="Times New Roman" charset="0"/>
              </a:rPr>
              <a:t>Runkler</a:t>
            </a:r>
            <a:r>
              <a:rPr lang="en-US" sz="3200" dirty="0">
                <a:latin typeface="Times New Roman" charset="0"/>
                <a:ea typeface="Times New Roman" charset="0"/>
                <a:cs typeface="Times New Roman" charset="0"/>
              </a:rPr>
              <a:t>, Thomas A., and James M. Keller. “Sequential </a:t>
            </a:r>
            <a:r>
              <a:rPr lang="en-US" sz="3200" dirty="0" err="1">
                <a:latin typeface="Times New Roman" charset="0"/>
                <a:ea typeface="Times New Roman" charset="0"/>
                <a:cs typeface="Times New Roman" charset="0"/>
              </a:rPr>
              <a:t>Possibilistic</a:t>
            </a:r>
            <a:r>
              <a:rPr lang="en-US" sz="3200" dirty="0">
                <a:latin typeface="Times New Roman" charset="0"/>
                <a:ea typeface="Times New Roman" charset="0"/>
                <a:cs typeface="Times New Roman" charset="0"/>
              </a:rPr>
              <a:t> One-Means Clustering.” </a:t>
            </a:r>
            <a:r>
              <a:rPr lang="en-US" sz="3200" i="1" dirty="0">
                <a:latin typeface="Times New Roman" charset="0"/>
                <a:ea typeface="Times New Roman" charset="0"/>
                <a:cs typeface="Times New Roman" charset="0"/>
              </a:rPr>
              <a:t>2017 IEEE International Conference on Fuzzy Systems (FUZZ-IEEE)</a:t>
            </a:r>
            <a:r>
              <a:rPr lang="en-US" sz="3200" dirty="0">
                <a:latin typeface="Times New Roman" charset="0"/>
                <a:ea typeface="Times New Roman" charset="0"/>
                <a:cs typeface="Times New Roman" charset="0"/>
              </a:rPr>
              <a:t>, 2017.</a:t>
            </a:r>
          </a:p>
          <a:p>
            <a:pPr algn="just"/>
            <a:r>
              <a:rPr lang="en-US" sz="3200" dirty="0">
                <a:latin typeface="Times New Roman" panose="02020603050405020304" pitchFamily="18" charset="0"/>
                <a:cs typeface="Times New Roman" panose="02020603050405020304" pitchFamily="18" charset="0"/>
              </a:rPr>
              <a:t>[5] </a:t>
            </a:r>
            <a:r>
              <a:rPr lang="en-US" sz="3200" dirty="0" err="1">
                <a:latin typeface="Times New Roman" charset="0"/>
                <a:ea typeface="Times New Roman" charset="0"/>
                <a:cs typeface="Times New Roman" charset="0"/>
              </a:rPr>
              <a:t>Celik</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Turgay</a:t>
            </a:r>
            <a:r>
              <a:rPr lang="en-US" sz="3200" dirty="0">
                <a:latin typeface="Times New Roman" charset="0"/>
                <a:ea typeface="Times New Roman" charset="0"/>
                <a:cs typeface="Times New Roman" charset="0"/>
              </a:rPr>
              <a:t>, and </a:t>
            </a:r>
            <a:r>
              <a:rPr lang="en-US" sz="3200" dirty="0" err="1">
                <a:latin typeface="Times New Roman" charset="0"/>
                <a:ea typeface="Times New Roman" charset="0"/>
                <a:cs typeface="Times New Roman" charset="0"/>
              </a:rPr>
              <a:t>Hwee</a:t>
            </a:r>
            <a:r>
              <a:rPr lang="en-US" sz="3200" dirty="0">
                <a:latin typeface="Times New Roman" charset="0"/>
                <a:ea typeface="Times New Roman" charset="0"/>
                <a:cs typeface="Times New Roman" charset="0"/>
              </a:rPr>
              <a:t> </a:t>
            </a:r>
            <a:r>
              <a:rPr lang="en-US" sz="3200" dirty="0" err="1">
                <a:latin typeface="Times New Roman" charset="0"/>
                <a:ea typeface="Times New Roman" charset="0"/>
                <a:cs typeface="Times New Roman" charset="0"/>
              </a:rPr>
              <a:t>Kuan</a:t>
            </a:r>
            <a:r>
              <a:rPr lang="en-US" sz="3200" dirty="0">
                <a:latin typeface="Times New Roman" charset="0"/>
                <a:ea typeface="Times New Roman" charset="0"/>
                <a:cs typeface="Times New Roman" charset="0"/>
              </a:rPr>
              <a:t> Lee. “Comments on ‘A Robust Fuzzy Local Information C-Means Clustering Algorithm.’” </a:t>
            </a:r>
            <a:r>
              <a:rPr lang="en-US" sz="3200" i="1" dirty="0">
                <a:latin typeface="Times New Roman" charset="0"/>
                <a:ea typeface="Times New Roman" charset="0"/>
                <a:cs typeface="Times New Roman" charset="0"/>
              </a:rPr>
              <a:t>IEEE Transactions on Image Processing</a:t>
            </a:r>
            <a:r>
              <a:rPr lang="en-US" sz="3200" dirty="0">
                <a:latin typeface="Times New Roman" charset="0"/>
                <a:ea typeface="Times New Roman" charset="0"/>
                <a:cs typeface="Times New Roman" charset="0"/>
              </a:rPr>
              <a:t>, vol. 22, no. 3, 2013, pp. 1258–1261</a:t>
            </a:r>
            <a:r>
              <a:rPr lang="en-US" sz="3200" dirty="0"/>
              <a:t>.</a:t>
            </a:r>
          </a:p>
        </p:txBody>
      </p:sp>
      <p:pic>
        <p:nvPicPr>
          <p:cNvPr id="89" name="Picture 8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0" y="-1"/>
            <a:ext cx="5188569" cy="4372234"/>
          </a:xfrm>
          <a:prstGeom prst="rect">
            <a:avLst/>
          </a:prstGeom>
        </p:spPr>
      </p:pic>
      <p:sp>
        <p:nvSpPr>
          <p:cNvPr id="52" name="Rectangle 51">
            <a:extLst>
              <a:ext uri="{FF2B5EF4-FFF2-40B4-BE49-F238E27FC236}">
                <a16:creationId xmlns="" xmlns:a16="http://schemas.microsoft.com/office/drawing/2014/main" id="{0150E453-11C3-4C26-8085-19E84051500E}"/>
              </a:ext>
            </a:extLst>
          </p:cNvPr>
          <p:cNvSpPr/>
          <p:nvPr/>
        </p:nvSpPr>
        <p:spPr>
          <a:xfrm>
            <a:off x="160385" y="11536606"/>
            <a:ext cx="9491616" cy="18651260"/>
          </a:xfrm>
          <a:prstGeom prst="rect">
            <a:avLst/>
          </a:prstGeom>
        </p:spPr>
        <p:txBody>
          <a:bodyPr wrap="square" anchor="t">
            <a:spAutoFit/>
          </a:bodyPr>
          <a:lstStyle/>
          <a:p>
            <a:pPr algn="just"/>
            <a:r>
              <a:rPr lang="en-US" sz="3600" b="1" u="sng" dirty="0">
                <a:latin typeface="Times New Roman"/>
                <a:cs typeface="Times New Roman"/>
              </a:rPr>
              <a:t>K-means–Crisp Clustering</a:t>
            </a:r>
            <a:r>
              <a:rPr lang="en-US" sz="3600" dirty="0">
                <a:latin typeface="Times New Roman"/>
                <a:cs typeface="Times New Roman"/>
              </a:rPr>
              <a:t>  </a:t>
            </a:r>
            <a:endParaRPr lang="en-US" dirty="0"/>
          </a:p>
          <a:p>
            <a:pPr algn="just"/>
            <a:r>
              <a:rPr lang="en-US" sz="3600" dirty="0">
                <a:latin typeface="Times New Roman"/>
                <a:cs typeface="Times New Roman"/>
              </a:rPr>
              <a:t>K-means is a type of clustering algorithm that subdivide data points of dataset into cluster based on nearest mean values.  </a:t>
            </a:r>
            <a:endParaRPr lang="en-US" sz="3600" dirty="0" smtClean="0">
              <a:latin typeface="Times New Roman"/>
              <a:cs typeface="Times New Roman"/>
            </a:endParaRPr>
          </a:p>
          <a:p>
            <a:pPr algn="just"/>
            <a:endParaRPr lang="en-US" sz="3600" dirty="0">
              <a:latin typeface="Times New Roman"/>
              <a:cs typeface="Times New Roman"/>
            </a:endParaRPr>
          </a:p>
          <a:p>
            <a:pPr algn="just"/>
            <a:endParaRPr lang="en-US" dirty="0"/>
          </a:p>
          <a:p>
            <a:pPr algn="just"/>
            <a:r>
              <a:rPr lang="en-US" sz="3600" b="1" u="sng" dirty="0">
                <a:latin typeface="Times New Roman"/>
                <a:cs typeface="Times New Roman"/>
              </a:rPr>
              <a:t>FCM</a:t>
            </a:r>
            <a:r>
              <a:rPr lang="en-US" sz="3600" dirty="0">
                <a:latin typeface="Times New Roman"/>
                <a:cs typeface="Times New Roman"/>
              </a:rPr>
              <a:t>  </a:t>
            </a:r>
            <a:endParaRPr lang="en-US" dirty="0"/>
          </a:p>
          <a:p>
            <a:pPr algn="just"/>
            <a:r>
              <a:rPr lang="en-US" sz="3600" dirty="0">
                <a:latin typeface="Times New Roman"/>
                <a:cs typeface="Times New Roman"/>
              </a:rPr>
              <a:t>Fuzzy C-means clusters allows each data point to belong into two or more clusters. </a:t>
            </a:r>
            <a:endParaRPr lang="en-US" sz="3600" dirty="0" smtClean="0">
              <a:latin typeface="Times New Roman"/>
              <a:cs typeface="Times New Roman"/>
            </a:endParaRPr>
          </a:p>
          <a:p>
            <a:pPr algn="just"/>
            <a:endParaRPr lang="en-US" sz="3600" dirty="0">
              <a:latin typeface="Times New Roman"/>
              <a:cs typeface="Times New Roman"/>
            </a:endParaRPr>
          </a:p>
          <a:p>
            <a:pPr algn="just"/>
            <a:r>
              <a:rPr lang="en-US" dirty="0" smtClean="0"/>
              <a:t>							</a:t>
            </a:r>
            <a:endParaRPr lang="en-US" dirty="0"/>
          </a:p>
          <a:p>
            <a:pPr algn="just"/>
            <a:endParaRPr lang="en-US" sz="3600" b="1" u="sng" dirty="0" smtClean="0">
              <a:latin typeface="Times New Roman"/>
              <a:cs typeface="Times New Roman"/>
            </a:endParaRPr>
          </a:p>
          <a:p>
            <a:pPr algn="just"/>
            <a:r>
              <a:rPr lang="en-US" sz="3600" b="1" u="sng" dirty="0" smtClean="0">
                <a:latin typeface="Times New Roman"/>
                <a:cs typeface="Times New Roman"/>
              </a:rPr>
              <a:t>FLICM</a:t>
            </a:r>
            <a:r>
              <a:rPr lang="en-US" sz="3600" dirty="0">
                <a:latin typeface="Times New Roman"/>
                <a:cs typeface="Times New Roman"/>
              </a:rPr>
              <a:t>  </a:t>
            </a:r>
            <a:endParaRPr lang="en-US" dirty="0"/>
          </a:p>
          <a:p>
            <a:pPr algn="just"/>
            <a:r>
              <a:rPr lang="en-US" sz="3600" dirty="0">
                <a:latin typeface="Times New Roman"/>
                <a:cs typeface="Times New Roman"/>
              </a:rPr>
              <a:t>Fuzzy Local Information C-means (FLICM) is FCM that maintain the spatial information to localize region of </a:t>
            </a:r>
            <a:r>
              <a:rPr lang="en-US" sz="3600" dirty="0" smtClean="0">
                <a:latin typeface="Times New Roman"/>
                <a:cs typeface="Times New Roman"/>
              </a:rPr>
              <a:t>interest. </a:t>
            </a: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r>
              <a:rPr lang="en-US" sz="3600" b="1" u="sng" dirty="0" smtClean="0">
                <a:latin typeface="Times New Roman"/>
                <a:cs typeface="Times New Roman"/>
              </a:rPr>
              <a:t>PLICM</a:t>
            </a:r>
            <a:r>
              <a:rPr lang="en-US" sz="3600" dirty="0">
                <a:latin typeface="Times New Roman"/>
                <a:cs typeface="Times New Roman"/>
              </a:rPr>
              <a:t>  </a:t>
            </a:r>
            <a:endParaRPr lang="en-US" dirty="0"/>
          </a:p>
          <a:p>
            <a:pPr algn="just"/>
            <a:r>
              <a:rPr lang="en-US" sz="3600" dirty="0" err="1">
                <a:latin typeface="Times New Roman"/>
                <a:cs typeface="Times New Roman"/>
              </a:rPr>
              <a:t>Possibilistic</a:t>
            </a:r>
            <a:r>
              <a:rPr lang="en-US" sz="3600" dirty="0">
                <a:latin typeface="Times New Roman"/>
                <a:cs typeface="Times New Roman"/>
              </a:rPr>
              <a:t> Local Information C-means is FLICM that abandoned sum-to-one cluster. Fails when actual positive clusters in the image is less than cluster initialization. </a:t>
            </a:r>
            <a:endParaRPr lang="en-US" sz="3600" dirty="0" smtClean="0">
              <a:latin typeface="Times New Roman"/>
              <a:cs typeface="Times New Roman"/>
            </a:endParaRPr>
          </a:p>
          <a:p>
            <a:pPr algn="just"/>
            <a:endParaRPr lang="en-US" sz="3600" dirty="0">
              <a:latin typeface="Times New Roman"/>
              <a:cs typeface="Times New Roman"/>
            </a:endParaRPr>
          </a:p>
          <a:p>
            <a:pPr algn="just"/>
            <a:endParaRPr lang="en-US" sz="3600" dirty="0" smtClean="0">
              <a:latin typeface="Times New Roman"/>
              <a:cs typeface="Times New Roman"/>
            </a:endParaRPr>
          </a:p>
          <a:p>
            <a:pPr algn="just"/>
            <a:endParaRPr lang="en-US" sz="3600" dirty="0" smtClean="0">
              <a:latin typeface="Times New Roman"/>
              <a:cs typeface="Times New Roman"/>
            </a:endParaRPr>
          </a:p>
          <a:p>
            <a:pPr algn="just"/>
            <a:endParaRPr lang="en-US" dirty="0"/>
          </a:p>
          <a:p>
            <a:pPr algn="just"/>
            <a:r>
              <a:rPr lang="en-US" sz="3600" b="1" u="sng" dirty="0">
                <a:latin typeface="Times New Roman"/>
                <a:cs typeface="Times New Roman"/>
              </a:rPr>
              <a:t>SPLI1M </a:t>
            </a:r>
            <a:r>
              <a:rPr lang="en-US" sz="3600" dirty="0">
                <a:latin typeface="Times New Roman"/>
                <a:cs typeface="Times New Roman"/>
              </a:rPr>
              <a:t> </a:t>
            </a:r>
            <a:endParaRPr lang="en-US" dirty="0"/>
          </a:p>
          <a:p>
            <a:pPr algn="just"/>
            <a:r>
              <a:rPr lang="en-US" sz="3600" dirty="0">
                <a:latin typeface="Times New Roman"/>
                <a:cs typeface="Times New Roman"/>
              </a:rPr>
              <a:t>Sequence </a:t>
            </a:r>
            <a:r>
              <a:rPr lang="en-US" sz="3600" dirty="0" err="1">
                <a:latin typeface="Times New Roman"/>
                <a:cs typeface="Times New Roman"/>
              </a:rPr>
              <a:t>Possibilistic</a:t>
            </a:r>
            <a:r>
              <a:rPr lang="en-US" sz="3600" dirty="0">
                <a:latin typeface="Times New Roman"/>
                <a:cs typeface="Times New Roman"/>
              </a:rPr>
              <a:t> Local Information 1 Means solving coincident clusters. </a:t>
            </a:r>
            <a:r>
              <a:rPr lang="en-US" sz="3600" dirty="0" smtClean="0">
                <a:latin typeface="Times New Roman"/>
                <a:cs typeface="Times New Roman"/>
              </a:rPr>
              <a:t>SPLI1M runs</a:t>
            </a:r>
            <a:r>
              <a:rPr lang="en-US" sz="3600" dirty="0">
                <a:latin typeface="Times New Roman"/>
                <a:cs typeface="Times New Roman"/>
              </a:rPr>
              <a:t> </a:t>
            </a:r>
            <a:r>
              <a:rPr lang="en-US" sz="3600" dirty="0" err="1" smtClean="0">
                <a:latin typeface="Times New Roman"/>
                <a:cs typeface="Times New Roman"/>
              </a:rPr>
              <a:t>possibilistic</a:t>
            </a:r>
            <a:r>
              <a:rPr lang="en-US" sz="3600" dirty="0">
                <a:latin typeface="Times New Roman"/>
                <a:cs typeface="Times New Roman"/>
              </a:rPr>
              <a:t> local information one means sequentially until all local consistent clusters are found.  </a:t>
            </a:r>
            <a:endParaRPr lang="en-US" dirty="0"/>
          </a:p>
          <a:p>
            <a:pPr algn="just"/>
            <a:endParaRPr lang="en-US" sz="3600" dirty="0">
              <a:latin typeface="Times New Roman"/>
              <a:cs typeface="Times New Roman"/>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8334" t="5500" r="8332" b="9969"/>
          <a:stretch/>
        </p:blipFill>
        <p:spPr>
          <a:xfrm>
            <a:off x="10192834" y="12342108"/>
            <a:ext cx="5910766" cy="3304898"/>
          </a:xfrm>
          <a:prstGeom prst="rect">
            <a:avLst/>
          </a:prstGeom>
        </p:spPr>
      </p:pic>
      <p:sp>
        <p:nvSpPr>
          <p:cNvPr id="54" name="Rectangle 53">
            <a:extLst>
              <a:ext uri="{FF2B5EF4-FFF2-40B4-BE49-F238E27FC236}">
                <a16:creationId xmlns="" xmlns:a16="http://schemas.microsoft.com/office/drawing/2014/main" id="{0150E453-11C3-4C26-8085-19E84051500E}"/>
              </a:ext>
            </a:extLst>
          </p:cNvPr>
          <p:cNvSpPr/>
          <p:nvPr/>
        </p:nvSpPr>
        <p:spPr>
          <a:xfrm>
            <a:off x="10033001" y="11536606"/>
            <a:ext cx="12222508" cy="32470427"/>
          </a:xfrm>
          <a:prstGeom prst="rect">
            <a:avLst/>
          </a:prstGeom>
        </p:spPr>
        <p:txBody>
          <a:bodyPr wrap="square" anchor="t">
            <a:spAutoFit/>
          </a:bodyPr>
          <a:lstStyle/>
          <a:p>
            <a:pPr algn="just"/>
            <a:r>
              <a:rPr lang="en-US" sz="3600" b="1" u="sng" dirty="0" smtClean="0">
                <a:latin typeface="Times New Roman"/>
                <a:cs typeface="Times New Roman"/>
              </a:rPr>
              <a:t>Experiment 1: Noise Comparison</a:t>
            </a: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r>
              <a:rPr lang="en-US" sz="3600" b="1" dirty="0" smtClean="0">
                <a:latin typeface="Times New Roman"/>
                <a:cs typeface="Times New Roman"/>
              </a:rPr>
              <a:t>       </a:t>
            </a:r>
            <a:r>
              <a:rPr lang="en-US" sz="2400" dirty="0" smtClean="0">
                <a:latin typeface="Times New Roman"/>
                <a:cs typeface="Times New Roman"/>
              </a:rPr>
              <a:t>(a) original image with noise				           (b) k-means with k=11</a:t>
            </a:r>
            <a:endParaRPr lang="en-US" sz="3600"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r>
              <a:rPr lang="en-US" sz="2400" dirty="0" smtClean="0">
                <a:latin typeface="Times New Roman"/>
                <a:cs typeface="Times New Roman"/>
              </a:rPr>
              <a:t>             (c) k-means with local information</a:t>
            </a:r>
            <a:r>
              <a:rPr lang="en-US" sz="2400" dirty="0">
                <a:latin typeface="Times New Roman"/>
                <a:cs typeface="Times New Roman"/>
              </a:rPr>
              <a:t>			</a:t>
            </a:r>
            <a:r>
              <a:rPr lang="en-US" sz="2400" dirty="0" smtClean="0">
                <a:latin typeface="Times New Roman"/>
                <a:cs typeface="Times New Roman"/>
              </a:rPr>
              <a:t>              (d) FCM with k = 11</a:t>
            </a:r>
            <a:endParaRPr lang="en-US" sz="3600" dirty="0">
              <a:latin typeface="Times New Roman"/>
              <a:cs typeface="Times New Roman"/>
            </a:endParaRPr>
          </a:p>
          <a:p>
            <a:pPr algn="just"/>
            <a:endParaRPr lang="en-US" sz="2400" b="1" u="sng" dirty="0" smtClean="0">
              <a:latin typeface="Times New Roman"/>
              <a:cs typeface="Times New Roman"/>
            </a:endParaRPr>
          </a:p>
          <a:p>
            <a:pPr algn="just"/>
            <a:endParaRPr lang="en-US" sz="2400" b="1" u="sng" dirty="0">
              <a:latin typeface="Times New Roman"/>
              <a:cs typeface="Times New Roman"/>
            </a:endParaRPr>
          </a:p>
          <a:p>
            <a:pPr algn="just"/>
            <a:endParaRPr lang="en-US" sz="2400" b="1" u="sng" dirty="0" smtClean="0">
              <a:latin typeface="Times New Roman"/>
              <a:cs typeface="Times New Roman"/>
            </a:endParaRPr>
          </a:p>
          <a:p>
            <a:pPr algn="just"/>
            <a:endParaRPr lang="en-US" sz="2400" b="1" u="sng" dirty="0">
              <a:latin typeface="Times New Roman"/>
              <a:cs typeface="Times New Roman"/>
            </a:endParaRPr>
          </a:p>
          <a:p>
            <a:pPr algn="just"/>
            <a:endParaRPr lang="en-US" sz="2400" b="1" u="sng" dirty="0" smtClean="0">
              <a:latin typeface="Times New Roman"/>
              <a:cs typeface="Times New Roman"/>
            </a:endParaRPr>
          </a:p>
          <a:p>
            <a:pPr algn="just"/>
            <a:endParaRPr lang="en-US" sz="2400" b="1" u="sng" dirty="0">
              <a:latin typeface="Times New Roman"/>
              <a:cs typeface="Times New Roman"/>
            </a:endParaRPr>
          </a:p>
          <a:p>
            <a:pPr algn="just"/>
            <a:endParaRPr lang="en-US" sz="2400" b="1" u="sng" dirty="0" smtClean="0">
              <a:latin typeface="Times New Roman"/>
              <a:cs typeface="Times New Roman"/>
            </a:endParaRPr>
          </a:p>
          <a:p>
            <a:pPr algn="just"/>
            <a:endParaRPr lang="en-US" sz="2400" b="1" u="sng" dirty="0" smtClean="0">
              <a:latin typeface="Times New Roman"/>
              <a:cs typeface="Times New Roman"/>
            </a:endParaRPr>
          </a:p>
          <a:p>
            <a:pPr algn="just"/>
            <a:endParaRPr lang="en-US" sz="2000" b="1" u="sng" dirty="0" smtClean="0">
              <a:latin typeface="Times New Roman"/>
              <a:cs typeface="Times New Roman"/>
            </a:endParaRPr>
          </a:p>
          <a:p>
            <a:pPr algn="just"/>
            <a:r>
              <a:rPr lang="en-US" sz="2400" dirty="0">
                <a:latin typeface="Times New Roman"/>
                <a:cs typeface="Times New Roman"/>
              </a:rPr>
              <a:t> </a:t>
            </a:r>
            <a:r>
              <a:rPr lang="en-US" sz="2400" dirty="0" smtClean="0">
                <a:latin typeface="Times New Roman"/>
                <a:cs typeface="Times New Roman"/>
              </a:rPr>
              <a:t>                   (e) FLICM with k=11 w=7</a:t>
            </a:r>
            <a:r>
              <a:rPr lang="en-US" sz="2400" dirty="0">
                <a:latin typeface="Times New Roman"/>
                <a:cs typeface="Times New Roman"/>
              </a:rPr>
              <a:t>		              (d) </a:t>
            </a:r>
            <a:r>
              <a:rPr lang="en-US" sz="2400" dirty="0" smtClean="0">
                <a:latin typeface="Times New Roman"/>
                <a:cs typeface="Times New Roman"/>
              </a:rPr>
              <a:t>PLICM </a:t>
            </a:r>
            <a:r>
              <a:rPr lang="en-US" sz="2400" dirty="0">
                <a:latin typeface="Times New Roman"/>
                <a:cs typeface="Times New Roman"/>
              </a:rPr>
              <a:t>with k=11 w=7</a:t>
            </a:r>
            <a:endParaRPr lang="en-US" sz="3600" b="1" u="sng" dirty="0">
              <a:latin typeface="Times New Roman"/>
              <a:cs typeface="Times New Roman"/>
            </a:endParaRPr>
          </a:p>
          <a:p>
            <a:pPr algn="just"/>
            <a:r>
              <a:rPr lang="en-US" sz="3600" b="1" u="sng" dirty="0" smtClean="0">
                <a:latin typeface="Times New Roman"/>
                <a:cs typeface="Times New Roman"/>
              </a:rPr>
              <a:t>Experiment 2: number of cluster in PLICM</a:t>
            </a:r>
          </a:p>
          <a:p>
            <a:pPr algn="just"/>
            <a:endParaRPr lang="en-US" sz="3600" b="1" u="sng" dirty="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4400" b="1" u="sng" dirty="0" smtClean="0">
              <a:latin typeface="Times New Roman"/>
              <a:cs typeface="Times New Roman"/>
            </a:endParaRPr>
          </a:p>
          <a:p>
            <a:pPr algn="just"/>
            <a:r>
              <a:rPr lang="en-US" sz="2400" dirty="0" smtClean="0">
                <a:latin typeface="Times New Roman"/>
                <a:cs typeface="Times New Roman"/>
              </a:rPr>
              <a:t>	    	(a</a:t>
            </a:r>
            <a:r>
              <a:rPr lang="en-US" sz="2400" dirty="0">
                <a:latin typeface="Times New Roman"/>
                <a:cs typeface="Times New Roman"/>
              </a:rPr>
              <a:t>) </a:t>
            </a:r>
            <a:r>
              <a:rPr lang="en-US" sz="2400" dirty="0" smtClean="0">
                <a:latin typeface="Times New Roman"/>
                <a:cs typeface="Times New Roman"/>
              </a:rPr>
              <a:t>FLICM k = 6</a:t>
            </a:r>
            <a:r>
              <a:rPr lang="en-US" sz="2400" dirty="0">
                <a:latin typeface="Times New Roman"/>
                <a:cs typeface="Times New Roman"/>
              </a:rPr>
              <a:t>			           </a:t>
            </a:r>
            <a:r>
              <a:rPr lang="en-US" sz="2400" dirty="0" smtClean="0">
                <a:latin typeface="Times New Roman"/>
                <a:cs typeface="Times New Roman"/>
              </a:rPr>
              <a:t>		(</a:t>
            </a:r>
            <a:r>
              <a:rPr lang="en-US" sz="2400" dirty="0">
                <a:latin typeface="Times New Roman"/>
                <a:cs typeface="Times New Roman"/>
              </a:rPr>
              <a:t>b) </a:t>
            </a:r>
            <a:r>
              <a:rPr lang="en-US" sz="2400" dirty="0" smtClean="0">
                <a:latin typeface="Times New Roman"/>
                <a:cs typeface="Times New Roman"/>
              </a:rPr>
              <a:t>FLICM k=14</a:t>
            </a:r>
          </a:p>
          <a:p>
            <a:pPr algn="just"/>
            <a:endParaRPr lang="en-US" sz="2400" dirty="0">
              <a:latin typeface="Times New Roman"/>
              <a:cs typeface="Times New Roman"/>
            </a:endParaRPr>
          </a:p>
          <a:p>
            <a:pPr algn="just"/>
            <a:endParaRPr lang="en-US" sz="2400" dirty="0" smtClean="0">
              <a:latin typeface="Times New Roman"/>
              <a:cs typeface="Times New Roman"/>
            </a:endParaRPr>
          </a:p>
          <a:p>
            <a:pPr algn="just"/>
            <a:endParaRPr lang="en-US" sz="2400" dirty="0">
              <a:latin typeface="Times New Roman"/>
              <a:cs typeface="Times New Roman"/>
            </a:endParaRPr>
          </a:p>
          <a:p>
            <a:pPr algn="just"/>
            <a:endParaRPr lang="en-US" sz="2400" dirty="0" smtClean="0">
              <a:latin typeface="Times New Roman"/>
              <a:cs typeface="Times New Roman"/>
            </a:endParaRPr>
          </a:p>
          <a:p>
            <a:pPr algn="just"/>
            <a:endParaRPr lang="en-US" sz="2400" dirty="0">
              <a:latin typeface="Times New Roman"/>
              <a:cs typeface="Times New Roman"/>
            </a:endParaRPr>
          </a:p>
          <a:p>
            <a:pPr algn="just"/>
            <a:endParaRPr lang="en-US" sz="2400" dirty="0" smtClean="0">
              <a:latin typeface="Times New Roman"/>
              <a:cs typeface="Times New Roman"/>
            </a:endParaRPr>
          </a:p>
          <a:p>
            <a:pPr algn="just"/>
            <a:endParaRPr lang="en-US" sz="2400" dirty="0">
              <a:latin typeface="Times New Roman"/>
              <a:cs typeface="Times New Roman"/>
            </a:endParaRPr>
          </a:p>
          <a:p>
            <a:pPr algn="just"/>
            <a:endParaRPr lang="en-US" sz="2400" dirty="0" smtClean="0">
              <a:latin typeface="Times New Roman"/>
              <a:cs typeface="Times New Roman"/>
            </a:endParaRPr>
          </a:p>
          <a:p>
            <a:pPr algn="just"/>
            <a:endParaRPr lang="en-US" sz="2400" dirty="0">
              <a:latin typeface="Times New Roman"/>
              <a:cs typeface="Times New Roman"/>
            </a:endParaRPr>
          </a:p>
          <a:p>
            <a:pPr algn="just"/>
            <a:r>
              <a:rPr lang="en-US" sz="2400" dirty="0" smtClean="0">
                <a:latin typeface="Times New Roman"/>
                <a:cs typeface="Times New Roman"/>
              </a:rPr>
              <a:t>		(c) PLICM </a:t>
            </a:r>
            <a:r>
              <a:rPr lang="en-US" sz="2400" dirty="0">
                <a:latin typeface="Times New Roman"/>
                <a:cs typeface="Times New Roman"/>
              </a:rPr>
              <a:t>k = 6			           		</a:t>
            </a:r>
            <a:r>
              <a:rPr lang="en-US" sz="2400" dirty="0" smtClean="0">
                <a:latin typeface="Times New Roman"/>
                <a:cs typeface="Times New Roman"/>
              </a:rPr>
              <a:t>(d) PLICM </a:t>
            </a:r>
            <a:r>
              <a:rPr lang="en-US" sz="2400" dirty="0">
                <a:latin typeface="Times New Roman"/>
                <a:cs typeface="Times New Roman"/>
              </a:rPr>
              <a:t>k=14</a:t>
            </a:r>
            <a:endParaRPr lang="en-US" sz="2400" dirty="0" smtClean="0">
              <a:latin typeface="Times New Roman"/>
              <a:cs typeface="Times New Roman"/>
            </a:endParaRPr>
          </a:p>
          <a:p>
            <a:pPr algn="just"/>
            <a:r>
              <a:rPr lang="en-US" sz="3600" b="1" u="sng" dirty="0" smtClean="0">
                <a:latin typeface="Times New Roman"/>
                <a:cs typeface="Times New Roman"/>
              </a:rPr>
              <a:t>Experiment 3: Different </a:t>
            </a:r>
            <a:r>
              <a:rPr lang="en-US" sz="3600" b="1" u="sng" dirty="0" err="1" smtClean="0">
                <a:latin typeface="Times New Roman"/>
                <a:cs typeface="Times New Roman"/>
              </a:rPr>
              <a:t>Fuzzifier</a:t>
            </a:r>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800" b="1" u="sng" dirty="0" smtClean="0">
              <a:latin typeface="Times New Roman"/>
              <a:cs typeface="Times New Roman"/>
            </a:endParaRPr>
          </a:p>
          <a:p>
            <a:pPr algn="just"/>
            <a:r>
              <a:rPr lang="en-US" sz="2400" dirty="0" smtClean="0">
                <a:latin typeface="Times New Roman"/>
                <a:cs typeface="Times New Roman"/>
              </a:rPr>
              <a:t>		(</a:t>
            </a:r>
            <a:r>
              <a:rPr lang="en-US" sz="2400" dirty="0">
                <a:latin typeface="Times New Roman"/>
                <a:cs typeface="Times New Roman"/>
              </a:rPr>
              <a:t>a) FLICM </a:t>
            </a:r>
            <a:r>
              <a:rPr lang="en-US" sz="2400" dirty="0" smtClean="0">
                <a:latin typeface="Times New Roman"/>
                <a:cs typeface="Times New Roman"/>
              </a:rPr>
              <a:t>m </a:t>
            </a:r>
            <a:r>
              <a:rPr lang="en-US" sz="2400" dirty="0">
                <a:latin typeface="Times New Roman"/>
                <a:cs typeface="Times New Roman"/>
              </a:rPr>
              <a:t>= </a:t>
            </a:r>
            <a:r>
              <a:rPr lang="en-US" sz="2400" dirty="0" smtClean="0">
                <a:latin typeface="Times New Roman"/>
                <a:cs typeface="Times New Roman"/>
              </a:rPr>
              <a:t>1.5</a:t>
            </a:r>
            <a:r>
              <a:rPr lang="en-US" sz="2400" dirty="0">
                <a:latin typeface="Times New Roman"/>
                <a:cs typeface="Times New Roman"/>
              </a:rPr>
              <a:t>			           		(b) FLICM </a:t>
            </a:r>
            <a:r>
              <a:rPr lang="en-US" sz="2400" dirty="0" smtClean="0">
                <a:latin typeface="Times New Roman"/>
                <a:cs typeface="Times New Roman"/>
              </a:rPr>
              <a:t>m=5</a:t>
            </a:r>
          </a:p>
          <a:p>
            <a:pPr algn="just"/>
            <a:r>
              <a:rPr lang="en-US" sz="3600" b="1" u="sng" dirty="0" smtClean="0">
                <a:latin typeface="Times New Roman"/>
                <a:cs typeface="Times New Roman"/>
              </a:rPr>
              <a:t>Experiment 4: Different Window Size</a:t>
            </a: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3600" b="1" u="sng" dirty="0" smtClean="0">
              <a:latin typeface="Times New Roman"/>
              <a:cs typeface="Times New Roman"/>
            </a:endParaRPr>
          </a:p>
          <a:p>
            <a:pPr algn="just"/>
            <a:endParaRPr lang="en-US" sz="3600" b="1" u="sng" dirty="0">
              <a:latin typeface="Times New Roman"/>
              <a:cs typeface="Times New Roman"/>
            </a:endParaRPr>
          </a:p>
          <a:p>
            <a:pPr algn="just"/>
            <a:endParaRPr lang="en-US" sz="800" b="1" u="sng" dirty="0" smtClean="0">
              <a:latin typeface="Times New Roman"/>
              <a:cs typeface="Times New Roman"/>
            </a:endParaRPr>
          </a:p>
          <a:p>
            <a:pPr algn="just"/>
            <a:endParaRPr lang="en-US" sz="800" b="1" u="sng" dirty="0">
              <a:latin typeface="Times New Roman"/>
              <a:cs typeface="Times New Roman"/>
            </a:endParaRPr>
          </a:p>
          <a:p>
            <a:pPr algn="just"/>
            <a:endParaRPr lang="en-US" sz="800" b="1" u="sng" dirty="0" smtClean="0">
              <a:latin typeface="Times New Roman"/>
              <a:cs typeface="Times New Roman"/>
            </a:endParaRPr>
          </a:p>
          <a:p>
            <a:pPr algn="just"/>
            <a:endParaRPr lang="en-US" sz="800" b="1" u="sng" dirty="0">
              <a:latin typeface="Times New Roman"/>
              <a:cs typeface="Times New Roman"/>
            </a:endParaRPr>
          </a:p>
          <a:p>
            <a:pPr algn="just"/>
            <a:endParaRPr lang="en-US" sz="800" b="1" u="sng" dirty="0" smtClean="0">
              <a:latin typeface="Times New Roman"/>
              <a:cs typeface="Times New Roman"/>
            </a:endParaRPr>
          </a:p>
          <a:p>
            <a:pPr algn="just"/>
            <a:r>
              <a:rPr lang="en-US" sz="2400" dirty="0" smtClean="0">
                <a:latin typeface="Times New Roman"/>
                <a:cs typeface="Times New Roman"/>
              </a:rPr>
              <a:t>		(</a:t>
            </a:r>
            <a:r>
              <a:rPr lang="en-US" sz="2400" dirty="0">
                <a:latin typeface="Times New Roman"/>
                <a:cs typeface="Times New Roman"/>
              </a:rPr>
              <a:t>a) </a:t>
            </a:r>
            <a:r>
              <a:rPr lang="en-US" sz="2400" dirty="0" smtClean="0">
                <a:latin typeface="Times New Roman"/>
                <a:cs typeface="Times New Roman"/>
              </a:rPr>
              <a:t>PLICM w </a:t>
            </a:r>
            <a:r>
              <a:rPr lang="en-US" sz="2400" dirty="0">
                <a:latin typeface="Times New Roman"/>
                <a:cs typeface="Times New Roman"/>
              </a:rPr>
              <a:t>= 3			           		(b) </a:t>
            </a:r>
            <a:r>
              <a:rPr lang="en-US" sz="2400" dirty="0" smtClean="0">
                <a:latin typeface="Times New Roman"/>
                <a:cs typeface="Times New Roman"/>
              </a:rPr>
              <a:t>PLICM w=7</a:t>
            </a:r>
          </a:p>
          <a:p>
            <a:pPr algn="just"/>
            <a:endParaRPr lang="en-US" sz="2400" dirty="0">
              <a:latin typeface="Times New Roman"/>
              <a:cs typeface="Times New Roman"/>
            </a:endParaRPr>
          </a:p>
          <a:p>
            <a:pPr algn="just"/>
            <a:endParaRPr lang="en-US" sz="2400" dirty="0" smtClean="0">
              <a:latin typeface="Times New Roman"/>
              <a:cs typeface="Times New Roman"/>
            </a:endParaRPr>
          </a:p>
          <a:p>
            <a:pPr algn="just"/>
            <a:endParaRPr lang="en-US" sz="2400" dirty="0">
              <a:latin typeface="Times New Roman"/>
              <a:cs typeface="Times New Roman"/>
            </a:endParaRPr>
          </a:p>
          <a:p>
            <a:pPr algn="just"/>
            <a:endParaRPr lang="en-US" sz="2400" dirty="0" smtClean="0">
              <a:latin typeface="Times New Roman"/>
              <a:cs typeface="Times New Roman"/>
            </a:endParaRPr>
          </a:p>
          <a:p>
            <a:pPr algn="just"/>
            <a:endParaRPr lang="en-US" sz="2400" dirty="0">
              <a:latin typeface="Times New Roman"/>
              <a:cs typeface="Times New Roman"/>
            </a:endParaRPr>
          </a:p>
          <a:p>
            <a:pPr algn="just"/>
            <a:endParaRPr lang="en-US" sz="2400" dirty="0" smtClean="0">
              <a:latin typeface="Times New Roman"/>
              <a:cs typeface="Times New Roman"/>
            </a:endParaRPr>
          </a:p>
          <a:p>
            <a:pPr algn="just"/>
            <a:endParaRPr lang="en-US" sz="2400" dirty="0">
              <a:latin typeface="Times New Roman"/>
              <a:cs typeface="Times New Roman"/>
            </a:endParaRPr>
          </a:p>
          <a:p>
            <a:pPr algn="just"/>
            <a:endParaRPr lang="en-US" sz="2400" dirty="0" smtClean="0">
              <a:latin typeface="Times New Roman"/>
              <a:cs typeface="Times New Roman"/>
            </a:endParaRPr>
          </a:p>
          <a:p>
            <a:pPr algn="just"/>
            <a:endParaRPr lang="en-US" sz="2400" dirty="0">
              <a:latin typeface="Times New Roman"/>
              <a:cs typeface="Times New Roman"/>
            </a:endParaRPr>
          </a:p>
          <a:p>
            <a:pPr algn="just"/>
            <a:r>
              <a:rPr lang="en-US" sz="2400" dirty="0" smtClean="0">
                <a:latin typeface="Times New Roman"/>
                <a:cs typeface="Times New Roman"/>
              </a:rPr>
              <a:t>		(c) PLICM w </a:t>
            </a:r>
            <a:r>
              <a:rPr lang="en-US" sz="2400" dirty="0">
                <a:latin typeface="Times New Roman"/>
                <a:cs typeface="Times New Roman"/>
              </a:rPr>
              <a:t>= </a:t>
            </a:r>
            <a:r>
              <a:rPr lang="en-US" sz="2400" dirty="0" smtClean="0">
                <a:latin typeface="Times New Roman"/>
                <a:cs typeface="Times New Roman"/>
              </a:rPr>
              <a:t>13</a:t>
            </a:r>
            <a:r>
              <a:rPr lang="en-US" sz="2400" dirty="0">
                <a:latin typeface="Times New Roman"/>
                <a:cs typeface="Times New Roman"/>
              </a:rPr>
              <a:t>			           		</a:t>
            </a:r>
            <a:r>
              <a:rPr lang="en-US" sz="2400" dirty="0" smtClean="0">
                <a:latin typeface="Times New Roman"/>
                <a:cs typeface="Times New Roman"/>
              </a:rPr>
              <a:t>(d) PLICM </a:t>
            </a:r>
            <a:r>
              <a:rPr lang="en-US" sz="2400" dirty="0">
                <a:latin typeface="Times New Roman"/>
                <a:cs typeface="Times New Roman"/>
              </a:rPr>
              <a:t>w</a:t>
            </a:r>
            <a:r>
              <a:rPr lang="en-US" sz="2400" dirty="0" smtClean="0">
                <a:latin typeface="Times New Roman"/>
                <a:cs typeface="Times New Roman"/>
              </a:rPr>
              <a:t>=17</a:t>
            </a:r>
            <a:endParaRPr lang="en-US" dirty="0"/>
          </a:p>
        </p:txBody>
      </p:sp>
      <p:pic>
        <p:nvPicPr>
          <p:cNvPr id="55" name="Picture 54"/>
          <p:cNvPicPr>
            <a:picLocks noChangeAspect="1"/>
          </p:cNvPicPr>
          <p:nvPr/>
        </p:nvPicPr>
        <p:blipFill rotWithShape="1">
          <a:blip r:embed="rId5">
            <a:extLst>
              <a:ext uri="{28A0092B-C50C-407E-A947-70E740481C1C}">
                <a14:useLocalDpi xmlns:a14="http://schemas.microsoft.com/office/drawing/2010/main" val="0"/>
              </a:ext>
            </a:extLst>
          </a:blip>
          <a:srcRect l="8163" t="10813" r="8329" b="16023"/>
          <a:stretch/>
        </p:blipFill>
        <p:spPr>
          <a:xfrm>
            <a:off x="16339438" y="12383236"/>
            <a:ext cx="5907024" cy="3263105"/>
          </a:xfrm>
          <a:prstGeom prst="rect">
            <a:avLst/>
          </a:prstGeom>
        </p:spPr>
      </p:pic>
      <p:pic>
        <p:nvPicPr>
          <p:cNvPr id="56" name="Picture 55"/>
          <p:cNvPicPr>
            <a:picLocks noChangeAspect="1"/>
          </p:cNvPicPr>
          <p:nvPr/>
        </p:nvPicPr>
        <p:blipFill rotWithShape="1">
          <a:blip r:embed="rId6">
            <a:extLst>
              <a:ext uri="{28A0092B-C50C-407E-A947-70E740481C1C}">
                <a14:useLocalDpi xmlns:a14="http://schemas.microsoft.com/office/drawing/2010/main" val="0"/>
              </a:ext>
            </a:extLst>
          </a:blip>
          <a:srcRect l="8639" t="4471" r="9206" b="10990"/>
          <a:stretch/>
        </p:blipFill>
        <p:spPr>
          <a:xfrm>
            <a:off x="10192834" y="15935846"/>
            <a:ext cx="5910766" cy="3258075"/>
          </a:xfrm>
          <a:prstGeom prst="rect">
            <a:avLst/>
          </a:prstGeom>
        </p:spPr>
      </p:pic>
      <p:pic>
        <p:nvPicPr>
          <p:cNvPr id="57" name="Picture 56"/>
          <p:cNvPicPr>
            <a:picLocks noChangeAspect="1"/>
          </p:cNvPicPr>
          <p:nvPr/>
        </p:nvPicPr>
        <p:blipFill rotWithShape="1">
          <a:blip r:embed="rId7">
            <a:extLst>
              <a:ext uri="{28A0092B-C50C-407E-A947-70E740481C1C}">
                <a14:useLocalDpi xmlns:a14="http://schemas.microsoft.com/office/drawing/2010/main" val="0"/>
              </a:ext>
            </a:extLst>
          </a:blip>
          <a:srcRect l="9464" t="18400" r="9906" b="28788"/>
          <a:stretch/>
        </p:blipFill>
        <p:spPr>
          <a:xfrm>
            <a:off x="16306800" y="15935846"/>
            <a:ext cx="5948709" cy="3307864"/>
          </a:xfrm>
          <a:prstGeom prst="rect">
            <a:avLst/>
          </a:prstGeom>
        </p:spPr>
      </p:pic>
      <p:pic>
        <p:nvPicPr>
          <p:cNvPr id="58" name="Picture 57"/>
          <p:cNvPicPr>
            <a:picLocks noChangeAspect="1"/>
          </p:cNvPicPr>
          <p:nvPr/>
        </p:nvPicPr>
        <p:blipFill rotWithShape="1">
          <a:blip r:embed="rId8">
            <a:extLst>
              <a:ext uri="{28A0092B-C50C-407E-A947-70E740481C1C}">
                <a14:useLocalDpi xmlns:a14="http://schemas.microsoft.com/office/drawing/2010/main" val="0"/>
              </a:ext>
            </a:extLst>
          </a:blip>
          <a:srcRect l="6855" t="5811" r="6257" b="5574"/>
          <a:stretch/>
        </p:blipFill>
        <p:spPr>
          <a:xfrm>
            <a:off x="10213218" y="19635557"/>
            <a:ext cx="5910766" cy="3252943"/>
          </a:xfrm>
          <a:prstGeom prst="rect">
            <a:avLst/>
          </a:prstGeom>
        </p:spPr>
      </p:pic>
      <p:pic>
        <p:nvPicPr>
          <p:cNvPr id="59" name="Picture 58"/>
          <p:cNvPicPr>
            <a:picLocks noChangeAspect="1"/>
          </p:cNvPicPr>
          <p:nvPr/>
        </p:nvPicPr>
        <p:blipFill rotWithShape="1">
          <a:blip r:embed="rId9">
            <a:extLst>
              <a:ext uri="{28A0092B-C50C-407E-A947-70E740481C1C}">
                <a14:useLocalDpi xmlns:a14="http://schemas.microsoft.com/office/drawing/2010/main" val="0"/>
              </a:ext>
            </a:extLst>
          </a:blip>
          <a:srcRect l="14727" t="10352" r="10178" b="19814"/>
          <a:stretch/>
        </p:blipFill>
        <p:spPr>
          <a:xfrm>
            <a:off x="16339438" y="19599077"/>
            <a:ext cx="5857279" cy="3361408"/>
          </a:xfrm>
          <a:prstGeom prst="rect">
            <a:avLst/>
          </a:prstGeom>
        </p:spPr>
      </p:pic>
      <p:pic>
        <p:nvPicPr>
          <p:cNvPr id="60" name="Picture 59"/>
          <p:cNvPicPr>
            <a:picLocks noChangeAspect="1"/>
          </p:cNvPicPr>
          <p:nvPr/>
        </p:nvPicPr>
        <p:blipFill rotWithShape="1">
          <a:blip r:embed="rId10">
            <a:extLst>
              <a:ext uri="{28A0092B-C50C-407E-A947-70E740481C1C}">
                <a14:useLocalDpi xmlns:a14="http://schemas.microsoft.com/office/drawing/2010/main" val="0"/>
              </a:ext>
            </a:extLst>
          </a:blip>
          <a:srcRect l="8044" t="5212" r="7475" b="11290"/>
          <a:stretch/>
        </p:blipFill>
        <p:spPr>
          <a:xfrm>
            <a:off x="10194705" y="23810385"/>
            <a:ext cx="5907024" cy="3256013"/>
          </a:xfrm>
          <a:prstGeom prst="rect">
            <a:avLst/>
          </a:prstGeom>
        </p:spPr>
      </p:pic>
      <p:pic>
        <p:nvPicPr>
          <p:cNvPr id="61" name="Picture 60"/>
          <p:cNvPicPr>
            <a:picLocks noChangeAspect="1"/>
          </p:cNvPicPr>
          <p:nvPr/>
        </p:nvPicPr>
        <p:blipFill rotWithShape="1">
          <a:blip r:embed="rId11">
            <a:extLst>
              <a:ext uri="{28A0092B-C50C-407E-A947-70E740481C1C}">
                <a14:useLocalDpi xmlns:a14="http://schemas.microsoft.com/office/drawing/2010/main" val="0"/>
              </a:ext>
            </a:extLst>
          </a:blip>
          <a:srcRect l="7597" t="4615" r="8278" b="10969"/>
          <a:stretch/>
        </p:blipFill>
        <p:spPr>
          <a:xfrm>
            <a:off x="16289693" y="23810385"/>
            <a:ext cx="5907024" cy="3256013"/>
          </a:xfrm>
          <a:prstGeom prst="rect">
            <a:avLst/>
          </a:prstGeom>
        </p:spPr>
      </p:pic>
      <p:pic>
        <p:nvPicPr>
          <p:cNvPr id="62" name="Picture 61"/>
          <p:cNvPicPr>
            <a:picLocks noChangeAspect="1"/>
          </p:cNvPicPr>
          <p:nvPr/>
        </p:nvPicPr>
        <p:blipFill rotWithShape="1">
          <a:blip r:embed="rId12">
            <a:extLst>
              <a:ext uri="{28A0092B-C50C-407E-A947-70E740481C1C}">
                <a14:useLocalDpi xmlns:a14="http://schemas.microsoft.com/office/drawing/2010/main" val="0"/>
              </a:ext>
            </a:extLst>
          </a:blip>
          <a:srcRect l="7617" t="5232" r="8996" b="11010"/>
          <a:stretch/>
        </p:blipFill>
        <p:spPr>
          <a:xfrm>
            <a:off x="10164301" y="27614301"/>
            <a:ext cx="5907023" cy="3256013"/>
          </a:xfrm>
          <a:prstGeom prst="rect">
            <a:avLst/>
          </a:prstGeom>
        </p:spPr>
      </p:pic>
      <p:pic>
        <p:nvPicPr>
          <p:cNvPr id="63" name="Picture 62"/>
          <p:cNvPicPr>
            <a:picLocks noChangeAspect="1"/>
          </p:cNvPicPr>
          <p:nvPr/>
        </p:nvPicPr>
        <p:blipFill rotWithShape="1">
          <a:blip r:embed="rId13">
            <a:extLst>
              <a:ext uri="{28A0092B-C50C-407E-A947-70E740481C1C}">
                <a14:useLocalDpi xmlns:a14="http://schemas.microsoft.com/office/drawing/2010/main" val="0"/>
              </a:ext>
            </a:extLst>
          </a:blip>
          <a:srcRect l="8597" t="9920" r="8794" b="10465"/>
          <a:stretch/>
        </p:blipFill>
        <p:spPr>
          <a:xfrm>
            <a:off x="16259289" y="27614301"/>
            <a:ext cx="5907023" cy="3256013"/>
          </a:xfrm>
          <a:prstGeom prst="rect">
            <a:avLst/>
          </a:prstGeom>
        </p:spPr>
      </p:pic>
      <p:pic>
        <p:nvPicPr>
          <p:cNvPr id="65" name="Picture 64"/>
          <p:cNvPicPr>
            <a:picLocks noChangeAspect="1"/>
          </p:cNvPicPr>
          <p:nvPr/>
        </p:nvPicPr>
        <p:blipFill rotWithShape="1">
          <a:blip r:embed="rId14">
            <a:extLst>
              <a:ext uri="{28A0092B-C50C-407E-A947-70E740481C1C}">
                <a14:useLocalDpi xmlns:a14="http://schemas.microsoft.com/office/drawing/2010/main" val="0"/>
              </a:ext>
            </a:extLst>
          </a:blip>
          <a:srcRect l="8027" t="5961" r="8781" b="11955"/>
          <a:stretch/>
        </p:blipFill>
        <p:spPr>
          <a:xfrm>
            <a:off x="10194706" y="31816358"/>
            <a:ext cx="5907023" cy="3256012"/>
          </a:xfrm>
          <a:prstGeom prst="rect">
            <a:avLst/>
          </a:prstGeom>
        </p:spPr>
      </p:pic>
      <p:pic>
        <p:nvPicPr>
          <p:cNvPr id="66" name="Picture 65"/>
          <p:cNvPicPr>
            <a:picLocks noChangeAspect="1"/>
          </p:cNvPicPr>
          <p:nvPr/>
        </p:nvPicPr>
        <p:blipFill rotWithShape="1">
          <a:blip r:embed="rId15">
            <a:extLst>
              <a:ext uri="{28A0092B-C50C-407E-A947-70E740481C1C}">
                <a14:useLocalDpi xmlns:a14="http://schemas.microsoft.com/office/drawing/2010/main" val="0"/>
              </a:ext>
            </a:extLst>
          </a:blip>
          <a:srcRect l="8655" t="5961" r="8863" b="11955"/>
          <a:stretch/>
        </p:blipFill>
        <p:spPr>
          <a:xfrm>
            <a:off x="16264412" y="31816358"/>
            <a:ext cx="5907023" cy="3256012"/>
          </a:xfrm>
          <a:prstGeom prst="rect">
            <a:avLst/>
          </a:prstGeom>
        </p:spPr>
      </p:pic>
      <p:pic>
        <p:nvPicPr>
          <p:cNvPr id="67" name="Picture 66"/>
          <p:cNvPicPr>
            <a:picLocks noChangeAspect="1"/>
          </p:cNvPicPr>
          <p:nvPr/>
        </p:nvPicPr>
        <p:blipFill rotWithShape="1">
          <a:blip r:embed="rId16">
            <a:extLst>
              <a:ext uri="{28A0092B-C50C-407E-A947-70E740481C1C}">
                <a14:useLocalDpi xmlns:a14="http://schemas.microsoft.com/office/drawing/2010/main" val="0"/>
              </a:ext>
            </a:extLst>
          </a:blip>
          <a:srcRect l="9975" t="13241" r="10462" b="23694"/>
          <a:stretch/>
        </p:blipFill>
        <p:spPr>
          <a:xfrm>
            <a:off x="10164301" y="36166077"/>
            <a:ext cx="5948014" cy="3292325"/>
          </a:xfrm>
          <a:prstGeom prst="rect">
            <a:avLst/>
          </a:prstGeom>
        </p:spPr>
      </p:pic>
      <p:pic>
        <p:nvPicPr>
          <p:cNvPr id="68" name="Picture 67"/>
          <p:cNvPicPr>
            <a:picLocks noChangeAspect="1"/>
          </p:cNvPicPr>
          <p:nvPr/>
        </p:nvPicPr>
        <p:blipFill rotWithShape="1">
          <a:blip r:embed="rId9">
            <a:extLst>
              <a:ext uri="{28A0092B-C50C-407E-A947-70E740481C1C}">
                <a14:useLocalDpi xmlns:a14="http://schemas.microsoft.com/office/drawing/2010/main" val="0"/>
              </a:ext>
            </a:extLst>
          </a:blip>
          <a:srcRect l="10083" t="11016" r="9331" b="19984"/>
          <a:stretch/>
        </p:blipFill>
        <p:spPr>
          <a:xfrm>
            <a:off x="16493315" y="36202389"/>
            <a:ext cx="5753147" cy="3256013"/>
          </a:xfrm>
          <a:prstGeom prst="rect">
            <a:avLst/>
          </a:prstGeom>
        </p:spPr>
      </p:pic>
      <p:pic>
        <p:nvPicPr>
          <p:cNvPr id="69" name="Picture 68"/>
          <p:cNvPicPr>
            <a:picLocks noChangeAspect="1"/>
          </p:cNvPicPr>
          <p:nvPr/>
        </p:nvPicPr>
        <p:blipFill rotWithShape="1">
          <a:blip r:embed="rId17">
            <a:extLst>
              <a:ext uri="{28A0092B-C50C-407E-A947-70E740481C1C}">
                <a14:useLocalDpi xmlns:a14="http://schemas.microsoft.com/office/drawing/2010/main" val="0"/>
              </a:ext>
            </a:extLst>
          </a:blip>
          <a:srcRect l="9774" t="6724" r="10685" b="16895"/>
          <a:stretch/>
        </p:blipFill>
        <p:spPr>
          <a:xfrm>
            <a:off x="10188759" y="39803278"/>
            <a:ext cx="5858106" cy="3292325"/>
          </a:xfrm>
          <a:prstGeom prst="rect">
            <a:avLst/>
          </a:prstGeom>
        </p:spPr>
      </p:pic>
      <p:pic>
        <p:nvPicPr>
          <p:cNvPr id="4" name="Picture 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78809" y="13769654"/>
            <a:ext cx="3300719" cy="984215"/>
          </a:xfrm>
          <a:prstGeom prst="rect">
            <a:avLst/>
          </a:prstGeom>
        </p:spPr>
      </p:pic>
      <p:pic>
        <p:nvPicPr>
          <p:cNvPr id="5" name="Picture 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1166" y="16483903"/>
            <a:ext cx="3161109" cy="967334"/>
          </a:xfrm>
          <a:prstGeom prst="rect">
            <a:avLst/>
          </a:prstGeom>
        </p:spPr>
      </p:pic>
      <p:pic>
        <p:nvPicPr>
          <p:cNvPr id="6" name="Picture 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757293" y="16483903"/>
            <a:ext cx="2291611" cy="1552727"/>
          </a:xfrm>
          <a:prstGeom prst="rect">
            <a:avLst/>
          </a:prstGeom>
        </p:spPr>
      </p:pic>
      <p:pic>
        <p:nvPicPr>
          <p:cNvPr id="7" name="Picture 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57506" y="16495098"/>
            <a:ext cx="3060700" cy="1231900"/>
          </a:xfrm>
          <a:prstGeom prst="rect">
            <a:avLst/>
          </a:prstGeom>
        </p:spPr>
      </p:pic>
      <p:pic>
        <p:nvPicPr>
          <p:cNvPr id="8" name="Picture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72100" y="20178403"/>
            <a:ext cx="4787900" cy="1104900"/>
          </a:xfrm>
          <a:prstGeom prst="rect">
            <a:avLst/>
          </a:prstGeom>
        </p:spPr>
      </p:pic>
      <p:pic>
        <p:nvPicPr>
          <p:cNvPr id="9" name="Picture 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69228" y="24180252"/>
            <a:ext cx="7588897" cy="536589"/>
          </a:xfrm>
          <a:prstGeom prst="rect">
            <a:avLst/>
          </a:prstGeom>
        </p:spPr>
      </p:pic>
      <p:pic>
        <p:nvPicPr>
          <p:cNvPr id="10" name="Picture 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41166" y="24853107"/>
            <a:ext cx="3959818" cy="1121567"/>
          </a:xfrm>
          <a:prstGeom prst="rect">
            <a:avLst/>
          </a:prstGeom>
        </p:spPr>
      </p:pic>
      <p:pic>
        <p:nvPicPr>
          <p:cNvPr id="11" name="Picture 10"/>
          <p:cNvPicPr>
            <a:picLocks noChangeAspect="1"/>
          </p:cNvPicPr>
          <p:nvPr/>
        </p:nvPicPr>
        <p:blipFill rotWithShape="1">
          <a:blip r:embed="rId25">
            <a:extLst>
              <a:ext uri="{28A0092B-C50C-407E-A947-70E740481C1C}">
                <a14:useLocalDpi xmlns:a14="http://schemas.microsoft.com/office/drawing/2010/main" val="0"/>
              </a:ext>
            </a:extLst>
          </a:blip>
          <a:srcRect l="10767" t="5574" r="11345" b="15965"/>
          <a:stretch/>
        </p:blipFill>
        <p:spPr>
          <a:xfrm>
            <a:off x="16459200" y="39822330"/>
            <a:ext cx="5796309" cy="3296182"/>
          </a:xfrm>
          <a:prstGeom prst="rect">
            <a:avLst/>
          </a:prstGeom>
        </p:spPr>
      </p:pic>
      <p:sp>
        <p:nvSpPr>
          <p:cNvPr id="78" name="Rectangle 77"/>
          <p:cNvSpPr/>
          <p:nvPr/>
        </p:nvSpPr>
        <p:spPr>
          <a:xfrm>
            <a:off x="23180697" y="12145653"/>
            <a:ext cx="9585303" cy="26191785"/>
          </a:xfrm>
          <a:prstGeom prst="rect">
            <a:avLst/>
          </a:prstGeom>
        </p:spPr>
        <p:txBody>
          <a:bodyPr wrap="square">
            <a:spAutoFit/>
          </a:bodyPr>
          <a:lstStyle/>
          <a:p>
            <a:pPr algn="just"/>
            <a:r>
              <a:rPr lang="en-US" sz="3200" dirty="0" smtClean="0">
                <a:latin typeface="Times New Roman" charset="0"/>
                <a:ea typeface="Times New Roman" charset="0"/>
                <a:cs typeface="Times New Roman" charset="0"/>
              </a:rPr>
              <a:t>The first experiment was the most interesting finding in this project. It compares the performance of each algorithm on noisy images. K-means surprisingly can remove noise very well, but fails to segment individual balloons. On the other hand, k-means with spatial information segments individual balloons better, but fails to remove noise. FCM did not remove noise well and did weird segmentation. Whereas, FLICM removed noise in some part but did not in others, especially in the balloons area. However, as expected, PLICM worked best to remove noise and to segment the noisy balloon image. This is because PLICM has local information and abandoned sum-to-one constraints. </a:t>
            </a:r>
          </a:p>
          <a:p>
            <a:pPr algn="just"/>
            <a:endParaRPr lang="en-US" sz="3200" dirty="0">
              <a:latin typeface="Times New Roman" charset="0"/>
              <a:ea typeface="Times New Roman" charset="0"/>
              <a:cs typeface="Times New Roman" charset="0"/>
            </a:endParaRPr>
          </a:p>
          <a:p>
            <a:pPr algn="just"/>
            <a:r>
              <a:rPr lang="en-US" sz="3200" dirty="0" smtClean="0">
                <a:latin typeface="Times New Roman" charset="0"/>
                <a:ea typeface="Times New Roman" charset="0"/>
                <a:cs typeface="Times New Roman" charset="0"/>
              </a:rPr>
              <a:t>In the second experiment, we found out that cluster number that preassigned impacted the result. In k=6 in both FLICM and PLICM failed to segment the most left balloon, but k=14 did. </a:t>
            </a:r>
          </a:p>
          <a:p>
            <a:pPr algn="just"/>
            <a:endParaRPr lang="en-US" sz="3200" dirty="0">
              <a:latin typeface="Times New Roman" charset="0"/>
              <a:ea typeface="Times New Roman" charset="0"/>
              <a:cs typeface="Times New Roman" charset="0"/>
            </a:endParaRPr>
          </a:p>
          <a:p>
            <a:pPr algn="just"/>
            <a:r>
              <a:rPr lang="en-US" sz="3200" dirty="0" smtClean="0">
                <a:latin typeface="Times New Roman" charset="0"/>
                <a:ea typeface="Times New Roman" charset="0"/>
                <a:cs typeface="Times New Roman" charset="0"/>
              </a:rPr>
              <a:t>In the third experiment, </a:t>
            </a:r>
            <a:r>
              <a:rPr lang="en-US" sz="3200" dirty="0">
                <a:latin typeface="Times New Roman" charset="0"/>
                <a:ea typeface="Times New Roman" charset="0"/>
                <a:cs typeface="Times New Roman" charset="0"/>
              </a:rPr>
              <a:t>w</a:t>
            </a:r>
            <a:r>
              <a:rPr lang="en-US" sz="3200" dirty="0" smtClean="0">
                <a:latin typeface="Times New Roman" charset="0"/>
                <a:ea typeface="Times New Roman" charset="0"/>
                <a:cs typeface="Times New Roman" charset="0"/>
              </a:rPr>
              <a:t>e </a:t>
            </a:r>
            <a:r>
              <a:rPr lang="en-US" sz="3200" dirty="0">
                <a:latin typeface="Times New Roman" charset="0"/>
                <a:ea typeface="Times New Roman" charset="0"/>
                <a:cs typeface="Times New Roman" charset="0"/>
              </a:rPr>
              <a:t>found that the higher the number, the more the membership is “</a:t>
            </a:r>
            <a:r>
              <a:rPr lang="en-US" sz="3200" dirty="0" err="1">
                <a:latin typeface="Times New Roman" charset="0"/>
                <a:ea typeface="Times New Roman" charset="0"/>
                <a:cs typeface="Times New Roman" charset="0"/>
              </a:rPr>
              <a:t>fuzzied</a:t>
            </a:r>
            <a:r>
              <a:rPr lang="en-US" sz="3200" dirty="0">
                <a:latin typeface="Times New Roman" charset="0"/>
                <a:ea typeface="Times New Roman" charset="0"/>
                <a:cs typeface="Times New Roman" charset="0"/>
              </a:rPr>
              <a:t>” and the harder it is for the algorithm to differentiate between the </a:t>
            </a:r>
            <a:r>
              <a:rPr lang="en-US" sz="3200" dirty="0" smtClean="0">
                <a:latin typeface="Times New Roman" charset="0"/>
                <a:ea typeface="Times New Roman" charset="0"/>
                <a:cs typeface="Times New Roman" charset="0"/>
              </a:rPr>
              <a:t>clusters</a:t>
            </a:r>
          </a:p>
          <a:p>
            <a:pPr algn="just"/>
            <a:endParaRPr lang="en-US" sz="3200" dirty="0">
              <a:latin typeface="Times New Roman" charset="0"/>
              <a:ea typeface="Times New Roman" charset="0"/>
              <a:cs typeface="Times New Roman" charset="0"/>
            </a:endParaRPr>
          </a:p>
          <a:p>
            <a:pPr algn="just"/>
            <a:endParaRPr lang="en-US" sz="3200" dirty="0" smtClean="0">
              <a:latin typeface="Times New Roman" charset="0"/>
              <a:ea typeface="Times New Roman" charset="0"/>
              <a:cs typeface="Times New Roman" charset="0"/>
            </a:endParaRPr>
          </a:p>
          <a:p>
            <a:pPr algn="just"/>
            <a:endParaRPr lang="en-US" sz="3200" dirty="0">
              <a:latin typeface="Times New Roman" charset="0"/>
              <a:ea typeface="Times New Roman" charset="0"/>
              <a:cs typeface="Times New Roman" charset="0"/>
            </a:endParaRPr>
          </a:p>
          <a:p>
            <a:pPr algn="just"/>
            <a:endParaRPr lang="en-US" sz="3200" dirty="0" smtClean="0">
              <a:latin typeface="Times New Roman" charset="0"/>
              <a:ea typeface="Times New Roman" charset="0"/>
              <a:cs typeface="Times New Roman" charset="0"/>
            </a:endParaRPr>
          </a:p>
          <a:p>
            <a:pPr algn="just"/>
            <a:endParaRPr lang="en-US" sz="3200" dirty="0">
              <a:latin typeface="Times New Roman" charset="0"/>
              <a:ea typeface="Times New Roman" charset="0"/>
              <a:cs typeface="Times New Roman" charset="0"/>
            </a:endParaRPr>
          </a:p>
          <a:p>
            <a:pPr algn="just"/>
            <a:endParaRPr lang="en-US" sz="3200" dirty="0" smtClean="0">
              <a:latin typeface="Times New Roman" charset="0"/>
              <a:ea typeface="Times New Roman" charset="0"/>
              <a:cs typeface="Times New Roman" charset="0"/>
            </a:endParaRPr>
          </a:p>
          <a:p>
            <a:pPr algn="just"/>
            <a:endParaRPr lang="en-US" sz="3200" dirty="0">
              <a:latin typeface="Times New Roman" charset="0"/>
              <a:ea typeface="Times New Roman" charset="0"/>
              <a:cs typeface="Times New Roman" charset="0"/>
            </a:endParaRPr>
          </a:p>
          <a:p>
            <a:pPr algn="just"/>
            <a:r>
              <a:rPr lang="en-US" sz="3200" dirty="0" smtClean="0">
                <a:latin typeface="Times New Roman" charset="0"/>
                <a:ea typeface="Times New Roman" charset="0"/>
                <a:cs typeface="Times New Roman" charset="0"/>
              </a:rPr>
              <a:t>Finally in the last experiment, window </a:t>
            </a:r>
            <a:r>
              <a:rPr lang="en-US" sz="3200" dirty="0">
                <a:latin typeface="Times New Roman" charset="0"/>
                <a:ea typeface="Times New Roman" charset="0"/>
                <a:cs typeface="Times New Roman" charset="0"/>
              </a:rPr>
              <a:t>size drastically affects FLICM’s ability to cope with noise. With a window size of 3 most of the noise remains in the segmented image. A window size of 7 removes most of the noise from the image. Our final test with a window size of 13 removed practically all noise from the segmented image and was nearly indistinguishable from tests without any noise at all. Increasing the window size allows the algorithm to handle noise better but decreases the </a:t>
            </a:r>
            <a:r>
              <a:rPr lang="en-US" sz="3200" dirty="0" smtClean="0">
                <a:latin typeface="Times New Roman" charset="0"/>
                <a:ea typeface="Times New Roman" charset="0"/>
                <a:cs typeface="Times New Roman" charset="0"/>
              </a:rPr>
              <a:t>performance.</a:t>
            </a:r>
            <a:endParaRPr lang="en-US" sz="3200" dirty="0">
              <a:latin typeface="Times New Roman" charset="0"/>
              <a:ea typeface="Times New Roman" charset="0"/>
              <a:cs typeface="Times New Roman" charset="0"/>
            </a:endParaRPr>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endParaRPr lang="en-US" sz="3200" dirty="0"/>
          </a:p>
          <a:p>
            <a:pPr algn="just"/>
            <a:endParaRPr lang="en-US" sz="3200" dirty="0" smtClean="0"/>
          </a:p>
          <a:p>
            <a:pPr algn="just"/>
            <a:endParaRPr lang="en-US" sz="3200" dirty="0"/>
          </a:p>
          <a:p>
            <a:pPr algn="just"/>
            <a:r>
              <a:rPr lang="en-US" sz="3200" dirty="0" smtClean="0"/>
              <a:t> </a:t>
            </a:r>
            <a:endParaRPr lang="en-US" sz="3200" dirty="0"/>
          </a:p>
        </p:txBody>
      </p:sp>
      <p:pic>
        <p:nvPicPr>
          <p:cNvPr id="1028" name="Picture 4" descr="https://lh4.googleusercontent.com/GpBiqtQ9G2iALsKpnqNrhb_T4dSzhcG2qu3gCj-4pvUMIR3_tRyDc_chDdPqqU3BD12G2Lykjm9WDBAkWWciEQXvkrwNmMAnM0jVDShuE0Ap7Hq1PRnKe6UwmS4IzGHUICc2GO6s"/>
          <p:cNvPicPr>
            <a:picLocks noChangeAspect="1" noChangeArrowheads="1"/>
          </p:cNvPicPr>
          <p:nvPr/>
        </p:nvPicPr>
        <p:blipFill rotWithShape="1">
          <a:blip r:embed="rId26">
            <a:extLst>
              <a:ext uri="{28A0092B-C50C-407E-A947-70E740481C1C}">
                <a14:useLocalDpi xmlns:a14="http://schemas.microsoft.com/office/drawing/2010/main" val="0"/>
              </a:ext>
            </a:extLst>
          </a:blip>
          <a:srcRect l="14487" t="6908" r="7845" b="10786"/>
          <a:stretch/>
        </p:blipFill>
        <p:spPr bwMode="auto">
          <a:xfrm>
            <a:off x="23236167" y="23594694"/>
            <a:ext cx="4679337" cy="2943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3.googleusercontent.com/onSDkxikJrR6kjOfhMZQuXxOwBvjVIIuy3QpDD3iU5jzT8ulfnehFh0YsRqkMIAcZnrpyjDAw5WSFZQhsl-r78Cfq5JaOCI8zWpol5n5SDd3urLFl1qFjk_o6NU33vyY0oLZrrHP"/>
          <p:cNvPicPr>
            <a:picLocks noChangeAspect="1" noChangeArrowheads="1"/>
          </p:cNvPicPr>
          <p:nvPr/>
        </p:nvPicPr>
        <p:blipFill rotWithShape="1">
          <a:blip r:embed="rId27">
            <a:extLst>
              <a:ext uri="{28A0092B-C50C-407E-A947-70E740481C1C}">
                <a14:useLocalDpi xmlns:a14="http://schemas.microsoft.com/office/drawing/2010/main" val="0"/>
              </a:ext>
            </a:extLst>
          </a:blip>
          <a:srcRect l="13699" t="5142" r="7845" b="13087"/>
          <a:stretch/>
        </p:blipFill>
        <p:spPr bwMode="auto">
          <a:xfrm>
            <a:off x="27972943" y="23594694"/>
            <a:ext cx="4848527" cy="2943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753</Words>
  <Application>Microsoft Macintosh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 New Roman</vt:lpstr>
      <vt:lpstr>Arial</vt:lpstr>
      <vt:lpstr>Default Design</vt:lpstr>
      <vt:lpstr>PowerPoint Presentation</vt:lpstr>
    </vt:vector>
  </TitlesOfParts>
  <Company>Graphicsland</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Kharismawati, Dewi Endah (MU-Student)</cp:lastModifiedBy>
  <cp:revision>25</cp:revision>
  <cp:lastPrinted>2015-07-06T20:48:48Z</cp:lastPrinted>
  <dcterms:created xsi:type="dcterms:W3CDTF">2004-07-27T19:46:06Z</dcterms:created>
  <dcterms:modified xsi:type="dcterms:W3CDTF">2018-12-14T13:45:13Z</dcterms:modified>
</cp:coreProperties>
</file>