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5" r:id="rId10"/>
    <p:sldId id="266" r:id="rId11"/>
    <p:sldId id="264" r:id="rId12"/>
    <p:sldId id="268" r:id="rId13"/>
    <p:sldId id="267" r:id="rId14"/>
    <p:sldId id="269" r:id="rId15"/>
    <p:sldId id="270" r:id="rId1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Светлый стиль 1 -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Средний стиль 4 -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C89EF96-8CEA-46FF-86C4-4CE0E7609802}" styleName="Светлый стиль 3 - акцент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 autoAdjust="0"/>
    <p:restoredTop sz="94617" autoAdjust="0"/>
  </p:normalViewPr>
  <p:slideViewPr>
    <p:cSldViewPr>
      <p:cViewPr varScale="1">
        <p:scale>
          <a:sx n="105" d="100"/>
          <a:sy n="105" d="100"/>
        </p:scale>
        <p:origin x="-60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авнобедренный треугольник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967F0ED5-C12A-41CE-AA56-1B07111EC181}" type="datetimeFigureOut">
              <a:rPr lang="ru-RU" smtClean="0"/>
              <a:pPr/>
              <a:t>23.06.2020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055F8DA0-C1C3-4A8B-84DE-9F301D15016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F0ED5-C12A-41CE-AA56-1B07111EC181}" type="datetimeFigureOut">
              <a:rPr lang="ru-RU" smtClean="0"/>
              <a:pPr/>
              <a:t>23.06.2020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8DA0-C1C3-4A8B-84DE-9F301D15016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F0ED5-C12A-41CE-AA56-1B07111EC181}" type="datetimeFigureOut">
              <a:rPr lang="ru-RU" smtClean="0"/>
              <a:pPr/>
              <a:t>23.06.2020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8DA0-C1C3-4A8B-84DE-9F301D15016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967F0ED5-C12A-41CE-AA56-1B07111EC181}" type="datetimeFigureOut">
              <a:rPr lang="ru-RU" smtClean="0"/>
              <a:pPr/>
              <a:t>23.06.2020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8DA0-C1C3-4A8B-84DE-9F301D15016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ый треугольник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Равнобедренный треугольник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967F0ED5-C12A-41CE-AA56-1B07111EC181}" type="datetimeFigureOut">
              <a:rPr lang="ru-RU" smtClean="0"/>
              <a:pPr/>
              <a:t>23.06.2020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055F8DA0-C1C3-4A8B-84DE-9F301D15016F}" type="slidenum">
              <a:rPr lang="ru-RU" smtClean="0"/>
              <a:pPr/>
              <a:t>‹#›</a:t>
            </a:fld>
            <a:endParaRPr lang="ru-RU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967F0ED5-C12A-41CE-AA56-1B07111EC181}" type="datetimeFigureOut">
              <a:rPr lang="ru-RU" smtClean="0"/>
              <a:pPr/>
              <a:t>23.06.2020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055F8DA0-C1C3-4A8B-84DE-9F301D15016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967F0ED5-C12A-41CE-AA56-1B07111EC181}" type="datetimeFigureOut">
              <a:rPr lang="ru-RU" smtClean="0"/>
              <a:pPr/>
              <a:t>23.06.2020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055F8DA0-C1C3-4A8B-84DE-9F301D15016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F0ED5-C12A-41CE-AA56-1B07111EC181}" type="datetimeFigureOut">
              <a:rPr lang="ru-RU" smtClean="0"/>
              <a:pPr/>
              <a:t>23.06.2020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8DA0-C1C3-4A8B-84DE-9F301D15016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967F0ED5-C12A-41CE-AA56-1B07111EC181}" type="datetimeFigureOut">
              <a:rPr lang="ru-RU" smtClean="0"/>
              <a:pPr/>
              <a:t>23.06.2020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055F8DA0-C1C3-4A8B-84DE-9F301D15016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967F0ED5-C12A-41CE-AA56-1B07111EC181}" type="datetimeFigureOut">
              <a:rPr lang="ru-RU" smtClean="0"/>
              <a:pPr/>
              <a:t>23.06.2020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055F8DA0-C1C3-4A8B-84DE-9F301D15016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967F0ED5-C12A-41CE-AA56-1B07111EC181}" type="datetimeFigureOut">
              <a:rPr lang="ru-RU" smtClean="0"/>
              <a:pPr/>
              <a:t>23.06.2020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055F8DA0-C1C3-4A8B-84DE-9F301D15016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ый треугольник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967F0ED5-C12A-41CE-AA56-1B07111EC181}" type="datetimeFigureOut">
              <a:rPr lang="ru-RU" smtClean="0"/>
              <a:pPr/>
              <a:t>23.06.2020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055F8DA0-C1C3-4A8B-84DE-9F301D15016F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ekabrsky/prefixTre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26. </a:t>
            </a:r>
            <a:r>
              <a:rPr lang="ru-RU" b="1" dirty="0" smtClean="0"/>
              <a:t>Разработка </a:t>
            </a:r>
            <a:r>
              <a:rPr lang="ru-RU" b="1" dirty="0"/>
              <a:t>структуры данных «Префиксное дерево</a:t>
            </a:r>
            <a:r>
              <a:rPr lang="ru-RU" b="1" dirty="0" smtClean="0"/>
              <a:t>».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39552" y="3429000"/>
            <a:ext cx="8062912" cy="1752600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Работа по дисциплине «Алгоритмы и анализ сложности»</a:t>
            </a:r>
          </a:p>
          <a:p>
            <a:r>
              <a:rPr lang="ru-RU" dirty="0" smtClean="0"/>
              <a:t>студента группы РИ-280014</a:t>
            </a:r>
          </a:p>
          <a:p>
            <a:r>
              <a:rPr lang="ru-RU" dirty="0" err="1" smtClean="0"/>
              <a:t>Матафонова</a:t>
            </a:r>
            <a:r>
              <a:rPr lang="ru-RU" dirty="0" smtClean="0"/>
              <a:t> Дениса 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188640"/>
            <a:ext cx="6041814" cy="6381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1" name="Группа 10"/>
          <p:cNvGrpSpPr/>
          <p:nvPr/>
        </p:nvGrpSpPr>
        <p:grpSpPr>
          <a:xfrm>
            <a:off x="539552" y="1772816"/>
            <a:ext cx="8298234" cy="4548818"/>
            <a:chOff x="539552" y="1772816"/>
            <a:chExt cx="8298234" cy="4548818"/>
          </a:xfrm>
        </p:grpSpPr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39552" y="2924944"/>
              <a:ext cx="3960440" cy="1814784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2053" name="Picture 5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644008" y="1772816"/>
              <a:ext cx="4193778" cy="1733545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2054" name="Picture 6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5076056" y="3717032"/>
              <a:ext cx="3344044" cy="2604602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cxnSp>
          <p:nvCxnSpPr>
            <p:cNvPr id="10" name="Прямая со стрелкой 9"/>
            <p:cNvCxnSpPr/>
            <p:nvPr/>
          </p:nvCxnSpPr>
          <p:spPr>
            <a:xfrm flipV="1">
              <a:off x="3491880" y="1988840"/>
              <a:ext cx="1368152" cy="1656184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 стрелкой 12"/>
            <p:cNvCxnSpPr/>
            <p:nvPr/>
          </p:nvCxnSpPr>
          <p:spPr>
            <a:xfrm>
              <a:off x="2915816" y="4005064"/>
              <a:ext cx="2376264" cy="50405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67494"/>
            <a:ext cx="9144000" cy="139903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Почему применяется для хранения значений по префиксу?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1484784"/>
            <a:ext cx="8229600" cy="4572000"/>
          </a:xfrm>
        </p:spPr>
        <p:txBody>
          <a:bodyPr>
            <a:normAutofit/>
          </a:bodyPr>
          <a:lstStyle/>
          <a:p>
            <a:pPr fontAlgn="base"/>
            <a:r>
              <a:rPr lang="ru-RU" dirty="0" smtClean="0"/>
              <a:t>Пусть </a:t>
            </a:r>
            <a:r>
              <a:rPr lang="en-US" dirty="0" smtClean="0"/>
              <a:t>k – </a:t>
            </a:r>
            <a:r>
              <a:rPr lang="ru-RU" dirty="0" smtClean="0"/>
              <a:t>длина паттерна, </a:t>
            </a:r>
            <a:r>
              <a:rPr lang="en-US" dirty="0" smtClean="0"/>
              <a:t>n </a:t>
            </a:r>
            <a:r>
              <a:rPr lang="ru-RU" dirty="0" smtClean="0"/>
              <a:t>– количество строк. </a:t>
            </a:r>
          </a:p>
          <a:p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539552" y="2564904"/>
          <a:ext cx="8064896" cy="36880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088232"/>
                <a:gridCol w="5976664"/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600" b="1" dirty="0" smtClean="0"/>
                        <a:t>Массив</a:t>
                      </a:r>
                      <a:endParaRPr lang="ru-RU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ru-RU" sz="16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Проверка совпадения</a:t>
                      </a:r>
                      <a:r>
                        <a:rPr kumimoji="0" lang="ru-RU" sz="1600" b="0" i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паттерна </a:t>
                      </a:r>
                      <a:r>
                        <a:rPr kumimoji="0" lang="ru-RU" sz="16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с началом другой строки в худшем случае требует </a:t>
                      </a:r>
                      <a:r>
                        <a:rPr kumimoji="0" lang="ru-RU" sz="1600" b="1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O(</a:t>
                      </a:r>
                      <a:r>
                        <a:rPr kumimoji="0" lang="ru-RU" sz="1600" b="1" i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</a:t>
                      </a:r>
                      <a:r>
                        <a:rPr kumimoji="0" lang="ru-RU" sz="1600" b="1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ru-RU" sz="16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Поиск по префиксу займёт </a:t>
                      </a:r>
                      <a:r>
                        <a:rPr kumimoji="0" lang="ru-RU" sz="1600" b="1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O(</a:t>
                      </a:r>
                      <a:r>
                        <a:rPr kumimoji="0" lang="ru-RU" sz="1600" b="1" i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nk</a:t>
                      </a:r>
                      <a:r>
                        <a:rPr kumimoji="0" lang="ru-RU" sz="1600" b="1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ru-RU" sz="16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времени в наихудшем случае — и не меньше</a:t>
                      </a:r>
                      <a:r>
                        <a:rPr kumimoji="0" lang="ru-RU" sz="1600" b="0" i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ru-RU" sz="1600" b="1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O(</a:t>
                      </a:r>
                      <a:r>
                        <a:rPr kumimoji="0" lang="ru-RU" sz="1600" b="1" i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kumimoji="0" lang="ru-RU" sz="1600" b="1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sz="16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600" b="1" dirty="0" smtClean="0"/>
                        <a:t>Префиксное дерево</a:t>
                      </a:r>
                      <a:endParaRPr lang="ru-RU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dirty="0" smtClean="0"/>
                        <a:t>Время на поиск нужного узла — </a:t>
                      </a:r>
                      <a:r>
                        <a:rPr lang="ru-RU" sz="1600" b="1" dirty="0" smtClean="0"/>
                        <a:t>O(</a:t>
                      </a:r>
                      <a:r>
                        <a:rPr lang="ru-RU" sz="1600" b="1" dirty="0" err="1" smtClean="0"/>
                        <a:t>k</a:t>
                      </a:r>
                      <a:r>
                        <a:rPr lang="ru-RU" sz="1600" b="1" dirty="0" smtClean="0"/>
                        <a:t>)</a:t>
                      </a:r>
                      <a:r>
                        <a:rPr lang="ru-RU" sz="1600" b="0" dirty="0" smtClean="0"/>
                        <a:t>, так как надо сделать максимум k-операций по поиску нужной ссылки в k-узлах. Вставка и удаление также требуют </a:t>
                      </a:r>
                      <a:r>
                        <a:rPr lang="ru-RU" sz="1600" b="1" dirty="0" smtClean="0"/>
                        <a:t>O(</a:t>
                      </a:r>
                      <a:r>
                        <a:rPr lang="ru-RU" sz="1600" b="1" dirty="0" err="1" smtClean="0"/>
                        <a:t>k</a:t>
                      </a:r>
                      <a:r>
                        <a:rPr lang="ru-RU" sz="1600" b="1" dirty="0" smtClean="0"/>
                        <a:t>)</a:t>
                      </a:r>
                      <a:r>
                        <a:rPr lang="ru-RU" sz="1600" b="0" dirty="0" smtClean="0"/>
                        <a:t> операций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600" b="1" dirty="0" smtClean="0"/>
                        <a:t>Ассоциативный массив (</a:t>
                      </a:r>
                      <a:r>
                        <a:rPr kumimoji="0" lang="ru-RU" sz="1600" b="1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хеш-таблицы)</a:t>
                      </a:r>
                      <a:endParaRPr lang="ru-RU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ru-RU" sz="16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Возможно</a:t>
                      </a:r>
                      <a:r>
                        <a:rPr kumimoji="0" lang="ru-RU" sz="1600" b="0" i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ru-RU" sz="16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среднее </a:t>
                      </a:r>
                      <a:r>
                        <a:rPr kumimoji="0" lang="ru-RU" sz="1600" b="1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O(1)</a:t>
                      </a:r>
                      <a:r>
                        <a:rPr kumimoji="0" lang="ru-RU" sz="16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ru-RU" sz="1600" b="0" i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для поиска </a:t>
                      </a:r>
                      <a:r>
                        <a:rPr kumimoji="0" lang="ru-RU" sz="16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(в случае с  ключами-строками всё равно </a:t>
                      </a:r>
                      <a:r>
                        <a:rPr kumimoji="0" lang="ru-RU" sz="1600" b="1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O(</a:t>
                      </a:r>
                      <a:r>
                        <a:rPr kumimoji="0" lang="ru-RU" sz="1600" b="1" i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</a:t>
                      </a:r>
                      <a:r>
                        <a:rPr kumimoji="0" lang="ru-RU" sz="1600" b="1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ru-RU" sz="16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операций, так как сравнение строк на равенство, но количество сравнений - </a:t>
                      </a:r>
                      <a:r>
                        <a:rPr kumimoji="0" lang="ru-RU" sz="1600" b="1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O(1)</a:t>
                      </a:r>
                      <a:r>
                        <a:rPr kumimoji="0" lang="ru-RU" sz="16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). Ключи - все возможные паттерны, с ними ассоциированы все возможные</a:t>
                      </a:r>
                      <a:r>
                        <a:rPr kumimoji="0" lang="ru-RU" sz="1600" b="0" i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продолжения. То есть, нужно гораздо больше памяти. </a:t>
                      </a:r>
                      <a:endParaRPr lang="ru-RU" sz="16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работы</a:t>
            </a:r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1700808"/>
            <a:ext cx="7077075" cy="58102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7704" y="2780928"/>
            <a:ext cx="5270500" cy="508000"/>
          </a:xfrm>
          <a:prstGeom prst="rect">
            <a:avLst/>
          </a:prstGeom>
          <a:noFill/>
          <a:ln w="9525">
            <a:solidFill>
              <a:srgbClr val="92D050"/>
            </a:solidFill>
            <a:miter lim="800000"/>
            <a:headEnd/>
            <a:tailEnd/>
          </a:ln>
        </p:spPr>
      </p:pic>
      <p:cxnSp>
        <p:nvCxnSpPr>
          <p:cNvPr id="7" name="Прямая со стрелкой 6"/>
          <p:cNvCxnSpPr>
            <a:stCxn id="4098" idx="2"/>
          </p:cNvCxnSpPr>
          <p:nvPr/>
        </p:nvCxnSpPr>
        <p:spPr>
          <a:xfrm flipH="1">
            <a:off x="4499992" y="2281833"/>
            <a:ext cx="10146" cy="4990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/>
          <p:cNvCxnSpPr/>
          <p:nvPr/>
        </p:nvCxnSpPr>
        <p:spPr>
          <a:xfrm>
            <a:off x="4499992" y="3284984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7544" y="3789040"/>
            <a:ext cx="8172400" cy="958879"/>
          </a:xfrm>
          <a:prstGeom prst="rect">
            <a:avLst/>
          </a:prstGeom>
          <a:noFill/>
          <a:ln w="9525">
            <a:solidFill>
              <a:srgbClr val="92D05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Дополнительно – обертка </a:t>
            </a:r>
            <a:r>
              <a:rPr lang="en-US" dirty="0" err="1" smtClean="0"/>
              <a:t>TrieConsoleAPI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882808"/>
            <a:ext cx="7571184" cy="2842336"/>
          </a:xfrm>
        </p:spPr>
        <p:txBody>
          <a:bodyPr>
            <a:normAutofit fontScale="70000" lnSpcReduction="20000"/>
          </a:bodyPr>
          <a:lstStyle/>
          <a:p>
            <a:pPr lvl="1"/>
            <a:r>
              <a:rPr lang="ru-RU" b="1" dirty="0" smtClean="0"/>
              <a:t>Визуализация:</a:t>
            </a:r>
          </a:p>
          <a:p>
            <a:pPr marL="1051560" lvl="1" indent="-514350">
              <a:buFont typeface="+mj-lt"/>
              <a:buAutoNum type="arabicPeriod"/>
            </a:pPr>
            <a:r>
              <a:rPr lang="en-US" dirty="0" smtClean="0"/>
              <a:t>Add</a:t>
            </a:r>
          </a:p>
          <a:p>
            <a:pPr marL="1051560" lvl="1" indent="-514350">
              <a:buFont typeface="+mj-lt"/>
              <a:buAutoNum type="arabicPeriod"/>
            </a:pPr>
            <a:r>
              <a:rPr lang="en-US" dirty="0" smtClean="0"/>
              <a:t>Remove</a:t>
            </a:r>
            <a:endParaRPr lang="ru-RU" dirty="0" smtClean="0"/>
          </a:p>
          <a:p>
            <a:pPr marL="1051560" lvl="1" indent="-514350">
              <a:buFont typeface="+mj-lt"/>
              <a:buAutoNum type="arabicPeriod"/>
            </a:pPr>
            <a:r>
              <a:rPr lang="en-US" dirty="0" err="1" smtClean="0"/>
              <a:t>GetWordByKey</a:t>
            </a:r>
            <a:endParaRPr lang="ru-RU" dirty="0" smtClean="0"/>
          </a:p>
          <a:p>
            <a:pPr marL="1051560" lvl="1" indent="-514350">
              <a:buFont typeface="+mj-lt"/>
              <a:buAutoNum type="arabicPeriod"/>
            </a:pPr>
            <a:r>
              <a:rPr lang="en-US" dirty="0" err="1" smtClean="0"/>
              <a:t>GetWordsByPrefix</a:t>
            </a:r>
            <a:endParaRPr lang="en-US" dirty="0" smtClean="0"/>
          </a:p>
          <a:p>
            <a:pPr marL="1051560" lvl="1" indent="-514350"/>
            <a:r>
              <a:rPr lang="ru-RU" b="1" dirty="0" smtClean="0"/>
              <a:t>Дополнения:</a:t>
            </a:r>
          </a:p>
          <a:p>
            <a:pPr marL="1051560" lvl="1" indent="-514350">
              <a:buFont typeface="+mj-lt"/>
              <a:buAutoNum type="arabicPeriod"/>
            </a:pPr>
            <a:r>
              <a:rPr lang="en-US" dirty="0" smtClean="0"/>
              <a:t>Add (</a:t>
            </a:r>
            <a:r>
              <a:rPr lang="en-US" dirty="0" err="1" smtClean="0"/>
              <a:t>HashMap</a:t>
            </a:r>
            <a:r>
              <a:rPr lang="en-US" dirty="0" smtClean="0"/>
              <a:t>): </a:t>
            </a:r>
            <a:r>
              <a:rPr lang="ru-RU" dirty="0" smtClean="0"/>
              <a:t>переводим словарь в префиксное дерево</a:t>
            </a:r>
          </a:p>
          <a:p>
            <a:pPr marL="1051560" lvl="1" indent="-514350">
              <a:buFont typeface="+mj-lt"/>
              <a:buAutoNum type="arabicPeriod"/>
            </a:pPr>
            <a:r>
              <a:rPr lang="en-US" dirty="0" smtClean="0"/>
              <a:t>Contains: </a:t>
            </a:r>
            <a:r>
              <a:rPr lang="ru-RU" dirty="0" smtClean="0"/>
              <a:t>проверка наличия слова</a:t>
            </a:r>
          </a:p>
          <a:p>
            <a:pPr marL="1051560" lvl="1" indent="-514350">
              <a:buFont typeface="+mj-lt"/>
              <a:buAutoNum type="arabicPeriod"/>
            </a:pPr>
            <a:r>
              <a:rPr lang="en-US" dirty="0" smtClean="0"/>
              <a:t>Clear: </a:t>
            </a:r>
            <a:r>
              <a:rPr lang="ru-RU" dirty="0" err="1" smtClean="0"/>
              <a:t>очитска</a:t>
            </a:r>
            <a:endParaRPr lang="en-US" dirty="0" smtClean="0"/>
          </a:p>
          <a:p>
            <a:pPr marL="1051560" lvl="1" indent="-514350">
              <a:buFont typeface="+mj-lt"/>
              <a:buAutoNum type="arabicPeriod"/>
            </a:pPr>
            <a:endParaRPr lang="ru-RU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9712" y="4797152"/>
            <a:ext cx="5435600" cy="1485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Вариации и применения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970024"/>
          </a:xfrm>
        </p:spPr>
        <p:txBody>
          <a:bodyPr>
            <a:normAutofit fontScale="92500" lnSpcReduction="10000"/>
          </a:bodyPr>
          <a:lstStyle/>
          <a:p>
            <a:r>
              <a:rPr lang="ru-RU" dirty="0" smtClean="0"/>
              <a:t>Префиксное дерево – быстрый ассоциативный массив для хранения ключей-последовательностей — строки, массивы, списки и т.д. </a:t>
            </a:r>
          </a:p>
          <a:p>
            <a:r>
              <a:rPr lang="ru-RU" dirty="0" smtClean="0"/>
              <a:t>Подсчет количества вхождений для иерархически построенных структур</a:t>
            </a:r>
          </a:p>
          <a:p>
            <a:r>
              <a:rPr lang="ru-RU" dirty="0" smtClean="0"/>
              <a:t>Хранящий в узлах ссылки на другие узлы вариант – основа для алгоритма </a:t>
            </a:r>
            <a:r>
              <a:rPr lang="ru-RU" dirty="0" err="1" smtClean="0"/>
              <a:t>Ахо-Корасик</a:t>
            </a:r>
            <a:r>
              <a:rPr lang="ru-RU" dirty="0" smtClean="0"/>
              <a:t>, который ищет все вхождения набора строк в текст за </a:t>
            </a:r>
            <a:r>
              <a:rPr lang="en-US" dirty="0" smtClean="0"/>
              <a:t>O(N)</a:t>
            </a:r>
          </a:p>
          <a:p>
            <a:r>
              <a:rPr lang="ru-RU" dirty="0" smtClean="0"/>
              <a:t>Используется в </a:t>
            </a:r>
            <a:r>
              <a:rPr lang="ru-RU" dirty="0" err="1" smtClean="0"/>
              <a:t>биоинформатике</a:t>
            </a:r>
            <a:r>
              <a:rPr lang="ru-RU" dirty="0" smtClean="0"/>
              <a:t> для хранения геномов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Исходный код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https://github.com/dekabrsky/prefixTree</a:t>
            </a:r>
            <a:endParaRPr lang="ru-RU" dirty="0" smtClean="0"/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Задание</a:t>
            </a:r>
            <a:endParaRPr lang="ru-RU" dirty="0"/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457200" y="1882775"/>
          <a:ext cx="8229600" cy="42062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8229600"/>
              </a:tblGrid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ru-RU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Префиксное дерево </a:t>
                      </a:r>
                      <a:r>
                        <a:rPr lang="ru-RU" dirty="0" smtClean="0"/>
                        <a:t>— структура данных, позволяющая хранить ассоциативный массив, ключами которого являются строки. Представляет собой корневое дерево, каждое ребро которого помечено каким-то символом так, что для любого узла все рёбра, соединяющие этот узел с сыновьями, помечены разными символами, префиксное дерево содержит данную строку-ключ тогда и только тогда, когда эту строку можно прочитать на пути из корня до какого-то выделенного узла (заметим, что такой узел единственный).</a:t>
                      </a:r>
                    </a:p>
                    <a:p>
                      <a:pPr>
                        <a:buNone/>
                      </a:pPr>
                      <a:r>
                        <a:rPr lang="ru-RU" dirty="0" smtClean="0"/>
                        <a:t>Необходимо разработать такую структуру данных. Кроме этого, выбрать алгоритм, который эффективно решается при помощи этой структуры данных, и продемонстрировать работу этого алгоритма с реализованной вами структурой данных.</a:t>
                      </a:r>
                    </a:p>
                    <a:p>
                      <a:endParaRPr lang="ru-RU" dirty="0" smtClean="0"/>
                    </a:p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префиксного дерева </a:t>
            </a:r>
            <a:r>
              <a:rPr lang="en-US" dirty="0" smtClean="0"/>
              <a:t>[Trie]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916832"/>
            <a:ext cx="7812360" cy="4507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 - class</a:t>
            </a:r>
            <a:endParaRPr lang="ru-RU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395536" y="2924944"/>
          <a:ext cx="3960441" cy="34560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320147"/>
                <a:gridCol w="1320147"/>
                <a:gridCol w="1320147"/>
              </a:tblGrid>
              <a:tr h="43200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Letter</a:t>
                      </a:r>
                      <a:endParaRPr lang="ru-R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char</a:t>
                      </a:r>
                      <a:endParaRPr lang="ru-R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0" dirty="0" smtClean="0"/>
                        <a:t>поле</a:t>
                      </a:r>
                      <a:endParaRPr lang="ru-RU" b="0" dirty="0"/>
                    </a:p>
                  </a:txBody>
                  <a:tcPr/>
                </a:tc>
              </a:tr>
              <a:tr h="432000">
                <a:tc>
                  <a:txBody>
                    <a:bodyPr/>
                    <a:lstStyle/>
                    <a:p>
                      <a:r>
                        <a:rPr lang="en-US" dirty="0" smtClean="0"/>
                        <a:t>Data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String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поле</a:t>
                      </a:r>
                      <a:endParaRPr lang="ru-RU" dirty="0"/>
                    </a:p>
                  </a:txBody>
                  <a:tcPr/>
                </a:tc>
              </a:tr>
              <a:tr h="4320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isLeaf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boolean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поле</a:t>
                      </a:r>
                      <a:endParaRPr lang="ru-RU" dirty="0"/>
                    </a:p>
                  </a:txBody>
                  <a:tcPr/>
                </a:tc>
              </a:tr>
              <a:tr h="4320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subTree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HashMap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поле</a:t>
                      </a:r>
                      <a:endParaRPr lang="ru-RU" dirty="0"/>
                    </a:p>
                  </a:txBody>
                  <a:tcPr/>
                </a:tc>
              </a:tr>
              <a:tr h="432000">
                <a:tc>
                  <a:txBody>
                    <a:bodyPr/>
                    <a:lstStyle/>
                    <a:p>
                      <a:r>
                        <a:rPr lang="en-US" dirty="0" smtClean="0"/>
                        <a:t>Prefix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String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поле</a:t>
                      </a:r>
                      <a:endParaRPr lang="ru-RU" dirty="0"/>
                    </a:p>
                  </a:txBody>
                  <a:tcPr/>
                </a:tc>
              </a:tr>
              <a:tr h="4320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TryFind</a:t>
                      </a:r>
                      <a:r>
                        <a:rPr lang="en-US" baseline="0" dirty="0" smtClean="0"/>
                        <a:t>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Node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метод</a:t>
                      </a:r>
                      <a:endParaRPr lang="ru-RU" dirty="0"/>
                    </a:p>
                  </a:txBody>
                  <a:tcPr/>
                </a:tc>
              </a:tr>
              <a:tr h="4320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toString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String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метод</a:t>
                      </a:r>
                      <a:endParaRPr lang="ru-RU" dirty="0"/>
                    </a:p>
                  </a:txBody>
                  <a:tcPr/>
                </a:tc>
              </a:tr>
              <a:tr h="432000">
                <a:tc>
                  <a:txBody>
                    <a:bodyPr/>
                    <a:lstStyle/>
                    <a:p>
                      <a:r>
                        <a:rPr lang="ru-RU" baseline="0" dirty="0" smtClean="0"/>
                        <a:t> </a:t>
                      </a:r>
                      <a:r>
                        <a:rPr lang="en-US" baseline="0" dirty="0" smtClean="0"/>
                        <a:t>equals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boolean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метод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Прямая со стрелкой 6"/>
          <p:cNvCxnSpPr>
            <a:stCxn id="8" idx="1"/>
          </p:cNvCxnSpPr>
          <p:nvPr/>
        </p:nvCxnSpPr>
        <p:spPr>
          <a:xfrm flipH="1">
            <a:off x="4139952" y="5197842"/>
            <a:ext cx="1152128" cy="1033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292080" y="5013176"/>
            <a:ext cx="755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O(1)</a:t>
            </a:r>
            <a:endParaRPr lang="ru-RU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4008" y="188640"/>
            <a:ext cx="4309656" cy="40050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936104"/>
          </a:xfrm>
        </p:spPr>
        <p:txBody>
          <a:bodyPr>
            <a:normAutofit/>
          </a:bodyPr>
          <a:lstStyle/>
          <a:p>
            <a:r>
              <a:rPr lang="en-US" dirty="0" smtClean="0"/>
              <a:t>Trie - class</a:t>
            </a:r>
            <a:endParaRPr lang="ru-RU" dirty="0"/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539552" y="1268760"/>
          <a:ext cx="8219256" cy="5112566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018456"/>
                <a:gridCol w="936104"/>
                <a:gridCol w="1008112"/>
                <a:gridCol w="5256584"/>
              </a:tblGrid>
              <a:tr h="267850"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root</a:t>
                      </a:r>
                      <a:r>
                        <a:rPr lang="en-US" sz="1100" b="0" baseline="0" dirty="0" smtClean="0"/>
                        <a:t> </a:t>
                      </a:r>
                      <a:endParaRPr lang="ru-RU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Node</a:t>
                      </a:r>
                      <a:endParaRPr lang="ru-RU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b="0" dirty="0" smtClean="0"/>
                        <a:t>поле</a:t>
                      </a:r>
                      <a:endParaRPr lang="ru-RU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b="0" dirty="0" smtClean="0"/>
                        <a:t>Создается</a:t>
                      </a:r>
                      <a:r>
                        <a:rPr lang="ru-RU" sz="1100" b="0" baseline="0" dirty="0" smtClean="0"/>
                        <a:t> в конструкторе</a:t>
                      </a:r>
                      <a:endParaRPr lang="ru-RU" sz="1100" b="0" dirty="0"/>
                    </a:p>
                  </a:txBody>
                  <a:tcPr/>
                </a:tc>
              </a:tr>
              <a:tr h="441165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Add</a:t>
                      </a:r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void</a:t>
                      </a:r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Public </a:t>
                      </a:r>
                      <a:r>
                        <a:rPr lang="ru-RU" sz="1100" dirty="0" smtClean="0"/>
                        <a:t>метод</a:t>
                      </a:r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dirty="0" smtClean="0"/>
                        <a:t>Ссылается на приватный</a:t>
                      </a:r>
                      <a:r>
                        <a:rPr lang="ru-RU" sz="1100" baseline="0" dirty="0" smtClean="0"/>
                        <a:t> </a:t>
                      </a:r>
                      <a:r>
                        <a:rPr lang="en-US" sz="1100" baseline="0" dirty="0" err="1" smtClean="0"/>
                        <a:t>AddNode</a:t>
                      </a:r>
                      <a:endParaRPr lang="ru-RU" sz="1100" dirty="0"/>
                    </a:p>
                  </a:txBody>
                  <a:tcPr/>
                </a:tc>
              </a:tr>
              <a:tr h="614480"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AddNode</a:t>
                      </a:r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void </a:t>
                      </a:r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Private </a:t>
                      </a:r>
                      <a:r>
                        <a:rPr lang="ru-RU" sz="1100" dirty="0" smtClean="0"/>
                        <a:t>метод</a:t>
                      </a:r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dirty="0" smtClean="0"/>
                        <a:t>Идем</a:t>
                      </a:r>
                      <a:r>
                        <a:rPr lang="ru-RU" sz="1100" baseline="0" dirty="0" smtClean="0"/>
                        <a:t> по существующей ветке, пока можем, «отщипывая» по букве, если такого слова нет, создаем </a:t>
                      </a:r>
                      <a:r>
                        <a:rPr lang="en-US" sz="1100" baseline="0" dirty="0" smtClean="0"/>
                        <a:t>Nod’</a:t>
                      </a:r>
                      <a:r>
                        <a:rPr lang="ru-RU" sz="1100" baseline="0" dirty="0" err="1" smtClean="0"/>
                        <a:t>ы</a:t>
                      </a:r>
                      <a:r>
                        <a:rPr lang="en-US" sz="1100" baseline="0" dirty="0" smtClean="0"/>
                        <a:t>,</a:t>
                      </a:r>
                      <a:r>
                        <a:rPr lang="ru-RU" sz="1100" baseline="0" dirty="0" smtClean="0"/>
                        <a:t> когда буквы заканчиваются, ставим </a:t>
                      </a:r>
                      <a:r>
                        <a:rPr lang="en-US" sz="1100" baseline="0" dirty="0" err="1" smtClean="0"/>
                        <a:t>isLeaf</a:t>
                      </a:r>
                      <a:endParaRPr lang="ru-RU" sz="1100" dirty="0"/>
                    </a:p>
                  </a:txBody>
                  <a:tcPr/>
                </a:tc>
              </a:tr>
              <a:tr h="441165">
                <a:tc>
                  <a:txBody>
                    <a:bodyPr/>
                    <a:lstStyle/>
                    <a:p>
                      <a:r>
                        <a:rPr kumimoji="0" lang="en-US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Remove</a:t>
                      </a:r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void</a:t>
                      </a:r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Public </a:t>
                      </a:r>
                      <a:r>
                        <a:rPr lang="ru-RU" sz="1100" dirty="0" smtClean="0"/>
                        <a:t>метод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dirty="0" smtClean="0"/>
                        <a:t>Ссылается на приватный</a:t>
                      </a:r>
                      <a:r>
                        <a:rPr lang="ru-RU" sz="1100" baseline="0" dirty="0" smtClean="0"/>
                        <a:t> </a:t>
                      </a:r>
                      <a:r>
                        <a:rPr lang="en-US" sz="1100" baseline="0" dirty="0" err="1" smtClean="0"/>
                        <a:t>RemoveHelper</a:t>
                      </a:r>
                      <a:endParaRPr lang="ru-RU" sz="1100" dirty="0" smtClean="0"/>
                    </a:p>
                  </a:txBody>
                  <a:tcPr/>
                </a:tc>
              </a:tr>
              <a:tr h="455251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Remove</a:t>
                      </a:r>
                    </a:p>
                    <a:p>
                      <a:r>
                        <a:rPr lang="en-US" sz="1100" dirty="0" smtClean="0"/>
                        <a:t>Helper</a:t>
                      </a:r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void</a:t>
                      </a:r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Private </a:t>
                      </a:r>
                      <a:r>
                        <a:rPr lang="ru-RU" sz="1100" dirty="0" smtClean="0"/>
                        <a:t>метод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dirty="0" smtClean="0"/>
                        <a:t>Отщипываем</a:t>
                      </a:r>
                      <a:r>
                        <a:rPr lang="ru-RU" sz="1100" baseline="0" dirty="0" smtClean="0"/>
                        <a:t> от запроса по букве, и если буквы закончатся и мы придем в </a:t>
                      </a:r>
                      <a:r>
                        <a:rPr lang="en-US" sz="1100" baseline="0" dirty="0" smtClean="0"/>
                        <a:t>Node c</a:t>
                      </a:r>
                      <a:r>
                        <a:rPr lang="ru-RU" sz="1100" baseline="0" dirty="0" smtClean="0"/>
                        <a:t> </a:t>
                      </a:r>
                      <a:r>
                        <a:rPr lang="en-US" sz="1100" baseline="0" dirty="0" err="1" smtClean="0"/>
                        <a:t>isleaf</a:t>
                      </a:r>
                      <a:r>
                        <a:rPr lang="en-US" sz="1100" baseline="0" dirty="0" smtClean="0"/>
                        <a:t> = true, </a:t>
                      </a:r>
                      <a:r>
                        <a:rPr lang="ru-RU" sz="1100" baseline="0" dirty="0" smtClean="0"/>
                        <a:t>снимаем этот указатель</a:t>
                      </a:r>
                      <a:endParaRPr lang="ru-RU" sz="1100" dirty="0"/>
                    </a:p>
                  </a:txBody>
                  <a:tcPr/>
                </a:tc>
              </a:tr>
              <a:tr h="441165"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TrySearch</a:t>
                      </a:r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String</a:t>
                      </a:r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Public </a:t>
                      </a:r>
                      <a:r>
                        <a:rPr lang="ru-RU" sz="1100" dirty="0" smtClean="0"/>
                        <a:t>метод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dirty="0" smtClean="0"/>
                        <a:t>Ссылается на приватный</a:t>
                      </a:r>
                      <a:r>
                        <a:rPr lang="ru-RU" sz="1100" baseline="0" dirty="0" smtClean="0"/>
                        <a:t> </a:t>
                      </a:r>
                      <a:r>
                        <a:rPr lang="en-US" sz="1100" baseline="0" dirty="0" err="1" smtClean="0"/>
                        <a:t>SearchHelper</a:t>
                      </a:r>
                      <a:r>
                        <a:rPr lang="en-US" sz="1100" baseline="0" dirty="0" smtClean="0"/>
                        <a:t>; </a:t>
                      </a:r>
                      <a:r>
                        <a:rPr lang="ru-RU" sz="1100" baseline="0" dirty="0" smtClean="0"/>
                        <a:t>возвращает </a:t>
                      </a:r>
                      <a:r>
                        <a:rPr lang="en-US" sz="1100" baseline="0" dirty="0" smtClean="0"/>
                        <a:t>Data </a:t>
                      </a:r>
                      <a:r>
                        <a:rPr lang="ru-RU" sz="1100" baseline="0" dirty="0" smtClean="0"/>
                        <a:t>по запросу</a:t>
                      </a:r>
                      <a:endParaRPr lang="ru-RU" sz="1100" dirty="0" smtClean="0"/>
                    </a:p>
                  </a:txBody>
                  <a:tcPr/>
                </a:tc>
              </a:tr>
              <a:tr h="61448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Search</a:t>
                      </a:r>
                      <a:r>
                        <a:rPr lang="en-US" sz="1100" baseline="0" dirty="0" smtClean="0"/>
                        <a:t> Helper</a:t>
                      </a:r>
                      <a:endParaRPr 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String</a:t>
                      </a:r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Private </a:t>
                      </a:r>
                      <a:r>
                        <a:rPr lang="ru-RU" sz="1100" dirty="0" smtClean="0"/>
                        <a:t>метод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dirty="0" smtClean="0"/>
                        <a:t>Отщипываем</a:t>
                      </a:r>
                      <a:r>
                        <a:rPr lang="ru-RU" sz="1100" baseline="0" dirty="0" smtClean="0"/>
                        <a:t> от запроса по букве, и если буквы закончатся и мы придем в </a:t>
                      </a:r>
                      <a:r>
                        <a:rPr lang="en-US" sz="1100" baseline="0" dirty="0" smtClean="0"/>
                        <a:t>Node c</a:t>
                      </a:r>
                      <a:r>
                        <a:rPr lang="ru-RU" sz="1100" baseline="0" dirty="0" smtClean="0"/>
                        <a:t> </a:t>
                      </a:r>
                      <a:r>
                        <a:rPr lang="en-US" sz="1100" baseline="0" dirty="0" err="1" smtClean="0"/>
                        <a:t>isleaf</a:t>
                      </a:r>
                      <a:r>
                        <a:rPr lang="en-US" sz="1100" baseline="0" dirty="0" smtClean="0"/>
                        <a:t> = true, </a:t>
                      </a:r>
                      <a:r>
                        <a:rPr lang="ru-RU" sz="1100" baseline="0" dirty="0" smtClean="0"/>
                        <a:t>вернем </a:t>
                      </a:r>
                      <a:r>
                        <a:rPr lang="en-US" sz="1100" baseline="0" dirty="0" smtClean="0"/>
                        <a:t>Data </a:t>
                      </a:r>
                      <a:r>
                        <a:rPr lang="ru-RU" sz="1100" baseline="0" dirty="0" smtClean="0"/>
                        <a:t>в этом </a:t>
                      </a:r>
                      <a:r>
                        <a:rPr lang="en-US" sz="1100" baseline="0" dirty="0" smtClean="0"/>
                        <a:t>Node, </a:t>
                      </a:r>
                      <a:r>
                        <a:rPr lang="ru-RU" sz="1100" baseline="0" dirty="0" smtClean="0"/>
                        <a:t>иначе после отработки </a:t>
                      </a:r>
                      <a:r>
                        <a:rPr lang="en-US" sz="1100" baseline="0" dirty="0" err="1" smtClean="0"/>
                        <a:t>SearchResult</a:t>
                      </a:r>
                      <a:r>
                        <a:rPr lang="en-US" sz="1100" baseline="0" dirty="0" smtClean="0"/>
                        <a:t> </a:t>
                      </a:r>
                      <a:r>
                        <a:rPr lang="ru-RU" sz="1100" baseline="0" dirty="0" smtClean="0"/>
                        <a:t>останется </a:t>
                      </a:r>
                      <a:r>
                        <a:rPr lang="en-US" sz="1100" baseline="0" dirty="0" smtClean="0"/>
                        <a:t>null</a:t>
                      </a:r>
                      <a:endParaRPr lang="ru-RU" sz="1100" dirty="0"/>
                    </a:p>
                  </a:txBody>
                  <a:tcPr/>
                </a:tc>
              </a:tr>
              <a:tr h="566978">
                <a:tc>
                  <a:txBody>
                    <a:bodyPr/>
                    <a:lstStyle/>
                    <a:p>
                      <a:r>
                        <a:rPr kumimoji="0" lang="en-US" sz="11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SearchBy</a:t>
                      </a:r>
                      <a:r>
                        <a:rPr kumimoji="0" lang="en-US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Prefix</a:t>
                      </a:r>
                      <a:endParaRPr 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ArrayList</a:t>
                      </a:r>
                      <a:r>
                        <a:rPr lang="en-US" sz="1100" dirty="0" smtClean="0"/>
                        <a:t> &lt;String&gt;</a:t>
                      </a:r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Public </a:t>
                      </a:r>
                      <a:r>
                        <a:rPr lang="ru-RU" sz="1100" dirty="0" smtClean="0"/>
                        <a:t>метод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dirty="0" smtClean="0"/>
                        <a:t>Находим</a:t>
                      </a:r>
                      <a:r>
                        <a:rPr lang="ru-RU" sz="1100" baseline="0" dirty="0" smtClean="0"/>
                        <a:t> </a:t>
                      </a:r>
                      <a:r>
                        <a:rPr lang="en-US" sz="1100" baseline="0" dirty="0" smtClean="0"/>
                        <a:t>Node </a:t>
                      </a:r>
                      <a:r>
                        <a:rPr lang="ru-RU" sz="1100" baseline="0" dirty="0" smtClean="0"/>
                        <a:t>с нужным префиксом (высшего порядка) - </a:t>
                      </a:r>
                      <a:r>
                        <a:rPr kumimoji="0" lang="en-US" sz="11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FindPrefixNode</a:t>
                      </a:r>
                      <a:r>
                        <a:rPr kumimoji="0" lang="en-US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kumimoji="0" lang="en-US" sz="11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ru-RU" sz="11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потом возвращаем его потомков (</a:t>
                      </a:r>
                      <a:r>
                        <a:rPr kumimoji="0" lang="en-US" sz="11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GetSubNodes</a:t>
                      </a:r>
                      <a:r>
                        <a:rPr kumimoji="0" lang="ru-RU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sz="1100" dirty="0"/>
                    </a:p>
                  </a:txBody>
                  <a:tcPr/>
                </a:tc>
              </a:tr>
              <a:tr h="499273">
                <a:tc>
                  <a:txBody>
                    <a:bodyPr/>
                    <a:lstStyle/>
                    <a:p>
                      <a:r>
                        <a:rPr kumimoji="0" lang="en-US" sz="11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FindPrefix</a:t>
                      </a:r>
                      <a:r>
                        <a:rPr kumimoji="0" lang="ru-RU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Node</a:t>
                      </a:r>
                      <a:endParaRPr 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void</a:t>
                      </a:r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Private</a:t>
                      </a:r>
                      <a:r>
                        <a:rPr lang="en-US" sz="1100" baseline="0" dirty="0" smtClean="0"/>
                        <a:t> </a:t>
                      </a:r>
                      <a:r>
                        <a:rPr lang="ru-RU" sz="1100" baseline="0" dirty="0" smtClean="0"/>
                        <a:t>метод</a:t>
                      </a:r>
                      <a:endParaRPr lang="ru-RU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C</a:t>
                      </a:r>
                      <a:r>
                        <a:rPr lang="ru-RU" sz="1100" dirty="0" smtClean="0"/>
                        <a:t>пускаемся</a:t>
                      </a:r>
                      <a:r>
                        <a:rPr lang="ru-RU" sz="1100" baseline="0" dirty="0" smtClean="0"/>
                        <a:t> до </a:t>
                      </a:r>
                      <a:r>
                        <a:rPr lang="en-US" sz="1100" baseline="0" dirty="0" smtClean="0"/>
                        <a:t>Node </a:t>
                      </a:r>
                      <a:r>
                        <a:rPr lang="ru-RU" sz="1100" baseline="0" dirty="0" smtClean="0"/>
                        <a:t>с нужным префиксом, иначе искомый </a:t>
                      </a:r>
                      <a:r>
                        <a:rPr lang="en-US" sz="1100" baseline="0" dirty="0" smtClean="0"/>
                        <a:t>Node </a:t>
                      </a:r>
                      <a:r>
                        <a:rPr lang="ru-RU" sz="1100" baseline="0" dirty="0" smtClean="0"/>
                        <a:t>остается </a:t>
                      </a:r>
                      <a:r>
                        <a:rPr lang="en-US" sz="1100" baseline="0" dirty="0" smtClean="0"/>
                        <a:t>root</a:t>
                      </a:r>
                      <a:endParaRPr lang="ru-RU" sz="1100" dirty="0"/>
                    </a:p>
                  </a:txBody>
                  <a:tcPr/>
                </a:tc>
              </a:tr>
              <a:tr h="770759"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GetSubNodes</a:t>
                      </a:r>
                      <a:endParaRPr 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void</a:t>
                      </a:r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Private</a:t>
                      </a:r>
                      <a:r>
                        <a:rPr lang="en-US" sz="1100" baseline="0" dirty="0" smtClean="0"/>
                        <a:t> </a:t>
                      </a:r>
                      <a:r>
                        <a:rPr lang="ru-RU" sz="1100" baseline="0" dirty="0" smtClean="0"/>
                        <a:t>метод</a:t>
                      </a:r>
                      <a:endParaRPr lang="ru-RU" sz="11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dirty="0" smtClean="0"/>
                        <a:t>Проход по</a:t>
                      </a:r>
                      <a:r>
                        <a:rPr lang="ru-RU" sz="1100" baseline="0" dirty="0" smtClean="0"/>
                        <a:t> словарям потомков, забираем префиксы </a:t>
                      </a:r>
                      <a:r>
                        <a:rPr lang="en-US" sz="1100" baseline="0" dirty="0" smtClean="0"/>
                        <a:t>nod’</a:t>
                      </a:r>
                      <a:r>
                        <a:rPr lang="ru-RU" sz="1100" baseline="0" dirty="0" err="1" smtClean="0"/>
                        <a:t>ов</a:t>
                      </a:r>
                      <a:r>
                        <a:rPr lang="ru-RU" sz="1100" baseline="0" dirty="0" smtClean="0"/>
                        <a:t> с </a:t>
                      </a:r>
                      <a:r>
                        <a:rPr lang="en-US" sz="1100" baseline="0" dirty="0" err="1" smtClean="0"/>
                        <a:t>isLeaf</a:t>
                      </a:r>
                      <a:r>
                        <a:rPr lang="en-US" sz="1100" baseline="0" dirty="0" smtClean="0"/>
                        <a:t> = true </a:t>
                      </a:r>
                      <a:r>
                        <a:rPr lang="ru-RU" sz="1100" baseline="0" dirty="0" smtClean="0"/>
                        <a:t>или не имеющих потомков (условие остановки) </a:t>
                      </a:r>
                      <a:endParaRPr lang="ru-RU" sz="11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39552" y="6381328"/>
            <a:ext cx="40463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 smtClean="0"/>
              <a:t>+ служебные </a:t>
            </a:r>
            <a:r>
              <a:rPr lang="nb-NO" sz="1200" dirty="0" smtClean="0"/>
              <a:t>searchResult</a:t>
            </a:r>
            <a:r>
              <a:rPr lang="en-US" sz="1200" dirty="0" smtClean="0"/>
              <a:t>, </a:t>
            </a:r>
            <a:r>
              <a:rPr lang="nb-NO" sz="1200" dirty="0" smtClean="0"/>
              <a:t>prefixResult</a:t>
            </a:r>
            <a:r>
              <a:rPr lang="ru-RU" sz="1200" dirty="0" smtClean="0"/>
              <a:t>, </a:t>
            </a:r>
            <a:r>
              <a:rPr lang="nb-NO" sz="1200" dirty="0" smtClean="0"/>
              <a:t>prefixNode;</a:t>
            </a:r>
            <a:endParaRPr lang="ru-RU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08104" y="3140968"/>
            <a:ext cx="3001613" cy="24482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Поиск слова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499992" y="1484784"/>
            <a:ext cx="4186808" cy="1224136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ru-RU" dirty="0" smtClean="0"/>
              <a:t>	Отщипываем от запроса по букве, и если буквы закончатся и мы придем в </a:t>
            </a:r>
            <a:r>
              <a:rPr lang="en-US" dirty="0" smtClean="0"/>
              <a:t>Node c</a:t>
            </a:r>
            <a:r>
              <a:rPr lang="ru-RU" dirty="0" smtClean="0"/>
              <a:t> </a:t>
            </a:r>
            <a:r>
              <a:rPr lang="en-US" dirty="0" err="1" smtClean="0"/>
              <a:t>isleaf</a:t>
            </a:r>
            <a:r>
              <a:rPr lang="en-US" dirty="0" smtClean="0"/>
              <a:t> = true, </a:t>
            </a:r>
            <a:r>
              <a:rPr lang="ru-RU" dirty="0" smtClean="0"/>
              <a:t>вернем </a:t>
            </a:r>
            <a:r>
              <a:rPr lang="en-US" dirty="0" smtClean="0"/>
              <a:t>Data </a:t>
            </a:r>
            <a:r>
              <a:rPr lang="ru-RU" dirty="0" smtClean="0"/>
              <a:t>в этом </a:t>
            </a:r>
            <a:r>
              <a:rPr lang="en-US" dirty="0" smtClean="0"/>
              <a:t>Node, </a:t>
            </a:r>
            <a:r>
              <a:rPr lang="ru-RU" dirty="0" smtClean="0"/>
              <a:t>иначе после отработки </a:t>
            </a:r>
            <a:r>
              <a:rPr lang="en-US" dirty="0" err="1" smtClean="0"/>
              <a:t>SearchResult</a:t>
            </a:r>
            <a:r>
              <a:rPr lang="en-US" dirty="0" smtClean="0"/>
              <a:t> </a:t>
            </a:r>
            <a:r>
              <a:rPr lang="ru-RU" dirty="0" smtClean="0"/>
              <a:t>останется </a:t>
            </a:r>
            <a:r>
              <a:rPr lang="en-US" dirty="0" smtClean="0"/>
              <a:t>null</a:t>
            </a:r>
            <a:endParaRPr lang="ru-RU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1916832"/>
            <a:ext cx="3923194" cy="43204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Прямоугольник 5"/>
          <p:cNvSpPr/>
          <p:nvPr/>
        </p:nvSpPr>
        <p:spPr>
          <a:xfrm>
            <a:off x="4932040" y="6021288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None/>
            </a:pPr>
            <a:r>
              <a:rPr lang="ru-RU" sz="1400" dirty="0" smtClean="0"/>
              <a:t>Условие остановки – пустая подстрока</a:t>
            </a:r>
          </a:p>
        </p:txBody>
      </p:sp>
      <p:grpSp>
        <p:nvGrpSpPr>
          <p:cNvPr id="12" name="Группа 11"/>
          <p:cNvGrpSpPr/>
          <p:nvPr/>
        </p:nvGrpSpPr>
        <p:grpSpPr>
          <a:xfrm>
            <a:off x="5076056" y="2564904"/>
            <a:ext cx="3816424" cy="3438525"/>
            <a:chOff x="4932040" y="2492896"/>
            <a:chExt cx="3816424" cy="3438525"/>
          </a:xfrm>
        </p:grpSpPr>
        <p:pic>
          <p:nvPicPr>
            <p:cNvPr id="3075" name="Picture 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932040" y="2492896"/>
              <a:ext cx="3590925" cy="3438525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grpSp>
          <p:nvGrpSpPr>
            <p:cNvPr id="23" name="Группа 22"/>
            <p:cNvGrpSpPr/>
            <p:nvPr/>
          </p:nvGrpSpPr>
          <p:grpSpPr>
            <a:xfrm>
              <a:off x="8316416" y="3717032"/>
              <a:ext cx="432048" cy="1512168"/>
              <a:chOff x="8316416" y="3717032"/>
              <a:chExt cx="432048" cy="1512168"/>
            </a:xfrm>
          </p:grpSpPr>
          <p:grpSp>
            <p:nvGrpSpPr>
              <p:cNvPr id="22" name="Группа 21"/>
              <p:cNvGrpSpPr/>
              <p:nvPr/>
            </p:nvGrpSpPr>
            <p:grpSpPr>
              <a:xfrm>
                <a:off x="8460432" y="3717032"/>
                <a:ext cx="288032" cy="1512168"/>
                <a:chOff x="8460432" y="3717032"/>
                <a:chExt cx="288032" cy="1512168"/>
              </a:xfrm>
            </p:grpSpPr>
            <p:cxnSp>
              <p:nvCxnSpPr>
                <p:cNvPr id="15" name="Прямая соединительная линия 14"/>
                <p:cNvCxnSpPr/>
                <p:nvPr/>
              </p:nvCxnSpPr>
              <p:spPr>
                <a:xfrm>
                  <a:off x="8460432" y="5229200"/>
                  <a:ext cx="28803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Прямая соединительная линия 16"/>
                <p:cNvCxnSpPr/>
                <p:nvPr/>
              </p:nvCxnSpPr>
              <p:spPr>
                <a:xfrm flipV="1">
                  <a:off x="8748464" y="3717032"/>
                  <a:ext cx="0" cy="151216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" name="Прямая со стрелкой 19"/>
              <p:cNvCxnSpPr/>
              <p:nvPr/>
            </p:nvCxnSpPr>
            <p:spPr>
              <a:xfrm flipH="1">
                <a:off x="8316416" y="3717032"/>
                <a:ext cx="432048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67944" y="2708920"/>
            <a:ext cx="4684190" cy="31683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Добавление слова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635896" y="1556792"/>
            <a:ext cx="5050904" cy="865568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ru-RU" sz="3200" dirty="0" smtClean="0"/>
              <a:t>	Идем по существующей ветке, пока можем, «отщипывая» по букве, если такого слова нет, создаем </a:t>
            </a:r>
            <a:r>
              <a:rPr lang="en-US" sz="3200" dirty="0" smtClean="0"/>
              <a:t>Nod’</a:t>
            </a:r>
            <a:r>
              <a:rPr lang="ru-RU" sz="3200" dirty="0" err="1" smtClean="0"/>
              <a:t>ы</a:t>
            </a:r>
            <a:r>
              <a:rPr lang="en-US" sz="3200" dirty="0" smtClean="0"/>
              <a:t>,</a:t>
            </a:r>
            <a:r>
              <a:rPr lang="ru-RU" sz="3200" dirty="0" smtClean="0"/>
              <a:t> когда буквы заканчиваются, ставим </a:t>
            </a:r>
            <a:r>
              <a:rPr lang="en-US" sz="3200" dirty="0" err="1" smtClean="0"/>
              <a:t>isLeaf</a:t>
            </a:r>
            <a:endParaRPr lang="ru-RU" sz="3200" dirty="0" smtClean="0"/>
          </a:p>
          <a:p>
            <a:pPr>
              <a:buNone/>
            </a:pP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1628800"/>
            <a:ext cx="3168352" cy="46881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Прямоугольник 5"/>
          <p:cNvSpPr/>
          <p:nvPr/>
        </p:nvSpPr>
        <p:spPr>
          <a:xfrm>
            <a:off x="4067944" y="6093296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None/>
            </a:pPr>
            <a:r>
              <a:rPr lang="ru-RU" dirty="0" smtClean="0"/>
              <a:t>Условие остановки – пустая подстрока</a:t>
            </a:r>
          </a:p>
        </p:txBody>
      </p:sp>
      <p:grpSp>
        <p:nvGrpSpPr>
          <p:cNvPr id="20" name="Группа 19"/>
          <p:cNvGrpSpPr/>
          <p:nvPr/>
        </p:nvGrpSpPr>
        <p:grpSpPr>
          <a:xfrm>
            <a:off x="4067944" y="2492896"/>
            <a:ext cx="4968552" cy="3600400"/>
            <a:chOff x="4067944" y="2492896"/>
            <a:chExt cx="4968552" cy="3600400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067944" y="2492896"/>
              <a:ext cx="4735072" cy="360040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grpSp>
          <p:nvGrpSpPr>
            <p:cNvPr id="10" name="Группа 9"/>
            <p:cNvGrpSpPr/>
            <p:nvPr/>
          </p:nvGrpSpPr>
          <p:grpSpPr>
            <a:xfrm>
              <a:off x="7092280" y="3140968"/>
              <a:ext cx="1944216" cy="2376264"/>
              <a:chOff x="8316416" y="3717032"/>
              <a:chExt cx="432048" cy="1512168"/>
            </a:xfrm>
          </p:grpSpPr>
          <p:grpSp>
            <p:nvGrpSpPr>
              <p:cNvPr id="11" name="Группа 21"/>
              <p:cNvGrpSpPr/>
              <p:nvPr/>
            </p:nvGrpSpPr>
            <p:grpSpPr>
              <a:xfrm>
                <a:off x="8460432" y="3717032"/>
                <a:ext cx="288032" cy="1512168"/>
                <a:chOff x="8460432" y="3717032"/>
                <a:chExt cx="288032" cy="1512168"/>
              </a:xfrm>
            </p:grpSpPr>
            <p:cxnSp>
              <p:nvCxnSpPr>
                <p:cNvPr id="13" name="Прямая соединительная линия 12"/>
                <p:cNvCxnSpPr/>
                <p:nvPr/>
              </p:nvCxnSpPr>
              <p:spPr>
                <a:xfrm>
                  <a:off x="8460432" y="5229200"/>
                  <a:ext cx="28803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Прямая соединительная линия 13"/>
                <p:cNvCxnSpPr/>
                <p:nvPr/>
              </p:nvCxnSpPr>
              <p:spPr>
                <a:xfrm flipV="1">
                  <a:off x="8748464" y="3717032"/>
                  <a:ext cx="0" cy="151216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" name="Прямая со стрелкой 11"/>
              <p:cNvCxnSpPr/>
              <p:nvPr/>
            </p:nvCxnSpPr>
            <p:spPr>
              <a:xfrm flipH="1">
                <a:off x="8316416" y="3717032"/>
                <a:ext cx="432048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Группа 14"/>
            <p:cNvGrpSpPr/>
            <p:nvPr/>
          </p:nvGrpSpPr>
          <p:grpSpPr>
            <a:xfrm>
              <a:off x="7092280" y="3140968"/>
              <a:ext cx="1944216" cy="1656184"/>
              <a:chOff x="8316416" y="3717032"/>
              <a:chExt cx="432048" cy="1512168"/>
            </a:xfrm>
          </p:grpSpPr>
          <p:grpSp>
            <p:nvGrpSpPr>
              <p:cNvPr id="16" name="Группа 21"/>
              <p:cNvGrpSpPr/>
              <p:nvPr/>
            </p:nvGrpSpPr>
            <p:grpSpPr>
              <a:xfrm>
                <a:off x="8460432" y="3717032"/>
                <a:ext cx="288032" cy="1512168"/>
                <a:chOff x="8460432" y="3717032"/>
                <a:chExt cx="288032" cy="1512168"/>
              </a:xfrm>
            </p:grpSpPr>
            <p:cxnSp>
              <p:nvCxnSpPr>
                <p:cNvPr id="18" name="Прямая соединительная линия 17"/>
                <p:cNvCxnSpPr/>
                <p:nvPr/>
              </p:nvCxnSpPr>
              <p:spPr>
                <a:xfrm>
                  <a:off x="8460432" y="5229200"/>
                  <a:ext cx="28803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Прямая соединительная линия 18"/>
                <p:cNvCxnSpPr/>
                <p:nvPr/>
              </p:nvCxnSpPr>
              <p:spPr>
                <a:xfrm flipV="1">
                  <a:off x="8748464" y="3717032"/>
                  <a:ext cx="0" cy="151216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7" name="Прямая со стрелкой 16"/>
              <p:cNvCxnSpPr/>
              <p:nvPr/>
            </p:nvCxnSpPr>
            <p:spPr>
              <a:xfrm flipH="1">
                <a:off x="8316416" y="3717032"/>
                <a:ext cx="432048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60032" y="2996952"/>
            <a:ext cx="3873320" cy="28083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Удаление слова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427984" y="1882808"/>
            <a:ext cx="4258816" cy="1186152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ru-RU" sz="3200" dirty="0" smtClean="0"/>
              <a:t>	Отщипываем от запроса по букве, и если буквы закончатся и мы придем в </a:t>
            </a:r>
            <a:r>
              <a:rPr lang="en-US" sz="3200" dirty="0" smtClean="0"/>
              <a:t>Node c</a:t>
            </a:r>
            <a:r>
              <a:rPr lang="ru-RU" sz="3200" dirty="0" smtClean="0"/>
              <a:t> </a:t>
            </a:r>
            <a:r>
              <a:rPr lang="en-US" sz="3200" dirty="0" err="1" smtClean="0"/>
              <a:t>isleaf</a:t>
            </a:r>
            <a:r>
              <a:rPr lang="en-US" sz="3200" dirty="0" smtClean="0"/>
              <a:t> = true, </a:t>
            </a:r>
            <a:r>
              <a:rPr lang="ru-RU" sz="3200" dirty="0" smtClean="0"/>
              <a:t>снимаем этот указатель</a:t>
            </a:r>
          </a:p>
          <a:p>
            <a:pPr>
              <a:buNone/>
            </a:pP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1916832"/>
            <a:ext cx="4074262" cy="45727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Прямоугольник 5"/>
          <p:cNvSpPr/>
          <p:nvPr/>
        </p:nvSpPr>
        <p:spPr>
          <a:xfrm>
            <a:off x="4932040" y="594928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None/>
            </a:pPr>
            <a:r>
              <a:rPr lang="ru-RU" dirty="0" smtClean="0"/>
              <a:t>Условие остановки – пустая подстрока или </a:t>
            </a:r>
            <a:r>
              <a:rPr lang="en-US" dirty="0" err="1" smtClean="0"/>
              <a:t>isLeaf</a:t>
            </a:r>
            <a:endParaRPr lang="ru-RU" dirty="0" smtClean="0"/>
          </a:p>
        </p:txBody>
      </p:sp>
      <p:grpSp>
        <p:nvGrpSpPr>
          <p:cNvPr id="12" name="Группа 11"/>
          <p:cNvGrpSpPr/>
          <p:nvPr/>
        </p:nvGrpSpPr>
        <p:grpSpPr>
          <a:xfrm>
            <a:off x="5004048" y="2924944"/>
            <a:ext cx="3816424" cy="3009900"/>
            <a:chOff x="5004048" y="2924944"/>
            <a:chExt cx="3816424" cy="3009900"/>
          </a:xfrm>
        </p:grpSpPr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004048" y="2924944"/>
              <a:ext cx="3514725" cy="300990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grpSp>
          <p:nvGrpSpPr>
            <p:cNvPr id="7" name="Группа 6"/>
            <p:cNvGrpSpPr/>
            <p:nvPr/>
          </p:nvGrpSpPr>
          <p:grpSpPr>
            <a:xfrm>
              <a:off x="8388424" y="3717032"/>
              <a:ext cx="432048" cy="1584176"/>
              <a:chOff x="8316416" y="3717032"/>
              <a:chExt cx="432048" cy="1512168"/>
            </a:xfrm>
          </p:grpSpPr>
          <p:grpSp>
            <p:nvGrpSpPr>
              <p:cNvPr id="8" name="Группа 21"/>
              <p:cNvGrpSpPr/>
              <p:nvPr/>
            </p:nvGrpSpPr>
            <p:grpSpPr>
              <a:xfrm>
                <a:off x="8460432" y="3717032"/>
                <a:ext cx="288032" cy="1512168"/>
                <a:chOff x="8460432" y="3717032"/>
                <a:chExt cx="288032" cy="1512168"/>
              </a:xfrm>
            </p:grpSpPr>
            <p:cxnSp>
              <p:nvCxnSpPr>
                <p:cNvPr id="10" name="Прямая соединительная линия 9"/>
                <p:cNvCxnSpPr/>
                <p:nvPr/>
              </p:nvCxnSpPr>
              <p:spPr>
                <a:xfrm>
                  <a:off x="8460432" y="5229200"/>
                  <a:ext cx="28803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Прямая соединительная линия 10"/>
                <p:cNvCxnSpPr/>
                <p:nvPr/>
              </p:nvCxnSpPr>
              <p:spPr>
                <a:xfrm flipV="1">
                  <a:off x="8748464" y="3717032"/>
                  <a:ext cx="0" cy="151216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" name="Прямая со стрелкой 8"/>
              <p:cNvCxnSpPr/>
              <p:nvPr/>
            </p:nvCxnSpPr>
            <p:spPr>
              <a:xfrm flipH="1">
                <a:off x="8316416" y="3717032"/>
                <a:ext cx="432048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Слова по префиксу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882808"/>
            <a:ext cx="4186808" cy="4572000"/>
          </a:xfrm>
        </p:spPr>
        <p:txBody>
          <a:bodyPr>
            <a:normAutofit/>
          </a:bodyPr>
          <a:lstStyle/>
          <a:p>
            <a:r>
              <a:rPr lang="ru-RU" dirty="0" smtClean="0"/>
              <a:t>Задача об </a:t>
            </a:r>
            <a:r>
              <a:rPr lang="ru-RU" dirty="0" err="1" smtClean="0"/>
              <a:t>автодополнении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«Фрак» может не быть словом – смотрим по префиксу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4598"/>
          <a:stretch>
            <a:fillRect/>
          </a:stretch>
        </p:blipFill>
        <p:spPr bwMode="auto">
          <a:xfrm>
            <a:off x="5364088" y="1628800"/>
            <a:ext cx="2987824" cy="49937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5949280"/>
            <a:ext cx="5232400" cy="317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Яркая">
  <a:themeElements>
    <a:clrScheme name="Метро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Яркая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Яркая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448</TotalTime>
  <Words>654</Words>
  <Application>Microsoft Office PowerPoint</Application>
  <PresentationFormat>Экран (4:3)</PresentationFormat>
  <Paragraphs>116</Paragraphs>
  <Slides>15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6" baseType="lpstr">
      <vt:lpstr>Яркая</vt:lpstr>
      <vt:lpstr>26. Разработка структуры данных «Префиксное дерево».</vt:lpstr>
      <vt:lpstr>Задание</vt:lpstr>
      <vt:lpstr>Пример префиксного дерева [Trie]</vt:lpstr>
      <vt:lpstr>Node - class</vt:lpstr>
      <vt:lpstr>Trie - class</vt:lpstr>
      <vt:lpstr>Поиск слова</vt:lpstr>
      <vt:lpstr>Добавление слова</vt:lpstr>
      <vt:lpstr>Удаление слова</vt:lpstr>
      <vt:lpstr>Слова по префиксу</vt:lpstr>
      <vt:lpstr>Слайд 10</vt:lpstr>
      <vt:lpstr>Почему применяется для хранения значений по префиксу?</vt:lpstr>
      <vt:lpstr>Пример работы</vt:lpstr>
      <vt:lpstr>Дополнительно – обертка TrieConsoleAPI</vt:lpstr>
      <vt:lpstr>Вариации и применения</vt:lpstr>
      <vt:lpstr>Исходный код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26. Разработка структуры данных «Префиксное дерево».</dc:title>
  <dc:creator>Сергей</dc:creator>
  <cp:lastModifiedBy>Сергей</cp:lastModifiedBy>
  <cp:revision>49</cp:revision>
  <dcterms:created xsi:type="dcterms:W3CDTF">2020-06-12T18:55:41Z</dcterms:created>
  <dcterms:modified xsi:type="dcterms:W3CDTF">2020-06-23T16:38:10Z</dcterms:modified>
</cp:coreProperties>
</file>