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67F0ED5-C12A-41CE-AA56-1B07111EC181}" type="datetimeFigureOut">
              <a:rPr lang="ru-RU" smtClean="0"/>
              <a:pPr/>
              <a:t>19.06.2020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55F8DA0-C1C3-4A8B-84DE-9F301D1501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kabrsky/prefixT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26. </a:t>
            </a:r>
            <a:r>
              <a:rPr lang="ru-RU" b="1" dirty="0" smtClean="0"/>
              <a:t>Разработка </a:t>
            </a:r>
            <a:r>
              <a:rPr lang="ru-RU" b="1" dirty="0"/>
              <a:t>структуры данных «Префиксное дерево</a:t>
            </a:r>
            <a:r>
              <a:rPr lang="ru-RU" b="1" dirty="0" smtClean="0"/>
              <a:t>».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8062912" cy="1752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Работа по дисциплине «Алгоритмы и анализ сложности»</a:t>
            </a:r>
          </a:p>
          <a:p>
            <a:r>
              <a:rPr lang="ru-RU" dirty="0" smtClean="0"/>
              <a:t>студента группы РИ-280014</a:t>
            </a:r>
          </a:p>
          <a:p>
            <a:r>
              <a:rPr lang="ru-RU" dirty="0" err="1" smtClean="0"/>
              <a:t>Матафонова</a:t>
            </a:r>
            <a:r>
              <a:rPr lang="ru-RU" dirty="0" smtClean="0"/>
              <a:t> Дениса 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поиска по префиксу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3960440" cy="181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72816"/>
            <a:ext cx="4193778" cy="1733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717032"/>
            <a:ext cx="3344044" cy="2604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3491880" y="1988840"/>
            <a:ext cx="1368152" cy="165618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915816" y="4005064"/>
            <a:ext cx="2376264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 – обертка </a:t>
            </a:r>
            <a:r>
              <a:rPr lang="en-US" dirty="0" err="1" smtClean="0"/>
              <a:t>TrieConsoleAPI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7571184" cy="2842336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ru-RU" b="1" dirty="0" smtClean="0"/>
              <a:t>Визуализация: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Add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Remove</a:t>
            </a:r>
            <a:endParaRPr lang="ru-RU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dirty="0" err="1" smtClean="0"/>
              <a:t>GetWordByKey</a:t>
            </a:r>
            <a:endParaRPr lang="ru-RU" dirty="0" smtClean="0"/>
          </a:p>
          <a:p>
            <a:pPr marL="1051560" lvl="1" indent="-514350">
              <a:buFont typeface="+mj-lt"/>
              <a:buAutoNum type="arabicPeriod"/>
            </a:pPr>
            <a:r>
              <a:rPr lang="en-US" dirty="0" err="1" smtClean="0"/>
              <a:t>GetWordsByPrefix</a:t>
            </a:r>
            <a:endParaRPr lang="en-US" dirty="0" smtClean="0"/>
          </a:p>
          <a:p>
            <a:pPr marL="1051560" lvl="1" indent="-514350"/>
            <a:r>
              <a:rPr lang="ru-RU" b="1" dirty="0" smtClean="0"/>
              <a:t>Дополнения: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Add (</a:t>
            </a:r>
            <a:r>
              <a:rPr lang="en-US" dirty="0" err="1" smtClean="0"/>
              <a:t>HashMap</a:t>
            </a:r>
            <a:r>
              <a:rPr lang="en-US" dirty="0" smtClean="0"/>
              <a:t>): </a:t>
            </a:r>
            <a:r>
              <a:rPr lang="ru-RU" dirty="0" smtClean="0"/>
              <a:t>переводим словарь в префиксное дерево</a:t>
            </a:r>
          </a:p>
          <a:p>
            <a:pPr marL="1051560" lvl="1" indent="-514350">
              <a:buFont typeface="+mj-lt"/>
              <a:buAutoNum type="arabicPeriod"/>
            </a:pPr>
            <a:r>
              <a:rPr lang="en-US" dirty="0" smtClean="0"/>
              <a:t>Contains: </a:t>
            </a:r>
            <a:r>
              <a:rPr lang="ru-RU" dirty="0" smtClean="0"/>
              <a:t>проверка наличия слова</a:t>
            </a:r>
            <a:endParaRPr lang="en-US" dirty="0" smtClean="0"/>
          </a:p>
          <a:p>
            <a:pPr marL="1051560" lvl="1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797152"/>
            <a:ext cx="54356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Почему применяется для хранения значений по префиксу?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72000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Пусть </a:t>
            </a:r>
            <a:r>
              <a:rPr lang="en-US" dirty="0" smtClean="0"/>
              <a:t>k – </a:t>
            </a:r>
            <a:r>
              <a:rPr lang="ru-RU" dirty="0" smtClean="0"/>
              <a:t>длина паттерна, </a:t>
            </a:r>
            <a:r>
              <a:rPr lang="en-US" dirty="0" smtClean="0"/>
              <a:t>n </a:t>
            </a:r>
            <a:r>
              <a:rPr lang="ru-RU" dirty="0" smtClean="0"/>
              <a:t>– количество строк. 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39552" y="2564904"/>
          <a:ext cx="8064896" cy="3688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2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Массив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Проверка совпадения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паттерна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 началом другой строки в худшем случае требует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Поиск по префиксу займёт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времени в наихудшем случае — и не меньше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Префиксное дерево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/>
                        <a:t>Время на поиск нужного узла — </a:t>
                      </a:r>
                      <a:r>
                        <a:rPr lang="ru-RU" sz="1600" b="1" dirty="0" smtClean="0"/>
                        <a:t>O(</a:t>
                      </a:r>
                      <a:r>
                        <a:rPr lang="ru-RU" sz="1600" b="1" dirty="0" err="1" smtClean="0"/>
                        <a:t>k</a:t>
                      </a:r>
                      <a:r>
                        <a:rPr lang="ru-RU" sz="1600" b="1" dirty="0" smtClean="0"/>
                        <a:t>)</a:t>
                      </a:r>
                      <a:r>
                        <a:rPr lang="ru-RU" sz="1600" b="0" dirty="0" smtClean="0"/>
                        <a:t>, так как надо сделать максимум k-операций по поиску нужной ссылки в k-узлах. Вставка и удаление также требуют </a:t>
                      </a:r>
                      <a:r>
                        <a:rPr lang="ru-RU" sz="1600" b="1" dirty="0" smtClean="0"/>
                        <a:t>O(</a:t>
                      </a:r>
                      <a:r>
                        <a:rPr lang="ru-RU" sz="1600" b="1" dirty="0" err="1" smtClean="0"/>
                        <a:t>k</a:t>
                      </a:r>
                      <a:r>
                        <a:rPr lang="ru-RU" sz="1600" b="1" dirty="0" smtClean="0"/>
                        <a:t>)</a:t>
                      </a:r>
                      <a:r>
                        <a:rPr lang="ru-RU" sz="1600" b="0" dirty="0" smtClean="0"/>
                        <a:t> операций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dirty="0" smtClean="0"/>
                        <a:t>Ассоциативный массив (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хеш-таблицы)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Возможно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среднее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для поиска 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(в случае с  ключами-строками всё равно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kumimoji="0" lang="ru-RU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операций, так как сравнение строк на равенство, но количество сравнений - </a:t>
                      </a:r>
                      <a:r>
                        <a:rPr kumimoji="0" lang="ru-RU" sz="16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r>
                        <a:rPr kumimoji="0" lang="ru-RU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Ключи - все возможные паттерны, с ними ассоциированы все возможные</a:t>
                      </a:r>
                      <a:r>
                        <a:rPr kumimoji="0" lang="ru-RU" sz="16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продолжения. То есть, нужно гораздо больше памяти.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077075" cy="581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780928"/>
            <a:ext cx="5270500" cy="5080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  <p:cxnSp>
        <p:nvCxnSpPr>
          <p:cNvPr id="7" name="Прямая со стрелкой 6"/>
          <p:cNvCxnSpPr/>
          <p:nvPr/>
        </p:nvCxnSpPr>
        <p:spPr>
          <a:xfrm>
            <a:off x="4499992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499992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8172400" cy="95887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и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Префиксное дерево – быстрый </a:t>
            </a:r>
            <a:r>
              <a:rPr lang="ru-RU" dirty="0" smtClean="0"/>
              <a:t>ассоциативный массив для хранения </a:t>
            </a:r>
            <a:r>
              <a:rPr lang="ru-RU" dirty="0" smtClean="0"/>
              <a:t>ключей-последовательностей </a:t>
            </a:r>
            <a:r>
              <a:rPr lang="ru-RU" dirty="0" smtClean="0"/>
              <a:t>— </a:t>
            </a:r>
            <a:r>
              <a:rPr lang="ru-RU" dirty="0" smtClean="0"/>
              <a:t>строки, массивы</a:t>
            </a:r>
            <a:r>
              <a:rPr lang="ru-RU" dirty="0" smtClean="0"/>
              <a:t>, списки и </a:t>
            </a:r>
            <a:r>
              <a:rPr lang="ru-RU" dirty="0" smtClean="0"/>
              <a:t>т.д. </a:t>
            </a:r>
          </a:p>
          <a:p>
            <a:r>
              <a:rPr lang="ru-RU" dirty="0" smtClean="0"/>
              <a:t>Сортируется линейно </a:t>
            </a:r>
            <a:r>
              <a:rPr lang="en-US" dirty="0" smtClean="0"/>
              <a:t>[</a:t>
            </a:r>
            <a:r>
              <a:rPr lang="ru-RU" dirty="0" smtClean="0"/>
              <a:t>О(</a:t>
            </a:r>
            <a:r>
              <a:rPr lang="en-US" dirty="0" smtClean="0"/>
              <a:t>n + k)]</a:t>
            </a:r>
            <a:r>
              <a:rPr lang="ru-RU" dirty="0" smtClean="0"/>
              <a:t> сортировкой подсчетом</a:t>
            </a:r>
          </a:p>
          <a:p>
            <a:r>
              <a:rPr lang="ru-RU" dirty="0" smtClean="0"/>
              <a:t>Сортировка по количеству вхождений для иерархически построенных структур</a:t>
            </a:r>
          </a:p>
          <a:p>
            <a:r>
              <a:rPr lang="ru-RU" dirty="0" smtClean="0"/>
              <a:t>Хранящий </a:t>
            </a:r>
            <a:r>
              <a:rPr lang="ru-RU" dirty="0" smtClean="0"/>
              <a:t>в узлах ссылки на другие </a:t>
            </a:r>
            <a:r>
              <a:rPr lang="ru-RU" dirty="0" smtClean="0"/>
              <a:t>узлы вариант – основа для </a:t>
            </a:r>
            <a:r>
              <a:rPr lang="ru-RU" dirty="0" smtClean="0"/>
              <a:t>алгоритма </a:t>
            </a:r>
            <a:r>
              <a:rPr lang="ru-RU" dirty="0" err="1" smtClean="0"/>
              <a:t>Ахо-Корасик</a:t>
            </a:r>
            <a:r>
              <a:rPr lang="ru-RU" dirty="0" smtClean="0"/>
              <a:t>, который ищет все вхождения набора строк в текст за </a:t>
            </a:r>
            <a:r>
              <a:rPr lang="en-US" dirty="0" smtClean="0"/>
              <a:t>O(N)</a:t>
            </a:r>
          </a:p>
          <a:p>
            <a:r>
              <a:rPr lang="ru-RU" dirty="0" smtClean="0"/>
              <a:t>Используется в </a:t>
            </a:r>
            <a:r>
              <a:rPr lang="ru-RU" dirty="0" err="1" smtClean="0"/>
              <a:t>биоинформатике</a:t>
            </a:r>
            <a:r>
              <a:rPr lang="ru-RU" dirty="0" smtClean="0"/>
              <a:t> для хранения геномов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github.com/dekabrsky/prefixTree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Префиксное дерево </a:t>
                      </a:r>
                      <a:r>
                        <a:rPr lang="ru-RU" dirty="0" smtClean="0"/>
                        <a:t>— структура данных, позволяющая хранить ассоциативный массив, ключами которого являются строки. Представляет собой корневое дерево, каждое ребро которого помечено каким-то символом так, что для любого узла все рёбра, соединяющие этот узел с сыновьями, помечены разными символами, префиксное дерево содержит данную строку-ключ тогда и только тогда, когда эту строку можно прочитать на пути из корня до какого-то выделенного узла (заметим, что такой узел единственный).</a:t>
                      </a:r>
                    </a:p>
                    <a:p>
                      <a:pPr>
                        <a:buNone/>
                      </a:pPr>
                      <a:r>
                        <a:rPr lang="ru-RU" dirty="0" smtClean="0"/>
                        <a:t>Необходимо разработать такую структуру данных. Кроме этого, выбрать алгоритм, который эффективно решается при помощи этой структуры данных, и продемонстрировать работу этого алгоритма с реализованной вами структурой данных.</a:t>
                      </a:r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префиксного дерева </a:t>
            </a:r>
            <a:r>
              <a:rPr lang="en-US" dirty="0" smtClean="0"/>
              <a:t>[Trie]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812360" cy="450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- class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2924944"/>
          <a:ext cx="3960441" cy="345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20147"/>
                <a:gridCol w="1320147"/>
                <a:gridCol w="1320147"/>
              </a:tblGrid>
              <a:tr h="4320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Letter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char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поле</a:t>
                      </a:r>
                      <a:endParaRPr lang="ru-RU" b="0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isLeaf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subTree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HashMap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TryFind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equals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>
            <a:stCxn id="8" idx="1"/>
          </p:cNvCxnSpPr>
          <p:nvPr/>
        </p:nvCxnSpPr>
        <p:spPr>
          <a:xfrm flipH="1">
            <a:off x="4139952" y="5197842"/>
            <a:ext cx="1152128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5013176"/>
            <a:ext cx="75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8640"/>
            <a:ext cx="4309656" cy="400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Trie - class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19256" cy="51125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8456"/>
                <a:gridCol w="936104"/>
                <a:gridCol w="1008112"/>
                <a:gridCol w="5256584"/>
              </a:tblGrid>
              <a:tr h="267850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root</a:t>
                      </a:r>
                      <a:r>
                        <a:rPr lang="en-US" sz="1100" b="0" baseline="0" dirty="0" smtClean="0"/>
                        <a:t> 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Node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 smtClean="0"/>
                        <a:t>поле</a:t>
                      </a:r>
                      <a:endParaRPr lang="ru-RU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0" dirty="0" smtClean="0"/>
                        <a:t>Создается</a:t>
                      </a:r>
                      <a:r>
                        <a:rPr lang="ru-RU" sz="1100" b="0" baseline="0" dirty="0" smtClean="0"/>
                        <a:t> в конструкторе</a:t>
                      </a:r>
                      <a:endParaRPr lang="ru-RU" sz="1100" b="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AddNode</a:t>
                      </a:r>
                      <a:endParaRPr lang="ru-RU" sz="1100" dirty="0"/>
                    </a:p>
                  </a:txBody>
                  <a:tcPr/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AddNode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Идем</a:t>
                      </a:r>
                      <a:r>
                        <a:rPr lang="ru-RU" sz="1100" baseline="0" dirty="0" smtClean="0"/>
                        <a:t> по существующей ветке, пока можем, «отщипывая» по букве, если такого слова нет, создаем </a:t>
                      </a:r>
                      <a:r>
                        <a:rPr lang="en-US" sz="1100" baseline="0" dirty="0" smtClean="0"/>
                        <a:t>Nod’</a:t>
                      </a:r>
                      <a:r>
                        <a:rPr lang="ru-RU" sz="1100" baseline="0" dirty="0" err="1" smtClean="0"/>
                        <a:t>ы</a:t>
                      </a:r>
                      <a:r>
                        <a:rPr lang="en-US" sz="1100" baseline="0" dirty="0" smtClean="0"/>
                        <a:t>,</a:t>
                      </a:r>
                      <a:r>
                        <a:rPr lang="ru-RU" sz="1100" baseline="0" dirty="0" smtClean="0"/>
                        <a:t> когда буквы заканчиваются, ставим </a:t>
                      </a:r>
                      <a:r>
                        <a:rPr lang="en-US" sz="1100" baseline="0" dirty="0" err="1" smtClean="0"/>
                        <a:t>isLeaf</a:t>
                      </a:r>
                      <a:endParaRPr lang="ru-RU" sz="110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RemoveHelper</a:t>
                      </a:r>
                      <a:endParaRPr lang="ru-RU" sz="1100" dirty="0" smtClean="0"/>
                    </a:p>
                  </a:txBody>
                  <a:tcPr/>
                </a:tc>
              </a:tr>
              <a:tr h="4552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Remove</a:t>
                      </a:r>
                    </a:p>
                    <a:p>
                      <a:r>
                        <a:rPr lang="en-US" sz="1100" dirty="0" smtClean="0"/>
                        <a:t>Helper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Отщипываем</a:t>
                      </a:r>
                      <a:r>
                        <a:rPr lang="ru-RU" sz="1100" baseline="0" dirty="0" smtClean="0"/>
                        <a:t> от запроса по букве, и если буквы закончатся и мы придем в </a:t>
                      </a:r>
                      <a:r>
                        <a:rPr lang="en-US" sz="1100" baseline="0" dirty="0" smtClean="0"/>
                        <a:t>Node c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true, </a:t>
                      </a:r>
                      <a:r>
                        <a:rPr lang="ru-RU" sz="1100" baseline="0" dirty="0" smtClean="0"/>
                        <a:t>снимаем этот указатель</a:t>
                      </a:r>
                      <a:endParaRPr lang="ru-RU" sz="1100" dirty="0"/>
                    </a:p>
                  </a:txBody>
                  <a:tcPr/>
                </a:tc>
              </a:tr>
              <a:tr h="441165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TrySearch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String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Ссылается на приватный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SearchHelper</a:t>
                      </a:r>
                      <a:r>
                        <a:rPr lang="en-US" sz="1100" baseline="0" dirty="0" smtClean="0"/>
                        <a:t>; </a:t>
                      </a:r>
                      <a:r>
                        <a:rPr lang="ru-RU" sz="1100" baseline="0" dirty="0" smtClean="0"/>
                        <a:t>возвращает </a:t>
                      </a:r>
                      <a:r>
                        <a:rPr lang="en-US" sz="1100" baseline="0" dirty="0" smtClean="0"/>
                        <a:t>Data </a:t>
                      </a:r>
                      <a:r>
                        <a:rPr lang="ru-RU" sz="1100" baseline="0" dirty="0" smtClean="0"/>
                        <a:t>по запросу</a:t>
                      </a:r>
                      <a:endParaRPr lang="ru-RU" sz="1100" dirty="0" smtClean="0"/>
                    </a:p>
                  </a:txBody>
                  <a:tcPr/>
                </a:tc>
              </a:tr>
              <a:tr h="6144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Search</a:t>
                      </a:r>
                      <a:r>
                        <a:rPr lang="en-US" sz="1100" baseline="0" dirty="0" smtClean="0"/>
                        <a:t> Helper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String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Отщипываем</a:t>
                      </a:r>
                      <a:r>
                        <a:rPr lang="ru-RU" sz="1100" baseline="0" dirty="0" smtClean="0"/>
                        <a:t> от запроса по букве, и если буквы закончатся и мы придем в </a:t>
                      </a:r>
                      <a:r>
                        <a:rPr lang="en-US" sz="1100" baseline="0" dirty="0" smtClean="0"/>
                        <a:t>Node c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true, </a:t>
                      </a:r>
                      <a:r>
                        <a:rPr lang="ru-RU" sz="1100" baseline="0" dirty="0" smtClean="0"/>
                        <a:t>вернем </a:t>
                      </a:r>
                      <a:r>
                        <a:rPr lang="en-US" sz="1100" baseline="0" dirty="0" smtClean="0"/>
                        <a:t>Data </a:t>
                      </a:r>
                      <a:r>
                        <a:rPr lang="ru-RU" sz="1100" baseline="0" dirty="0" smtClean="0"/>
                        <a:t>в этом </a:t>
                      </a:r>
                      <a:r>
                        <a:rPr lang="en-US" sz="1100" baseline="0" dirty="0" smtClean="0"/>
                        <a:t>Node, </a:t>
                      </a:r>
                      <a:r>
                        <a:rPr lang="ru-RU" sz="1100" baseline="0" dirty="0" smtClean="0"/>
                        <a:t>иначе после отработки </a:t>
                      </a:r>
                      <a:r>
                        <a:rPr lang="en-US" sz="1100" baseline="0" dirty="0" err="1" smtClean="0"/>
                        <a:t>SearchResult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останется </a:t>
                      </a:r>
                      <a:r>
                        <a:rPr lang="en-US" sz="1100" baseline="0" dirty="0" smtClean="0"/>
                        <a:t>null</a:t>
                      </a:r>
                      <a:endParaRPr lang="ru-RU" sz="1100" dirty="0"/>
                    </a:p>
                  </a:txBody>
                  <a:tcPr/>
                </a:tc>
              </a:tr>
              <a:tr h="566978">
                <a:tc>
                  <a:txBody>
                    <a:bodyPr/>
                    <a:lstStyle/>
                    <a:p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SearchBy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Prefix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ArrayList</a:t>
                      </a:r>
                      <a:r>
                        <a:rPr lang="en-US" sz="1100" dirty="0" smtClean="0"/>
                        <a:t> &lt;String&gt;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Public </a:t>
                      </a:r>
                      <a:r>
                        <a:rPr lang="ru-RU" sz="1100" dirty="0" smtClean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Находим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с нужным префиксом (высшего порядка) - </a:t>
                      </a:r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FindPrefixNode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потом возвращаем его потомков (</a:t>
                      </a:r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GetSubNodes</a:t>
                      </a:r>
                      <a:r>
                        <a:rPr kumimoji="0"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100" dirty="0"/>
                    </a:p>
                  </a:txBody>
                  <a:tcPr/>
                </a:tc>
              </a:tr>
              <a:tr h="499273">
                <a:tc>
                  <a:txBody>
                    <a:bodyPr/>
                    <a:lstStyle/>
                    <a:p>
                      <a:r>
                        <a:rPr kumimoji="0" lang="en-US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FindPrefix</a:t>
                      </a:r>
                      <a:r>
                        <a:rPr kumimoji="0" lang="ru-RU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метод</a:t>
                      </a: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</a:t>
                      </a:r>
                      <a:r>
                        <a:rPr lang="ru-RU" sz="1100" dirty="0" smtClean="0"/>
                        <a:t>пускаемся</a:t>
                      </a:r>
                      <a:r>
                        <a:rPr lang="ru-RU" sz="1100" baseline="0" dirty="0" smtClean="0"/>
                        <a:t> до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с нужным префиксом, иначе искомый </a:t>
                      </a:r>
                      <a:r>
                        <a:rPr lang="en-US" sz="1100" baseline="0" dirty="0" smtClean="0"/>
                        <a:t>Node </a:t>
                      </a:r>
                      <a:r>
                        <a:rPr lang="ru-RU" sz="1100" baseline="0" dirty="0" smtClean="0"/>
                        <a:t>остается </a:t>
                      </a:r>
                      <a:r>
                        <a:rPr lang="en-US" sz="1100" baseline="0" dirty="0" smtClean="0"/>
                        <a:t>root</a:t>
                      </a:r>
                      <a:endParaRPr lang="ru-RU" sz="1100" dirty="0"/>
                    </a:p>
                  </a:txBody>
                  <a:tcPr/>
                </a:tc>
              </a:tr>
              <a:tr h="770759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GetSubNodes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void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Private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ru-RU" sz="1100" baseline="0" dirty="0" smtClean="0"/>
                        <a:t>метод</a:t>
                      </a:r>
                      <a:endParaRPr lang="ru-RU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Проход по</a:t>
                      </a:r>
                      <a:r>
                        <a:rPr lang="ru-RU" sz="1100" baseline="0" dirty="0" smtClean="0"/>
                        <a:t> словарям потомков, забираем префиксы </a:t>
                      </a:r>
                      <a:r>
                        <a:rPr lang="en-US" sz="1100" baseline="0" dirty="0" smtClean="0"/>
                        <a:t>nod’</a:t>
                      </a:r>
                      <a:r>
                        <a:rPr lang="ru-RU" sz="1100" baseline="0" dirty="0" err="1" smtClean="0"/>
                        <a:t>ов</a:t>
                      </a:r>
                      <a:r>
                        <a:rPr lang="ru-RU" sz="1100" baseline="0" dirty="0" smtClean="0"/>
                        <a:t> с </a:t>
                      </a:r>
                      <a:r>
                        <a:rPr lang="en-US" sz="1100" baseline="0" dirty="0" err="1" smtClean="0"/>
                        <a:t>isLeaf</a:t>
                      </a:r>
                      <a:r>
                        <a:rPr lang="en-US" sz="1100" baseline="0" dirty="0" smtClean="0"/>
                        <a:t> = true </a:t>
                      </a:r>
                      <a:r>
                        <a:rPr lang="ru-RU" sz="1100" baseline="0" dirty="0" smtClean="0"/>
                        <a:t>или не имеющих потомков (условие остановки) </a:t>
                      </a:r>
                      <a:endParaRPr lang="ru-RU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381328"/>
            <a:ext cx="4046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+ служебные </a:t>
            </a:r>
            <a:r>
              <a:rPr lang="nb-NO" sz="1200" dirty="0" smtClean="0"/>
              <a:t>searchResult</a:t>
            </a:r>
            <a:r>
              <a:rPr lang="en-US" sz="1200" dirty="0" smtClean="0"/>
              <a:t>, </a:t>
            </a:r>
            <a:r>
              <a:rPr lang="nb-NO" sz="1200" dirty="0" smtClean="0"/>
              <a:t>prefixResult</a:t>
            </a:r>
            <a:r>
              <a:rPr lang="ru-RU" sz="1200" dirty="0" smtClean="0"/>
              <a:t>, </a:t>
            </a:r>
            <a:r>
              <a:rPr lang="nb-NO" sz="1200" dirty="0" smtClean="0"/>
              <a:t>prefixNode;</a:t>
            </a:r>
            <a:endParaRPr lang="ru-RU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99992" y="1484784"/>
            <a:ext cx="4186808" cy="12241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	Отщипываем от запроса по букве, и если буквы закончатся и мы придем в </a:t>
            </a:r>
            <a:r>
              <a:rPr lang="en-US" dirty="0" smtClean="0"/>
              <a:t>Node c</a:t>
            </a:r>
            <a:r>
              <a:rPr lang="ru-RU" dirty="0" smtClean="0"/>
              <a:t> </a:t>
            </a:r>
            <a:r>
              <a:rPr lang="en-US" dirty="0" err="1" smtClean="0"/>
              <a:t>isleaf</a:t>
            </a:r>
            <a:r>
              <a:rPr lang="en-US" dirty="0" smtClean="0"/>
              <a:t> = true, </a:t>
            </a:r>
            <a:r>
              <a:rPr lang="ru-RU" dirty="0" smtClean="0"/>
              <a:t>вернем </a:t>
            </a:r>
            <a:r>
              <a:rPr lang="en-US" dirty="0" smtClean="0"/>
              <a:t>Data </a:t>
            </a:r>
            <a:r>
              <a:rPr lang="ru-RU" dirty="0" smtClean="0"/>
              <a:t>в этом </a:t>
            </a:r>
            <a:r>
              <a:rPr lang="en-US" dirty="0" smtClean="0"/>
              <a:t>Node, </a:t>
            </a:r>
            <a:r>
              <a:rPr lang="ru-RU" dirty="0" smtClean="0"/>
              <a:t>иначе после отработки </a:t>
            </a:r>
            <a:r>
              <a:rPr lang="en-US" dirty="0" err="1" smtClean="0"/>
              <a:t>SearchResult</a:t>
            </a:r>
            <a:r>
              <a:rPr lang="en-US" dirty="0" smtClean="0"/>
              <a:t> </a:t>
            </a:r>
            <a:r>
              <a:rPr lang="ru-RU" dirty="0" smtClean="0"/>
              <a:t>останется </a:t>
            </a:r>
            <a:r>
              <a:rPr lang="en-US" dirty="0" smtClean="0"/>
              <a:t>null</a:t>
            </a: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923194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492896"/>
            <a:ext cx="3590925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932040" y="60212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sz="1400" dirty="0" smtClean="0"/>
              <a:t>Условие остановки – пустая подстрока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35896" y="1556792"/>
            <a:ext cx="5050904" cy="86556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3200" dirty="0" smtClean="0"/>
              <a:t>	Идем по существующей ветке, пока можем, «отщипывая» по букве, если такого слова нет, создаем </a:t>
            </a:r>
            <a:r>
              <a:rPr lang="en-US" sz="3200" dirty="0" smtClean="0"/>
              <a:t>Nod’</a:t>
            </a:r>
            <a:r>
              <a:rPr lang="ru-RU" sz="3200" dirty="0" err="1" smtClean="0"/>
              <a:t>ы</a:t>
            </a:r>
            <a:r>
              <a:rPr lang="en-US" sz="3200" dirty="0" smtClean="0"/>
              <a:t>,</a:t>
            </a:r>
            <a:r>
              <a:rPr lang="ru-RU" sz="3200" dirty="0" smtClean="0"/>
              <a:t> когда буквы заканчиваются, ставим </a:t>
            </a:r>
            <a:r>
              <a:rPr lang="en-US" sz="3200" dirty="0" err="1" smtClean="0"/>
              <a:t>isLeaf</a:t>
            </a:r>
            <a:endParaRPr lang="ru-RU" sz="3200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3168352" cy="468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492896"/>
            <a:ext cx="4735072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067944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dirty="0" smtClean="0"/>
              <a:t>Условие остановки – пустая подстрока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27984" y="1882808"/>
            <a:ext cx="4258816" cy="11861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200" dirty="0" smtClean="0"/>
              <a:t>	Отщипываем от запроса по букве, и если буквы закончатся и мы придем в </a:t>
            </a:r>
            <a:r>
              <a:rPr lang="en-US" sz="3200" dirty="0" smtClean="0"/>
              <a:t>Node c</a:t>
            </a:r>
            <a:r>
              <a:rPr lang="ru-RU" sz="3200" dirty="0" smtClean="0"/>
              <a:t> </a:t>
            </a:r>
            <a:r>
              <a:rPr lang="en-US" sz="3200" dirty="0" err="1" smtClean="0"/>
              <a:t>isleaf</a:t>
            </a:r>
            <a:r>
              <a:rPr lang="en-US" sz="3200" dirty="0" smtClean="0"/>
              <a:t> = true, </a:t>
            </a:r>
            <a:r>
              <a:rPr lang="ru-RU" sz="3200" dirty="0" smtClean="0"/>
              <a:t>снимаем этот указатель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4074262" cy="45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514725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932040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ru-RU" dirty="0" smtClean="0"/>
              <a:t>Условие остановки – пустая подстрока или </a:t>
            </a:r>
            <a:r>
              <a:rPr lang="en-US" dirty="0" err="1" smtClean="0"/>
              <a:t>isLeaf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 по префиксу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4186808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 об </a:t>
            </a:r>
            <a:r>
              <a:rPr lang="ru-RU" dirty="0" err="1" smtClean="0"/>
              <a:t>автодополнении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«</a:t>
            </a:r>
            <a:r>
              <a:rPr lang="ru-RU" dirty="0" smtClean="0"/>
              <a:t>Фрак» может не быть словом – смотрим по префиксу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598"/>
          <a:stretch>
            <a:fillRect/>
          </a:stretch>
        </p:blipFill>
        <p:spPr bwMode="auto">
          <a:xfrm>
            <a:off x="5364088" y="1628800"/>
            <a:ext cx="2987824" cy="4993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949280"/>
            <a:ext cx="5232400" cy="31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245</TotalTime>
  <Words>666</Words>
  <Application>Microsoft Office PowerPoint</Application>
  <PresentationFormat>Экран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Яркая</vt:lpstr>
      <vt:lpstr>26. Разработка структуры данных «Префиксное дерево».</vt:lpstr>
      <vt:lpstr>Задание</vt:lpstr>
      <vt:lpstr>Пример префиксного дерева [Trie]</vt:lpstr>
      <vt:lpstr>Node - class</vt:lpstr>
      <vt:lpstr>Trie - class</vt:lpstr>
      <vt:lpstr>Поиск слова</vt:lpstr>
      <vt:lpstr>Добавление слова</vt:lpstr>
      <vt:lpstr>Удаление слова</vt:lpstr>
      <vt:lpstr>Слова по префиксу</vt:lpstr>
      <vt:lpstr>Реализация поиска по префиксу</vt:lpstr>
      <vt:lpstr>Дополнительно – обертка TrieConsoleAPI</vt:lpstr>
      <vt:lpstr>Почему применяется для хранения значений по префиксу?</vt:lpstr>
      <vt:lpstr>Пример работы</vt:lpstr>
      <vt:lpstr>Вариации и применения</vt:lpstr>
      <vt:lpstr>Исходный код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26. Разработка структуры данных «Префиксное дерево».</dc:title>
  <dc:creator>Сергей</dc:creator>
  <cp:lastModifiedBy>Сергей</cp:lastModifiedBy>
  <cp:revision>28</cp:revision>
  <dcterms:created xsi:type="dcterms:W3CDTF">2020-06-12T18:55:41Z</dcterms:created>
  <dcterms:modified xsi:type="dcterms:W3CDTF">2020-06-19T14:29:09Z</dcterms:modified>
</cp:coreProperties>
</file>