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1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r" defTabSz="914400" rtl="1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r" defTabSz="914400" rtl="1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r" defTabSz="914400" rtl="1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r" defTabSz="914400" rtl="1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r" defTabSz="914400" rtl="1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r" defTabSz="914400" rtl="1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r" defTabSz="914400" rtl="1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r" defTabSz="914400" rtl="1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r" defTabSz="914400" rtl="1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Sphere Embedding</a:t>
            </a:r>
            <a:endParaRPr lang="he-I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Dekel </a:t>
            </a:r>
            <a:r>
              <a:rPr lang="en-US" dirty="0" err="1"/>
              <a:t>Matalon</a:t>
            </a:r>
            <a:r>
              <a:rPr lang="en-US" dirty="0"/>
              <a:t>.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611946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66831"/>
          </a:xfrm>
        </p:spPr>
        <p:txBody>
          <a:bodyPr/>
          <a:lstStyle/>
          <a:p>
            <a:r>
              <a:rPr lang="en-US" dirty="0"/>
              <a:t>Sphere representation</a:t>
            </a:r>
            <a:endParaRPr lang="he-I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l" rtl="0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/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/>
                        </m:ctrlPr>
                      </m:dPr>
                      <m:e>
                        <m:sSub>
                          <m:sSubPr>
                            <m:ctrlPr>
                              <a:rPr lang="en-US" i="1"/>
                            </m:ctrlPr>
                          </m:sSubPr>
                          <m:e>
                            <m:r>
                              <a:rPr lang="en-US" i="1"/>
                              <m:t>𝑧</m:t>
                            </m:r>
                          </m:e>
                          <m:sub>
                            <m:r>
                              <a:rPr lang="en-US" i="1"/>
                              <m:t>1</m:t>
                            </m:r>
                          </m:sub>
                        </m:sSub>
                        <m:r>
                          <a:rPr lang="en-US" i="1"/>
                          <m:t>,</m:t>
                        </m:r>
                        <m:sSub>
                          <m:sSubPr>
                            <m:ctrlPr>
                              <a:rPr lang="en-US" i="1"/>
                            </m:ctrlPr>
                          </m:sSubPr>
                          <m:e>
                            <m:r>
                              <a:rPr lang="en-US" i="1"/>
                              <m:t>𝑧</m:t>
                            </m:r>
                          </m:e>
                          <m:sub>
                            <m:r>
                              <a:rPr lang="en-US" i="1"/>
                              <m:t>2</m:t>
                            </m:r>
                          </m:sub>
                        </m:sSub>
                        <m:r>
                          <a:rPr lang="en-US" i="1"/>
                          <m:t>,…,</m:t>
                        </m:r>
                        <m:sSub>
                          <m:sSubPr>
                            <m:ctrlPr>
                              <a:rPr lang="en-US" i="1"/>
                            </m:ctrlPr>
                          </m:sSubPr>
                          <m:e>
                            <m:r>
                              <a:rPr lang="en-US" i="1"/>
                              <m:t>𝑧</m:t>
                            </m:r>
                          </m:e>
                          <m:sub>
                            <m:r>
                              <a:rPr lang="en-US" i="1"/>
                              <m:t>𝑛</m:t>
                            </m:r>
                          </m:sub>
                        </m:sSub>
                      </m:e>
                    </m:d>
                    <m:r>
                      <a:rPr lang="en-US" i="1"/>
                      <m:t>∈</m:t>
                    </m:r>
                    <m:sSup>
                      <m:sSupPr>
                        <m:ctrlPr>
                          <a:rPr lang="en-US" i="1"/>
                        </m:ctrlPr>
                      </m:sSupPr>
                      <m:e>
                        <m:r>
                          <a:rPr lang="en-US" i="1"/>
                          <m:t>𝑅</m:t>
                        </m:r>
                      </m:e>
                      <m:sup>
                        <m:r>
                          <a:rPr lang="en-US" i="1"/>
                          <m:t>𝑛</m:t>
                        </m:r>
                        <m:r>
                          <a:rPr lang="en-US" i="1"/>
                          <m:t>+</m:t>
                        </m:r>
                        <m:r>
                          <a:rPr lang="en-US" i="1"/>
                          <m:t>1</m:t>
                        </m:r>
                      </m:sup>
                    </m:sSup>
                  </m:oMath>
                </a14:m>
                <a:r>
                  <a:rPr lang="en-US" dirty="0"/>
                  <a:t> is discrete point on n-dim sphere, living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dirty="0"/>
                  <a:t>.</a:t>
                </a:r>
              </a:p>
              <a:p>
                <a:pPr algn="l" rtl="0"/>
                <a:r>
                  <a:rPr lang="en-US" dirty="0"/>
                  <a:t>r is the radius of the sphere. For every point on the sphere: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i="1"/>
                        </m:ctrlPr>
                      </m:naryPr>
                      <m:sub>
                        <m:r>
                          <a:rPr lang="en-US" i="1"/>
                          <m:t>𝑖</m:t>
                        </m:r>
                        <m:r>
                          <a:rPr lang="en-US" i="1"/>
                          <m:t>=</m:t>
                        </m:r>
                        <m:r>
                          <a:rPr lang="en-US" i="1"/>
                          <m:t>1</m:t>
                        </m:r>
                      </m:sub>
                      <m:sup>
                        <m:r>
                          <a:rPr lang="en-US" i="1"/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i="1"/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i="1"/>
                                </m:ctrlPr>
                              </m:sSubPr>
                              <m:e>
                                <m:r>
                                  <a:rPr lang="en-US" i="1"/>
                                  <m:t>𝑧</m:t>
                                </m:r>
                              </m:e>
                              <m:sub>
                                <m:r>
                                  <a:rPr lang="en-US" i="1"/>
                                  <m:t>𝑖</m:t>
                                </m:r>
                              </m:sub>
                            </m:sSub>
                          </m:e>
                          <m:sup>
                            <m:r>
                              <a:rPr lang="en-US" i="1"/>
                              <m:t>2</m:t>
                            </m:r>
                          </m:sup>
                        </m:sSup>
                      </m:e>
                    </m:nary>
                    <m:r>
                      <a:rPr lang="en-US" i="1"/>
                      <m:t>=</m:t>
                    </m:r>
                    <m:sSup>
                      <m:sSupPr>
                        <m:ctrlPr>
                          <a:rPr lang="en-US" i="1"/>
                        </m:ctrlPr>
                      </m:sSupPr>
                      <m:e>
                        <m:r>
                          <a:rPr lang="en-US" i="1"/>
                          <m:t>𝑟</m:t>
                        </m:r>
                      </m:e>
                      <m:sup>
                        <m:r>
                          <a:rPr lang="en-US" i="1"/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 </a:t>
                </a:r>
              </a:p>
              <a:p>
                <a:pPr algn="l" rtl="0"/>
                <a14:m>
                  <m:oMath xmlns:m="http://schemas.openxmlformats.org/officeDocument/2006/math">
                    <m:sSub>
                      <m:sSubPr>
                        <m:ctrlPr>
                          <a:rPr lang="en-US" i="1"/>
                        </m:ctrlPr>
                      </m:sSubPr>
                      <m:e>
                        <m:d>
                          <m:dPr>
                            <m:ctrlPr>
                              <a:rPr lang="en-US" i="1"/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/>
                                </m:ctrlPr>
                              </m:sSubPr>
                              <m:e>
                                <m:r>
                                  <a:rPr lang="en-US" i="1"/>
                                  <m:t>𝐷</m:t>
                                </m:r>
                              </m:e>
                              <m:sub>
                                <m:r>
                                  <a:rPr lang="en-US" i="1"/>
                                  <m:t>𝑠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i="1"/>
                          <m:t>𝑖𝑗</m:t>
                        </m:r>
                      </m:sub>
                    </m:sSub>
                  </m:oMath>
                </a14:m>
                <a:r>
                  <a:rPr lang="en-US" dirty="0"/>
                  <a:t> is the geodesic distance between points </a:t>
                </a:r>
                <a:r>
                  <a:rPr lang="en-US" dirty="0" err="1"/>
                  <a:t>i,j</a:t>
                </a:r>
                <a:endParaRPr lang="en-US" dirty="0"/>
              </a:p>
              <a:p>
                <a:pPr algn="l" rtl="0"/>
                <a:r>
                  <a:rPr lang="en-US" dirty="0"/>
                  <a:t>Z is the matrix which holds all the points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1" t="-1701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523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73810"/>
            <a:ext cx="9601200" cy="966831"/>
          </a:xfrm>
        </p:spPr>
        <p:txBody>
          <a:bodyPr/>
          <a:lstStyle/>
          <a:p>
            <a:r>
              <a:rPr lang="en-US"/>
              <a:t>Sphere representation</a:t>
            </a:r>
            <a:endParaRPr lang="he-I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71600" y="2285999"/>
                <a:ext cx="9601200" cy="3670183"/>
              </a:xfrm>
            </p:spPr>
            <p:txBody>
              <a:bodyPr>
                <a:normAutofit lnSpcReduction="10000"/>
              </a:bodyPr>
              <a:lstStyle/>
              <a:p>
                <a:pPr algn="l" rtl="0"/>
                <a:r>
                  <a:rPr lang="en-US" dirty="0"/>
                  <a:t>For every 2 points on the sphere</a:t>
                </a:r>
              </a:p>
              <a:p>
                <a:pPr lvl="1" algn="l" rtl="0"/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/>
                      <m:t>𝜃</m:t>
                    </m:r>
                  </m:oMath>
                </a14:m>
                <a:r>
                  <a:rPr lang="en-US" dirty="0"/>
                  <a:t> be the angle between the vectors connecting the origin to the points.</a:t>
                </a:r>
              </a:p>
              <a:p>
                <a:pPr lvl="1" algn="l" rtl="0"/>
                <a14:m>
                  <m:oMath xmlns:m="http://schemas.openxmlformats.org/officeDocument/2006/math">
                    <m:r>
                      <a:rPr lang="en-US"/>
                      <m:t>𝜃</m:t>
                    </m:r>
                  </m:oMath>
                </a14:m>
                <a:r>
                  <a:rPr lang="en-US" dirty="0"/>
                  <a:t>is given using scalar product between those vectors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/>
                        </m:ctrlPr>
                      </m:sSubPr>
                      <m:e>
                        <m:r>
                          <a:rPr lang="en-US"/>
                          <m:t>𝑥</m:t>
                        </m:r>
                      </m:e>
                      <m:sub>
                        <m:r>
                          <a:rPr lang="en-US"/>
                          <m:t>1</m:t>
                        </m:r>
                      </m:sub>
                    </m:sSub>
                    <m:r>
                      <a:rPr lang="en-US"/>
                      <m:t>,</m:t>
                    </m:r>
                    <m:sSub>
                      <m:sSubPr>
                        <m:ctrlPr>
                          <a:rPr lang="en-US"/>
                        </m:ctrlPr>
                      </m:sSubPr>
                      <m:e>
                        <m:r>
                          <a:rPr lang="en-US"/>
                          <m:t>𝑥</m:t>
                        </m:r>
                      </m:e>
                      <m:sub>
                        <m:r>
                          <a:rPr lang="en-US"/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pPr lvl="1" algn="l" rtl="0"/>
                <a14:m>
                  <m:oMath xmlns:m="http://schemas.openxmlformats.org/officeDocument/2006/math">
                    <m:r>
                      <a:rPr lang="en-US"/>
                      <m:t>𝑐𝑜𝑠</m:t>
                    </m:r>
                    <m:r>
                      <a:rPr lang="en-US"/>
                      <m:t>𝜃</m:t>
                    </m:r>
                    <m:d>
                      <m:dPr>
                        <m:begChr m:val="|"/>
                        <m:endChr m:val="|"/>
                        <m:ctrlPr>
                          <a:rPr lang="en-US"/>
                        </m:ctrlPr>
                      </m:dPr>
                      <m:e>
                        <m:sSub>
                          <m:sSubPr>
                            <m:ctrlPr>
                              <a:rPr lang="en-US"/>
                            </m:ctrlPr>
                          </m:sSubPr>
                          <m:e>
                            <m:r>
                              <a:rPr lang="en-US"/>
                              <m:t>𝑥</m:t>
                            </m:r>
                          </m:e>
                          <m:sub>
                            <m:r>
                              <a:rPr lang="en-US"/>
                              <m:t>1</m:t>
                            </m:r>
                          </m:sub>
                        </m:sSub>
                      </m:e>
                    </m:d>
                    <m:d>
                      <m:dPr>
                        <m:begChr m:val="|"/>
                        <m:endChr m:val="|"/>
                        <m:ctrlPr>
                          <a:rPr lang="en-US"/>
                        </m:ctrlPr>
                      </m:dPr>
                      <m:e>
                        <m:sSub>
                          <m:sSubPr>
                            <m:ctrlPr>
                              <a:rPr lang="en-US"/>
                            </m:ctrlPr>
                          </m:sSubPr>
                          <m:e>
                            <m:r>
                              <a:rPr lang="en-US"/>
                              <m:t>𝑥</m:t>
                            </m:r>
                          </m:e>
                          <m:sub>
                            <m:r>
                              <a:rPr lang="en-US"/>
                              <m:t>2</m:t>
                            </m:r>
                          </m:sub>
                        </m:sSub>
                      </m:e>
                    </m:d>
                    <m:r>
                      <a:rPr lang="en-US"/>
                      <m:t>= </m:t>
                    </m:r>
                    <m:sSub>
                      <m:sSubPr>
                        <m:ctrlPr>
                          <a:rPr lang="en-US"/>
                        </m:ctrlPr>
                      </m:sSubPr>
                      <m:e>
                        <m:r>
                          <a:rPr lang="en-US"/>
                          <m:t>𝑥</m:t>
                        </m:r>
                      </m:e>
                      <m:sub>
                        <m:r>
                          <a:rPr lang="en-US"/>
                          <m:t>1</m:t>
                        </m:r>
                      </m:sub>
                    </m:sSub>
                    <m:r>
                      <a:rPr lang="en-US"/>
                      <m:t>∙</m:t>
                    </m:r>
                    <m:sSub>
                      <m:sSubPr>
                        <m:ctrlPr>
                          <a:rPr lang="en-US"/>
                        </m:ctrlPr>
                      </m:sSubPr>
                      <m:e>
                        <m:r>
                          <a:rPr lang="en-US"/>
                          <m:t>𝑥</m:t>
                        </m:r>
                      </m:e>
                      <m:sub>
                        <m:r>
                          <a:rPr lang="en-US"/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pPr lvl="1" algn="l" rtl="0"/>
                <a14:m>
                  <m:oMath xmlns:m="http://schemas.openxmlformats.org/officeDocument/2006/math">
                    <m:r>
                      <a:rPr lang="en-US"/>
                      <m:t>𝑐𝑜𝑠</m:t>
                    </m:r>
                    <m:r>
                      <a:rPr lang="en-US"/>
                      <m:t>𝜃</m:t>
                    </m:r>
                    <m:r>
                      <a:rPr lang="en-US"/>
                      <m:t> </m:t>
                    </m:r>
                    <m:sSup>
                      <m:sSupPr>
                        <m:ctrlPr>
                          <a:rPr lang="en-US"/>
                        </m:ctrlPr>
                      </m:sSupPr>
                      <m:e>
                        <m:r>
                          <a:rPr lang="en-US"/>
                          <m:t>𝑟</m:t>
                        </m:r>
                      </m:e>
                      <m:sup>
                        <m:r>
                          <a:rPr lang="en-US"/>
                          <m:t>2</m:t>
                        </m:r>
                      </m:sup>
                    </m:sSup>
                    <m:r>
                      <a:rPr lang="en-US"/>
                      <m:t>= </m:t>
                    </m:r>
                    <m:sSub>
                      <m:sSubPr>
                        <m:ctrlPr>
                          <a:rPr lang="en-US"/>
                        </m:ctrlPr>
                      </m:sSubPr>
                      <m:e>
                        <m:r>
                          <a:rPr lang="en-US"/>
                          <m:t>𝑥</m:t>
                        </m:r>
                      </m:e>
                      <m:sub>
                        <m:r>
                          <a:rPr lang="en-US"/>
                          <m:t>1</m:t>
                        </m:r>
                      </m:sub>
                    </m:sSub>
                    <m:r>
                      <a:rPr lang="en-US"/>
                      <m:t>∙</m:t>
                    </m:r>
                    <m:sSub>
                      <m:sSubPr>
                        <m:ctrlPr>
                          <a:rPr lang="en-US"/>
                        </m:ctrlPr>
                      </m:sSubPr>
                      <m:e>
                        <m:r>
                          <a:rPr lang="en-US"/>
                          <m:t>𝑥</m:t>
                        </m:r>
                      </m:e>
                      <m:sub>
                        <m:r>
                          <a:rPr lang="en-US"/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pPr lvl="1" algn="l" rtl="0"/>
                <a14:m>
                  <m:oMath xmlns:m="http://schemas.openxmlformats.org/officeDocument/2006/math">
                    <m:r>
                      <a:rPr lang="en-US"/>
                      <m:t>𝜃</m:t>
                    </m:r>
                    <m:r>
                      <a:rPr lang="en-US"/>
                      <m:t>= </m:t>
                    </m:r>
                    <m:r>
                      <m:rPr>
                        <m:sty m:val="p"/>
                      </m:rPr>
                      <a:rPr lang="en-US"/>
                      <m:t>arccos</m:t>
                    </m:r>
                    <m:r>
                      <a:rPr lang="en-US"/>
                      <m:t>⁡(</m:t>
                    </m:r>
                    <m:f>
                      <m:fPr>
                        <m:ctrlPr>
                          <a:rPr lang="en-US"/>
                        </m:ctrlPr>
                      </m:fPr>
                      <m:num>
                        <m:sSub>
                          <m:sSubPr>
                            <m:ctrlPr>
                              <a:rPr lang="en-US"/>
                            </m:ctrlPr>
                          </m:sSubPr>
                          <m:e>
                            <m:r>
                              <a:rPr lang="en-US"/>
                              <m:t>𝑥</m:t>
                            </m:r>
                          </m:e>
                          <m:sub>
                            <m:r>
                              <a:rPr lang="en-US"/>
                              <m:t>1</m:t>
                            </m:r>
                          </m:sub>
                        </m:sSub>
                        <m:r>
                          <a:rPr lang="en-US"/>
                          <m:t>∙</m:t>
                        </m:r>
                        <m:sSub>
                          <m:sSubPr>
                            <m:ctrlPr>
                              <a:rPr lang="en-US"/>
                            </m:ctrlPr>
                          </m:sSubPr>
                          <m:e>
                            <m:r>
                              <a:rPr lang="en-US"/>
                              <m:t>𝑥</m:t>
                            </m:r>
                          </m:e>
                          <m:sub>
                            <m:r>
                              <a:rPr lang="en-US"/>
                              <m:t>2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n-US"/>
                            </m:ctrlPr>
                          </m:sSupPr>
                          <m:e>
                            <m:r>
                              <a:rPr lang="en-US"/>
                              <m:t>𝑟</m:t>
                            </m:r>
                          </m:e>
                          <m:sup>
                            <m:r>
                              <a:rPr lang="en-US"/>
                              <m:t>2</m:t>
                            </m:r>
                          </m:sup>
                        </m:sSup>
                      </m:den>
                    </m:f>
                    <m:r>
                      <a:rPr lang="en-US"/>
                      <m:t>)</m:t>
                    </m:r>
                  </m:oMath>
                </a14:m>
                <a:endParaRPr lang="en-US" dirty="0"/>
              </a:p>
              <a:p>
                <a:pPr lvl="1" algn="l" rtl="0"/>
                <a14:m>
                  <m:oMath xmlns:m="http://schemas.openxmlformats.org/officeDocument/2006/math">
                    <m:sSub>
                      <m:sSubPr>
                        <m:ctrlPr>
                          <a:rPr lang="en-US"/>
                        </m:ctrlPr>
                      </m:sSubPr>
                      <m:e>
                        <m:d>
                          <m:dPr>
                            <m:ctrlPr>
                              <a:rPr lang="en-US"/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/>
                                </m:ctrlPr>
                              </m:sSubPr>
                              <m:e>
                                <m:r>
                                  <a:rPr lang="en-US"/>
                                  <m:t>𝐷</m:t>
                                </m:r>
                              </m:e>
                              <m:sub>
                                <m:r>
                                  <a:rPr lang="en-US"/>
                                  <m:t>𝑠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/>
                          <m:t>𝑖𝑗</m:t>
                        </m:r>
                      </m:sub>
                    </m:sSub>
                    <m:r>
                      <a:rPr lang="en-US"/>
                      <m:t>= </m:t>
                    </m:r>
                    <m:r>
                      <a:rPr lang="en-US"/>
                      <m:t>𝜃</m:t>
                    </m:r>
                    <m:r>
                      <a:rPr lang="en-US"/>
                      <m:t>𝑟</m:t>
                    </m:r>
                  </m:oMath>
                </a14:m>
                <a:endParaRPr lang="en-US" dirty="0"/>
              </a:p>
              <a:p>
                <a:pPr algn="l" rtl="0"/>
                <a:r>
                  <a:rPr lang="en-US" dirty="0"/>
                  <a:t>Matrix notation:</a:t>
                </a:r>
              </a:p>
              <a:p>
                <a:pPr lvl="1" algn="l" rtl="0"/>
                <a14:m>
                  <m:oMath xmlns:m="http://schemas.openxmlformats.org/officeDocument/2006/math">
                    <m:sSub>
                      <m:sSubPr>
                        <m:ctrlPr>
                          <a:rPr lang="en-US"/>
                        </m:ctrlPr>
                      </m:sSubPr>
                      <m:e>
                        <m:r>
                          <a:rPr lang="en-US"/>
                          <m:t>𝐷</m:t>
                        </m:r>
                      </m:e>
                      <m:sub>
                        <m:r>
                          <a:rPr lang="en-US"/>
                          <m:t>𝑠</m:t>
                        </m:r>
                      </m:sub>
                    </m:sSub>
                    <m:r>
                      <a:rPr lang="en-US"/>
                      <m:t>=</m:t>
                    </m:r>
                    <m:func>
                      <m:funcPr>
                        <m:ctrlPr>
                          <a:rPr lang="en-US"/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/>
                          <m:t>r</m:t>
                        </m:r>
                        <m:r>
                          <a:rPr lang="en-US"/>
                          <m:t> ∙</m:t>
                        </m:r>
                        <m:r>
                          <m:rPr>
                            <m:sty m:val="p"/>
                          </m:rPr>
                          <a:rPr lang="en-US"/>
                          <m:t>arccos</m:t>
                        </m:r>
                      </m:fName>
                      <m:e>
                        <m:d>
                          <m:dPr>
                            <m:ctrlPr>
                              <a:rPr lang="en-US"/>
                            </m:ctrlPr>
                          </m:dPr>
                          <m:e>
                            <m:f>
                              <m:fPr>
                                <m:ctrlPr>
                                  <a:rPr lang="en-US"/>
                                </m:ctrlPr>
                              </m:fPr>
                              <m:num>
                                <m:r>
                                  <a:rPr lang="en-US"/>
                                  <m:t>𝑍</m:t>
                                </m:r>
                                <m:sSup>
                                  <m:sSupPr>
                                    <m:ctrlPr>
                                      <a:rPr lang="en-US"/>
                                    </m:ctrlPr>
                                  </m:sSupPr>
                                  <m:e>
                                    <m:r>
                                      <a:rPr lang="en-US"/>
                                      <m:t>𝑍</m:t>
                                    </m:r>
                                  </m:e>
                                  <m:sup>
                                    <m:r>
                                      <a:rPr lang="en-US"/>
                                      <m:t>𝑡</m:t>
                                    </m:r>
                                  </m:sup>
                                </m:sSup>
                              </m:num>
                              <m:den>
                                <m:sSup>
                                  <m:sSupPr>
                                    <m:ctrlPr>
                                      <a:rPr lang="en-US"/>
                                    </m:ctrlPr>
                                  </m:sSupPr>
                                  <m:e>
                                    <m:r>
                                      <a:rPr lang="en-US"/>
                                      <m:t>𝑟</m:t>
                                    </m:r>
                                  </m:e>
                                  <m:sup>
                                    <m:r>
                                      <a:rPr lang="en-US"/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e>
                    </m:func>
                  </m:oMath>
                </a14:m>
                <a:endParaRPr lang="en-US" dirty="0"/>
              </a:p>
              <a:p>
                <a:pPr lvl="1" algn="l" rtl="0"/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2285999"/>
                <a:ext cx="9601200" cy="3670183"/>
              </a:xfrm>
              <a:blipFill>
                <a:blip r:embed="rId2"/>
                <a:stretch>
                  <a:fillRect l="-571" t="-2159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1753299" y="1593908"/>
                <a:ext cx="2894703" cy="369332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r>
                  <a:rPr lang="en-US" dirty="0"/>
                  <a:t>Relation between Z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dirty="0"/>
                  <a:t>  </a:t>
                </a:r>
                <a:endParaRPr lang="he-IL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3299" y="1593908"/>
                <a:ext cx="2894703" cy="369332"/>
              </a:xfrm>
              <a:prstGeom prst="rect">
                <a:avLst/>
              </a:prstGeom>
              <a:blipFill>
                <a:blip r:embed="rId3"/>
                <a:stretch>
                  <a:fillRect l="-1899" t="-11475" b="-21311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4858665" y="1444818"/>
                <a:ext cx="360175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dirty="0"/>
                  <a:t> is the geodesic distances Matrix</a:t>
                </a:r>
                <a:endParaRPr lang="he-IL" dirty="0"/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8665" y="1444818"/>
                <a:ext cx="3601755" cy="369332"/>
              </a:xfrm>
              <a:prstGeom prst="rect">
                <a:avLst/>
              </a:prstGeom>
              <a:blipFill>
                <a:blip r:embed="rId4"/>
                <a:stretch>
                  <a:fillRect t="-11475" r="-846" b="-21311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4858665" y="1755288"/>
            <a:ext cx="41440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Z is the matrix which holds all the points</a:t>
            </a:r>
          </a:p>
        </p:txBody>
      </p:sp>
    </p:spTree>
    <p:extLst>
      <p:ext uri="{BB962C8B-B14F-4D97-AF65-F5344CB8AC3E}">
        <p14:creationId xmlns:p14="http://schemas.microsoft.com/office/powerpoint/2010/main" val="817034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73810"/>
            <a:ext cx="9601200" cy="966831"/>
          </a:xfrm>
        </p:spPr>
        <p:txBody>
          <a:bodyPr/>
          <a:lstStyle/>
          <a:p>
            <a:r>
              <a:rPr lang="en-US" dirty="0"/>
              <a:t>Embedding process</a:t>
            </a:r>
            <a:endParaRPr lang="he-I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71600" y="1640641"/>
                <a:ext cx="9601200" cy="3670183"/>
              </a:xfrm>
            </p:spPr>
            <p:txBody>
              <a:bodyPr>
                <a:normAutofit/>
              </a:bodyPr>
              <a:lstStyle/>
              <a:p>
                <a:pPr algn="l" rtl="0"/>
                <a:r>
                  <a:rPr lang="en-US" dirty="0"/>
                  <a:t>We’re given distances matrix </a:t>
                </a:r>
                <a:r>
                  <a:rPr lang="en-US" sz="2200" b="1" dirty="0"/>
                  <a:t>D</a:t>
                </a:r>
                <a:r>
                  <a:rPr lang="en-US" dirty="0"/>
                  <a:t>, and we want to embed those points to </a:t>
                </a:r>
                <a:r>
                  <a:rPr lang="en-US" sz="2400" b="1" dirty="0"/>
                  <a:t>d</a:t>
                </a:r>
                <a:r>
                  <a:rPr lang="en-US" dirty="0"/>
                  <a:t>-dimensional sphere with radius </a:t>
                </a:r>
                <a:r>
                  <a:rPr lang="en-US" sz="2400" b="1" dirty="0"/>
                  <a:t>r.</a:t>
                </a:r>
              </a:p>
              <a:p>
                <a:pPr algn="l" rtl="0"/>
                <a:r>
                  <a:rPr lang="en-US" dirty="0"/>
                  <a:t>Embedding error is </a:t>
                </a:r>
              </a:p>
              <a:p>
                <a:pPr lvl="1" algn="l" rtl="0"/>
                <a14:m>
                  <m:oMath xmlns:m="http://schemas.openxmlformats.org/officeDocument/2006/math">
                    <m:r>
                      <a:rPr lang="en-US"/>
                      <m:t>𝐸</m:t>
                    </m:r>
                    <m:r>
                      <a:rPr lang="en-US"/>
                      <m:t>= </m:t>
                    </m:r>
                    <m:sSubSup>
                      <m:sSubSupPr>
                        <m:ctrlPr>
                          <a:rPr lang="en-US"/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/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/>
                                </m:ctrlPr>
                              </m:sSubPr>
                              <m:e>
                                <m:r>
                                  <a:rPr lang="en-US"/>
                                  <m:t>𝐷</m:t>
                                </m:r>
                              </m:e>
                              <m:sub>
                                <m:r>
                                  <a:rPr lang="en-US"/>
                                  <m:t>𝑠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/>
                                </m:ctrlPr>
                              </m:dPr>
                              <m:e>
                                <m:r>
                                  <a:rPr lang="en-US"/>
                                  <m:t>𝑍</m:t>
                                </m:r>
                              </m:e>
                            </m:d>
                            <m:r>
                              <a:rPr lang="en-US"/>
                              <m:t>−</m:t>
                            </m:r>
                            <m:r>
                              <a:rPr lang="en-US"/>
                              <m:t>𝐷</m:t>
                            </m:r>
                          </m:e>
                        </m:d>
                      </m:e>
                      <m:sub>
                        <m:r>
                          <a:rPr lang="en-US"/>
                          <m:t>𝐹</m:t>
                        </m:r>
                      </m:sub>
                      <m:sup>
                        <m:r>
                          <a:rPr lang="en-US"/>
                          <m:t>2</m:t>
                        </m:r>
                      </m:sup>
                    </m:sSubSup>
                  </m:oMath>
                </a14:m>
                <a:r>
                  <a:rPr lang="en-US" dirty="0"/>
                  <a:t>     (where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d>
                      <m:dPr>
                        <m:ctrlPr>
                          <a:rPr lang="en-US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r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 ∙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arccos</m:t>
                        </m:r>
                      </m:fName>
                      <m:e>
                        <m:d>
                          <m:dPr>
                            <m:ctrlPr>
                              <a:rPr lang="en-US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  <m:sSup>
                                  <m:sSupPr>
                                    <m:ctrl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p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</m:num>
                              <m:den>
                                <m:sSup>
                                  <m:sSupPr>
                                    <m:ctrl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p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e>
                    </m:func>
                  </m:oMath>
                </a14:m>
                <a:r>
                  <a:rPr lang="en-US" dirty="0"/>
                  <a:t>)</a:t>
                </a:r>
              </a:p>
              <a:p>
                <a:pPr algn="l" rtl="0"/>
                <a:r>
                  <a:rPr lang="en-US" dirty="0"/>
                  <a:t>Minimization problem</a:t>
                </a:r>
              </a:p>
              <a:p>
                <a:pPr lvl="1" algn="l" rtl="0"/>
                <a14:m>
                  <m:oMath xmlns:m="http://schemas.openxmlformats.org/officeDocument/2006/math">
                    <m:sSup>
                      <m:sSupPr>
                        <m:ctrlPr>
                          <a:rPr lang="en-US"/>
                        </m:ctrlPr>
                      </m:sSupPr>
                      <m:e>
                        <m:r>
                          <a:rPr lang="en-US"/>
                          <m:t>𝑍</m:t>
                        </m:r>
                      </m:e>
                      <m:sup>
                        <m:r>
                          <a:rPr lang="en-US"/>
                          <m:t>𝑜𝑝𝑡</m:t>
                        </m:r>
                      </m:sup>
                    </m:sSup>
                    <m:r>
                      <a:rPr lang="en-US"/>
                      <m:t>= </m:t>
                    </m:r>
                    <m:sSubSup>
                      <m:sSubSupPr>
                        <m:ctrlPr>
                          <a:rPr lang="en-US"/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/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/>
                                </m:ctrlPr>
                              </m:sSubPr>
                              <m:e>
                                <m:r>
                                  <a:rPr lang="en-US"/>
                                  <m:t>𝐷</m:t>
                                </m:r>
                              </m:e>
                              <m:sub>
                                <m:r>
                                  <a:rPr lang="en-US"/>
                                  <m:t>𝑠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/>
                                </m:ctrlPr>
                              </m:dPr>
                              <m:e>
                                <m:r>
                                  <a:rPr lang="en-US"/>
                                  <m:t>𝑍</m:t>
                                </m:r>
                              </m:e>
                            </m:d>
                            <m:r>
                              <a:rPr lang="en-US"/>
                              <m:t>−</m:t>
                            </m:r>
                            <m:r>
                              <a:rPr lang="en-US"/>
                              <m:t>𝐷</m:t>
                            </m:r>
                          </m:e>
                        </m:d>
                      </m:e>
                      <m:sub>
                        <m:r>
                          <a:rPr lang="en-US"/>
                          <m:t>𝐹</m:t>
                        </m:r>
                      </m:sub>
                      <m:sup>
                        <m:r>
                          <a:rPr lang="en-US"/>
                          <m:t>2</m:t>
                        </m:r>
                      </m:sup>
                    </m:sSubSup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1640641"/>
                <a:ext cx="9601200" cy="3670183"/>
              </a:xfrm>
              <a:blipFill>
                <a:blip r:embed="rId2"/>
                <a:stretch>
                  <a:fillRect l="-571" t="-1827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6466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73810"/>
            <a:ext cx="9601200" cy="966831"/>
          </a:xfrm>
        </p:spPr>
        <p:txBody>
          <a:bodyPr/>
          <a:lstStyle/>
          <a:p>
            <a:r>
              <a:rPr lang="en-US" dirty="0"/>
              <a:t>Embedding process</a:t>
            </a:r>
            <a:endParaRPr lang="he-I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71600" y="1640641"/>
                <a:ext cx="9601200" cy="4508489"/>
              </a:xfrm>
            </p:spPr>
            <p:txBody>
              <a:bodyPr>
                <a:normAutofit/>
              </a:bodyPr>
              <a:lstStyle/>
              <a:p>
                <a:pPr algn="l" rtl="0"/>
                <a:r>
                  <a:rPr lang="en-US" dirty="0"/>
                  <a:t>Minimization problem</a:t>
                </a:r>
              </a:p>
              <a:p>
                <a:pPr lvl="1" algn="l" rtl="0"/>
                <a14:m>
                  <m:oMath xmlns:m="http://schemas.openxmlformats.org/officeDocument/2006/math">
                    <m:sSup>
                      <m:sSupPr>
                        <m:ctrlPr>
                          <a:rPr lang="en-US"/>
                        </m:ctrlPr>
                      </m:sSupPr>
                      <m:e>
                        <m:r>
                          <a:rPr lang="en-US"/>
                          <m:t>𝑍</m:t>
                        </m:r>
                      </m:e>
                      <m:sup>
                        <m:r>
                          <a:rPr lang="en-US"/>
                          <m:t>𝑜𝑝𝑡</m:t>
                        </m:r>
                      </m:sup>
                    </m:sSup>
                    <m:r>
                      <a:rPr lang="en-US"/>
                      <m:t>= </m:t>
                    </m:r>
                    <m:sSubSup>
                      <m:sSubSupPr>
                        <m:ctrlPr>
                          <a:rPr lang="en-US"/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/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/>
                                </m:ctrlPr>
                              </m:sSubPr>
                              <m:e>
                                <m:r>
                                  <a:rPr lang="en-US"/>
                                  <m:t>𝐷</m:t>
                                </m:r>
                              </m:e>
                              <m:sub>
                                <m:r>
                                  <a:rPr lang="en-US"/>
                                  <m:t>𝑠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/>
                                </m:ctrlPr>
                              </m:dPr>
                              <m:e>
                                <m:r>
                                  <a:rPr lang="en-US"/>
                                  <m:t>𝑍</m:t>
                                </m:r>
                              </m:e>
                            </m:d>
                            <m:r>
                              <a:rPr lang="en-US"/>
                              <m:t>−</m:t>
                            </m:r>
                            <m:r>
                              <a:rPr lang="en-US"/>
                              <m:t>𝐷</m:t>
                            </m:r>
                          </m:e>
                        </m:d>
                      </m:e>
                      <m:sub>
                        <m:r>
                          <a:rPr lang="en-US"/>
                          <m:t>𝐹</m:t>
                        </m:r>
                      </m:sub>
                      <m:sup>
                        <m:r>
                          <a:rPr lang="en-US"/>
                          <m:t>2</m:t>
                        </m:r>
                      </m:sup>
                    </m:sSubSup>
                  </m:oMath>
                </a14:m>
                <a:endParaRPr lang="en-US" dirty="0"/>
              </a:p>
              <a:p>
                <a:pPr algn="l" rtl="0"/>
                <a:r>
                  <a:rPr lang="en-US" dirty="0"/>
                  <a:t>Steepest descent</a:t>
                </a:r>
              </a:p>
              <a:p>
                <a:pPr lvl="1" algn="l" rtl="0"/>
                <a14:m>
                  <m:oMath xmlns:m="http://schemas.openxmlformats.org/officeDocument/2006/math">
                    <m:sSup>
                      <m:sSupPr>
                        <m:ctrlPr>
                          <a:rPr lang="en-US"/>
                        </m:ctrlPr>
                      </m:sSupPr>
                      <m:e>
                        <m:r>
                          <a:rPr lang="en-US"/>
                          <m:t>𝑍</m:t>
                        </m:r>
                      </m:e>
                      <m:sup>
                        <m:r>
                          <a:rPr lang="en-US"/>
                          <m:t>𝑘</m:t>
                        </m:r>
                        <m:r>
                          <a:rPr lang="en-US"/>
                          <m:t>+</m:t>
                        </m:r>
                        <m:r>
                          <a:rPr lang="en-US"/>
                          <m:t>1</m:t>
                        </m:r>
                      </m:sup>
                    </m:sSup>
                    <m:r>
                      <a:rPr lang="en-US"/>
                      <m:t>= </m:t>
                    </m:r>
                    <m:sSup>
                      <m:sSupPr>
                        <m:ctrlPr>
                          <a:rPr lang="en-US"/>
                        </m:ctrlPr>
                      </m:sSupPr>
                      <m:e>
                        <m:r>
                          <a:rPr lang="en-US"/>
                          <m:t>𝑍</m:t>
                        </m:r>
                      </m:e>
                      <m:sup>
                        <m:r>
                          <a:rPr lang="en-US"/>
                          <m:t>𝑘</m:t>
                        </m:r>
                      </m:sup>
                    </m:sSup>
                    <m:r>
                      <a:rPr lang="en-US"/>
                      <m:t>−</m:t>
                    </m:r>
                    <m:r>
                      <a:rPr lang="en-US"/>
                      <m:t>𝜆</m:t>
                    </m:r>
                    <m:f>
                      <m:fPr>
                        <m:ctrlPr>
                          <a:rPr lang="en-US"/>
                        </m:ctrlPr>
                      </m:fPr>
                      <m:num>
                        <m:r>
                          <a:rPr lang="en-US"/>
                          <m:t>𝜕</m:t>
                        </m:r>
                        <m:r>
                          <a:rPr lang="en-US"/>
                          <m:t>𝐸</m:t>
                        </m:r>
                      </m:num>
                      <m:den>
                        <m:r>
                          <a:rPr lang="en-US"/>
                          <m:t>𝜕</m:t>
                        </m:r>
                        <m:r>
                          <m:rPr>
                            <m:sty m:val="p"/>
                          </m:rPr>
                          <a:rPr lang="en-US"/>
                          <m:t>Φ</m:t>
                        </m:r>
                      </m:den>
                    </m:f>
                  </m:oMath>
                </a14:m>
                <a:endParaRPr lang="en-US" dirty="0"/>
              </a:p>
              <a:p>
                <a:pPr algn="l" rtl="0"/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𝐸</m:t>
                        </m:r>
                      </m:num>
                      <m:den>
                        <m:r>
                          <a:rPr lang="en-US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Φ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Approximated by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/>
                        </m:ctrlPr>
                      </m:fPr>
                      <m:num>
                        <m:r>
                          <a:rPr lang="en-US" i="1"/>
                          <m:t>𝜕</m:t>
                        </m:r>
                        <m:r>
                          <a:rPr lang="en-US" i="1"/>
                          <m:t>𝐸</m:t>
                        </m:r>
                      </m:num>
                      <m:den>
                        <m:r>
                          <a:rPr lang="en-US" i="1"/>
                          <m:t>𝜕</m:t>
                        </m:r>
                        <m:r>
                          <m:rPr>
                            <m:sty m:val="p"/>
                          </m:rPr>
                          <a:rPr lang="en-US"/>
                          <m:t>Z</m:t>
                        </m:r>
                      </m:den>
                    </m:f>
                  </m:oMath>
                </a14:m>
                <a:r>
                  <a:rPr lang="en-US" dirty="0"/>
                  <a:t> Projected back to the sphere in every step.</a:t>
                </a:r>
              </a:p>
              <a:p>
                <a:pPr algn="l" rtl="0"/>
                <a14:m>
                  <m:oMath xmlns:m="http://schemas.openxmlformats.org/officeDocument/2006/math">
                    <m:f>
                      <m:fPr>
                        <m:ctrlPr>
                          <a:rPr lang="en-US" i="1"/>
                        </m:ctrlPr>
                      </m:fPr>
                      <m:num>
                        <m:r>
                          <a:rPr lang="en-US" i="1"/>
                          <m:t>𝜕</m:t>
                        </m:r>
                        <m:r>
                          <a:rPr lang="en-US" i="1"/>
                          <m:t>𝐸</m:t>
                        </m:r>
                      </m:num>
                      <m:den>
                        <m:r>
                          <a:rPr lang="en-US" i="1"/>
                          <m:t>𝜕</m:t>
                        </m:r>
                        <m:r>
                          <m:rPr>
                            <m:sty m:val="p"/>
                          </m:rPr>
                          <a:rPr lang="en-US"/>
                          <m:t>Z</m:t>
                        </m:r>
                      </m:den>
                    </m:f>
                    <m:r>
                      <a:rPr lang="en-US" i="1"/>
                      <m:t>=</m:t>
                    </m:r>
                    <m:r>
                      <a:rPr lang="en-US" i="1"/>
                      <m:t>2</m:t>
                    </m:r>
                    <m:d>
                      <m:dPr>
                        <m:ctrlPr>
                          <a:rPr lang="en-US" i="1"/>
                        </m:ctrlPr>
                      </m:dPr>
                      <m:e>
                        <m:sSub>
                          <m:sSubPr>
                            <m:ctrlPr>
                              <a:rPr lang="en-US" i="1"/>
                            </m:ctrlPr>
                          </m:sSubPr>
                          <m:e>
                            <m:r>
                              <a:rPr lang="en-US" i="1"/>
                              <m:t>𝐷</m:t>
                            </m:r>
                          </m:e>
                          <m:sub>
                            <m:r>
                              <a:rPr lang="en-US" i="1"/>
                              <m:t>𝑠</m:t>
                            </m:r>
                          </m:sub>
                        </m:sSub>
                        <m:r>
                          <a:rPr lang="en-US" i="1"/>
                          <m:t>−</m:t>
                        </m:r>
                        <m:r>
                          <a:rPr lang="en-US" i="1"/>
                          <m:t>𝐷</m:t>
                        </m:r>
                      </m:e>
                    </m:d>
                    <m:sSup>
                      <m:sSupPr>
                        <m:ctrlPr>
                          <a:rPr lang="en-US" i="1"/>
                        </m:ctrlPr>
                      </m:sSupPr>
                      <m:e>
                        <m:d>
                          <m:dPr>
                            <m:ctrlPr>
                              <a:rPr lang="en-US" i="1"/>
                            </m:ctrlPr>
                          </m:dPr>
                          <m:e>
                            <m:r>
                              <a:rPr lang="en-US"/>
                              <m:t>∇</m:t>
                            </m:r>
                            <m:sSub>
                              <m:sSubPr>
                                <m:ctrlPr>
                                  <a:rPr lang="en-US" i="1"/>
                                </m:ctrlPr>
                              </m:sSubPr>
                              <m:e>
                                <m:r>
                                  <a:rPr lang="en-US" i="1"/>
                                  <m:t>𝐷</m:t>
                                </m:r>
                              </m:e>
                              <m:sub>
                                <m:r>
                                  <a:rPr lang="en-US" i="1"/>
                                  <m:t>𝑠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i="1"/>
                          <m:t>𝑡</m:t>
                        </m:r>
                      </m:sup>
                    </m:sSup>
                  </m:oMath>
                </a14:m>
                <a:endParaRPr lang="en-US" dirty="0"/>
              </a:p>
              <a:p>
                <a:pPr algn="l" rtl="0"/>
                <a14:m>
                  <m:oMath xmlns:m="http://schemas.openxmlformats.org/officeDocument/2006/math">
                    <m:r>
                      <a:rPr lang="en-US"/>
                      <m:t>∇</m:t>
                    </m:r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US" i="1"/>
                          <m:t>𝐷</m:t>
                        </m:r>
                      </m:e>
                      <m:sub>
                        <m:r>
                          <a:rPr lang="en-US" i="1"/>
                          <m:t>𝑠</m:t>
                        </m:r>
                      </m:sub>
                    </m:sSub>
                    <m:r>
                      <a:rPr lang="en-US" i="1"/>
                      <m:t>= </m:t>
                    </m:r>
                    <m:f>
                      <m:fPr>
                        <m:ctrlPr>
                          <a:rPr lang="en-US" i="1"/>
                        </m:ctrlPr>
                      </m:fPr>
                      <m:num>
                        <m:r>
                          <a:rPr lang="en-US" i="1"/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num>
                      <m:den>
                        <m:sSup>
                          <m:sSupPr>
                            <m:ctrlPr>
                              <a:rPr lang="en-US" i="1"/>
                            </m:ctrlPr>
                          </m:sSupPr>
                          <m:e>
                            <m:r>
                              <a:rPr lang="en-US" i="1"/>
                              <m:t>𝑟</m:t>
                            </m:r>
                          </m:e>
                          <m:sup>
                            <m:r>
                              <a:rPr lang="en-US" i="1"/>
                              <m:t>3</m:t>
                            </m:r>
                          </m:sup>
                        </m:sSup>
                        <m:r>
                          <a:rPr lang="en-US" i="1"/>
                          <m:t> </m:t>
                        </m:r>
                        <m:rad>
                          <m:radPr>
                            <m:degHide m:val="on"/>
                            <m:ctrlPr>
                              <a:rPr lang="en-US" i="1"/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i="1"/>
                                </m:ctrlPr>
                              </m:sSupPr>
                              <m:e>
                                <m:r>
                                  <a:rPr lang="en-US" i="1"/>
                                  <m:t>𝑟</m:t>
                                </m:r>
                              </m:e>
                              <m:sup>
                                <m:r>
                                  <a:rPr lang="en-US" i="1"/>
                                  <m:t>4</m:t>
                                </m:r>
                              </m:sup>
                            </m:sSup>
                            <m:r>
                              <a:rPr lang="en-US" i="1"/>
                              <m:t>−</m:t>
                            </m:r>
                            <m:sSup>
                              <m:sSupPr>
                                <m:ctrlPr>
                                  <a:rPr lang="en-US" i="1"/>
                                </m:ctrlPr>
                              </m:sSupPr>
                              <m:e>
                                <m:r>
                                  <a:rPr lang="en-US" i="1"/>
                                  <m:t>(</m:t>
                                </m:r>
                                <m:r>
                                  <a:rPr lang="en-US" i="1"/>
                                  <m:t>𝑍</m:t>
                                </m:r>
                                <m:sSup>
                                  <m:sSupPr>
                                    <m:ctrlPr>
                                      <a:rPr lang="en-US" i="1"/>
                                    </m:ctrlPr>
                                  </m:sSupPr>
                                  <m:e>
                                    <m:r>
                                      <a:rPr lang="en-US" i="1"/>
                                      <m:t>𝑍</m:t>
                                    </m:r>
                                  </m:e>
                                  <m:sup>
                                    <m:r>
                                      <a:rPr lang="en-US" i="1"/>
                                      <m:t>𝑡</m:t>
                                    </m:r>
                                  </m:sup>
                                </m:sSup>
                                <m:r>
                                  <a:rPr lang="en-US" i="1"/>
                                  <m:t>)</m:t>
                                </m:r>
                              </m:e>
                              <m:sup>
                                <m:r>
                                  <a:rPr lang="en-US" i="1"/>
                                  <m:t>2</m:t>
                                </m:r>
                              </m:sup>
                            </m:sSup>
                          </m:e>
                        </m:rad>
                      </m:den>
                    </m:f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1640641"/>
                <a:ext cx="9601200" cy="4508489"/>
              </a:xfrm>
              <a:blipFill>
                <a:blip r:embed="rId2"/>
                <a:stretch>
                  <a:fillRect l="-571" t="-1081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9334248" y="4580554"/>
                <a:ext cx="2751394" cy="7169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r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 ∙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arccos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𝑍</m:t>
                                      </m:r>
                                    </m:e>
                                    <m:sup>
                                      <m: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p>
                                  </m:sSup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p>
                                      <m: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he-IL" dirty="0"/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4248" y="4580554"/>
                <a:ext cx="2751394" cy="71692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3211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33275"/>
          </a:xfrm>
        </p:spPr>
        <p:txBody>
          <a:bodyPr/>
          <a:lstStyle/>
          <a:p>
            <a:r>
              <a:rPr lang="en-US" dirty="0"/>
              <a:t>Application 1</a:t>
            </a:r>
            <a:endParaRPr lang="he-IL" dirty="0"/>
          </a:p>
        </p:txBody>
      </p:sp>
      <p:pic>
        <p:nvPicPr>
          <p:cNvPr id="4" name="q3vid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510017" y="1716713"/>
            <a:ext cx="2792835" cy="46547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96793" y="1716713"/>
            <a:ext cx="5739468" cy="4639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103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07440"/>
          </a:xfrm>
        </p:spPr>
        <p:txBody>
          <a:bodyPr/>
          <a:lstStyle/>
          <a:p>
            <a:r>
              <a:rPr lang="en-US" dirty="0"/>
              <a:t>Application2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738472351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74</TotalTime>
  <Words>230</Words>
  <Application>Microsoft Office PowerPoint</Application>
  <PresentationFormat>Widescreen</PresentationFormat>
  <Paragraphs>37</Paragraphs>
  <Slides>7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Aharoni</vt:lpstr>
      <vt:lpstr>Arial</vt:lpstr>
      <vt:lpstr>Cambria Math</vt:lpstr>
      <vt:lpstr>Franklin Gothic Book</vt:lpstr>
      <vt:lpstr>Crop</vt:lpstr>
      <vt:lpstr>Sphere Embedding</vt:lpstr>
      <vt:lpstr>Sphere representation</vt:lpstr>
      <vt:lpstr>Sphere representation</vt:lpstr>
      <vt:lpstr>Embedding process</vt:lpstr>
      <vt:lpstr>Embedding process</vt:lpstr>
      <vt:lpstr>Application 1</vt:lpstr>
      <vt:lpstr>Application2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Sphere Embedding</dc:title>
  <dc:creator>dekel</dc:creator>
  <cp:lastModifiedBy>dekel</cp:lastModifiedBy>
  <cp:revision>8</cp:revision>
  <dcterms:created xsi:type="dcterms:W3CDTF">2017-03-29T19:44:29Z</dcterms:created>
  <dcterms:modified xsi:type="dcterms:W3CDTF">2017-03-29T20:59:06Z</dcterms:modified>
</cp:coreProperties>
</file>