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6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Corbel" panose="020B0503020204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8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01">
  <p:cSld name="Title Slide_0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343650" y="2173288"/>
            <a:ext cx="5143500" cy="209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orbel"/>
              <a:buNone/>
              <a:defRPr sz="5400" b="1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pic" idx="2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-1728302" y="-2049517"/>
            <a:ext cx="8917229" cy="10769768"/>
            <a:chOff x="11114088" y="2241550"/>
            <a:chExt cx="1905000" cy="2354263"/>
          </a:xfrm>
        </p:grpSpPr>
        <p:sp>
          <p:nvSpPr>
            <p:cNvPr id="20" name="Google Shape;20;p2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72999" y="1312605"/>
            <a:ext cx="1745251" cy="6733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2"/>
          <p:cNvCxnSpPr/>
          <p:nvPr/>
        </p:nvCxnSpPr>
        <p:spPr>
          <a:xfrm>
            <a:off x="6469778" y="4233582"/>
            <a:ext cx="253233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1"/>
          <p:cNvGrpSpPr/>
          <p:nvPr/>
        </p:nvGrpSpPr>
        <p:grpSpPr>
          <a:xfrm rot="-2149226">
            <a:off x="7430044" y="-1843127"/>
            <a:ext cx="4436224" cy="5482435"/>
            <a:chOff x="11114088" y="2241550"/>
            <a:chExt cx="1905000" cy="2354263"/>
          </a:xfrm>
        </p:grpSpPr>
        <p:sp>
          <p:nvSpPr>
            <p:cNvPr id="123" name="Google Shape;123;p11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11728451" y="3071813"/>
              <a:ext cx="306388" cy="719138"/>
            </a:xfrm>
            <a:custGeom>
              <a:avLst/>
              <a:gdLst/>
              <a:ahLst/>
              <a:cxnLst/>
              <a:rect l="l" t="t" r="r" b="b"/>
              <a:pathLst>
                <a:path w="72" h="169" extrusionOk="0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1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1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">
  <p:cSld name="Team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2"/>
          <p:cNvGrpSpPr/>
          <p:nvPr/>
        </p:nvGrpSpPr>
        <p:grpSpPr>
          <a:xfrm rot="-2149226">
            <a:off x="7430044" y="-1843127"/>
            <a:ext cx="4436224" cy="5482435"/>
            <a:chOff x="11114088" y="2241550"/>
            <a:chExt cx="1905000" cy="2354263"/>
          </a:xfrm>
        </p:grpSpPr>
        <p:sp>
          <p:nvSpPr>
            <p:cNvPr id="133" name="Google Shape;133;p12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11728451" y="3071813"/>
              <a:ext cx="306388" cy="719138"/>
            </a:xfrm>
            <a:custGeom>
              <a:avLst/>
              <a:gdLst/>
              <a:ahLst/>
              <a:cxnLst/>
              <a:rect l="l" t="t" r="r" b="b"/>
              <a:pathLst>
                <a:path w="72" h="169" extrusionOk="0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2"/>
          <p:cNvSpPr/>
          <p:nvPr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2"/>
          <p:cNvSpPr/>
          <p:nvPr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2"/>
          <p:cNvSpPr/>
          <p:nvPr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2"/>
          <p:cNvSpPr/>
          <p:nvPr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2"/>
          <p:cNvSpPr/>
          <p:nvPr/>
        </p:nvSpPr>
        <p:spPr>
          <a:xfrm>
            <a:off x="4011967" y="1778212"/>
            <a:ext cx="1320476" cy="362088"/>
          </a:xfrm>
          <a:custGeom>
            <a:avLst/>
            <a:gdLst/>
            <a:ahLst/>
            <a:cxnLst/>
            <a:rect l="l" t="t" r="r" b="b"/>
            <a:pathLst>
              <a:path w="1320476" h="362088" extrusionOk="0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2"/>
          <p:cNvSpPr/>
          <p:nvPr/>
        </p:nvSpPr>
        <p:spPr>
          <a:xfrm>
            <a:off x="6850703" y="1778212"/>
            <a:ext cx="1320476" cy="362088"/>
          </a:xfrm>
          <a:custGeom>
            <a:avLst/>
            <a:gdLst/>
            <a:ahLst/>
            <a:cxnLst/>
            <a:rect l="l" t="t" r="r" b="b"/>
            <a:pathLst>
              <a:path w="1320476" h="362088" extrusionOk="0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9703086" y="1778212"/>
            <a:ext cx="1320476" cy="362088"/>
          </a:xfrm>
          <a:custGeom>
            <a:avLst/>
            <a:gdLst/>
            <a:ahLst/>
            <a:cxnLst/>
            <a:rect l="l" t="t" r="r" b="b"/>
            <a:pathLst>
              <a:path w="1320476" h="362088" extrusionOk="0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2"/>
          <p:cNvSpPr/>
          <p:nvPr/>
        </p:nvSpPr>
        <p:spPr>
          <a:xfrm>
            <a:off x="1158568" y="1778212"/>
            <a:ext cx="1320476" cy="362088"/>
          </a:xfrm>
          <a:custGeom>
            <a:avLst/>
            <a:gdLst/>
            <a:ahLst/>
            <a:cxnLst/>
            <a:rect l="l" t="t" r="r" b="b"/>
            <a:pathLst>
              <a:path w="1320476" h="362088" extrusionOk="0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2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2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2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2"/>
          <p:cNvSpPr>
            <a:spLocks noGrp="1"/>
          </p:cNvSpPr>
          <p:nvPr>
            <p:ph type="pic" idx="2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12"/>
          <p:cNvSpPr>
            <a:spLocks noGrp="1"/>
          </p:cNvSpPr>
          <p:nvPr>
            <p:ph type="pic" idx="3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12"/>
          <p:cNvSpPr>
            <a:spLocks noGrp="1"/>
          </p:cNvSpPr>
          <p:nvPr>
            <p:ph type="pic" idx="4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12"/>
          <p:cNvSpPr>
            <a:spLocks noGrp="1"/>
          </p:cNvSpPr>
          <p:nvPr>
            <p:ph type="pic" idx="5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body" idx="1"/>
          </p:nvPr>
        </p:nvSpPr>
        <p:spPr>
          <a:xfrm>
            <a:off x="524454" y="4052306"/>
            <a:ext cx="2588705" cy="174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6"/>
          </p:nvPr>
        </p:nvSpPr>
        <p:spPr>
          <a:xfrm>
            <a:off x="524454" y="3539268"/>
            <a:ext cx="2588705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1D51"/>
              </a:buClr>
              <a:buSzPts val="1600"/>
              <a:buNone/>
              <a:defRPr sz="1600" b="1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body" idx="7"/>
          </p:nvPr>
        </p:nvSpPr>
        <p:spPr>
          <a:xfrm>
            <a:off x="3377853" y="4052306"/>
            <a:ext cx="2588705" cy="174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body" idx="8"/>
          </p:nvPr>
        </p:nvSpPr>
        <p:spPr>
          <a:xfrm>
            <a:off x="3377853" y="3539268"/>
            <a:ext cx="2588705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1D51"/>
              </a:buClr>
              <a:buSzPts val="1600"/>
              <a:buNone/>
              <a:defRPr sz="1600" b="1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9"/>
          </p:nvPr>
        </p:nvSpPr>
        <p:spPr>
          <a:xfrm>
            <a:off x="6216589" y="4052306"/>
            <a:ext cx="2588705" cy="174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body" idx="13"/>
          </p:nvPr>
        </p:nvSpPr>
        <p:spPr>
          <a:xfrm>
            <a:off x="6216589" y="3539268"/>
            <a:ext cx="2588705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1D51"/>
              </a:buClr>
              <a:buSzPts val="1600"/>
              <a:buNone/>
              <a:defRPr sz="1600" b="1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2"/>
          <p:cNvSpPr txBox="1">
            <a:spLocks noGrp="1"/>
          </p:cNvSpPr>
          <p:nvPr>
            <p:ph type="body" idx="14"/>
          </p:nvPr>
        </p:nvSpPr>
        <p:spPr>
          <a:xfrm>
            <a:off x="9068972" y="4052306"/>
            <a:ext cx="2588705" cy="174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body" idx="15"/>
          </p:nvPr>
        </p:nvSpPr>
        <p:spPr>
          <a:xfrm>
            <a:off x="9068972" y="3539268"/>
            <a:ext cx="2588705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1D51"/>
              </a:buClr>
              <a:buSzPts val="1600"/>
              <a:buNone/>
              <a:defRPr sz="1600" b="1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01">
  <p:cSld name="Thank You 0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>
            <a:spLocks noGrp="1"/>
          </p:cNvSpPr>
          <p:nvPr>
            <p:ph type="subTitle" idx="1"/>
          </p:nvPr>
        </p:nvSpPr>
        <p:spPr>
          <a:xfrm>
            <a:off x="7002130" y="4484691"/>
            <a:ext cx="4540440" cy="50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cap="none">
                <a:solidFill>
                  <a:schemeClr val="dk1"/>
                </a:solidFill>
              </a:defRPr>
            </a:lvl1pPr>
            <a:lvl2pPr lvl="1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13"/>
          <p:cNvSpPr>
            <a:spLocks noGrp="1"/>
          </p:cNvSpPr>
          <p:nvPr>
            <p:ph type="pic" idx="2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64" name="Google Shape;164;p13"/>
          <p:cNvGrpSpPr/>
          <p:nvPr/>
        </p:nvGrpSpPr>
        <p:grpSpPr>
          <a:xfrm>
            <a:off x="-1728302" y="-2049517"/>
            <a:ext cx="8917229" cy="10769768"/>
            <a:chOff x="11114088" y="2241550"/>
            <a:chExt cx="1905000" cy="2354263"/>
          </a:xfrm>
        </p:grpSpPr>
        <p:sp>
          <p:nvSpPr>
            <p:cNvPr id="165" name="Google Shape;165;p13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7" name="Google Shape;16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72999" y="1844881"/>
            <a:ext cx="1745251" cy="6733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13"/>
          <p:cNvCxnSpPr/>
          <p:nvPr/>
        </p:nvCxnSpPr>
        <p:spPr>
          <a:xfrm>
            <a:off x="6469778" y="4233582"/>
            <a:ext cx="253233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p13"/>
          <p:cNvSpPr txBox="1">
            <a:spLocks noGrp="1"/>
          </p:cNvSpPr>
          <p:nvPr>
            <p:ph type="body" idx="3"/>
          </p:nvPr>
        </p:nvSpPr>
        <p:spPr>
          <a:xfrm>
            <a:off x="7002320" y="5012635"/>
            <a:ext cx="45339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cap="none"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0" name="Google Shape;170;p13" descr="Envelop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1475" y="4452337"/>
            <a:ext cx="387795" cy="38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3" descr="Networ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22084" y="4925640"/>
            <a:ext cx="426575" cy="4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orbel"/>
              <a:buNone/>
              <a:defRPr sz="6000" b="1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 txBox="1">
            <a:spLocks noGrp="1"/>
          </p:cNvSpPr>
          <p:nvPr>
            <p:ph type="ctrTitle"/>
          </p:nvPr>
        </p:nvSpPr>
        <p:spPr>
          <a:xfrm>
            <a:off x="6343650" y="2173288"/>
            <a:ext cx="5143500" cy="209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rbel"/>
              <a:buNone/>
              <a:defRPr sz="5400" b="1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cap="none">
                <a:solidFill>
                  <a:schemeClr val="lt1"/>
                </a:solidFill>
              </a:defRPr>
            </a:lvl1pPr>
            <a:lvl2pPr lvl="1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-1728302" y="-2049517"/>
            <a:ext cx="8917229" cy="10769768"/>
            <a:chOff x="11114088" y="2241550"/>
            <a:chExt cx="1905000" cy="2354263"/>
          </a:xfrm>
        </p:grpSpPr>
        <p:sp>
          <p:nvSpPr>
            <p:cNvPr id="179" name="Google Shape;179;p14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1" name="Google Shape;18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15850" y="391862"/>
            <a:ext cx="1745251" cy="6733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14"/>
          <p:cNvCxnSpPr/>
          <p:nvPr/>
        </p:nvCxnSpPr>
        <p:spPr>
          <a:xfrm>
            <a:off x="6469778" y="4233582"/>
            <a:ext cx="253233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 sz="40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6" name="Google Shape;18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9638" y="6260507"/>
            <a:ext cx="1075427" cy="41492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5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5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9" name="Google Shape;189;p15"/>
          <p:cNvGrpSpPr/>
          <p:nvPr/>
        </p:nvGrpSpPr>
        <p:grpSpPr>
          <a:xfrm rot="-5400000">
            <a:off x="1637386" y="1473113"/>
            <a:ext cx="8917229" cy="10769768"/>
            <a:chOff x="-1728302" y="-2049517"/>
            <a:chExt cx="8917229" cy="10769768"/>
          </a:xfrm>
        </p:grpSpPr>
        <p:sp>
          <p:nvSpPr>
            <p:cNvPr id="190" name="Google Shape;190;p15"/>
            <p:cNvSpPr/>
            <p:nvPr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1" name="Google Shape;191;p15"/>
            <p:cNvGrpSpPr/>
            <p:nvPr/>
          </p:nvGrpSpPr>
          <p:grpSpPr>
            <a:xfrm>
              <a:off x="-1728302" y="-2049517"/>
              <a:ext cx="8917229" cy="10769768"/>
              <a:chOff x="11114088" y="2241550"/>
              <a:chExt cx="1905000" cy="2354263"/>
            </a:xfrm>
          </p:grpSpPr>
          <p:sp>
            <p:nvSpPr>
              <p:cNvPr id="192" name="Google Shape;192;p15"/>
              <p:cNvSpPr/>
              <p:nvPr/>
            </p:nvSpPr>
            <p:spPr>
              <a:xfrm>
                <a:off x="11114088" y="2241550"/>
                <a:ext cx="1905000" cy="2354263"/>
              </a:xfrm>
              <a:custGeom>
                <a:avLst/>
                <a:gdLst/>
                <a:ahLst/>
                <a:cxnLst/>
                <a:rect l="l" t="t" r="r" b="b"/>
                <a:pathLst>
                  <a:path w="447" h="553" extrusionOk="0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solidFill>
                <a:schemeClr val="lt1">
                  <a:alpha val="15686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11412538" y="2590800"/>
                <a:ext cx="835025" cy="16732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93" extrusionOk="0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solidFill>
                <a:schemeClr val="lt1">
                  <a:alpha val="15686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4" name="Google Shape;194;p15"/>
          <p:cNvSpPr txBox="1"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6"/>
          <p:cNvGrpSpPr/>
          <p:nvPr/>
        </p:nvGrpSpPr>
        <p:grpSpPr>
          <a:xfrm rot="-2149226">
            <a:off x="7430044" y="-1843127"/>
            <a:ext cx="4436224" cy="5482435"/>
            <a:chOff x="11114088" y="2241550"/>
            <a:chExt cx="1905000" cy="2354263"/>
          </a:xfrm>
        </p:grpSpPr>
        <p:sp>
          <p:nvSpPr>
            <p:cNvPr id="197" name="Google Shape;197;p16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11728451" y="3071813"/>
              <a:ext cx="306388" cy="719138"/>
            </a:xfrm>
            <a:custGeom>
              <a:avLst/>
              <a:gdLst/>
              <a:ahLst/>
              <a:cxnLst/>
              <a:rect l="l" t="t" r="r" b="b"/>
              <a:pathLst>
                <a:path w="72" h="169" extrusionOk="0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16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6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1"/>
          </p:nvPr>
        </p:nvSpPr>
        <p:spPr>
          <a:xfrm>
            <a:off x="515938" y="1825625"/>
            <a:ext cx="55038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7"/>
          <p:cNvGrpSpPr/>
          <p:nvPr/>
        </p:nvGrpSpPr>
        <p:grpSpPr>
          <a:xfrm rot="-2149226">
            <a:off x="7430044" y="-1843127"/>
            <a:ext cx="4436224" cy="5482435"/>
            <a:chOff x="11114088" y="2241550"/>
            <a:chExt cx="1905000" cy="2354263"/>
          </a:xfrm>
        </p:grpSpPr>
        <p:sp>
          <p:nvSpPr>
            <p:cNvPr id="209" name="Google Shape;209;p17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11728451" y="3071813"/>
              <a:ext cx="306388" cy="719138"/>
            </a:xfrm>
            <a:custGeom>
              <a:avLst/>
              <a:gdLst/>
              <a:ahLst/>
              <a:cxnLst/>
              <a:rect l="l" t="t" r="r" b="b"/>
              <a:pathLst>
                <a:path w="72" h="169" extrusionOk="0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17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7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body" idx="2"/>
          </p:nvPr>
        </p:nvSpPr>
        <p:spPr>
          <a:xfrm>
            <a:off x="51593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9" name="Google Shape;21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>
            <a:spLocks noGrp="1"/>
          </p:cNvSpPr>
          <p:nvPr>
            <p:ph type="pic" idx="2"/>
          </p:nvPr>
        </p:nvSpPr>
        <p:spPr>
          <a:xfrm>
            <a:off x="6096000" y="768485"/>
            <a:ext cx="5305662" cy="530566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23" name="Google Shape;223;p18"/>
          <p:cNvGrpSpPr/>
          <p:nvPr/>
        </p:nvGrpSpPr>
        <p:grpSpPr>
          <a:xfrm flipH="1">
            <a:off x="5400785" y="-2003509"/>
            <a:ext cx="8917229" cy="10769768"/>
            <a:chOff x="11114088" y="2241550"/>
            <a:chExt cx="1905000" cy="2354263"/>
          </a:xfrm>
        </p:grpSpPr>
        <p:sp>
          <p:nvSpPr>
            <p:cNvPr id="224" name="Google Shape;224;p18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28" name="Google Shape;22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 rot="-2149226">
            <a:off x="7430044" y="-1843127"/>
            <a:ext cx="4436224" cy="5482435"/>
            <a:chOff x="11114088" y="2241550"/>
            <a:chExt cx="1905000" cy="2354263"/>
          </a:xfrm>
        </p:grpSpPr>
        <p:sp>
          <p:nvSpPr>
            <p:cNvPr id="231" name="Google Shape;231;p19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11728451" y="3071813"/>
              <a:ext cx="306388" cy="719138"/>
            </a:xfrm>
            <a:custGeom>
              <a:avLst/>
              <a:gdLst/>
              <a:ahLst/>
              <a:cxnLst/>
              <a:rect l="l" t="t" r="r" b="b"/>
              <a:pathLst>
                <a:path w="72" h="169" extrusionOk="0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19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9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body" idx="2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pic>
        <p:nvPicPr>
          <p:cNvPr id="240" name="Google Shape;24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Image">
  <p:cSld name="Section Header with Imag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 sz="40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2139388" y="1154832"/>
            <a:ext cx="7900525" cy="76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9638" y="6260507"/>
            <a:ext cx="1075427" cy="41492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3"/>
          <p:cNvSpPr>
            <a:spLocks noGrp="1"/>
          </p:cNvSpPr>
          <p:nvPr>
            <p:ph type="pic" idx="2"/>
          </p:nvPr>
        </p:nvSpPr>
        <p:spPr>
          <a:xfrm>
            <a:off x="2993041" y="2270376"/>
            <a:ext cx="6206400" cy="45876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Image">
  <p:cSld name="Title and Content with Imag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538960" y="1825625"/>
            <a:ext cx="491418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oogle Shape;36;p4"/>
          <p:cNvGrpSpPr/>
          <p:nvPr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</p:grpSpPr>
        <p:sp>
          <p:nvSpPr>
            <p:cNvPr id="37" name="Google Shape;37;p4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11728451" y="3071813"/>
              <a:ext cx="306388" cy="719138"/>
            </a:xfrm>
            <a:custGeom>
              <a:avLst/>
              <a:gdLst/>
              <a:ahLst/>
              <a:cxnLst/>
              <a:rect l="l" t="t" r="r" b="b"/>
              <a:pathLst>
                <a:path w="72" h="169" extrusionOk="0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4"/>
          <p:cNvSpPr>
            <a:spLocks noGrp="1"/>
          </p:cNvSpPr>
          <p:nvPr>
            <p:ph type="pic" idx="2"/>
          </p:nvPr>
        </p:nvSpPr>
        <p:spPr>
          <a:xfrm>
            <a:off x="5884648" y="0"/>
            <a:ext cx="6307353" cy="57803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02">
  <p:cSld name="Title and Content 0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538960" y="1825625"/>
            <a:ext cx="491418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0405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lt2">
              <a:alpha val="5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5"/>
          <p:cNvSpPr>
            <a:spLocks noGrp="1"/>
          </p:cNvSpPr>
          <p:nvPr>
            <p:ph type="pic" idx="2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Layout">
  <p:cSld name="Comparison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680934" y="2863158"/>
            <a:ext cx="4074002" cy="284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6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2"/>
          </p:nvPr>
        </p:nvSpPr>
        <p:spPr>
          <a:xfrm>
            <a:off x="1309370" y="1903728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3"/>
          </p:nvPr>
        </p:nvSpPr>
        <p:spPr>
          <a:xfrm>
            <a:off x="7327918" y="1648186"/>
            <a:ext cx="4074002" cy="283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22860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4"/>
          </p:nvPr>
        </p:nvSpPr>
        <p:spPr>
          <a:xfrm>
            <a:off x="7475709" y="4963450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 cap="none">
                <a:solidFill>
                  <a:schemeClr val="accent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5084763" y="1652762"/>
            <a:ext cx="1001899" cy="100189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6"/>
          <p:cNvSpPr>
            <a:spLocks noGrp="1"/>
          </p:cNvSpPr>
          <p:nvPr>
            <p:ph type="pic" idx="5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6"/>
          <p:cNvSpPr>
            <a:spLocks noGrp="1"/>
          </p:cNvSpPr>
          <p:nvPr>
            <p:ph type="pic" idx="6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03">
  <p:cSld name="Title and Content 03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7"/>
          <p:cNvSpPr>
            <a:spLocks noGrp="1"/>
          </p:cNvSpPr>
          <p:nvPr>
            <p:ph type="pic" idx="2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526011" y="1823757"/>
            <a:ext cx="832104" cy="832104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219126" y="3207024"/>
            <a:ext cx="3445566" cy="250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7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7"/>
          <p:cNvSpPr>
            <a:spLocks noGrp="1"/>
          </p:cNvSpPr>
          <p:nvPr>
            <p:ph type="pic" idx="3"/>
          </p:nvPr>
        </p:nvSpPr>
        <p:spPr>
          <a:xfrm>
            <a:off x="3883819" y="1630018"/>
            <a:ext cx="4424362" cy="4373217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4"/>
          </p:nvPr>
        </p:nvSpPr>
        <p:spPr>
          <a:xfrm>
            <a:off x="8527490" y="3207024"/>
            <a:ext cx="3445200" cy="250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5"/>
          </p:nvPr>
        </p:nvSpPr>
        <p:spPr>
          <a:xfrm>
            <a:off x="219126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cap="none"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6"/>
          </p:nvPr>
        </p:nvSpPr>
        <p:spPr>
          <a:xfrm>
            <a:off x="8527124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22860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cap="none"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>
            <a:spLocks noGrp="1"/>
          </p:cNvSpPr>
          <p:nvPr>
            <p:ph type="pic" idx="7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8"/>
          <p:cNvGrpSpPr/>
          <p:nvPr/>
        </p:nvGrpSpPr>
        <p:grpSpPr>
          <a:xfrm rot="-2149226">
            <a:off x="7430044" y="-1843127"/>
            <a:ext cx="4436224" cy="5482435"/>
            <a:chOff x="11114088" y="2241550"/>
            <a:chExt cx="1905000" cy="2354263"/>
          </a:xfrm>
        </p:grpSpPr>
        <p:sp>
          <p:nvSpPr>
            <p:cNvPr id="89" name="Google Shape;89;p8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11728451" y="3071813"/>
              <a:ext cx="306388" cy="719138"/>
            </a:xfrm>
            <a:custGeom>
              <a:avLst/>
              <a:gdLst/>
              <a:ahLst/>
              <a:cxnLst/>
              <a:rect l="l" t="t" r="r" b="b"/>
              <a:pathLst>
                <a:path w="72" h="169" extrusionOk="0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8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body" idx="1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6" name="Google Shape;9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_02">
  <p:cSld name="1_Title Slide_0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9"/>
          <p:cNvSpPr>
            <a:spLocks noGrp="1"/>
          </p:cNvSpPr>
          <p:nvPr>
            <p:ph type="pic" idx="2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01" name="Google Shape;101;p9"/>
          <p:cNvGrpSpPr/>
          <p:nvPr/>
        </p:nvGrpSpPr>
        <p:grpSpPr>
          <a:xfrm>
            <a:off x="-1728302" y="-2049517"/>
            <a:ext cx="8917229" cy="10769768"/>
            <a:chOff x="11114088" y="2241550"/>
            <a:chExt cx="1905000" cy="2354263"/>
          </a:xfrm>
        </p:grpSpPr>
        <p:sp>
          <p:nvSpPr>
            <p:cNvPr id="102" name="Google Shape;102;p9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4" name="Google Shape;10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15850" y="391862"/>
            <a:ext cx="1745251" cy="6733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9"/>
          <p:cNvCxnSpPr/>
          <p:nvPr/>
        </p:nvCxnSpPr>
        <p:spPr>
          <a:xfrm>
            <a:off x="6469778" y="4233582"/>
            <a:ext cx="253233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6" name="Google Shape;106;p9" descr="Envelop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1475" y="4452337"/>
            <a:ext cx="387795" cy="38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 descr="Networ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22084" y="4925640"/>
            <a:ext cx="426575" cy="4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7002130" y="4484691"/>
            <a:ext cx="4540440" cy="50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 cap="none">
                <a:solidFill>
                  <a:schemeClr val="lt1"/>
                </a:solidFill>
              </a:defRPr>
            </a:lvl1pPr>
            <a:lvl2pPr lvl="1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3"/>
          </p:nvPr>
        </p:nvSpPr>
        <p:spPr>
          <a:xfrm>
            <a:off x="7002320" y="5012635"/>
            <a:ext cx="45339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 cap="none">
                <a:solidFill>
                  <a:schemeClr val="lt1"/>
                </a:solidFill>
              </a:defRPr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sz="60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02">
  <p:cSld name="Title Slide_0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ctrTitle"/>
          </p:nvPr>
        </p:nvSpPr>
        <p:spPr>
          <a:xfrm>
            <a:off x="6343650" y="2173288"/>
            <a:ext cx="5143500" cy="209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rbel"/>
              <a:buNone/>
              <a:defRPr sz="5400" b="1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cap="none">
                <a:solidFill>
                  <a:schemeClr val="lt1"/>
                </a:solidFill>
              </a:defRPr>
            </a:lvl1pPr>
            <a:lvl2pPr lvl="1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10"/>
          <p:cNvSpPr>
            <a:spLocks noGrp="1"/>
          </p:cNvSpPr>
          <p:nvPr>
            <p:ph type="pic" idx="2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>
            <a:off x="-1728302" y="-2049517"/>
            <a:ext cx="8917229" cy="10769768"/>
            <a:chOff x="11114088" y="2241550"/>
            <a:chExt cx="1905000" cy="2354263"/>
          </a:xfrm>
        </p:grpSpPr>
        <p:sp>
          <p:nvSpPr>
            <p:cNvPr id="117" name="Google Shape;117;p10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9" name="Google Shape;11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15850" y="391862"/>
            <a:ext cx="1745251" cy="6733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0"/>
          <p:cNvCxnSpPr/>
          <p:nvPr/>
        </p:nvCxnSpPr>
        <p:spPr>
          <a:xfrm>
            <a:off x="6469778" y="4233582"/>
            <a:ext cx="253233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inbalalo/MRI_rec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ctrTitle"/>
          </p:nvPr>
        </p:nvSpPr>
        <p:spPr>
          <a:xfrm>
            <a:off x="6343650" y="2173288"/>
            <a:ext cx="5143500" cy="209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rbel"/>
              <a:buNone/>
            </a:pPr>
            <a:r>
              <a:rPr lang="en-US" sz="2800"/>
              <a:t>APPLICATION OF INHOMOGENEOUS MAGNETIC FIELD IN MRI</a:t>
            </a:r>
            <a:endParaRPr sz="2800"/>
          </a:p>
        </p:txBody>
      </p:sp>
      <p:sp>
        <p:nvSpPr>
          <p:cNvPr id="247" name="Google Shape;247;p20"/>
          <p:cNvSpPr txBox="1"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235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DEKEL VERED</a:t>
            </a:r>
            <a:endParaRPr sz="2000" dirty="0"/>
          </a:p>
          <a:p>
            <a:pPr marL="0" lvl="0" indent="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INBAL ALON</a:t>
            </a:r>
            <a:endParaRPr dirty="0"/>
          </a:p>
          <a:p>
            <a:pPr marL="0" lvl="0" indent="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YONI KATZIR</a:t>
            </a:r>
            <a:endParaRPr dirty="0"/>
          </a:p>
          <a:p>
            <a:pPr marL="0" lvl="0" indent="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SAGOL SCHOOL OF NEUROSCIENCE, </a:t>
            </a:r>
            <a:endParaRPr dirty="0"/>
          </a:p>
          <a:p>
            <a:pPr marL="0" lvl="0" indent="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DATA SCIENCE HACKATHON, </a:t>
            </a:r>
            <a:endParaRPr dirty="0"/>
          </a:p>
          <a:p>
            <a:pPr marL="0" lvl="0" indent="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JUNE 2019</a:t>
            </a:r>
            <a:endParaRPr dirty="0"/>
          </a:p>
        </p:txBody>
      </p:sp>
      <p:pic>
        <p:nvPicPr>
          <p:cNvPr id="248" name="Google Shape;248;p2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04850" y="751431"/>
            <a:ext cx="5305661" cy="5245178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249" name="Google Shape;249;p20"/>
          <p:cNvSpPr/>
          <p:nvPr/>
        </p:nvSpPr>
        <p:spPr>
          <a:xfrm>
            <a:off x="6096000" y="1046922"/>
            <a:ext cx="2305878" cy="11263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8880" y="218271"/>
            <a:ext cx="5343120" cy="106632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0"/>
          <p:cNvSpPr/>
          <p:nvPr/>
        </p:nvSpPr>
        <p:spPr>
          <a:xfrm>
            <a:off x="3733800" y="6248400"/>
            <a:ext cx="2609850" cy="5768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03E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https://github.com/inbalalo/MRI_rec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/>
          <p:nvPr/>
        </p:nvSpPr>
        <p:spPr>
          <a:xfrm>
            <a:off x="5585712" y="4174435"/>
            <a:ext cx="6606288" cy="17890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9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GUI</a:t>
            </a:r>
            <a:endParaRPr/>
          </a:p>
        </p:txBody>
      </p:sp>
      <p:sp>
        <p:nvSpPr>
          <p:cNvPr id="406" name="Google Shape;406;p29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07" name="Google Shape;407;p29"/>
          <p:cNvSpPr txBox="1">
            <a:spLocks noGrp="1"/>
          </p:cNvSpPr>
          <p:nvPr>
            <p:ph type="body" idx="2"/>
          </p:nvPr>
        </p:nvSpPr>
        <p:spPr>
          <a:xfrm>
            <a:off x="515938" y="1903728"/>
            <a:ext cx="4238998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GUI ILLUSTRATIONS AND CODE SAMPLE</a:t>
            </a:r>
            <a:endParaRPr/>
          </a:p>
        </p:txBody>
      </p:sp>
      <p:pic>
        <p:nvPicPr>
          <p:cNvPr id="408" name="Google Shape;408;p29" descr="Pencil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82969" y="1850968"/>
            <a:ext cx="605487" cy="60548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9"/>
          <p:cNvSpPr/>
          <p:nvPr/>
        </p:nvSpPr>
        <p:spPr>
          <a:xfrm>
            <a:off x="117241" y="6129741"/>
            <a:ext cx="1742409" cy="6519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9"/>
          <p:cNvSpPr/>
          <p:nvPr/>
        </p:nvSpPr>
        <p:spPr>
          <a:xfrm>
            <a:off x="5097601" y="1721449"/>
            <a:ext cx="993637" cy="966023"/>
          </a:xfrm>
          <a:prstGeom prst="ellipse">
            <a:avLst/>
          </a:prstGeom>
          <a:solidFill>
            <a:srgbClr val="2C56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29" descr="Ey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36120" y="1760295"/>
            <a:ext cx="899184" cy="888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854FF2-9646-41BC-85F2-2F75344FB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958" y="2976357"/>
            <a:ext cx="7487729" cy="37363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0"/>
          <p:cNvSpPr/>
          <p:nvPr/>
        </p:nvSpPr>
        <p:spPr>
          <a:xfrm>
            <a:off x="5585712" y="4174435"/>
            <a:ext cx="6606288" cy="17890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0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FILE HANDLING</a:t>
            </a:r>
            <a:endParaRPr/>
          </a:p>
        </p:txBody>
      </p:sp>
      <p:sp>
        <p:nvSpPr>
          <p:cNvPr id="420" name="Google Shape;420;p30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421" name="Google Shape;421;p30"/>
          <p:cNvSpPr txBox="1">
            <a:spLocks noGrp="1"/>
          </p:cNvSpPr>
          <p:nvPr>
            <p:ph type="body" idx="2"/>
          </p:nvPr>
        </p:nvSpPr>
        <p:spPr>
          <a:xfrm>
            <a:off x="1309370" y="1903728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422" name="Google Shape;422;p30" descr="Pencil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82969" y="1850968"/>
            <a:ext cx="605487" cy="605487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0"/>
          <p:cNvSpPr/>
          <p:nvPr/>
        </p:nvSpPr>
        <p:spPr>
          <a:xfrm>
            <a:off x="117241" y="6129741"/>
            <a:ext cx="1742409" cy="6519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0"/>
          <p:cNvSpPr/>
          <p:nvPr/>
        </p:nvSpPr>
        <p:spPr>
          <a:xfrm>
            <a:off x="5133697" y="1704672"/>
            <a:ext cx="993637" cy="966023"/>
          </a:xfrm>
          <a:prstGeom prst="ellipse">
            <a:avLst/>
          </a:prstGeom>
          <a:solidFill>
            <a:srgbClr val="2C56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p30" descr="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06332" y="1808303"/>
            <a:ext cx="758760" cy="758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E55F6670-E7C1-45F2-AA9C-CCB48A93A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3256" y="3039881"/>
            <a:ext cx="10847670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save_arrays_to_disk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arrays_dictionary: 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name_prefix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IL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 every numpy array in arrays_dictionary to </a:t>
            </a:r>
            <a:r>
              <a:rPr kumimoji="0" lang="en-IL" altLang="en-IL" sz="18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xarray</a:t>
            </a:r>
            <a: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save it in</a:t>
            </a:r>
            <a:r>
              <a:rPr lang="en-US" altLang="en-IL" sz="1800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given path as a </a:t>
            </a:r>
            <a:r>
              <a:rPr kumimoji="0" lang="en-IL" altLang="en-IL" sz="18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NetCDF</a:t>
            </a:r>
            <a: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file.</a:t>
            </a:r>
            <a:b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b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arrays_dictionary.items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make sure to create folder if does not exist</a:t>
            </a:r>
            <a:b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x_arr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xr.DataArray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(array)</a:t>
            </a:r>
            <a:b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name_prefix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  <a:b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x_arr.to_netcdf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}\\{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1"/>
          <p:cNvSpPr/>
          <p:nvPr/>
        </p:nvSpPr>
        <p:spPr>
          <a:xfrm>
            <a:off x="5585712" y="4174435"/>
            <a:ext cx="6606288" cy="17890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1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TESTING</a:t>
            </a:r>
            <a:endParaRPr/>
          </a:p>
        </p:txBody>
      </p:sp>
      <p:sp>
        <p:nvSpPr>
          <p:cNvPr id="434" name="Google Shape;434;p31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35" name="Google Shape;435;p31"/>
          <p:cNvSpPr txBox="1">
            <a:spLocks noGrp="1"/>
          </p:cNvSpPr>
          <p:nvPr>
            <p:ph type="body" idx="2"/>
          </p:nvPr>
        </p:nvSpPr>
        <p:spPr>
          <a:xfrm>
            <a:off x="1309370" y="1903728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TEST EXAMPLE</a:t>
            </a:r>
            <a:endParaRPr/>
          </a:p>
        </p:txBody>
      </p:sp>
      <p:pic>
        <p:nvPicPr>
          <p:cNvPr id="436" name="Google Shape;436;p31" descr="Pencil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82969" y="1850968"/>
            <a:ext cx="605487" cy="605487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1"/>
          <p:cNvSpPr/>
          <p:nvPr/>
        </p:nvSpPr>
        <p:spPr>
          <a:xfrm>
            <a:off x="117241" y="6129741"/>
            <a:ext cx="1742409" cy="6519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1"/>
          <p:cNvSpPr/>
          <p:nvPr/>
        </p:nvSpPr>
        <p:spPr>
          <a:xfrm>
            <a:off x="5133697" y="1704672"/>
            <a:ext cx="993637" cy="966023"/>
          </a:xfrm>
          <a:prstGeom prst="ellipse">
            <a:avLst/>
          </a:prstGeom>
          <a:solidFill>
            <a:srgbClr val="2C56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9" name="Google Shape;439;p31" descr="Researc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9040" y="1799371"/>
            <a:ext cx="74295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B4D01C2-7683-49FA-A57C-216396375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99499" y="3551491"/>
            <a:ext cx="940498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test_compute_phase_validate_matrix_size_suitable_for_multiplication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Homogeniz_instance.compute_phase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(img1,img2)</a:t>
            </a: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img1.shape[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img2.shape[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45" name="Google Shape;445;p32"/>
          <p:cNvSpPr txBox="1">
            <a:spLocks noGrp="1"/>
          </p:cNvSpPr>
          <p:nvPr>
            <p:ph type="body" idx="1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buSzPts val="2800"/>
            </a:pPr>
            <a:r>
              <a:rPr lang="en-US" dirty="0"/>
              <a:t>Opening and reading files from the dataset was challenging</a:t>
            </a:r>
          </a:p>
          <a:p>
            <a:pPr marL="228600" lvl="0" indent="-228600" algn="l" rtl="0">
              <a:buSzPts val="2800"/>
            </a:pPr>
            <a:r>
              <a:rPr lang="en-US" dirty="0"/>
              <a:t> Synchronizing and implementing different code chunks </a:t>
            </a:r>
          </a:p>
          <a:p>
            <a:pPr marL="228600" lvl="0" indent="-228600" algn="l" rtl="0">
              <a:buSzPts val="2800"/>
            </a:pPr>
            <a:r>
              <a:rPr lang="en-US" dirty="0"/>
              <a:t>Testing 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446" name="Google Shape;446;p32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MAIN CHALLENGES AND DIFFICULTIES</a:t>
            </a:r>
            <a:endParaRPr/>
          </a:p>
        </p:txBody>
      </p:sp>
      <p:sp>
        <p:nvSpPr>
          <p:cNvPr id="447" name="Google Shape;447;p32"/>
          <p:cNvSpPr/>
          <p:nvPr/>
        </p:nvSpPr>
        <p:spPr>
          <a:xfrm>
            <a:off x="117241" y="6129741"/>
            <a:ext cx="1742409" cy="6519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3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453" name="Google Shape;453;p33"/>
          <p:cNvSpPr/>
          <p:nvPr/>
        </p:nvSpPr>
        <p:spPr>
          <a:xfrm>
            <a:off x="117241" y="6129741"/>
            <a:ext cx="1742409" cy="6519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3"/>
          <p:cNvSpPr/>
          <p:nvPr/>
        </p:nvSpPr>
        <p:spPr>
          <a:xfrm>
            <a:off x="1834250" y="1747110"/>
            <a:ext cx="1607450" cy="18312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3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8" name="Google Shape;455;p33">
            <a:extLst>
              <a:ext uri="{FF2B5EF4-FFF2-40B4-BE49-F238E27FC236}">
                <a16:creationId xmlns:a16="http://schemas.microsoft.com/office/drawing/2014/main" id="{917BAC80-5D9D-47C5-B945-F18A31EE42EB}"/>
              </a:ext>
            </a:extLst>
          </p:cNvPr>
          <p:cNvSpPr/>
          <p:nvPr/>
        </p:nvSpPr>
        <p:spPr>
          <a:xfrm>
            <a:off x="1834250" y="2066718"/>
            <a:ext cx="1607450" cy="18312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C5DD32-B6BC-477E-B5E5-566635A78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41" y="2258826"/>
            <a:ext cx="5852172" cy="4352553"/>
          </a:xfrm>
          <a:prstGeom prst="rect">
            <a:avLst/>
          </a:prstGeom>
        </p:spPr>
      </p:pic>
      <p:sp>
        <p:nvSpPr>
          <p:cNvPr id="10" name="Google Shape;454;p33">
            <a:extLst>
              <a:ext uri="{FF2B5EF4-FFF2-40B4-BE49-F238E27FC236}">
                <a16:creationId xmlns:a16="http://schemas.microsoft.com/office/drawing/2014/main" id="{257C4081-E891-427A-908A-D402635FB987}"/>
              </a:ext>
            </a:extLst>
          </p:cNvPr>
          <p:cNvSpPr txBox="1"/>
          <p:nvPr/>
        </p:nvSpPr>
        <p:spPr>
          <a:xfrm>
            <a:off x="1571844" y="1864190"/>
            <a:ext cx="4816458" cy="78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Reconstructed Image</a:t>
            </a:r>
            <a:endParaRPr sz="24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C4D282D3-CBB3-40EC-8D8E-DE88F7A24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84" y="1033624"/>
            <a:ext cx="5852172" cy="43525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16B25C-0903-4D3A-814D-E57EBE7254CC}"/>
              </a:ext>
            </a:extLst>
          </p:cNvPr>
          <p:cNvSpPr txBox="1"/>
          <p:nvPr/>
        </p:nvSpPr>
        <p:spPr>
          <a:xfrm>
            <a:off x="7957236" y="306679"/>
            <a:ext cx="2370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Field Map</a:t>
            </a:r>
            <a:endParaRPr lang="en-IL" sz="2200" u="sn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472E5D-886A-4756-97E8-02C5CD15D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D70FB7-7F8B-429E-9397-CBCF4FF8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2487144" cy="920336"/>
          </a:xfrm>
        </p:spPr>
        <p:txBody>
          <a:bodyPr/>
          <a:lstStyle/>
          <a:p>
            <a:r>
              <a:rPr lang="en-US" dirty="0"/>
              <a:t>RESULTS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3F870-57D5-4A7C-927D-4ADCE3865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548" y="1166957"/>
            <a:ext cx="7703998" cy="57298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E142DB-5B6E-4457-A673-04F3DED04A04}"/>
              </a:ext>
            </a:extLst>
          </p:cNvPr>
          <p:cNvSpPr txBox="1"/>
          <p:nvPr/>
        </p:nvSpPr>
        <p:spPr>
          <a:xfrm>
            <a:off x="2043279" y="1166957"/>
            <a:ext cx="386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Averaged Field Map</a:t>
            </a:r>
            <a:endParaRPr lang="en-IL" sz="2400" u="sng" dirty="0"/>
          </a:p>
        </p:txBody>
      </p:sp>
    </p:spTree>
    <p:extLst>
      <p:ext uri="{BB962C8B-B14F-4D97-AF65-F5344CB8AC3E}">
        <p14:creationId xmlns:p14="http://schemas.microsoft.com/office/powerpoint/2010/main" val="2613142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64" name="Google Shape;464;p34"/>
          <p:cNvSpPr txBox="1">
            <a:spLocks noGrp="1"/>
          </p:cNvSpPr>
          <p:nvPr>
            <p:ph type="title"/>
          </p:nvPr>
        </p:nvSpPr>
        <p:spPr>
          <a:xfrm>
            <a:off x="2259537" y="1226288"/>
            <a:ext cx="13464858" cy="265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 sz="4800" dirty="0">
                <a:solidFill>
                  <a:schemeClr val="bg1"/>
                </a:solidFill>
              </a:rPr>
              <a:t>CONCLUDING REMARKS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465" name="Google Shape;465;p34"/>
          <p:cNvSpPr/>
          <p:nvPr/>
        </p:nvSpPr>
        <p:spPr>
          <a:xfrm>
            <a:off x="117241" y="6129741"/>
            <a:ext cx="1742409" cy="6519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3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90339" y="723900"/>
            <a:ext cx="5305661" cy="5289589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471" name="Google Shape;471;p35"/>
          <p:cNvSpPr txBox="1">
            <a:spLocks noGrp="1"/>
          </p:cNvSpPr>
          <p:nvPr>
            <p:ph type="title"/>
          </p:nvPr>
        </p:nvSpPr>
        <p:spPr>
          <a:xfrm>
            <a:off x="6469778" y="2907790"/>
            <a:ext cx="5011410" cy="92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472" name="Google Shape;472;p35"/>
          <p:cNvSpPr/>
          <p:nvPr/>
        </p:nvSpPr>
        <p:spPr>
          <a:xfrm>
            <a:off x="9880600" y="228600"/>
            <a:ext cx="1968500" cy="921807"/>
          </a:xfrm>
          <a:prstGeom prst="rect">
            <a:avLst/>
          </a:prstGeom>
          <a:solidFill>
            <a:srgbClr val="2C567A"/>
          </a:solidFill>
          <a:ln w="12700" cap="flat" cmpd="sng">
            <a:solidFill>
              <a:srgbClr val="2C567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5"/>
          <p:cNvSpPr/>
          <p:nvPr/>
        </p:nvSpPr>
        <p:spPr>
          <a:xfrm>
            <a:off x="6299200" y="4406900"/>
            <a:ext cx="1968500" cy="1106004"/>
          </a:xfrm>
          <a:prstGeom prst="rect">
            <a:avLst/>
          </a:prstGeom>
          <a:solidFill>
            <a:srgbClr val="2C567A"/>
          </a:solidFill>
          <a:ln w="12700" cap="flat" cmpd="sng">
            <a:solidFill>
              <a:srgbClr val="2C567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5"/>
          <p:cNvSpPr txBox="1"/>
          <p:nvPr/>
        </p:nvSpPr>
        <p:spPr>
          <a:xfrm>
            <a:off x="6469778" y="4218606"/>
            <a:ext cx="5011410" cy="92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rbel"/>
              <a:buNone/>
            </a:pPr>
            <a:r>
              <a:rPr lang="en-US" sz="2400" b="1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body" idx="1"/>
          </p:nvPr>
        </p:nvSpPr>
        <p:spPr>
          <a:xfrm>
            <a:off x="2139388" y="1154832"/>
            <a:ext cx="7900525" cy="76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/>
              <a:t>MRI is a successful imaging tool which provides a vast amount of anatomical and functional information, which facilitate and improve diagnosis and patient treatment without harmful radiation.</a:t>
            </a:r>
            <a:endParaRPr/>
          </a:p>
          <a:p>
            <a:pPr marL="285750" lvl="0" indent="-2857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/>
              <a:t>However, MRI requires </a:t>
            </a:r>
            <a:r>
              <a:rPr lang="en-US" b="1"/>
              <a:t>high costs </a:t>
            </a:r>
            <a:r>
              <a:rPr lang="en-US"/>
              <a:t>and </a:t>
            </a:r>
            <a:r>
              <a:rPr lang="en-US" b="1"/>
              <a:t>high maintenance costs</a:t>
            </a:r>
            <a:r>
              <a:rPr lang="en-US"/>
              <a:t>.</a:t>
            </a:r>
            <a:endParaRPr sz="900"/>
          </a:p>
          <a:p>
            <a:pPr marL="285750" lvl="0" indent="-2857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/>
              <a:t>Due to the costs, high weight and complex equipment, MRI is </a:t>
            </a:r>
            <a:r>
              <a:rPr lang="en-US" b="1"/>
              <a:t>not</a:t>
            </a:r>
            <a:r>
              <a:rPr lang="en-US"/>
              <a:t> currently </a:t>
            </a:r>
            <a:r>
              <a:rPr lang="en-US" b="1"/>
              <a:t>accessible clinically </a:t>
            </a:r>
            <a:r>
              <a:rPr lang="en-US"/>
              <a:t>as desired</a:t>
            </a:r>
            <a:endParaRPr/>
          </a:p>
          <a:p>
            <a:pPr marL="0" lvl="0" indent="0" algn="ctr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sp>
        <p:nvSpPr>
          <p:cNvPr id="259" name="Google Shape;259;p21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260" name="Google Shape;260;p2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93626" y="3657600"/>
            <a:ext cx="4604748" cy="32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261" name="Google Shape;261;p21"/>
          <p:cNvSpPr/>
          <p:nvPr/>
        </p:nvSpPr>
        <p:spPr>
          <a:xfrm>
            <a:off x="198783" y="6132890"/>
            <a:ext cx="1669774" cy="645698"/>
          </a:xfrm>
          <a:prstGeom prst="rect">
            <a:avLst/>
          </a:prstGeom>
          <a:solidFill>
            <a:srgbClr val="2C567A"/>
          </a:solidFill>
          <a:ln w="12700" cap="flat" cmpd="sng">
            <a:solidFill>
              <a:srgbClr val="2C567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279" name="Google Shape;279;p2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84647" y="0"/>
            <a:ext cx="6307353" cy="435133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280" name="Google Shape;280;p23"/>
          <p:cNvSpPr txBox="1">
            <a:spLocks noGrp="1"/>
          </p:cNvSpPr>
          <p:nvPr>
            <p:ph type="title"/>
          </p:nvPr>
        </p:nvSpPr>
        <p:spPr>
          <a:xfrm>
            <a:off x="515938" y="374500"/>
            <a:ext cx="49372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 dirty="0"/>
              <a:t>INTRO – CONT.</a:t>
            </a:r>
            <a:endParaRPr dirty="0"/>
          </a:p>
        </p:txBody>
      </p:sp>
      <p:sp>
        <p:nvSpPr>
          <p:cNvPr id="281" name="Google Shape;281;p23"/>
          <p:cNvSpPr/>
          <p:nvPr/>
        </p:nvSpPr>
        <p:spPr>
          <a:xfrm>
            <a:off x="336550" y="6222667"/>
            <a:ext cx="1333500" cy="4661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67;p22">
            <a:extLst>
              <a:ext uri="{FF2B5EF4-FFF2-40B4-BE49-F238E27FC236}">
                <a16:creationId xmlns:a16="http://schemas.microsoft.com/office/drawing/2014/main" id="{F9F15227-7497-4D2E-8879-117AE3038DF0}"/>
              </a:ext>
            </a:extLst>
          </p:cNvPr>
          <p:cNvSpPr txBox="1">
            <a:spLocks/>
          </p:cNvSpPr>
          <p:nvPr/>
        </p:nvSpPr>
        <p:spPr>
          <a:xfrm>
            <a:off x="691361" y="1978025"/>
            <a:ext cx="399147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 algn="l" rtl="0">
              <a:spcBef>
                <a:spcPts val="0"/>
              </a:spcBef>
              <a:buSzPts val="2000"/>
            </a:pPr>
            <a:r>
              <a:rPr lang="en-US" sz="2200" dirty="0"/>
              <a:t>One of the </a:t>
            </a:r>
            <a:r>
              <a:rPr lang="en-US" sz="2200" b="1" dirty="0"/>
              <a:t>main processes </a:t>
            </a:r>
            <a:r>
              <a:rPr lang="en-US" sz="2200" dirty="0"/>
              <a:t>that raises the MRI costs is gaining a magnet that produces </a:t>
            </a:r>
            <a:r>
              <a:rPr lang="en-US" sz="2200" b="1" dirty="0"/>
              <a:t>homogeneous magnetic field</a:t>
            </a:r>
            <a:r>
              <a:rPr lang="en-US" sz="2200" dirty="0"/>
              <a:t>. </a:t>
            </a:r>
          </a:p>
          <a:p>
            <a:pPr marL="228600" indent="-165100" algn="l" rtl="0">
              <a:buSzPts val="1000"/>
              <a:buFont typeface="Arial"/>
              <a:buNone/>
            </a:pPr>
            <a:endParaRPr lang="en-US" sz="2200" dirty="0"/>
          </a:p>
          <a:p>
            <a:pPr marL="228600" indent="-228600" algn="l" rtl="0">
              <a:buSzPts val="2000"/>
            </a:pPr>
            <a:r>
              <a:rPr lang="en-US" sz="2200" dirty="0"/>
              <a:t>For that, </a:t>
            </a:r>
            <a:r>
              <a:rPr lang="en-US" sz="2200" b="1" dirty="0"/>
              <a:t>heavy induced magnet </a:t>
            </a:r>
            <a:r>
              <a:rPr lang="en-US" sz="2200" dirty="0"/>
              <a:t>is required in addition to </a:t>
            </a:r>
            <a:r>
              <a:rPr lang="en-US" sz="2200" b="1" dirty="0"/>
              <a:t>gradient coils </a:t>
            </a:r>
            <a:r>
              <a:rPr lang="en-US" sz="2200" dirty="0"/>
              <a:t>that add magnetic field that help us correcting the inhomogeneities and also add dependency in location, in order to reconstruct an image.</a:t>
            </a:r>
          </a:p>
          <a:p>
            <a:pPr marL="0" indent="0" algn="l" rtl="0">
              <a:buSzPts val="1800"/>
              <a:buFont typeface="Arial"/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>
            <a:spLocks noGrp="1"/>
          </p:cNvSpPr>
          <p:nvPr>
            <p:ph type="body" idx="1"/>
          </p:nvPr>
        </p:nvSpPr>
        <p:spPr>
          <a:xfrm>
            <a:off x="538961" y="1825625"/>
            <a:ext cx="399147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l" rtl="0">
              <a:lnSpc>
                <a:spcPct val="110000"/>
              </a:lnSpc>
              <a:spcBef>
                <a:spcPts val="0"/>
              </a:spcBef>
              <a:buSzPts val="2000"/>
              <a:buNone/>
            </a:pPr>
            <a:r>
              <a:rPr lang="en-US" sz="2000" dirty="0"/>
              <a:t>In previous work done in Prof. Uri </a:t>
            </a:r>
            <a:r>
              <a:rPr lang="en-US" sz="2000" dirty="0" err="1"/>
              <a:t>Nevo‘s</a:t>
            </a:r>
            <a:r>
              <a:rPr lang="en-US" sz="2000" dirty="0"/>
              <a:t> lab, simulations and computational analyzes showed </a:t>
            </a:r>
            <a:r>
              <a:rPr lang="en-US" sz="2000" b="1" dirty="0"/>
              <a:t>a proof of concept </a:t>
            </a:r>
            <a:r>
              <a:rPr lang="en-US" sz="2000" dirty="0"/>
              <a:t>and</a:t>
            </a:r>
            <a:r>
              <a:rPr lang="en-US" sz="2000" b="1" dirty="0"/>
              <a:t> </a:t>
            </a:r>
            <a:r>
              <a:rPr lang="en-US" sz="2000" dirty="0"/>
              <a:t>demonstrated theoretically and </a:t>
            </a:r>
            <a:r>
              <a:rPr lang="en-US" sz="2000" dirty="0" err="1"/>
              <a:t>simulatively</a:t>
            </a:r>
            <a:r>
              <a:rPr lang="en-US" sz="2000" b="1" dirty="0"/>
              <a:t> </a:t>
            </a:r>
            <a:r>
              <a:rPr lang="en-US" sz="2000" dirty="0"/>
              <a:t>that</a:t>
            </a:r>
            <a:r>
              <a:rPr lang="en-US" sz="2000" b="1" dirty="0"/>
              <a:t> it is possible to reconstruct data</a:t>
            </a:r>
            <a:r>
              <a:rPr lang="en-US" sz="2000" dirty="0"/>
              <a:t> acquired: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SzPts val="2000"/>
              <a:buNone/>
            </a:pPr>
            <a:endParaRPr lang="en-US" sz="2000" dirty="0"/>
          </a:p>
          <a:p>
            <a:pPr marL="342900" indent="-342900" algn="l" rtl="0">
              <a:lnSpc>
                <a:spcPct val="110000"/>
              </a:lnSpc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sz="2000" b="1" dirty="0"/>
              <a:t>using a magnet that produces inhomogeneous magnetic field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buSzPts val="2000"/>
              <a:buNone/>
            </a:pPr>
            <a:endParaRPr lang="en-US" sz="2000" dirty="0"/>
          </a:p>
          <a:p>
            <a:pPr marL="342900" indent="-342900" algn="l" rtl="0">
              <a:lnSpc>
                <a:spcPct val="110000"/>
              </a:lnSpc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sz="2000" b="1" dirty="0"/>
              <a:t>without gradient coils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  <p:sp>
        <p:nvSpPr>
          <p:cNvPr id="268" name="Google Shape;268;p22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69" name="Google Shape;269;p2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84647" y="0"/>
            <a:ext cx="6307353" cy="435133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270" name="Google Shape;270;p22"/>
          <p:cNvSpPr txBox="1"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INTRO – CONT.</a:t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336550" y="6222667"/>
            <a:ext cx="1333500" cy="4661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/>
          <p:nvPr/>
        </p:nvSpPr>
        <p:spPr>
          <a:xfrm>
            <a:off x="4848891" y="405394"/>
            <a:ext cx="7343109" cy="64526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0" y="3673867"/>
            <a:ext cx="12192000" cy="83099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03E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117241" y="6129741"/>
            <a:ext cx="1742409" cy="6519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4"/>
          <p:cNvSpPr txBox="1"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PROJECT GOAL</a:t>
            </a:r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body" idx="1"/>
          </p:nvPr>
        </p:nvSpPr>
        <p:spPr>
          <a:xfrm>
            <a:off x="1719600" y="5087778"/>
            <a:ext cx="9278271" cy="126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110000"/>
              </a:lnSpc>
              <a:buSzPts val="1800"/>
            </a:pPr>
            <a:r>
              <a:rPr lang="en-US" sz="1800" dirty="0"/>
              <a:t>Therefore, after the acquisition and the encoding of mock data, our framework is based on </a:t>
            </a:r>
            <a:r>
              <a:rPr lang="en-US" sz="1800" b="1" dirty="0"/>
              <a:t>examining</a:t>
            </a:r>
            <a:r>
              <a:rPr lang="en-US" sz="1800" dirty="0"/>
              <a:t> </a:t>
            </a:r>
            <a:r>
              <a:rPr lang="en-US" sz="1800" b="1" dirty="0"/>
              <a:t>the reconstruction process using</a:t>
            </a:r>
            <a:r>
              <a:rPr lang="en-US" sz="1800" dirty="0"/>
              <a:t> </a:t>
            </a:r>
            <a:r>
              <a:rPr lang="en-US" sz="1800" b="1" dirty="0"/>
              <a:t>a</a:t>
            </a:r>
            <a:r>
              <a:rPr lang="en-US" sz="1800" dirty="0"/>
              <a:t> </a:t>
            </a:r>
            <a:r>
              <a:rPr lang="en-US" sz="2000" b="1" dirty="0"/>
              <a:t>minimalistic</a:t>
            </a:r>
            <a:r>
              <a:rPr lang="en-US" sz="2000" dirty="0"/>
              <a:t> </a:t>
            </a:r>
            <a:r>
              <a:rPr lang="en-US" sz="2000" b="1" dirty="0"/>
              <a:t>developed</a:t>
            </a:r>
            <a:r>
              <a:rPr lang="en-US" sz="2000" dirty="0"/>
              <a:t> </a:t>
            </a:r>
            <a:r>
              <a:rPr lang="en-US" sz="2000" b="1" dirty="0"/>
              <a:t>MRI</a:t>
            </a:r>
            <a:r>
              <a:rPr lang="en-US" sz="1800" dirty="0"/>
              <a:t>. For that we will scan and examine three-dimensional objects in several scanning protocols. </a:t>
            </a:r>
          </a:p>
        </p:txBody>
      </p:sp>
      <p:sp>
        <p:nvSpPr>
          <p:cNvPr id="292" name="Google Shape;292;p24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93" name="Google Shape;293;p24" descr="Mone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6481" y="3242024"/>
            <a:ext cx="941641" cy="941641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94" name="Google Shape;294;p24" descr="Magne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4782" y="3245029"/>
            <a:ext cx="941640" cy="94164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95" name="Google Shape;295;p24" descr="Single gear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4475685" y="3260956"/>
            <a:ext cx="941641" cy="941641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96" name="Google Shape;296;p24" descr="Cell Towe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08951" y="3263544"/>
            <a:ext cx="941641" cy="941641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97" name="Google Shape;297;p24"/>
          <p:cNvSpPr txBox="1"/>
          <p:nvPr/>
        </p:nvSpPr>
        <p:spPr>
          <a:xfrm>
            <a:off x="10494551" y="2628616"/>
            <a:ext cx="8255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CHEAP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4052571" y="2509257"/>
            <a:ext cx="17878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GRADIENT COILS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2033233" y="2462966"/>
            <a:ext cx="22386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INTENSITY MAGNETIC FIELD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4"/>
          <p:cNvSpPr/>
          <p:nvPr/>
        </p:nvSpPr>
        <p:spPr>
          <a:xfrm>
            <a:off x="152109" y="2367908"/>
            <a:ext cx="212875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INHOMOGENEOUS MAGNETIC FIELD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24" descr="Children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29696" y="3245029"/>
            <a:ext cx="941640" cy="94164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302" name="Google Shape;302;p24"/>
          <p:cNvSpPr txBox="1"/>
          <p:nvPr/>
        </p:nvSpPr>
        <p:spPr>
          <a:xfrm>
            <a:off x="6358736" y="2628099"/>
            <a:ext cx="1681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ACCESSIBLE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24" descr="Puzzl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32443" y="3261028"/>
            <a:ext cx="941569" cy="941569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304" name="Google Shape;304;p24"/>
          <p:cNvSpPr txBox="1"/>
          <p:nvPr/>
        </p:nvSpPr>
        <p:spPr>
          <a:xfrm>
            <a:off x="8139430" y="2654056"/>
            <a:ext cx="17878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COMPLEX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1445335" y="1481923"/>
            <a:ext cx="9301329" cy="686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0000"/>
              </a:lnSpc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application that will help reconstructing images from non-homogeneous magnetic field</a:t>
            </a:r>
            <a:endParaRPr lang="en-US" sz="1800" dirty="0"/>
          </a:p>
          <a:p>
            <a:pPr lvl="0">
              <a:lnSpc>
                <a:spcPct val="110000"/>
              </a:lnSpc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where the vision is…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METHODS</a:t>
            </a:r>
            <a:endParaRPr/>
          </a:p>
        </p:txBody>
      </p:sp>
      <p:sp>
        <p:nvSpPr>
          <p:cNvPr id="311" name="Google Shape;311;p25"/>
          <p:cNvSpPr txBox="1">
            <a:spLocks noGrp="1"/>
          </p:cNvSpPr>
          <p:nvPr>
            <p:ph type="body" idx="1"/>
          </p:nvPr>
        </p:nvSpPr>
        <p:spPr>
          <a:xfrm>
            <a:off x="680934" y="2863158"/>
            <a:ext cx="4074002" cy="28466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143" t="-3211" r="-1197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12" name="Google Shape;312;p25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13" name="Google Shape;313;p25"/>
          <p:cNvSpPr txBox="1">
            <a:spLocks noGrp="1"/>
          </p:cNvSpPr>
          <p:nvPr>
            <p:ph type="body" idx="2"/>
          </p:nvPr>
        </p:nvSpPr>
        <p:spPr>
          <a:xfrm>
            <a:off x="1309370" y="2011680"/>
            <a:ext cx="3445566" cy="38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FIELD MAPS | JOHN PAULY 2005</a:t>
            </a:r>
            <a:endParaRPr/>
          </a:p>
        </p:txBody>
      </p:sp>
      <p:pic>
        <p:nvPicPr>
          <p:cNvPr id="314" name="Google Shape;314;p25" descr="Pencil"/>
          <p:cNvPicPr preferRelativeResize="0">
            <a:picLocks noGrp="1"/>
          </p:cNvPicPr>
          <p:nvPr>
            <p:ph type="pic" idx="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282969" y="1850968"/>
            <a:ext cx="605487" cy="60548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5"/>
          <p:cNvSpPr/>
          <p:nvPr/>
        </p:nvSpPr>
        <p:spPr>
          <a:xfrm>
            <a:off x="5779168" y="4500067"/>
            <a:ext cx="6400800" cy="14842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4113" y="6077374"/>
            <a:ext cx="2243647" cy="6054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0276" y="2743259"/>
            <a:ext cx="4206112" cy="38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95235" y="4563175"/>
            <a:ext cx="2276192" cy="720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95235" y="3697956"/>
            <a:ext cx="2276192" cy="38743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5"/>
          <p:cNvSpPr txBox="1"/>
          <p:nvPr/>
        </p:nvSpPr>
        <p:spPr>
          <a:xfrm>
            <a:off x="8838772" y="5698370"/>
            <a:ext cx="1096839" cy="3077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8331" t="-25997" r="-4442" b="-4999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21" name="Google Shape;321;p25"/>
          <p:cNvCxnSpPr/>
          <p:nvPr/>
        </p:nvCxnSpPr>
        <p:spPr>
          <a:xfrm>
            <a:off x="9245600" y="3275034"/>
            <a:ext cx="0" cy="25286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2" name="Google Shape;322;p25"/>
          <p:cNvCxnSpPr/>
          <p:nvPr/>
        </p:nvCxnSpPr>
        <p:spPr>
          <a:xfrm>
            <a:off x="9260547" y="4270120"/>
            <a:ext cx="0" cy="25286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3" name="Google Shape;323;p25"/>
          <p:cNvCxnSpPr/>
          <p:nvPr/>
        </p:nvCxnSpPr>
        <p:spPr>
          <a:xfrm>
            <a:off x="9278469" y="5321969"/>
            <a:ext cx="0" cy="25286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4" name="Google Shape;324;p25"/>
          <p:cNvCxnSpPr/>
          <p:nvPr/>
        </p:nvCxnSpPr>
        <p:spPr>
          <a:xfrm>
            <a:off x="5142832" y="4420618"/>
            <a:ext cx="648368" cy="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/>
          <p:nvPr/>
        </p:nvSpPr>
        <p:spPr>
          <a:xfrm>
            <a:off x="5585712" y="4174435"/>
            <a:ext cx="6606288" cy="17890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PROJECT DEMO </a:t>
            </a:r>
            <a:endParaRPr/>
          </a:p>
        </p:txBody>
      </p:sp>
      <p:sp>
        <p:nvSpPr>
          <p:cNvPr id="332" name="Google Shape;332;p26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33" name="Google Shape;333;p26"/>
          <p:cNvSpPr txBox="1">
            <a:spLocks noGrp="1"/>
          </p:cNvSpPr>
          <p:nvPr>
            <p:ph type="body" idx="2"/>
          </p:nvPr>
        </p:nvSpPr>
        <p:spPr>
          <a:xfrm>
            <a:off x="1309370" y="1903728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ALGORITHM – BLOCK DIAGRAM</a:t>
            </a: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117241" y="6129741"/>
            <a:ext cx="1742409" cy="6519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26" descr="Laptop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98782" y="4906113"/>
            <a:ext cx="605487" cy="605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6" descr="Monitor"/>
          <p:cNvPicPr preferRelativeResize="0">
            <a:picLocks noGrp="1"/>
          </p:cNvPicPr>
          <p:nvPr>
            <p:ph type="pic" idx="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282969" y="1850968"/>
            <a:ext cx="605487" cy="605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26"/>
          <p:cNvGrpSpPr/>
          <p:nvPr/>
        </p:nvGrpSpPr>
        <p:grpSpPr>
          <a:xfrm>
            <a:off x="2025587" y="3307654"/>
            <a:ext cx="8546389" cy="2805972"/>
            <a:chOff x="67289" y="1457958"/>
            <a:chExt cx="8546389" cy="2805972"/>
          </a:xfrm>
        </p:grpSpPr>
        <p:sp>
          <p:nvSpPr>
            <p:cNvPr id="338" name="Google Shape;338;p26"/>
            <p:cNvSpPr/>
            <p:nvPr/>
          </p:nvSpPr>
          <p:spPr>
            <a:xfrm>
              <a:off x="6629589" y="1869023"/>
              <a:ext cx="1984089" cy="1984191"/>
            </a:xfrm>
            <a:prstGeom prst="ellipse">
              <a:avLst/>
            </a:prstGeom>
            <a:gradFill>
              <a:gsLst>
                <a:gs pos="0">
                  <a:srgbClr val="4782D0"/>
                </a:gs>
                <a:gs pos="50000">
                  <a:srgbClr val="0073D0"/>
                </a:gs>
                <a:gs pos="100000">
                  <a:srgbClr val="0065C0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6695952" y="1935174"/>
              <a:ext cx="1852214" cy="1851888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 txBox="1"/>
            <p:nvPr/>
          </p:nvSpPr>
          <p:spPr>
            <a:xfrm>
              <a:off x="6960554" y="2199780"/>
              <a:ext cx="1323010" cy="1322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Interpolation – more accurate ∆B map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 rot="2700000">
              <a:off x="4570611" y="1868883"/>
              <a:ext cx="1984122" cy="1984122"/>
            </a:xfrm>
            <a:prstGeom prst="teardrop">
              <a:avLst>
                <a:gd name="adj" fmla="val 100000"/>
              </a:avLst>
            </a:prstGeom>
            <a:gradFill>
              <a:gsLst>
                <a:gs pos="0">
                  <a:srgbClr val="474B68"/>
                </a:gs>
                <a:gs pos="50000">
                  <a:srgbClr val="051B54"/>
                </a:gs>
                <a:gs pos="100000">
                  <a:srgbClr val="00154D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4645499" y="1935174"/>
              <a:ext cx="1852214" cy="1851888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0A1D5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 txBox="1"/>
            <p:nvPr/>
          </p:nvSpPr>
          <p:spPr>
            <a:xfrm>
              <a:off x="4910101" y="2199780"/>
              <a:ext cx="1323010" cy="1322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Obtain ∆B map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 rot="2700000">
              <a:off x="2528667" y="1868883"/>
              <a:ext cx="1984122" cy="1984122"/>
            </a:xfrm>
            <a:prstGeom prst="teardrop">
              <a:avLst>
                <a:gd name="adj" fmla="val 100000"/>
              </a:avLst>
            </a:prstGeom>
            <a:gradFill>
              <a:gsLst>
                <a:gs pos="0">
                  <a:srgbClr val="787878"/>
                </a:gs>
                <a:gs pos="50000">
                  <a:schemeClr val="accent4"/>
                </a:gs>
                <a:gs pos="100000">
                  <a:srgbClr val="595959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2595046" y="1935174"/>
              <a:ext cx="1852214" cy="1851888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 txBox="1"/>
            <p:nvPr/>
          </p:nvSpPr>
          <p:spPr>
            <a:xfrm>
              <a:off x="2859648" y="2199780"/>
              <a:ext cx="1323010" cy="1322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Divide by ∆TE and </a:t>
              </a:r>
              <a:r>
                <a:rPr lang="en-US" sz="20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Ɣ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 rot="2700000">
              <a:off x="478214" y="1868883"/>
              <a:ext cx="1984122" cy="1984122"/>
            </a:xfrm>
            <a:prstGeom prst="teardrop">
              <a:avLst>
                <a:gd name="adj" fmla="val 100000"/>
              </a:avLst>
            </a:prstGeom>
            <a:gradFill>
              <a:gsLst>
                <a:gs pos="0">
                  <a:srgbClr val="5785B1"/>
                </a:gs>
                <a:gs pos="50000">
                  <a:srgbClr val="3276AB"/>
                </a:gs>
                <a:gs pos="100000">
                  <a:srgbClr val="28689B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544593" y="1935174"/>
              <a:ext cx="1852214" cy="1851888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397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 txBox="1"/>
            <p:nvPr/>
          </p:nvSpPr>
          <p:spPr>
            <a:xfrm>
              <a:off x="809195" y="2199780"/>
              <a:ext cx="1323010" cy="1322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Find ∆</a:t>
              </a:r>
              <a:r>
                <a:rPr lang="en-US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 by the </a:t>
              </a: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multiplication</a:t>
              </a:r>
              <a:r>
                <a:rPr lang="en-US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of conj(m1) and m2)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p26"/>
          <p:cNvSpPr txBox="1"/>
          <p:nvPr/>
        </p:nvSpPr>
        <p:spPr>
          <a:xfrm>
            <a:off x="1559543" y="2724491"/>
            <a:ext cx="30940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previous described paper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/>
          <p:nvPr/>
        </p:nvSpPr>
        <p:spPr>
          <a:xfrm>
            <a:off x="0" y="1405922"/>
            <a:ext cx="12192000" cy="4836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7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MAJOR COMPONENTS</a:t>
            </a:r>
            <a:endParaRPr/>
          </a:p>
        </p:txBody>
      </p:sp>
      <p:sp>
        <p:nvSpPr>
          <p:cNvPr id="358" name="Google Shape;358;p27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59" name="Google Shape;359;p27"/>
          <p:cNvSpPr/>
          <p:nvPr/>
        </p:nvSpPr>
        <p:spPr>
          <a:xfrm>
            <a:off x="336550" y="6222667"/>
            <a:ext cx="1333500" cy="4661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" name="Google Shape;360;p27"/>
          <p:cNvGrpSpPr/>
          <p:nvPr/>
        </p:nvGrpSpPr>
        <p:grpSpPr>
          <a:xfrm>
            <a:off x="-171449" y="1307785"/>
            <a:ext cx="9782249" cy="2697037"/>
            <a:chOff x="-2117893" y="1502813"/>
            <a:chExt cx="9947785" cy="2776191"/>
          </a:xfrm>
        </p:grpSpPr>
        <p:sp>
          <p:nvSpPr>
            <p:cNvPr id="361" name="Google Shape;361;p27"/>
            <p:cNvSpPr/>
            <p:nvPr/>
          </p:nvSpPr>
          <p:spPr>
            <a:xfrm>
              <a:off x="-2117893" y="1502813"/>
              <a:ext cx="6700806" cy="479825"/>
            </a:xfrm>
            <a:prstGeom prst="rect">
              <a:avLst/>
            </a:prstGeom>
            <a:solidFill>
              <a:srgbClr val="E7E6E6"/>
            </a:solidFill>
            <a:ln w="12700" cap="flat" cmpd="sng">
              <a:solidFill>
                <a:srgbClr val="E7E6E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485056" y="1506569"/>
              <a:ext cx="3606634" cy="2457632"/>
            </a:xfrm>
            <a:prstGeom prst="rect">
              <a:avLst/>
            </a:prstGeom>
            <a:solidFill>
              <a:srgbClr val="E7E6E6"/>
            </a:solidFill>
            <a:ln w="12700" cap="flat" cmpd="sng">
              <a:solidFill>
                <a:srgbClr val="E7E6E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4411160" y="1506569"/>
              <a:ext cx="3418732" cy="2772435"/>
            </a:xfrm>
            <a:prstGeom prst="rect">
              <a:avLst/>
            </a:prstGeom>
            <a:solidFill>
              <a:srgbClr val="E7E6E6"/>
            </a:solidFill>
            <a:ln w="12700" cap="flat" cmpd="sng">
              <a:solidFill>
                <a:srgbClr val="E7E6E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7"/>
            <p:cNvSpPr txBox="1"/>
            <p:nvPr/>
          </p:nvSpPr>
          <p:spPr>
            <a:xfrm>
              <a:off x="4582913" y="2524678"/>
              <a:ext cx="3128964" cy="1754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GUI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GUI allows the user to start the system, to calculate phase maps, field maps and averaged field map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5" name="Google Shape;365;p27"/>
            <p:cNvGrpSpPr/>
            <p:nvPr/>
          </p:nvGrpSpPr>
          <p:grpSpPr>
            <a:xfrm>
              <a:off x="5659673" y="1577393"/>
              <a:ext cx="921705" cy="914400"/>
              <a:chOff x="5827845" y="1992611"/>
              <a:chExt cx="921705" cy="914400"/>
            </a:xfrm>
          </p:grpSpPr>
          <p:sp>
            <p:nvSpPr>
              <p:cNvPr id="366" name="Google Shape;366;p27"/>
              <p:cNvSpPr/>
              <p:nvPr/>
            </p:nvSpPr>
            <p:spPr>
              <a:xfrm>
                <a:off x="5827845" y="2025496"/>
                <a:ext cx="921705" cy="84863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203E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67" name="Google Shape;367;p27" descr="Eye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827845" y="1992611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8" name="Google Shape;368;p27"/>
            <p:cNvSpPr txBox="1"/>
            <p:nvPr/>
          </p:nvSpPr>
          <p:spPr>
            <a:xfrm>
              <a:off x="723001" y="2620671"/>
              <a:ext cx="313074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BACK-END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Writing efficient functions to calculate phase and field maps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9" name="Google Shape;369;p27"/>
            <p:cNvGrpSpPr/>
            <p:nvPr/>
          </p:nvGrpSpPr>
          <p:grpSpPr>
            <a:xfrm>
              <a:off x="1827522" y="1612126"/>
              <a:ext cx="921705" cy="848630"/>
              <a:chOff x="1659494" y="1957321"/>
              <a:chExt cx="921705" cy="848630"/>
            </a:xfrm>
          </p:grpSpPr>
          <p:sp>
            <p:nvSpPr>
              <p:cNvPr id="370" name="Google Shape;370;p27"/>
              <p:cNvSpPr/>
              <p:nvPr/>
            </p:nvSpPr>
            <p:spPr>
              <a:xfrm>
                <a:off x="1659494" y="1957321"/>
                <a:ext cx="921705" cy="84863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203E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71" name="Google Shape;371;p27" descr="Statistics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823784" y="2073677"/>
                <a:ext cx="612222" cy="6122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72" name="Google Shape;372;p27"/>
          <p:cNvGrpSpPr/>
          <p:nvPr/>
        </p:nvGrpSpPr>
        <p:grpSpPr>
          <a:xfrm>
            <a:off x="2388186" y="3937960"/>
            <a:ext cx="9956771" cy="2750850"/>
            <a:chOff x="4352860" y="3830537"/>
            <a:chExt cx="9956771" cy="2750850"/>
          </a:xfrm>
        </p:grpSpPr>
        <p:grpSp>
          <p:nvGrpSpPr>
            <p:cNvPr id="373" name="Google Shape;373;p27"/>
            <p:cNvGrpSpPr/>
            <p:nvPr/>
          </p:nvGrpSpPr>
          <p:grpSpPr>
            <a:xfrm>
              <a:off x="4352860" y="3830537"/>
              <a:ext cx="9956771" cy="2750850"/>
              <a:chOff x="4352860" y="3830537"/>
              <a:chExt cx="9956771" cy="2750850"/>
            </a:xfrm>
          </p:grpSpPr>
          <p:sp>
            <p:nvSpPr>
              <p:cNvPr id="374" name="Google Shape;374;p27"/>
              <p:cNvSpPr/>
              <p:nvPr/>
            </p:nvSpPr>
            <p:spPr>
              <a:xfrm>
                <a:off x="7146274" y="6115244"/>
                <a:ext cx="7163357" cy="466143"/>
              </a:xfrm>
              <a:prstGeom prst="rect">
                <a:avLst/>
              </a:prstGeom>
              <a:solidFill>
                <a:srgbClr val="E7E6E6"/>
              </a:solidFill>
              <a:ln w="12700" cap="flat" cmpd="sng">
                <a:solidFill>
                  <a:srgbClr val="E7E6E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951446" y="4129084"/>
                <a:ext cx="3624028" cy="2374872"/>
              </a:xfrm>
              <a:prstGeom prst="rect">
                <a:avLst/>
              </a:prstGeom>
              <a:solidFill>
                <a:srgbClr val="E7E6E6"/>
              </a:solidFill>
              <a:ln w="12700" cap="flat" cmpd="sng">
                <a:solidFill>
                  <a:srgbClr val="E7E6E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27"/>
              <p:cNvSpPr txBox="1"/>
              <p:nvPr/>
            </p:nvSpPr>
            <p:spPr>
              <a:xfrm>
                <a:off x="8082538" y="5177244"/>
                <a:ext cx="3361843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TESTING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Each and every function will be backed-up with tests.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7"/>
              <p:cNvSpPr/>
              <p:nvPr/>
            </p:nvSpPr>
            <p:spPr>
              <a:xfrm>
                <a:off x="4352860" y="3830537"/>
                <a:ext cx="3243542" cy="2750850"/>
              </a:xfrm>
              <a:prstGeom prst="rect">
                <a:avLst/>
              </a:prstGeom>
              <a:solidFill>
                <a:srgbClr val="E7E6E6"/>
              </a:solidFill>
              <a:ln w="12700" cap="flat" cmpd="sng">
                <a:solidFill>
                  <a:srgbClr val="E7E6E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78" name="Google Shape;378;p27"/>
              <p:cNvGrpSpPr/>
              <p:nvPr/>
            </p:nvGrpSpPr>
            <p:grpSpPr>
              <a:xfrm>
                <a:off x="9297861" y="4228849"/>
                <a:ext cx="921705" cy="848630"/>
                <a:chOff x="9297861" y="3725992"/>
                <a:chExt cx="921705" cy="848630"/>
              </a:xfrm>
            </p:grpSpPr>
            <p:sp>
              <p:nvSpPr>
                <p:cNvPr id="379" name="Google Shape;379;p27"/>
                <p:cNvSpPr/>
                <p:nvPr/>
              </p:nvSpPr>
              <p:spPr>
                <a:xfrm>
                  <a:off x="9297861" y="3725992"/>
                  <a:ext cx="921705" cy="84863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203E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80" name="Google Shape;380;p27" descr="Research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9383287" y="3778832"/>
                  <a:ext cx="742950" cy="7429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381" name="Google Shape;381;p27"/>
            <p:cNvSpPr/>
            <p:nvPr/>
          </p:nvSpPr>
          <p:spPr>
            <a:xfrm>
              <a:off x="5521447" y="4028974"/>
              <a:ext cx="906367" cy="82443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203E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2" name="Google Shape;382;p27"/>
          <p:cNvSpPr txBox="1"/>
          <p:nvPr/>
        </p:nvSpPr>
        <p:spPr>
          <a:xfrm>
            <a:off x="2338973" y="5223490"/>
            <a:ext cx="336184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HANDLING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and write from 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27" descr="Tabl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30576" y="4169234"/>
            <a:ext cx="758760" cy="75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/>
          <p:nvPr/>
        </p:nvSpPr>
        <p:spPr>
          <a:xfrm>
            <a:off x="5585712" y="4174435"/>
            <a:ext cx="6606288" cy="178904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8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BACK-END </a:t>
            </a:r>
            <a:endParaRPr/>
          </a:p>
        </p:txBody>
      </p:sp>
      <p:sp>
        <p:nvSpPr>
          <p:cNvPr id="392" name="Google Shape;392;p28"/>
          <p:cNvSpPr txBox="1">
            <a:spLocks noGrp="1"/>
          </p:cNvSpPr>
          <p:nvPr>
            <p:ph type="sldNum" idx="12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93" name="Google Shape;393;p28"/>
          <p:cNvSpPr txBox="1">
            <a:spLocks noGrp="1"/>
          </p:cNvSpPr>
          <p:nvPr>
            <p:ph type="body" idx="2"/>
          </p:nvPr>
        </p:nvSpPr>
        <p:spPr>
          <a:xfrm>
            <a:off x="1309370" y="1903728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FUNCTION EXAMPLE</a:t>
            </a:r>
            <a:endParaRPr/>
          </a:p>
        </p:txBody>
      </p:sp>
      <p:pic>
        <p:nvPicPr>
          <p:cNvPr id="394" name="Google Shape;394;p28" descr="Pencil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82969" y="1850968"/>
            <a:ext cx="605487" cy="605487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8"/>
          <p:cNvSpPr/>
          <p:nvPr/>
        </p:nvSpPr>
        <p:spPr>
          <a:xfrm>
            <a:off x="117241" y="6129741"/>
            <a:ext cx="1742409" cy="6519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8"/>
          <p:cNvSpPr/>
          <p:nvPr/>
        </p:nvSpPr>
        <p:spPr>
          <a:xfrm>
            <a:off x="5133697" y="1704672"/>
            <a:ext cx="993637" cy="966023"/>
          </a:xfrm>
          <a:prstGeom prst="ellipse">
            <a:avLst/>
          </a:prstGeom>
          <a:solidFill>
            <a:srgbClr val="2C56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28" descr="Statistic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2969" y="1818238"/>
            <a:ext cx="672065" cy="6639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91ED1F66-30D3-47B5-8140-9E3C241A7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2" y="3109863"/>
            <a:ext cx="9644841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L" altLang="en-IL" sz="18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IL" altLang="en-IL" sz="18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compute_phase</a:t>
            </a:r>
            <a: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L" altLang="en-IL" sz="18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IL" altLang="en-IL" sz="18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img1</a:t>
            </a:r>
            <a:r>
              <a:rPr lang="en-IL" altLang="en-IL" sz="18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img2):</a:t>
            </a:r>
            <a:b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altLang="en-IL" sz="1800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lang="en-IL" altLang="en-IL" sz="1800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sz="1800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Gets two reconstructed images and computes one phase image</a:t>
            </a:r>
            <a:br>
              <a:rPr lang="en-IL" altLang="en-IL" sz="1800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sz="1800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</a:t>
            </a:r>
            <a:br>
              <a:rPr lang="en-IL" altLang="en-IL" sz="1800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sz="1800" i="1" dirty="0">
                <a:solidFill>
                  <a:srgbClr val="6297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conj_img2 = </a:t>
            </a:r>
            <a:r>
              <a:rPr lang="en-IL" altLang="en-IL" sz="18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np.conj</a:t>
            </a:r>
            <a: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(img2)</a:t>
            </a:r>
            <a:b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multiplic_img1_img2 = conj_img2 * img1</a:t>
            </a:r>
            <a:b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altLang="en-IL" sz="18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phase_map</a:t>
            </a:r>
            <a: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L" altLang="en-IL" sz="18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np.angle</a:t>
            </a:r>
            <a: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(multiplic_img1_img2)</a:t>
            </a:r>
            <a:b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L" altLang="en-IL" sz="1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altLang="en-IL" sz="18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IL" altLang="en-IL" sz="18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phase_map</a:t>
            </a:r>
            <a:endParaRPr lang="en-IL" altLang="en-IL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538</Words>
  <Application>Microsoft Office PowerPoint</Application>
  <PresentationFormat>Widescreen</PresentationFormat>
  <Paragraphs>103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Century Gothic</vt:lpstr>
      <vt:lpstr>Corbel</vt:lpstr>
      <vt:lpstr>Wingdings</vt:lpstr>
      <vt:lpstr>Arial</vt:lpstr>
      <vt:lpstr>Consolas</vt:lpstr>
      <vt:lpstr>Courier New</vt:lpstr>
      <vt:lpstr>Office Theme</vt:lpstr>
      <vt:lpstr>APPLICATION OF INHOMOGENEOUS MAGNETIC FIELD IN MRI</vt:lpstr>
      <vt:lpstr>INTRODUCTION</vt:lpstr>
      <vt:lpstr>INTRO – CONT.</vt:lpstr>
      <vt:lpstr>INTRO – CONT.</vt:lpstr>
      <vt:lpstr>PROJECT GOAL</vt:lpstr>
      <vt:lpstr>METHODS</vt:lpstr>
      <vt:lpstr>PROJECT DEMO </vt:lpstr>
      <vt:lpstr>MAJOR COMPONENTS</vt:lpstr>
      <vt:lpstr>BACK-END </vt:lpstr>
      <vt:lpstr>GUI</vt:lpstr>
      <vt:lpstr>FILE HANDLING</vt:lpstr>
      <vt:lpstr>TESTING</vt:lpstr>
      <vt:lpstr>MAIN CHALLENGES AND DIFFICULTIES</vt:lpstr>
      <vt:lpstr>RESULTS</vt:lpstr>
      <vt:lpstr>RESULTS</vt:lpstr>
      <vt:lpstr>CONCLUDING REMARKS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INHOMOGENEOUS MAGNETIC FIELD IN MRI</dc:title>
  <cp:lastModifiedBy>Inbal Alon</cp:lastModifiedBy>
  <cp:revision>4</cp:revision>
  <dcterms:modified xsi:type="dcterms:W3CDTF">2019-06-20T12:23:05Z</dcterms:modified>
</cp:coreProperties>
</file>