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8" r:id="rId1"/>
  </p:sldMasterIdLst>
  <p:notesMasterIdLst>
    <p:notesMasterId r:id="rId15"/>
  </p:notesMasterIdLst>
  <p:sldIdLst>
    <p:sldId id="260" r:id="rId2"/>
    <p:sldId id="261" r:id="rId3"/>
    <p:sldId id="262" r:id="rId4"/>
    <p:sldId id="263" r:id="rId5"/>
    <p:sldId id="264" r:id="rId6"/>
    <p:sldId id="267" r:id="rId7"/>
    <p:sldId id="268" r:id="rId8"/>
    <p:sldId id="278" r:id="rId9"/>
    <p:sldId id="273" r:id="rId10"/>
    <p:sldId id="274" r:id="rId11"/>
    <p:sldId id="275" r:id="rId12"/>
    <p:sldId id="276"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4">
          <p15:clr>
            <a:srgbClr val="A4A3A4"/>
          </p15:clr>
        </p15:guide>
        <p15:guide id="2" orient="horz" pos="766">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guide id="8" orient="horz" pos="3107">
          <p15:clr>
            <a:srgbClr val="A4A3A4"/>
          </p15:clr>
        </p15:guide>
        <p15:guide id="9" orient="horz" pos="3129">
          <p15:clr>
            <a:srgbClr val="A4A3A4"/>
          </p15:clr>
        </p15:guide>
        <p15:guide id="10"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574"/>
        <p:guide orient="horz" pos="766"/>
        <p:guide pos="350"/>
        <p:guide orient="horz" pos="3166"/>
        <p:guide orient="horz" pos="130"/>
        <p:guide orient="horz" pos="782"/>
        <p:guide pos="222"/>
        <p:guide orient="horz" pos="3107"/>
        <p:guide orient="horz" pos="3129"/>
        <p:guide pos="28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8e175cac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8e175cac1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the next slides I will provide an overview of the Tassen project.</a:t>
            </a:r>
            <a:endParaRPr/>
          </a:p>
        </p:txBody>
      </p:sp>
      <p:sp>
        <p:nvSpPr>
          <p:cNvPr id="86" name="Google Shape;86;g88e175cac1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8fc8e3c7e_0_2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8fc8e3c7e_0_26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8fc8e3c7e_0_2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8fc8e3c7e_0_25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endParaRPr/>
          </a:p>
        </p:txBody>
      </p:sp>
      <p:sp>
        <p:nvSpPr>
          <p:cNvPr id="553" name="Google Shape;553;g88fc8e3c7e_0_25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8fc8e3c7e_0_2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8fc8e3c7e_0_24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ONOS BNG CUPS App - provides the P4Runtime/gNMI northbound to an external BNG-CP</a:t>
            </a:r>
            <a:endParaRPr/>
          </a:p>
          <a:p>
            <a:pPr marL="457200" lvl="0" indent="-317500" algn="l" rtl="0">
              <a:spcBef>
                <a:spcPts val="0"/>
              </a:spcBef>
              <a:spcAft>
                <a:spcPts val="0"/>
              </a:spcAft>
              <a:buSzPts val="1400"/>
              <a:buChar char="-"/>
            </a:pPr>
            <a:r>
              <a:rPr lang="en-US"/>
              <a:t>Internally, it maps calls to the different infrastructure devices</a:t>
            </a:r>
            <a:endParaRPr/>
          </a:p>
          <a:p>
            <a:pPr marL="457200" lvl="0" indent="-317500" algn="l" rtl="0">
              <a:spcBef>
                <a:spcPts val="0"/>
              </a:spcBef>
              <a:spcAft>
                <a:spcPts val="0"/>
              </a:spcAft>
              <a:buSzPts val="1400"/>
              <a:buChar char="-"/>
            </a:pPr>
            <a:r>
              <a:rPr lang="en-US"/>
              <a:t>gNMI calls for HQoS to the OLT</a:t>
            </a:r>
            <a:endParaRPr/>
          </a:p>
          <a:p>
            <a:pPr marL="457200" lvl="0" indent="-317500" algn="l" rtl="0">
              <a:spcBef>
                <a:spcPts val="0"/>
              </a:spcBef>
              <a:spcAft>
                <a:spcPts val="0"/>
              </a:spcAft>
              <a:buSzPts val="1400"/>
              <a:buChar char="-"/>
            </a:pPr>
            <a:r>
              <a:rPr lang="en-US"/>
              <a:t>P4Runtime calls for the pipeline to the fabric switch</a:t>
            </a:r>
            <a:endParaRPr/>
          </a:p>
        </p:txBody>
      </p:sp>
      <p:sp>
        <p:nvSpPr>
          <p:cNvPr id="624" name="Google Shape;624;g88fc8e3c7e_0_24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88fc8e3c7e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88fc8e3c7e_0_14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Details of the proposed functional split between Qumran and Tofino</a:t>
            </a:r>
            <a:endParaRPr/>
          </a:p>
        </p:txBody>
      </p:sp>
      <p:sp>
        <p:nvSpPr>
          <p:cNvPr id="704" name="Google Shape;704;g88fc8e3c7e_0_14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7b98d2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7b98d29d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Before describing Tassen, it’s useful to visualize what we mean by BNG disaggregation and why we need a CUPS API</a:t>
            </a:r>
            <a:endParaRPr/>
          </a:p>
          <a:p>
            <a:pPr marL="0" lvl="0" indent="0" algn="l" rtl="0">
              <a:spcBef>
                <a:spcPts val="0"/>
              </a:spcBef>
              <a:spcAft>
                <a:spcPts val="0"/>
              </a:spcAft>
              <a:buNone/>
            </a:pPr>
            <a:endParaRPr/>
          </a:p>
          <a:p>
            <a:pPr marL="0" lvl="0" indent="0" algn="l" rtl="0">
              <a:spcBef>
                <a:spcPts val="0"/>
              </a:spcBef>
              <a:spcAft>
                <a:spcPts val="0"/>
              </a:spcAft>
              <a:buNone/>
            </a:pPr>
            <a:r>
              <a:rPr lang="en-US"/>
              <a:t>A BNG is essentially a specialized router, following the SDN paradigm  [CLICK] it can be disaggregated in two pieces: the control plane and the user plane.</a:t>
            </a:r>
            <a:endParaRPr/>
          </a:p>
          <a:p>
            <a:pPr marL="0" lvl="0" indent="0" algn="l" rtl="0">
              <a:spcBef>
                <a:spcPts val="0"/>
              </a:spcBef>
              <a:spcAft>
                <a:spcPts val="0"/>
              </a:spcAft>
              <a:buNone/>
            </a:pPr>
            <a:endParaRPr/>
          </a:p>
          <a:p>
            <a:pPr marL="0" lvl="0" indent="0" algn="l" rtl="0">
              <a:spcBef>
                <a:spcPts val="0"/>
              </a:spcBef>
              <a:spcAft>
                <a:spcPts val="0"/>
              </a:spcAft>
              <a:buNone/>
            </a:pPr>
            <a:r>
              <a:rPr lang="en-US"/>
              <a:t>BNG-CP</a:t>
            </a:r>
            <a:endParaRPr/>
          </a:p>
          <a:p>
            <a:pPr marL="0" lvl="0" indent="0" algn="l" rtl="0">
              <a:spcBef>
                <a:spcPts val="0"/>
              </a:spcBef>
              <a:spcAft>
                <a:spcPts val="0"/>
              </a:spcAft>
              <a:buNone/>
            </a:pPr>
            <a:r>
              <a:rPr lang="en-US"/>
              <a:t>The control plane is where we run all the intelligence, including routing protocols, but also authentication, accounting, etc.</a:t>
            </a:r>
            <a:endParaRPr/>
          </a:p>
          <a:p>
            <a:pPr marL="0" lvl="0" indent="0" algn="l" rtl="0">
              <a:spcBef>
                <a:spcPts val="0"/>
              </a:spcBef>
              <a:spcAft>
                <a:spcPts val="0"/>
              </a:spcAft>
              <a:buNone/>
            </a:pPr>
            <a:r>
              <a:rPr lang="en-US"/>
              <a:t>Choice of programming language and architecture, e.g. microservice-based or monolithic component. </a:t>
            </a:r>
            <a:endParaRPr/>
          </a:p>
          <a:p>
            <a:pPr marL="0" lvl="0" indent="0" algn="l" rtl="0">
              <a:spcBef>
                <a:spcPts val="0"/>
              </a:spcBef>
              <a:spcAft>
                <a:spcPts val="0"/>
              </a:spcAft>
              <a:buNone/>
            </a:pPr>
            <a:endParaRPr/>
          </a:p>
          <a:p>
            <a:pPr marL="0" lvl="0" indent="0" algn="l" rtl="0">
              <a:spcBef>
                <a:spcPts val="0"/>
              </a:spcBef>
              <a:spcAft>
                <a:spcPts val="0"/>
              </a:spcAft>
              <a:buNone/>
            </a:pPr>
            <a:r>
              <a:rPr lang="en-US"/>
              <a:t>BNG-UP</a:t>
            </a:r>
            <a:endParaRPr/>
          </a:p>
          <a:p>
            <a:pPr marL="0" lvl="0" indent="0" algn="l" rtl="0">
              <a:spcBef>
                <a:spcPts val="0"/>
              </a:spcBef>
              <a:spcAft>
                <a:spcPts val="0"/>
              </a:spcAft>
              <a:buNone/>
            </a:pPr>
            <a:r>
              <a:rPr lang="en-US"/>
              <a:t>The user plane is responsible of performing the actual packet processing.</a:t>
            </a:r>
            <a:endParaRPr/>
          </a:p>
          <a:p>
            <a:pPr marL="0" lvl="0" indent="0" algn="l" rtl="0">
              <a:spcBef>
                <a:spcPts val="0"/>
              </a:spcBef>
              <a:spcAft>
                <a:spcPts val="0"/>
              </a:spcAft>
              <a:buNone/>
            </a:pPr>
            <a:r>
              <a:rPr lang="en-US"/>
              <a:t>Slide shows some options available today. </a:t>
            </a:r>
            <a:endParaRPr/>
          </a:p>
          <a:p>
            <a:pPr marL="0" lvl="0" indent="0" algn="l" rtl="0">
              <a:spcBef>
                <a:spcPts val="0"/>
              </a:spcBef>
              <a:spcAft>
                <a:spcPts val="0"/>
              </a:spcAft>
              <a:buNone/>
            </a:pPr>
            <a:r>
              <a:rPr lang="en-US"/>
              <a:t>The choice around the type or merchant silicon and the port configuration.</a:t>
            </a:r>
            <a:endParaRPr/>
          </a:p>
          <a:p>
            <a:pPr marL="0" lvl="0" indent="0" algn="l" rtl="0">
              <a:spcBef>
                <a:spcPts val="0"/>
              </a:spcBef>
              <a:spcAft>
                <a:spcPts val="0"/>
              </a:spcAft>
              <a:buNone/>
            </a:pPr>
            <a:r>
              <a:rPr lang="en-US"/>
              <a:t>Whether it’s a switch-like box with many ports, or a SmartNIC with few ports... </a:t>
            </a:r>
            <a:endParaRPr/>
          </a:p>
          <a:p>
            <a:pPr marL="0" lvl="0" indent="0" algn="l" rtl="0">
              <a:spcBef>
                <a:spcPts val="0"/>
              </a:spcBef>
              <a:spcAft>
                <a:spcPts val="0"/>
              </a:spcAft>
              <a:buNone/>
            </a:pPr>
            <a:r>
              <a:rPr lang="en-US"/>
              <a:t>Whether it’s a single or dual chip solution, whether its based on a switching ASIC or FPGA…</a:t>
            </a:r>
            <a:endParaRPr/>
          </a:p>
          <a:p>
            <a:pPr marL="0" lvl="0" indent="0" algn="l" rtl="0">
              <a:spcBef>
                <a:spcPts val="0"/>
              </a:spcBef>
              <a:spcAft>
                <a:spcPts val="0"/>
              </a:spcAft>
              <a:buNone/>
            </a:pPr>
            <a:r>
              <a:rPr lang="en-US"/>
              <a:t>This talk is not about discussing the merits of any specific option and electing the best one, indeed, as we heard before operators have reason to wanting to preserve and promoting this optionality.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Instead, this talk is about finding the right CUPS API that truly allows interoperability without too much pain, and  so to minimize the risks of vendor lock-ins.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PROBLEM</a:t>
            </a:r>
            <a:endParaRPr/>
          </a:p>
          <a:p>
            <a:pPr marL="0" lvl="0" indent="0" algn="l" rtl="0">
              <a:spcBef>
                <a:spcPts val="0"/>
              </a:spcBef>
              <a:spcAft>
                <a:spcPts val="0"/>
              </a:spcAft>
              <a:buNone/>
            </a:pPr>
            <a:r>
              <a:rPr lang="en-US"/>
              <a:t>While providing  equivalent features, each silicon option has different pipelines  (think of the specific structure and actions of the routing or PPPoE table).</a:t>
            </a:r>
            <a:endParaRPr/>
          </a:p>
          <a:p>
            <a:pPr marL="0" lvl="0" indent="0" algn="l" rtl="0">
              <a:spcBef>
                <a:spcPts val="0"/>
              </a:spcBef>
              <a:spcAft>
                <a:spcPts val="0"/>
              </a:spcAft>
              <a:buNone/>
            </a:pPr>
            <a:r>
              <a:rPr lang="en-US"/>
              <a:t>A known problem with productions deployments of (what we call) SDN v1 and OpenFlow is the tight coupling between the control plane and the pipeline. Operators invest a lot of resources in optimizing a control plane for a given silicon, but then porting the same CP to a different silicon and pipeline usually requires the same amount of time and resources as the first time. This is not ideal.</a:t>
            </a:r>
            <a:endParaRPr/>
          </a:p>
          <a:p>
            <a:pPr marL="0" lvl="0" indent="0" algn="l" rtl="0">
              <a:spcBef>
                <a:spcPts val="0"/>
              </a:spcBef>
              <a:spcAft>
                <a:spcPts val="0"/>
              </a:spcAft>
              <a:buNone/>
            </a:pPr>
            <a:endParaRPr/>
          </a:p>
          <a:p>
            <a:pPr marL="0" lvl="0" indent="0" algn="l" rtl="0">
              <a:spcBef>
                <a:spcPts val="0"/>
              </a:spcBef>
              <a:spcAft>
                <a:spcPts val="0"/>
              </a:spcAft>
              <a:buNone/>
            </a:pPr>
            <a:r>
              <a:rPr lang="en-US"/>
              <a:t>A solution to this problem is to formally define a pipeline that is common to all option.</a:t>
            </a:r>
            <a:endParaRPr/>
          </a:p>
          <a:p>
            <a:pPr marL="0" lvl="0" indent="0" algn="l" rtl="0">
              <a:spcBef>
                <a:spcPts val="0"/>
              </a:spcBef>
              <a:spcAft>
                <a:spcPts val="0"/>
              </a:spcAft>
              <a:buNone/>
            </a:pPr>
            <a:endParaRPr/>
          </a:p>
          <a:p>
            <a:pPr marL="0" lvl="0" indent="0" algn="l" rtl="0">
              <a:spcBef>
                <a:spcPts val="0"/>
              </a:spcBef>
              <a:spcAft>
                <a:spcPts val="0"/>
              </a:spcAft>
              <a:buNone/>
            </a:pPr>
            <a:r>
              <a:rPr lang="en-US"/>
              <a:t>** On control and user plane separation,  this is the same as control and data plane separation  If someone  argues that user plane and data plane have different meanings, the core of this proposal is that the user plane should be treated exactly as the SDN data plane, essentially a dumb entity implementing a packet forwarding pipeline.</a:t>
            </a: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sp>
        <p:nvSpPr>
          <p:cNvPr id="95" name="Google Shape;95;g8a7b98d29d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fc8e3c7e_0_2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fc8e3c7e_0_22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 solution to the problem of having to handle a diverse set of pipelines, is that of defining a common model to all BNG-UP options.</a:t>
            </a:r>
            <a:endParaRPr/>
          </a:p>
          <a:p>
            <a:pPr marL="0" lvl="0" indent="0" algn="l" rtl="0">
              <a:spcBef>
                <a:spcPts val="0"/>
              </a:spcBef>
              <a:spcAft>
                <a:spcPts val="0"/>
              </a:spcAft>
              <a:buNone/>
            </a:pPr>
            <a:endParaRPr/>
          </a:p>
          <a:p>
            <a:pPr marL="0" lvl="0" indent="0" algn="l" rtl="0">
              <a:spcBef>
                <a:spcPts val="0"/>
              </a:spcBef>
              <a:spcAft>
                <a:spcPts val="0"/>
              </a:spcAft>
              <a:buNone/>
            </a:pPr>
            <a:r>
              <a:rPr lang="en-US"/>
              <a:t>Tassen defines this model as a 3-stage logical pipeline.</a:t>
            </a:r>
            <a:endParaRPr/>
          </a:p>
          <a:p>
            <a:pPr marL="0" lvl="0" indent="0" algn="l" rtl="0">
              <a:spcBef>
                <a:spcPts val="0"/>
              </a:spcBef>
              <a:spcAft>
                <a:spcPts val="0"/>
              </a:spcAft>
              <a:buNone/>
            </a:pPr>
            <a:endParaRPr/>
          </a:p>
          <a:p>
            <a:pPr marL="0" lvl="0" indent="0" algn="l" rtl="0">
              <a:spcBef>
                <a:spcPts val="0"/>
              </a:spcBef>
              <a:spcAft>
                <a:spcPts val="0"/>
              </a:spcAft>
              <a:buNone/>
            </a:pPr>
            <a:r>
              <a:rPr lang="en-US"/>
              <a:t>An ingress pipe, a traffic manager, and an egress pipe</a:t>
            </a:r>
            <a:endParaRPr/>
          </a:p>
          <a:p>
            <a:pPr marL="0" lvl="0" indent="0" algn="l" rtl="0">
              <a:spcBef>
                <a:spcPts val="0"/>
              </a:spcBef>
              <a:spcAft>
                <a:spcPts val="0"/>
              </a:spcAft>
              <a:buNone/>
            </a:pPr>
            <a:endParaRPr/>
          </a:p>
          <a:p>
            <a:pPr marL="0" lvl="0" indent="0" algn="l" rtl="0">
              <a:spcBef>
                <a:spcPts val="0"/>
              </a:spcBef>
              <a:spcAft>
                <a:spcPts val="0"/>
              </a:spcAft>
              <a:buNone/>
            </a:pPr>
            <a:r>
              <a:rPr lang="en-US"/>
              <a:t>The ingress pipe is where we find match-action tables for upstream and downstream processing, including things like PPPoE/QinQ termination, as well as accounting, QoS classification, etc</a:t>
            </a:r>
            <a:endParaRPr/>
          </a:p>
          <a:p>
            <a:pPr marL="0" lvl="0" indent="0" algn="l" rtl="0">
              <a:spcBef>
                <a:spcPts val="0"/>
              </a:spcBef>
              <a:spcAft>
                <a:spcPts val="0"/>
              </a:spcAft>
              <a:buNone/>
            </a:pPr>
            <a:r>
              <a:rPr lang="en-US"/>
              <a:t>In the middle, we have the traffic manager responsible for HQoS, this is where we have all queues and multiple levels of scheduling.</a:t>
            </a:r>
            <a:endParaRPr/>
          </a:p>
          <a:p>
            <a:pPr marL="0" lvl="0" indent="0" algn="l" rtl="0">
              <a:spcBef>
                <a:spcPts val="0"/>
              </a:spcBef>
              <a:spcAft>
                <a:spcPts val="0"/>
              </a:spcAft>
              <a:buNone/>
            </a:pPr>
            <a:r>
              <a:rPr lang="en-US"/>
              <a:t>Finally, If a packet is not dropped and makes it through the HQoS, it is processed by the ingress pipe where we find post-QoS counters, etc.</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First, we use P4 to precisely model the behavior of the two pipes, by formally defining match-action tables, counters, and other entities.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Second we use YANG, to model the configuration state of the HQoS module, think of defining the scheduler hierarchy, setting the scheduling policy, shaping rates, etc.</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Once we have modeled the pipeline, we can use P4Runtime and gNMI to manipulate table entries and QoS configuration at runtime.</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These APIs  are what we call next-gen SDN APIs, as they are an evolution over first-generation SDN APIs such as OpenFlow, Netconf, and others.</a:t>
            </a:r>
            <a:endParaRPr/>
          </a:p>
          <a:p>
            <a:pPr marL="0" lvl="0" indent="0" algn="l" rtl="0">
              <a:spcBef>
                <a:spcPts val="0"/>
              </a:spcBef>
              <a:spcAft>
                <a:spcPts val="0"/>
              </a:spcAft>
              <a:buNone/>
            </a:pPr>
            <a:endParaRPr/>
          </a:p>
          <a:p>
            <a:pPr marL="0" lvl="0" indent="0" algn="l" rtl="0">
              <a:spcBef>
                <a:spcPts val="0"/>
              </a:spcBef>
              <a:spcAft>
                <a:spcPts val="0"/>
              </a:spcAft>
              <a:buNone/>
            </a:pPr>
            <a:r>
              <a:rPr lang="en-US"/>
              <a:t>These APIs are essentially generic, model-independent interfaces for manipulating state described by a P4 program or Yang model</a:t>
            </a:r>
            <a:endParaRPr/>
          </a:p>
          <a:p>
            <a:pPr marL="0" lvl="0" indent="0" algn="l" rtl="0">
              <a:spcBef>
                <a:spcPts val="0"/>
              </a:spcBef>
              <a:spcAft>
                <a:spcPts val="0"/>
              </a:spcAft>
              <a:buNone/>
            </a:pPr>
            <a:r>
              <a:rPr lang="en-US"/>
              <a:t>They’re  designed with performance in mind and are easy to implement in many languages since they are based on gRPC/protobuf.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For the HQoS we don’t have a way to formally specify the behavior, so that part is still ambiguous.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9eeaedd2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9eeaedd29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We’ve mentioned the term logical P4 program and logical pipeline many times, what do we mean by that?</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The idea of a logical pipeline is something that abstracts commonality between different physical implementations.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To give you an example, in Tassen we abstract a BNG with a few tables that look like a database for storing things like VLAN tags, PPPoE session IDs, routes, counters, etc.</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In the physical pipelines we have similar but different table structure because of the different HW constraints of each target.</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 For example, in a switching ASIC like Tofino we usually spit tables to optimize memory usage between TCAM and SRAM resources. For FPGA targets people usually prefer designs that optimize placement during the compilation process. And we can think of other optimizations for other targets like Broadcom silicon used in the Magenta Switch.</a:t>
            </a:r>
            <a:endParaRPr/>
          </a:p>
          <a:p>
            <a:pPr marL="0" lvl="0" indent="0" algn="l" rtl="0">
              <a:spcBef>
                <a:spcPts val="0"/>
              </a:spcBef>
              <a:spcAft>
                <a:spcPts val="0"/>
              </a:spcAft>
              <a:buNone/>
            </a:pPr>
            <a:endParaRPr/>
          </a:p>
          <a:p>
            <a:pPr marL="0" lvl="0" indent="0" algn="l" rtl="0">
              <a:spcBef>
                <a:spcPts val="0"/>
              </a:spcBef>
              <a:spcAft>
                <a:spcPts val="0"/>
              </a:spcAft>
              <a:buNone/>
            </a:pPr>
            <a:r>
              <a:rPr lang="en-US"/>
              <a:t>The idea behind Tassen is that the control plane con operate against the logical pipeline, writing entries for the database like tables.</a:t>
            </a:r>
            <a:endParaRPr/>
          </a:p>
          <a:p>
            <a:pPr marL="0" lvl="0" indent="0" algn="l" rtl="0">
              <a:spcBef>
                <a:spcPts val="0"/>
              </a:spcBef>
              <a:spcAft>
                <a:spcPts val="0"/>
              </a:spcAft>
              <a:buNone/>
            </a:pPr>
            <a:r>
              <a:rPr lang="en-US"/>
              <a:t>While the BNG user plane translates the logical P4Runtime entries into ones for the physical pipeline.</a:t>
            </a:r>
            <a:endParaRPr/>
          </a:p>
          <a:p>
            <a:pPr marL="0" lvl="0" indent="0" algn="l" rtl="0">
              <a:spcBef>
                <a:spcPts val="0"/>
              </a:spcBef>
              <a:spcAft>
                <a:spcPts val="0"/>
              </a:spcAft>
              <a:buNone/>
            </a:pPr>
            <a:endParaRPr/>
          </a:p>
          <a:p>
            <a:pPr marL="0" lvl="0" indent="0" algn="l" rtl="0">
              <a:spcBef>
                <a:spcPts val="0"/>
              </a:spcBef>
              <a:spcAft>
                <a:spcPts val="0"/>
              </a:spcAft>
              <a:buNone/>
            </a:pPr>
            <a:r>
              <a:rPr lang="en-US"/>
              <a:t>This process can be based on manual translation, but if both pipelines are specified in P4, there is research about automatically generating the translation logic.</a:t>
            </a:r>
            <a:endParaRPr/>
          </a:p>
          <a:p>
            <a:pPr marL="0" lvl="0" indent="0" algn="l" rtl="0">
              <a:spcBef>
                <a:spcPts val="0"/>
              </a:spcBef>
              <a:spcAft>
                <a:spcPts val="0"/>
              </a:spcAft>
              <a:buNone/>
            </a:pPr>
            <a:endParaRPr/>
          </a:p>
        </p:txBody>
      </p:sp>
      <p:sp>
        <p:nvSpPr>
          <p:cNvPr id="227" name="Google Shape;227;g89eeaedd29_1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8fc8e3c7e_0_2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8fc8e3c7e_0_2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One other benefit of using P4 is that we can validate the pipeline specification and the resulting P4Runtime API by writing packet-based tests.</a:t>
            </a:r>
            <a:endParaRPr/>
          </a:p>
          <a:p>
            <a:pPr marL="0" lvl="0" indent="0" algn="l" rtl="0">
              <a:spcBef>
                <a:spcPts val="0"/>
              </a:spcBef>
              <a:spcAft>
                <a:spcPts val="0"/>
              </a:spcAft>
              <a:buNone/>
            </a:pPr>
            <a:endParaRPr/>
          </a:p>
          <a:p>
            <a:pPr marL="0" lvl="0" indent="0" algn="l" rtl="0">
              <a:spcBef>
                <a:spcPts val="0"/>
              </a:spcBef>
              <a:spcAft>
                <a:spcPts val="0"/>
              </a:spcAft>
              <a:buNone/>
            </a:pPr>
            <a:r>
              <a:rPr lang="en-US"/>
              <a:t>Indeed, by using a software switch like BMv2 loaded with the logical pipeline we can write tests to validate BNG functionalities such as PPPoE termination, sending control packets to the CPU, reading counters, etc.</a:t>
            </a:r>
            <a:endParaRPr/>
          </a:p>
          <a:p>
            <a:pPr marL="0" lvl="0" indent="0" algn="l" rtl="0">
              <a:spcBef>
                <a:spcPts val="0"/>
              </a:spcBef>
              <a:spcAft>
                <a:spcPts val="0"/>
              </a:spcAft>
              <a:buNone/>
            </a:pPr>
            <a:endParaRPr/>
          </a:p>
          <a:p>
            <a:pPr marL="0" lvl="0" indent="0" algn="l" rtl="0">
              <a:spcBef>
                <a:spcPts val="0"/>
              </a:spcBef>
              <a:spcAft>
                <a:spcPts val="0"/>
              </a:spcAft>
              <a:buNone/>
            </a:pPr>
            <a:r>
              <a:rPr lang="en-US"/>
              <a:t>Most importantly, tests can be used as a reference by BNG-CP and UP vendors.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CP vendors can use the same logical pipeline and software switch to test their implementations.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UP implementers can use the same functional tests, but they can also use techniques like fuzz testing to discover hard-to-catch bugs in the physical pipeline implementation.</a:t>
            </a:r>
            <a:endParaRPr/>
          </a:p>
          <a:p>
            <a:pPr marL="0" lvl="0" indent="0" algn="l" rtl="0">
              <a:spcBef>
                <a:spcPts val="0"/>
              </a:spcBef>
              <a:spcAft>
                <a:spcPts val="0"/>
              </a:spcAft>
              <a:buNone/>
            </a:pPr>
            <a:r>
              <a:rPr lang="en-US"/>
              <a:t>Indeed, there is already research and open source tools available to automatically generate test cases. also, it is worth nothing that fuzz testing is the same approach used by google to validate switches in their data centers.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a7b1ed2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a7b1ed2e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8a7b1ed2e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a7b1ed2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8a7b1ed2ed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8a7b1ed2ed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a7b1ed2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8a7b1ed2ed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8a7b1ed2ed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48989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88fc8e3c7e_0_2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88fc8e3c7e_0_24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This is how we can integrate the the Magenta Box with Stratum in SEBA</a:t>
            </a:r>
            <a:endParaRPr/>
          </a:p>
          <a:p>
            <a:pPr marL="457200" lvl="0" indent="-317500" algn="l" rtl="0">
              <a:spcBef>
                <a:spcPts val="0"/>
              </a:spcBef>
              <a:spcAft>
                <a:spcPts val="0"/>
              </a:spcAft>
              <a:buSzPts val="1400"/>
              <a:buChar char="-"/>
            </a:pPr>
            <a:r>
              <a:rPr lang="en-US"/>
              <a:t>The BNG CUPS App will implement a mapping between the bng.p4 logical pipeline, and the qumran-optimized physical one</a:t>
            </a:r>
            <a:endParaRPr/>
          </a:p>
        </p:txBody>
      </p:sp>
      <p:sp>
        <p:nvSpPr>
          <p:cNvPr id="435" name="Google Shape;435;g88fc8e3c7e_0_24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47676" y="72933"/>
            <a:ext cx="85311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457200" y="1097280"/>
            <a:ext cx="8521800" cy="3411300"/>
          </a:xfrm>
          <a:prstGeom prst="rect">
            <a:avLst/>
          </a:prstGeom>
          <a:noFill/>
          <a:ln>
            <a:noFill/>
          </a:ln>
        </p:spPr>
        <p:txBody>
          <a:bodyPr spcFirstLastPara="1" wrap="square" lIns="91425" tIns="45700" rIns="91425" bIns="45700" anchor="t" anchorCtr="0">
            <a:noAutofit/>
          </a:bodyPr>
          <a:lstStyle>
            <a:lvl1pPr marL="457200" marR="0" lvl="0" indent="-358140" algn="l" rtl="0">
              <a:lnSpc>
                <a:spcPct val="125000"/>
              </a:lnSpc>
              <a:spcBef>
                <a:spcPts val="800"/>
              </a:spcBef>
              <a:spcAft>
                <a:spcPts val="0"/>
              </a:spcAft>
              <a:buClr>
                <a:schemeClr val="lt2"/>
              </a:buClr>
              <a:buSzPts val="2040"/>
              <a:buFont typeface="Arial"/>
              <a:buChar char="•"/>
              <a:defRPr sz="2400" b="0" i="0" u="none" strike="noStrike" cap="none">
                <a:solidFill>
                  <a:srgbClr val="595959"/>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Opener Slide" type="title">
  <p:cSld name="TITLE">
    <p:spTree>
      <p:nvGrpSpPr>
        <p:cNvPr id="1" name="Shape 25"/>
        <p:cNvGrpSpPr/>
        <p:nvPr/>
      </p:nvGrpSpPr>
      <p:grpSpPr>
        <a:xfrm>
          <a:off x="0" y="0"/>
          <a:ext cx="0" cy="0"/>
          <a:chOff x="0" y="0"/>
          <a:chExt cx="0" cy="0"/>
        </a:xfrm>
      </p:grpSpPr>
      <p:sp>
        <p:nvSpPr>
          <p:cNvPr id="26" name="Google Shape;26;p4"/>
          <p:cNvSpPr/>
          <p:nvPr/>
        </p:nvSpPr>
        <p:spPr>
          <a:xfrm>
            <a:off x="0" y="1355582"/>
            <a:ext cx="9144000" cy="2471100"/>
          </a:xfrm>
          <a:prstGeom prst="rect">
            <a:avLst/>
          </a:prstGeom>
          <a:gradFill>
            <a:gsLst>
              <a:gs pos="0">
                <a:schemeClr val="dk2"/>
              </a:gs>
              <a:gs pos="100000">
                <a:schemeClr val="lt2"/>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4"/>
          <p:cNvSpPr txBox="1">
            <a:spLocks noGrp="1"/>
          </p:cNvSpPr>
          <p:nvPr>
            <p:ph type="ctrTitle"/>
          </p:nvPr>
        </p:nvSpPr>
        <p:spPr>
          <a:xfrm>
            <a:off x="442006" y="1670434"/>
            <a:ext cx="8431500" cy="537900"/>
          </a:xfrm>
          <a:prstGeom prst="rect">
            <a:avLst/>
          </a:prstGeom>
          <a:noFill/>
          <a:ln>
            <a:noFill/>
          </a:ln>
        </p:spPr>
        <p:txBody>
          <a:bodyPr spcFirstLastPara="1" wrap="square" lIns="91425" tIns="45700" rIns="91425" bIns="45700" anchor="t" anchorCtr="0">
            <a:noAutofit/>
          </a:bodyPr>
          <a:lstStyle>
            <a:lvl1pPr marR="0" lvl="0" algn="l" rtl="0">
              <a:lnSpc>
                <a:spcPct val="106250"/>
              </a:lnSpc>
              <a:spcBef>
                <a:spcPts val="0"/>
              </a:spcBef>
              <a:spcAft>
                <a:spcPts val="0"/>
              </a:spcAft>
              <a:buClr>
                <a:schemeClr val="lt1"/>
              </a:buClr>
              <a:buSzPts val="3200"/>
              <a:buFont typeface="Corbel"/>
              <a:buNone/>
              <a:defRPr sz="3200" b="0" i="0" u="none" strike="noStrike" cap="none">
                <a:solidFill>
                  <a:schemeClr val="lt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4"/>
          <p:cNvSpPr txBox="1">
            <a:spLocks noGrp="1"/>
          </p:cNvSpPr>
          <p:nvPr>
            <p:ph type="subTitle" idx="1"/>
          </p:nvPr>
        </p:nvSpPr>
        <p:spPr>
          <a:xfrm>
            <a:off x="451529" y="2452708"/>
            <a:ext cx="8431500" cy="1374000"/>
          </a:xfrm>
          <a:prstGeom prst="rect">
            <a:avLst/>
          </a:prstGeom>
          <a:noFill/>
          <a:ln>
            <a:noFill/>
          </a:ln>
        </p:spPr>
        <p:txBody>
          <a:bodyPr spcFirstLastPara="1" wrap="square" lIns="91425" tIns="45700" rIns="91425" bIns="45700" anchor="t" anchorCtr="0">
            <a:noAutofit/>
          </a:bodyPr>
          <a:lstStyle>
            <a:lvl1pPr marR="0" lvl="0" algn="l" rtl="0">
              <a:lnSpc>
                <a:spcPct val="150000"/>
              </a:lnSpc>
              <a:spcBef>
                <a:spcPts val="800"/>
              </a:spcBef>
              <a:spcAft>
                <a:spcPts val="0"/>
              </a:spcAft>
              <a:buClr>
                <a:schemeClr val="lt2"/>
              </a:buClr>
              <a:buSzPts val="1700"/>
              <a:buFont typeface="Arial"/>
              <a:buNone/>
              <a:defRPr sz="2000" b="0" i="0" u="none" strike="noStrike" cap="none">
                <a:solidFill>
                  <a:srgbClr val="FFFFFF"/>
                </a:solidFill>
                <a:latin typeface="Corbel"/>
                <a:ea typeface="Corbel"/>
                <a:cs typeface="Corbel"/>
                <a:sym typeface="Corbel"/>
              </a:defRPr>
            </a:lvl1pPr>
            <a:lvl2pPr marR="0" lvl="1" algn="ctr" rtl="0">
              <a:lnSpc>
                <a:spcPct val="118181"/>
              </a:lnSpc>
              <a:spcBef>
                <a:spcPts val="800"/>
              </a:spcBef>
              <a:spcAft>
                <a:spcPts val="0"/>
              </a:spcAft>
              <a:buClr>
                <a:schemeClr val="accent5"/>
              </a:buClr>
              <a:buSzPts val="1320"/>
              <a:buFont typeface="Noto Sans Symbols"/>
              <a:buNone/>
              <a:defRPr sz="2200" b="0" i="0" u="none" strike="noStrike" cap="none">
                <a:solidFill>
                  <a:srgbClr val="949494"/>
                </a:solidFill>
                <a:latin typeface="Corbel"/>
                <a:ea typeface="Corbel"/>
                <a:cs typeface="Corbel"/>
                <a:sym typeface="Corbel"/>
              </a:defRPr>
            </a:lvl2pPr>
            <a:lvl3pPr marR="0" lvl="2" algn="ctr" rtl="0">
              <a:lnSpc>
                <a:spcPct val="120000"/>
              </a:lnSpc>
              <a:spcBef>
                <a:spcPts val="800"/>
              </a:spcBef>
              <a:spcAft>
                <a:spcPts val="0"/>
              </a:spcAft>
              <a:buClr>
                <a:schemeClr val="lt2"/>
              </a:buClr>
              <a:buSzPts val="1700"/>
              <a:buFont typeface="Arial"/>
              <a:buNone/>
              <a:defRPr sz="2000" b="0" i="0" u="none" strike="noStrike" cap="none">
                <a:solidFill>
                  <a:srgbClr val="949494"/>
                </a:solidFill>
                <a:latin typeface="Corbel"/>
                <a:ea typeface="Corbel"/>
                <a:cs typeface="Corbel"/>
                <a:sym typeface="Corbel"/>
              </a:defRPr>
            </a:lvl3pPr>
            <a:lvl4pPr marR="0" lvl="3" algn="ctr" rtl="0">
              <a:lnSpc>
                <a:spcPct val="122222"/>
              </a:lnSpc>
              <a:spcBef>
                <a:spcPts val="800"/>
              </a:spcBef>
              <a:spcAft>
                <a:spcPts val="0"/>
              </a:spcAft>
              <a:buClr>
                <a:schemeClr val="accent5"/>
              </a:buClr>
              <a:buSzPts val="1080"/>
              <a:buFont typeface="Noto Sans Symbols"/>
              <a:buNone/>
              <a:defRPr sz="1800" b="0" i="0" u="none" strike="noStrike" cap="none">
                <a:solidFill>
                  <a:srgbClr val="949494"/>
                </a:solidFill>
                <a:latin typeface="Corbel"/>
                <a:ea typeface="Corbel"/>
                <a:cs typeface="Corbel"/>
                <a:sym typeface="Corbel"/>
              </a:defRPr>
            </a:lvl4pPr>
            <a:lvl5pPr marR="0" lvl="4" algn="ctr" rtl="0">
              <a:lnSpc>
                <a:spcPct val="100000"/>
              </a:lnSpc>
              <a:spcBef>
                <a:spcPts val="800"/>
              </a:spcBef>
              <a:spcAft>
                <a:spcPts val="0"/>
              </a:spcAft>
              <a:buClr>
                <a:schemeClr val="lt2"/>
              </a:buClr>
              <a:buSzPts val="1530"/>
              <a:buFont typeface="Arial"/>
              <a:buNone/>
              <a:defRPr sz="1800" b="0" i="0" u="none" strike="noStrike" cap="none">
                <a:solidFill>
                  <a:srgbClr val="949494"/>
                </a:solidFill>
                <a:latin typeface="Corbel"/>
                <a:ea typeface="Corbel"/>
                <a:cs typeface="Corbel"/>
                <a:sym typeface="Corbel"/>
              </a:defRPr>
            </a:lvl5pPr>
            <a:lvl6pPr marR="0" lvl="5"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6pPr>
            <a:lvl7pPr marR="0" lvl="6"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7pPr>
            <a:lvl8pPr marR="0" lvl="7"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8pPr>
            <a:lvl9pPr marR="0" lvl="8"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9pPr>
          </a:lstStyle>
          <a:p>
            <a:endParaRPr/>
          </a:p>
        </p:txBody>
      </p:sp>
      <p:sp>
        <p:nvSpPr>
          <p:cNvPr id="29" name="Google Shape;29;p4"/>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cxnSp>
        <p:nvCxnSpPr>
          <p:cNvPr id="30" name="Google Shape;30;p4"/>
          <p:cNvCxnSpPr/>
          <p:nvPr/>
        </p:nvCxnSpPr>
        <p:spPr>
          <a:xfrm>
            <a:off x="0" y="1355581"/>
            <a:ext cx="9144000" cy="0"/>
          </a:xfrm>
          <a:prstGeom prst="straightConnector1">
            <a:avLst/>
          </a:prstGeom>
          <a:noFill/>
          <a:ln w="12700" cap="flat" cmpd="sng">
            <a:solidFill>
              <a:schemeClr val="accent2"/>
            </a:solidFill>
            <a:prstDash val="solid"/>
            <a:round/>
            <a:headEnd type="none" w="sm" len="sm"/>
            <a:tailEnd type="none" w="sm" len="sm"/>
          </a:ln>
        </p:spPr>
      </p:cxnSp>
      <p:cxnSp>
        <p:nvCxnSpPr>
          <p:cNvPr id="31" name="Google Shape;31;p4"/>
          <p:cNvCxnSpPr/>
          <p:nvPr/>
        </p:nvCxnSpPr>
        <p:spPr>
          <a:xfrm>
            <a:off x="0" y="3831225"/>
            <a:ext cx="9144000" cy="0"/>
          </a:xfrm>
          <a:prstGeom prst="straightConnector1">
            <a:avLst/>
          </a:prstGeom>
          <a:noFill/>
          <a:ln w="12700" cap="flat" cmpd="sng">
            <a:solidFill>
              <a:schemeClr val="accent2"/>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47675" y="72934"/>
            <a:ext cx="73407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body" idx="1"/>
          </p:nvPr>
        </p:nvSpPr>
        <p:spPr>
          <a:xfrm>
            <a:off x="457200" y="1097280"/>
            <a:ext cx="8521800" cy="3411300"/>
          </a:xfrm>
          <a:prstGeom prst="rect">
            <a:avLst/>
          </a:prstGeom>
          <a:noFill/>
          <a:ln>
            <a:noFill/>
          </a:ln>
        </p:spPr>
        <p:txBody>
          <a:bodyPr spcFirstLastPara="1" wrap="square" lIns="91425" tIns="45700" rIns="91425" bIns="45700" anchor="t" anchorCtr="0">
            <a:noAutofit/>
          </a:bodyPr>
          <a:lstStyle>
            <a:lvl1pPr marL="457200" marR="0" lvl="0" indent="-358140" algn="l" rtl="0">
              <a:lnSpc>
                <a:spcPct val="125000"/>
              </a:lnSpc>
              <a:spcBef>
                <a:spcPts val="800"/>
              </a:spcBef>
              <a:spcAft>
                <a:spcPts val="0"/>
              </a:spcAft>
              <a:buClr>
                <a:schemeClr val="lt2"/>
              </a:buClr>
              <a:buSzPts val="2040"/>
              <a:buFont typeface="Arial"/>
              <a:buChar char="•"/>
              <a:defRPr sz="2400" b="0" i="0" u="none" strike="noStrike" cap="none">
                <a:solidFill>
                  <a:srgbClr val="595959"/>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
        <p:nvSpPr>
          <p:cNvPr id="36" name="Google Shape;36;p5"/>
          <p:cNvSpPr txBox="1">
            <a:spLocks noGrp="1"/>
          </p:cNvSpPr>
          <p:nvPr>
            <p:ph type="body" idx="2"/>
          </p:nvPr>
        </p:nvSpPr>
        <p:spPr>
          <a:xfrm>
            <a:off x="452041" y="537369"/>
            <a:ext cx="7340700" cy="427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6363"/>
              </a:lnSpc>
              <a:spcBef>
                <a:spcPts val="800"/>
              </a:spcBef>
              <a:spcAft>
                <a:spcPts val="0"/>
              </a:spcAft>
              <a:buClr>
                <a:schemeClr val="lt2"/>
              </a:buClr>
              <a:buSzPts val="1870"/>
              <a:buFont typeface="Arial"/>
              <a:buNone/>
              <a:defRPr sz="2200" b="0" i="0" u="none" strike="noStrike" cap="none">
                <a:solidFill>
                  <a:schemeClr val="dk2"/>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47675" y="72933"/>
            <a:ext cx="85218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rgbClr val="004B7D"/>
              </a:buClr>
              <a:buSzPts val="3000"/>
              <a:buFont typeface="Corbel"/>
              <a:buNone/>
              <a:defRPr sz="3000" b="0" i="0" u="none" strike="noStrike" cap="none">
                <a:solidFill>
                  <a:srgbClr val="004B7D"/>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3505200" y="484889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47675" y="72934"/>
            <a:ext cx="84762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7"/>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7"/>
          <p:cNvSpPr txBox="1">
            <a:spLocks noGrp="1"/>
          </p:cNvSpPr>
          <p:nvPr>
            <p:ph type="body" idx="1"/>
          </p:nvPr>
        </p:nvSpPr>
        <p:spPr>
          <a:xfrm>
            <a:off x="452041" y="544604"/>
            <a:ext cx="8471700" cy="427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6363"/>
              </a:lnSpc>
              <a:spcBef>
                <a:spcPts val="800"/>
              </a:spcBef>
              <a:spcAft>
                <a:spcPts val="0"/>
              </a:spcAft>
              <a:buClr>
                <a:schemeClr val="lt2"/>
              </a:buClr>
              <a:buSzPts val="1870"/>
              <a:buFont typeface="Arial"/>
              <a:buNone/>
              <a:defRPr sz="2200" b="0" i="0" u="none" strike="noStrike" cap="none">
                <a:solidFill>
                  <a:schemeClr val="dk2"/>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Only">
  <p:cSld name="Logo Only">
    <p:spTree>
      <p:nvGrpSpPr>
        <p:cNvPr id="1" name="Shape 44"/>
        <p:cNvGrpSpPr/>
        <p:nvPr/>
      </p:nvGrpSpPr>
      <p:grpSpPr>
        <a:xfrm>
          <a:off x="0" y="0"/>
          <a:ext cx="0" cy="0"/>
          <a:chOff x="0" y="0"/>
          <a:chExt cx="0" cy="0"/>
        </a:xfrm>
      </p:grpSpPr>
      <p:sp>
        <p:nvSpPr>
          <p:cNvPr id="45" name="Google Shape;45;p8"/>
          <p:cNvSpPr txBox="1">
            <a:spLocks noGrp="1"/>
          </p:cNvSpPr>
          <p:nvPr>
            <p:ph type="sldNum" idx="12"/>
          </p:nvPr>
        </p:nvSpPr>
        <p:spPr>
          <a:xfrm>
            <a:off x="3505200" y="484889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lvl1pPr marL="457200" lvl="0" indent="-358140" rtl="0">
              <a:spcBef>
                <a:spcPts val="800"/>
              </a:spcBef>
              <a:spcAft>
                <a:spcPts val="0"/>
              </a:spcAft>
              <a:buSzPts val="2040"/>
              <a:buChar char="•"/>
              <a:defRPr/>
            </a:lvl1pPr>
            <a:lvl2pPr marL="914400" lvl="1" indent="-312419" rtl="0">
              <a:spcBef>
                <a:spcPts val="800"/>
              </a:spcBef>
              <a:spcAft>
                <a:spcPts val="0"/>
              </a:spcAft>
              <a:buSzPts val="1320"/>
              <a:buChar char="▪"/>
              <a:defRPr/>
            </a:lvl2pPr>
            <a:lvl3pPr marL="1371600" lvl="2" indent="-336550" rtl="0">
              <a:spcBef>
                <a:spcPts val="800"/>
              </a:spcBef>
              <a:spcAft>
                <a:spcPts val="0"/>
              </a:spcAft>
              <a:buSzPts val="1700"/>
              <a:buChar char="•"/>
              <a:defRPr/>
            </a:lvl3pPr>
            <a:lvl4pPr marL="1828800" lvl="3" indent="-297180" rtl="0">
              <a:spcBef>
                <a:spcPts val="800"/>
              </a:spcBef>
              <a:spcAft>
                <a:spcPts val="0"/>
              </a:spcAft>
              <a:buSzPts val="1080"/>
              <a:buChar char="▪"/>
              <a:defRPr/>
            </a:lvl4pPr>
            <a:lvl5pPr marL="2286000" lvl="4" indent="-325754" rtl="0">
              <a:spcBef>
                <a:spcPts val="800"/>
              </a:spcBef>
              <a:spcAft>
                <a:spcPts val="0"/>
              </a:spcAft>
              <a:buSzPts val="153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311700" y="2150850"/>
            <a:ext cx="8520600" cy="841800"/>
          </a:xfrm>
          <a:prstGeom prst="rect">
            <a:avLst/>
          </a:prstGeom>
        </p:spPr>
        <p:txBody>
          <a:bodyPr spcFirstLastPara="1" wrap="square" lIns="91425" tIns="45700" rIns="91425" bIns="4570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7675" y="72933"/>
            <a:ext cx="85218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rgbClr val="004B7D"/>
              </a:buClr>
              <a:buSzPts val="3000"/>
              <a:buFont typeface="Corbel"/>
              <a:buNone/>
              <a:defRPr sz="3000" b="0" i="0" u="none" strike="noStrike" cap="none">
                <a:solidFill>
                  <a:srgbClr val="004B7D"/>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097280"/>
            <a:ext cx="8521800" cy="3411300"/>
          </a:xfrm>
          <a:prstGeom prst="rect">
            <a:avLst/>
          </a:prstGeom>
          <a:noFill/>
          <a:ln>
            <a:noFill/>
          </a:ln>
        </p:spPr>
        <p:txBody>
          <a:bodyPr spcFirstLastPara="1" wrap="square" lIns="91425" tIns="45700" rIns="91425" bIns="45700" anchor="t" anchorCtr="0">
            <a:noAutofit/>
          </a:bodyPr>
          <a:lstStyle>
            <a:lvl1pPr marL="457200" marR="0" lvl="0" indent="-358140" algn="l" rtl="0">
              <a:lnSpc>
                <a:spcPct val="125000"/>
              </a:lnSpc>
              <a:spcBef>
                <a:spcPts val="800"/>
              </a:spcBef>
              <a:spcAft>
                <a:spcPts val="0"/>
              </a:spcAft>
              <a:buClr>
                <a:schemeClr val="lt2"/>
              </a:buClr>
              <a:buSzPts val="2040"/>
              <a:buFont typeface="Arial"/>
              <a:buChar char="•"/>
              <a:defRPr sz="2400" b="0" i="0" u="none" strike="noStrike" cap="none">
                <a:solidFill>
                  <a:srgbClr val="595959"/>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3505200" y="484889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pic>
        <p:nvPicPr>
          <p:cNvPr id="13" name="Google Shape;13;p1" descr="ONF_NO-TAG_WITH-GRADIENT.png"/>
          <p:cNvPicPr preferRelativeResize="0"/>
          <p:nvPr/>
        </p:nvPicPr>
        <p:blipFill rotWithShape="1">
          <a:blip r:embed="rId11">
            <a:alphaModFix/>
          </a:blip>
          <a:srcRect t="62874" b="-4253"/>
          <a:stretch/>
        </p:blipFill>
        <p:spPr>
          <a:xfrm>
            <a:off x="8111068" y="4846320"/>
            <a:ext cx="914400"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288924" y="1437600"/>
            <a:ext cx="2687225" cy="3356450"/>
          </a:xfrm>
          <a:prstGeom prst="rect">
            <a:avLst/>
          </a:prstGeom>
          <a:noFill/>
          <a:ln>
            <a:noFill/>
          </a:ln>
        </p:spPr>
      </p:pic>
      <p:sp>
        <p:nvSpPr>
          <p:cNvPr id="89" name="Google Shape;89;p16"/>
          <p:cNvSpPr txBox="1">
            <a:spLocks noGrp="1"/>
          </p:cNvSpPr>
          <p:nvPr>
            <p:ph type="title"/>
          </p:nvPr>
        </p:nvSpPr>
        <p:spPr>
          <a:xfrm>
            <a:off x="311700" y="2150850"/>
            <a:ext cx="8520600" cy="841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Tassen Overview</a:t>
            </a:r>
            <a:endParaRPr/>
          </a:p>
        </p:txBody>
      </p:sp>
      <p:sp>
        <p:nvSpPr>
          <p:cNvPr id="90" name="Google Shape;90;p16"/>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91" name="Google Shape;91;p16"/>
          <p:cNvSpPr txBox="1"/>
          <p:nvPr/>
        </p:nvSpPr>
        <p:spPr>
          <a:xfrm>
            <a:off x="2644650" y="4756925"/>
            <a:ext cx="3854700" cy="2691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US" sz="1000">
                <a:solidFill>
                  <a:srgbClr val="595959"/>
                </a:solidFill>
              </a:rPr>
              <a:t>Tassen = German for “cups”</a:t>
            </a:r>
            <a:endParaRPr sz="10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0"/>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Aside: Proposal for a Stratum-based Magenta Switch</a:t>
            </a:r>
            <a:endParaRPr/>
          </a:p>
        </p:txBody>
      </p:sp>
      <p:grpSp>
        <p:nvGrpSpPr>
          <p:cNvPr id="513" name="Google Shape;513;p30"/>
          <p:cNvGrpSpPr/>
          <p:nvPr/>
        </p:nvGrpSpPr>
        <p:grpSpPr>
          <a:xfrm>
            <a:off x="1002725" y="2636187"/>
            <a:ext cx="8371000" cy="2520316"/>
            <a:chOff x="1002725" y="2636187"/>
            <a:chExt cx="8371000" cy="2520316"/>
          </a:xfrm>
        </p:grpSpPr>
        <p:pic>
          <p:nvPicPr>
            <p:cNvPr id="514" name="Google Shape;514;p30"/>
            <p:cNvPicPr preferRelativeResize="0"/>
            <p:nvPr/>
          </p:nvPicPr>
          <p:blipFill>
            <a:blip r:embed="rId3">
              <a:alphaModFix/>
            </a:blip>
            <a:stretch>
              <a:fillRect/>
            </a:stretch>
          </p:blipFill>
          <p:spPr>
            <a:xfrm>
              <a:off x="1069300" y="3634428"/>
              <a:ext cx="5392749" cy="1522075"/>
            </a:xfrm>
            <a:prstGeom prst="rect">
              <a:avLst/>
            </a:prstGeom>
            <a:noFill/>
            <a:ln>
              <a:noFill/>
            </a:ln>
          </p:spPr>
        </p:pic>
        <p:sp>
          <p:nvSpPr>
            <p:cNvPr id="515" name="Google Shape;515;p30"/>
            <p:cNvSpPr/>
            <p:nvPr/>
          </p:nvSpPr>
          <p:spPr>
            <a:xfrm>
              <a:off x="2011000" y="2940600"/>
              <a:ext cx="3755700" cy="1440900"/>
            </a:xfrm>
            <a:prstGeom prst="roundRect">
              <a:avLst>
                <a:gd name="adj" fmla="val 8624"/>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2110800" y="3067733"/>
              <a:ext cx="3550800" cy="2241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P4Runtime/gNMI/gNOI server</a:t>
              </a:r>
              <a:endParaRPr sz="1200" b="1">
                <a:latin typeface="Calibri"/>
                <a:ea typeface="Calibri"/>
                <a:cs typeface="Calibri"/>
                <a:sym typeface="Calibri"/>
              </a:endParaRPr>
            </a:p>
          </p:txBody>
        </p:sp>
        <p:sp>
          <p:nvSpPr>
            <p:cNvPr id="517" name="Google Shape;517;p30"/>
            <p:cNvSpPr/>
            <p:nvPr/>
          </p:nvSpPr>
          <p:spPr>
            <a:xfrm>
              <a:off x="2110800" y="3828803"/>
              <a:ext cx="3550800" cy="4329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OpenNSA (Broadcom SDK)</a:t>
              </a:r>
              <a:endParaRPr sz="1200" b="1">
                <a:latin typeface="Calibri"/>
                <a:ea typeface="Calibri"/>
                <a:cs typeface="Calibri"/>
                <a:sym typeface="Calibri"/>
              </a:endParaRPr>
            </a:p>
          </p:txBody>
        </p:sp>
        <p:sp>
          <p:nvSpPr>
            <p:cNvPr id="518" name="Google Shape;518;p30"/>
            <p:cNvSpPr/>
            <p:nvPr/>
          </p:nvSpPr>
          <p:spPr>
            <a:xfrm>
              <a:off x="2110800" y="3344675"/>
              <a:ext cx="1884900" cy="4050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FPM runtime</a:t>
              </a:r>
              <a:endParaRPr sz="12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(P4→SDK)</a:t>
              </a:r>
              <a:endParaRPr sz="1000">
                <a:latin typeface="Calibri"/>
                <a:ea typeface="Calibri"/>
                <a:cs typeface="Calibri"/>
                <a:sym typeface="Calibri"/>
              </a:endParaRPr>
            </a:p>
          </p:txBody>
        </p:sp>
        <p:sp>
          <p:nvSpPr>
            <p:cNvPr id="519" name="Google Shape;519;p30"/>
            <p:cNvSpPr txBox="1"/>
            <p:nvPr/>
          </p:nvSpPr>
          <p:spPr>
            <a:xfrm>
              <a:off x="7675976" y="2995786"/>
              <a:ext cx="14601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bng-q2c.p4</a:t>
              </a:r>
              <a:endParaRPr sz="1000"/>
            </a:p>
          </p:txBody>
        </p:sp>
        <p:sp>
          <p:nvSpPr>
            <p:cNvPr id="520" name="Google Shape;520;p30"/>
            <p:cNvSpPr/>
            <p:nvPr/>
          </p:nvSpPr>
          <p:spPr>
            <a:xfrm>
              <a:off x="8215603" y="2636187"/>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0000"/>
                </a:solidFill>
              </a:endParaRPr>
            </a:p>
          </p:txBody>
        </p:sp>
        <p:cxnSp>
          <p:nvCxnSpPr>
            <p:cNvPr id="521" name="Google Shape;521;p30"/>
            <p:cNvCxnSpPr>
              <a:stCxn id="516" idx="3"/>
              <a:endCxn id="520" idx="1"/>
            </p:cNvCxnSpPr>
            <p:nvPr/>
          </p:nvCxnSpPr>
          <p:spPr>
            <a:xfrm rot="10800000" flipH="1">
              <a:off x="5661600" y="2852783"/>
              <a:ext cx="2553900" cy="327000"/>
            </a:xfrm>
            <a:prstGeom prst="bentConnector3">
              <a:avLst>
                <a:gd name="adj1" fmla="val 33047"/>
              </a:avLst>
            </a:prstGeom>
            <a:noFill/>
            <a:ln w="28575" cap="flat" cmpd="sng">
              <a:solidFill>
                <a:srgbClr val="434343"/>
              </a:solidFill>
              <a:prstDash val="solid"/>
              <a:round/>
              <a:headEnd type="triangle" w="med" len="med"/>
              <a:tailEnd type="none" w="med" len="med"/>
            </a:ln>
          </p:spPr>
        </p:cxnSp>
        <p:sp>
          <p:nvSpPr>
            <p:cNvPr id="522" name="Google Shape;522;p30"/>
            <p:cNvSpPr txBox="1"/>
            <p:nvPr/>
          </p:nvSpPr>
          <p:spPr>
            <a:xfrm>
              <a:off x="1002725" y="3344250"/>
              <a:ext cx="954900" cy="32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600" b="1"/>
                <a:t>Stratum</a:t>
              </a:r>
              <a:endParaRPr sz="1600" b="1"/>
            </a:p>
          </p:txBody>
        </p:sp>
        <p:sp>
          <p:nvSpPr>
            <p:cNvPr id="523" name="Google Shape;523;p30"/>
            <p:cNvSpPr/>
            <p:nvPr/>
          </p:nvSpPr>
          <p:spPr>
            <a:xfrm rot="10800000">
              <a:off x="5662200" y="3896450"/>
              <a:ext cx="2415000" cy="143700"/>
            </a:xfrm>
            <a:prstGeom prst="rightArrow">
              <a:avLst>
                <a:gd name="adj1" fmla="val 31141"/>
                <a:gd name="adj2" fmla="val 131419"/>
              </a:avLst>
            </a:prstGeom>
            <a:solidFill>
              <a:srgbClr val="4343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txBox="1"/>
            <p:nvPr/>
          </p:nvSpPr>
          <p:spPr>
            <a:xfrm>
              <a:off x="7477125" y="4217325"/>
              <a:ext cx="18966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BRCM BNG pipeline</a:t>
              </a:r>
              <a:endParaRPr sz="1000"/>
            </a:p>
            <a:p>
              <a:pPr marL="0" lvl="0" indent="0" algn="ctr" rtl="0">
                <a:spcBef>
                  <a:spcPts val="0"/>
                </a:spcBef>
                <a:spcAft>
                  <a:spcPts val="0"/>
                </a:spcAft>
                <a:buNone/>
              </a:pPr>
              <a:r>
                <a:rPr lang="en-US" sz="1000"/>
                <a:t>(Qumran 2C)</a:t>
              </a:r>
              <a:endParaRPr sz="1000"/>
            </a:p>
          </p:txBody>
        </p:sp>
        <p:sp>
          <p:nvSpPr>
            <p:cNvPr id="525" name="Google Shape;525;p30"/>
            <p:cNvSpPr/>
            <p:nvPr/>
          </p:nvSpPr>
          <p:spPr>
            <a:xfrm>
              <a:off x="8244178" y="3800576"/>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26" name="Google Shape;526;p30"/>
            <p:cNvSpPr/>
            <p:nvPr/>
          </p:nvSpPr>
          <p:spPr>
            <a:xfrm>
              <a:off x="8299850" y="3319050"/>
              <a:ext cx="199200" cy="4050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txBox="1"/>
            <p:nvPr/>
          </p:nvSpPr>
          <p:spPr>
            <a:xfrm>
              <a:off x="7452525" y="3317124"/>
              <a:ext cx="95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38761D"/>
                  </a:solidFill>
                </a:rPr>
                <a:t>Abstracts</a:t>
              </a:r>
              <a:endParaRPr sz="1000" b="1">
                <a:solidFill>
                  <a:srgbClr val="38761D"/>
                </a:solidFill>
              </a:endParaRPr>
            </a:p>
          </p:txBody>
        </p:sp>
        <p:sp>
          <p:nvSpPr>
            <p:cNvPr id="528" name="Google Shape;528;p30"/>
            <p:cNvSpPr/>
            <p:nvPr/>
          </p:nvSpPr>
          <p:spPr>
            <a:xfrm>
              <a:off x="4073138" y="3344950"/>
              <a:ext cx="1589100" cy="4050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OpenConfig mapping</a:t>
              </a:r>
              <a:br>
                <a:rPr lang="en-US" sz="1200" b="1">
                  <a:latin typeface="Calibri"/>
                  <a:ea typeface="Calibri"/>
                  <a:cs typeface="Calibri"/>
                  <a:sym typeface="Calibri"/>
                </a:rPr>
              </a:br>
              <a:r>
                <a:rPr lang="en-US" sz="1000">
                  <a:latin typeface="Calibri"/>
                  <a:ea typeface="Calibri"/>
                  <a:cs typeface="Calibri"/>
                  <a:sym typeface="Calibri"/>
                </a:rPr>
                <a:t>(HQoS, interfaces, etc)</a:t>
              </a:r>
              <a:endParaRPr sz="1000">
                <a:latin typeface="Calibri"/>
                <a:ea typeface="Calibri"/>
                <a:cs typeface="Calibri"/>
                <a:sym typeface="Calibri"/>
              </a:endParaRPr>
            </a:p>
          </p:txBody>
        </p:sp>
      </p:grpSp>
      <p:grpSp>
        <p:nvGrpSpPr>
          <p:cNvPr id="529" name="Google Shape;529;p30"/>
          <p:cNvGrpSpPr/>
          <p:nvPr/>
        </p:nvGrpSpPr>
        <p:grpSpPr>
          <a:xfrm>
            <a:off x="2622188" y="1150710"/>
            <a:ext cx="6276337" cy="1812499"/>
            <a:chOff x="2622188" y="1150710"/>
            <a:chExt cx="6276337" cy="1812499"/>
          </a:xfrm>
        </p:grpSpPr>
        <p:sp>
          <p:nvSpPr>
            <p:cNvPr id="530" name="Google Shape;530;p30"/>
            <p:cNvSpPr/>
            <p:nvPr/>
          </p:nvSpPr>
          <p:spPr>
            <a:xfrm>
              <a:off x="2939300" y="1160425"/>
              <a:ext cx="20040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grpSp>
          <p:nvGrpSpPr>
            <p:cNvPr id="531" name="Google Shape;531;p30"/>
            <p:cNvGrpSpPr/>
            <p:nvPr/>
          </p:nvGrpSpPr>
          <p:grpSpPr>
            <a:xfrm>
              <a:off x="3695520" y="1668293"/>
              <a:ext cx="1433212" cy="1294821"/>
              <a:chOff x="3085896" y="1504452"/>
              <a:chExt cx="1433212" cy="1458788"/>
            </a:xfrm>
          </p:grpSpPr>
          <p:sp>
            <p:nvSpPr>
              <p:cNvPr id="532" name="Google Shape;532;p30"/>
              <p:cNvSpPr/>
              <p:nvPr/>
            </p:nvSpPr>
            <p:spPr>
              <a:xfrm>
                <a:off x="3528500" y="1504452"/>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txBox="1"/>
              <p:nvPr/>
            </p:nvSpPr>
            <p:spPr>
              <a:xfrm>
                <a:off x="3659008" y="1590337"/>
                <a:ext cx="860100" cy="24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534" name="Google Shape;534;p30"/>
              <p:cNvSpPr/>
              <p:nvPr/>
            </p:nvSpPr>
            <p:spPr>
              <a:xfrm>
                <a:off x="3085896" y="2012425"/>
                <a:ext cx="1069800" cy="405000"/>
              </a:xfrm>
              <a:prstGeom prst="roundRect">
                <a:avLst>
                  <a:gd name="adj" fmla="val 16667"/>
                </a:avLst>
              </a:prstGeom>
              <a:gradFill>
                <a:gsLst>
                  <a:gs pos="0">
                    <a:srgbClr val="DCECD5"/>
                  </a:gs>
                  <a:gs pos="100000">
                    <a:srgbClr val="93BC81"/>
                  </a:gs>
                </a:gsLst>
                <a:lin ang="5400012" scaled="0"/>
              </a:gra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Standalone</a:t>
                </a:r>
                <a:br>
                  <a:rPr lang="en-US" sz="1100"/>
                </a:br>
                <a:r>
                  <a:rPr lang="en-US" sz="1100"/>
                  <a:t>translator</a:t>
                </a:r>
                <a:endParaRPr sz="800"/>
              </a:p>
            </p:txBody>
          </p:sp>
          <p:sp>
            <p:nvSpPr>
              <p:cNvPr id="535" name="Google Shape;535;p30"/>
              <p:cNvSpPr/>
              <p:nvPr/>
            </p:nvSpPr>
            <p:spPr>
              <a:xfrm>
                <a:off x="3528495" y="24856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txBox="1"/>
              <p:nvPr/>
            </p:nvSpPr>
            <p:spPr>
              <a:xfrm>
                <a:off x="3659008" y="2531402"/>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grpSp>
        <p:grpSp>
          <p:nvGrpSpPr>
            <p:cNvPr id="537" name="Google Shape;537;p30"/>
            <p:cNvGrpSpPr/>
            <p:nvPr/>
          </p:nvGrpSpPr>
          <p:grpSpPr>
            <a:xfrm>
              <a:off x="2622188" y="1668415"/>
              <a:ext cx="1000792" cy="1294793"/>
              <a:chOff x="3612833" y="1522370"/>
              <a:chExt cx="1000792" cy="1440900"/>
            </a:xfrm>
          </p:grpSpPr>
          <p:sp>
            <p:nvSpPr>
              <p:cNvPr id="538" name="Google Shape;538;p30"/>
              <p:cNvSpPr/>
              <p:nvPr/>
            </p:nvSpPr>
            <p:spPr>
              <a:xfrm>
                <a:off x="4374825" y="1522370"/>
                <a:ext cx="238800" cy="14409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txBox="1"/>
              <p:nvPr/>
            </p:nvSpPr>
            <p:spPr>
              <a:xfrm>
                <a:off x="3612833" y="2029306"/>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grpSp>
        <p:sp>
          <p:nvSpPr>
            <p:cNvPr id="540" name="Google Shape;540;p30"/>
            <p:cNvSpPr txBox="1"/>
            <p:nvPr/>
          </p:nvSpPr>
          <p:spPr>
            <a:xfrm>
              <a:off x="7897725" y="1534750"/>
              <a:ext cx="1000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541" name="Google Shape;541;p30"/>
            <p:cNvSpPr/>
            <p:nvPr/>
          </p:nvSpPr>
          <p:spPr>
            <a:xfrm>
              <a:off x="8178290" y="115071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30"/>
            <p:cNvCxnSpPr>
              <a:stCxn id="541" idx="1"/>
              <a:endCxn id="530" idx="3"/>
            </p:cNvCxnSpPr>
            <p:nvPr/>
          </p:nvCxnSpPr>
          <p:spPr>
            <a:xfrm rot="10800000">
              <a:off x="4943390" y="1362969"/>
              <a:ext cx="3234900" cy="4200"/>
            </a:xfrm>
            <a:prstGeom prst="bentConnector3">
              <a:avLst>
                <a:gd name="adj1" fmla="val 50001"/>
              </a:avLst>
            </a:prstGeom>
            <a:noFill/>
            <a:ln w="28575" cap="flat" cmpd="sng">
              <a:solidFill>
                <a:srgbClr val="434343"/>
              </a:solidFill>
              <a:prstDash val="solid"/>
              <a:round/>
              <a:headEnd type="none" w="med" len="med"/>
              <a:tailEnd type="triangle" w="med" len="med"/>
            </a:ln>
          </p:spPr>
        </p:cxnSp>
        <p:cxnSp>
          <p:nvCxnSpPr>
            <p:cNvPr id="543" name="Google Shape;543;p30"/>
            <p:cNvCxnSpPr>
              <a:stCxn id="541" idx="1"/>
            </p:cNvCxnSpPr>
            <p:nvPr/>
          </p:nvCxnSpPr>
          <p:spPr>
            <a:xfrm flipH="1">
              <a:off x="4790990" y="1367169"/>
              <a:ext cx="3387300" cy="852300"/>
            </a:xfrm>
            <a:prstGeom prst="bentConnector3">
              <a:avLst>
                <a:gd name="adj1" fmla="val 50000"/>
              </a:avLst>
            </a:prstGeom>
            <a:noFill/>
            <a:ln w="28575" cap="flat" cmpd="sng">
              <a:solidFill>
                <a:srgbClr val="434343"/>
              </a:solidFill>
              <a:prstDash val="solid"/>
              <a:round/>
              <a:headEnd type="none" w="med" len="med"/>
              <a:tailEnd type="triangle" w="med" len="med"/>
            </a:ln>
          </p:spPr>
        </p:cxnSp>
        <p:cxnSp>
          <p:nvCxnSpPr>
            <p:cNvPr id="544" name="Google Shape;544;p30"/>
            <p:cNvCxnSpPr>
              <a:endCxn id="520" idx="1"/>
            </p:cNvCxnSpPr>
            <p:nvPr/>
          </p:nvCxnSpPr>
          <p:spPr>
            <a:xfrm>
              <a:off x="4800703" y="2390646"/>
              <a:ext cx="3414900" cy="462000"/>
            </a:xfrm>
            <a:prstGeom prst="bentConnector3">
              <a:avLst>
                <a:gd name="adj1" fmla="val 50000"/>
              </a:avLst>
            </a:prstGeom>
            <a:noFill/>
            <a:ln w="28575" cap="flat" cmpd="sng">
              <a:solidFill>
                <a:srgbClr val="434343"/>
              </a:solidFill>
              <a:prstDash val="solid"/>
              <a:round/>
              <a:headEnd type="triangle" w="med" len="med"/>
              <a:tailEnd type="none" w="med" len="med"/>
            </a:ln>
          </p:spPr>
        </p:cxnSp>
        <p:sp>
          <p:nvSpPr>
            <p:cNvPr id="545" name="Google Shape;545;p30"/>
            <p:cNvSpPr/>
            <p:nvPr/>
          </p:nvSpPr>
          <p:spPr>
            <a:xfrm>
              <a:off x="8276150" y="1906650"/>
              <a:ext cx="199200" cy="6678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txBox="1"/>
            <p:nvPr/>
          </p:nvSpPr>
          <p:spPr>
            <a:xfrm>
              <a:off x="7423956" y="1988311"/>
              <a:ext cx="95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38761D"/>
                  </a:solidFill>
                </a:rPr>
                <a:t>Maps to</a:t>
              </a:r>
              <a:endParaRPr sz="1000" b="1">
                <a:solidFill>
                  <a:srgbClr val="38761D"/>
                </a:solidFill>
              </a:endParaRPr>
            </a:p>
          </p:txBody>
        </p:sp>
      </p:grpSp>
      <p:sp>
        <p:nvSpPr>
          <p:cNvPr id="547" name="Google Shape;547;p30"/>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548" name="Google Shape;548;p30"/>
          <p:cNvSpPr txBox="1"/>
          <p:nvPr/>
        </p:nvSpPr>
        <p:spPr>
          <a:xfrm>
            <a:off x="311700" y="1620450"/>
            <a:ext cx="2508300" cy="74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b="1">
              <a:solidFill>
                <a:srgbClr val="FF0000"/>
              </a:solidFill>
              <a:latin typeface="Corbel"/>
              <a:ea typeface="Corbel"/>
              <a:cs typeface="Corbel"/>
              <a:sym typeface="Corbel"/>
            </a:endParaRPr>
          </a:p>
        </p:txBody>
      </p:sp>
      <p:sp>
        <p:nvSpPr>
          <p:cNvPr id="549" name="Google Shape;549;p30"/>
          <p:cNvSpPr txBox="1"/>
          <p:nvPr/>
        </p:nvSpPr>
        <p:spPr>
          <a:xfrm>
            <a:off x="311700" y="1064550"/>
            <a:ext cx="2472300" cy="7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Via Stratum P4 compiler and runtime for Fixed Pipeline Model (FPM)</a:t>
            </a:r>
            <a:endParaRPr>
              <a:latin typeface="Corbel"/>
              <a:ea typeface="Corbel"/>
              <a:cs typeface="Corbel"/>
              <a:sym typeface="Corbel"/>
            </a:endParaRPr>
          </a:p>
          <a:p>
            <a:pPr marL="0" lvl="0" indent="0" algn="l" rtl="0">
              <a:spcBef>
                <a:spcPts val="0"/>
              </a:spcBef>
              <a:spcAft>
                <a:spcPts val="0"/>
              </a:spcAft>
              <a:buNone/>
            </a:pPr>
            <a:endParaRPr>
              <a:latin typeface="Corbel"/>
              <a:ea typeface="Corbel"/>
              <a:cs typeface="Corbel"/>
              <a:sym typeface="Corbel"/>
            </a:endParaRPr>
          </a:p>
          <a:p>
            <a:pPr marL="0" lvl="0" indent="0" algn="l" rtl="0">
              <a:spcBef>
                <a:spcPts val="0"/>
              </a:spcBef>
              <a:spcAft>
                <a:spcPts val="0"/>
              </a:spcAft>
              <a:buNone/>
            </a:pPr>
            <a:r>
              <a:rPr lang="en-US" b="1">
                <a:solidFill>
                  <a:srgbClr val="FF0000"/>
                </a:solidFill>
                <a:latin typeface="Corbel"/>
                <a:ea typeface="Corbel"/>
                <a:cs typeface="Corbel"/>
                <a:sym typeface="Corbel"/>
              </a:rPr>
              <a:t>Looking for community help!</a:t>
            </a:r>
            <a:endParaRPr>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1"/>
          <p:cNvSpPr/>
          <p:nvPr/>
        </p:nvSpPr>
        <p:spPr>
          <a:xfrm>
            <a:off x="2744925" y="1446075"/>
            <a:ext cx="4452900" cy="3416700"/>
          </a:xfrm>
          <a:prstGeom prst="roundRect">
            <a:avLst>
              <a:gd name="adj" fmla="val 1875"/>
            </a:avLst>
          </a:prstGeom>
          <a:noFill/>
          <a:ln w="9525" cap="flat" cmpd="sng">
            <a:solidFill>
              <a:srgbClr val="4B4B4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B4B4B"/>
              </a:solidFill>
              <a:latin typeface="Calibri"/>
              <a:ea typeface="Calibri"/>
              <a:cs typeface="Calibri"/>
              <a:sym typeface="Calibri"/>
            </a:endParaRPr>
          </a:p>
        </p:txBody>
      </p:sp>
      <p:grpSp>
        <p:nvGrpSpPr>
          <p:cNvPr id="556" name="Google Shape;556;p31"/>
          <p:cNvGrpSpPr/>
          <p:nvPr/>
        </p:nvGrpSpPr>
        <p:grpSpPr>
          <a:xfrm>
            <a:off x="4430952" y="2640275"/>
            <a:ext cx="2407810" cy="1369150"/>
            <a:chOff x="3141744" y="2640277"/>
            <a:chExt cx="3732460" cy="1369150"/>
          </a:xfrm>
        </p:grpSpPr>
        <p:sp>
          <p:nvSpPr>
            <p:cNvPr id="557" name="Google Shape;557;p31"/>
            <p:cNvSpPr/>
            <p:nvPr/>
          </p:nvSpPr>
          <p:spPr>
            <a:xfrm>
              <a:off x="3779705" y="3095627"/>
              <a:ext cx="3094500" cy="913800"/>
            </a:xfrm>
            <a:prstGeom prst="roundRect">
              <a:avLst>
                <a:gd name="adj" fmla="val 9332"/>
              </a:avLst>
            </a:prstGeom>
            <a:solidFill>
              <a:srgbClr val="F4CCCC">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txBox="1"/>
            <p:nvPr/>
          </p:nvSpPr>
          <p:spPr>
            <a:xfrm>
              <a:off x="3141744" y="2640277"/>
              <a:ext cx="15285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solidFill>
                    <a:srgbClr val="E06666"/>
                  </a:solidFill>
                  <a:latin typeface="Corbel"/>
                  <a:ea typeface="Corbel"/>
                  <a:cs typeface="Corbel"/>
                  <a:sym typeface="Corbel"/>
                </a:rPr>
                <a:t>BNG-UP</a:t>
              </a:r>
              <a:endParaRPr sz="1100" b="1">
                <a:solidFill>
                  <a:srgbClr val="E06666"/>
                </a:solidFill>
                <a:latin typeface="Corbel"/>
                <a:ea typeface="Corbel"/>
                <a:cs typeface="Corbel"/>
                <a:sym typeface="Corbel"/>
              </a:endParaRPr>
            </a:p>
            <a:p>
              <a:pPr marL="0" lvl="0" indent="0" algn="ctr" rtl="0">
                <a:spcBef>
                  <a:spcPts val="0"/>
                </a:spcBef>
                <a:spcAft>
                  <a:spcPts val="0"/>
                </a:spcAft>
                <a:buNone/>
              </a:pPr>
              <a:r>
                <a:rPr lang="en-US" sz="1100" b="1">
                  <a:solidFill>
                    <a:srgbClr val="E06666"/>
                  </a:solidFill>
                  <a:latin typeface="Corbel"/>
                  <a:ea typeface="Corbel"/>
                  <a:cs typeface="Corbel"/>
                  <a:sym typeface="Corbel"/>
                </a:rPr>
                <a:t>FW PLANE</a:t>
              </a:r>
              <a:endParaRPr sz="1100" b="1">
                <a:solidFill>
                  <a:srgbClr val="E06666"/>
                </a:solidFill>
                <a:latin typeface="Corbel"/>
                <a:ea typeface="Corbel"/>
                <a:cs typeface="Corbel"/>
                <a:sym typeface="Corbel"/>
              </a:endParaRPr>
            </a:p>
          </p:txBody>
        </p:sp>
      </p:grpSp>
      <p:sp>
        <p:nvSpPr>
          <p:cNvPr id="559" name="Google Shape;559;p31"/>
          <p:cNvSpPr/>
          <p:nvPr/>
        </p:nvSpPr>
        <p:spPr>
          <a:xfrm>
            <a:off x="7701968" y="3144713"/>
            <a:ext cx="1177848" cy="771552"/>
          </a:xfrm>
          <a:prstGeom prst="cloud">
            <a:avLst/>
          </a:prstGeom>
          <a:solidFill>
            <a:srgbClr val="FFFFFF"/>
          </a:solidFill>
          <a:ln w="9525"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r>
              <a:rPr lang="en-US" sz="1100" b="1">
                <a:latin typeface="Calibri"/>
                <a:ea typeface="Calibri"/>
                <a:cs typeface="Calibri"/>
                <a:sym typeface="Calibri"/>
              </a:rPr>
              <a:t>Core</a:t>
            </a:r>
            <a:endParaRPr sz="1100" b="1">
              <a:latin typeface="Calibri"/>
              <a:ea typeface="Calibri"/>
              <a:cs typeface="Calibri"/>
              <a:sym typeface="Calibri"/>
            </a:endParaRPr>
          </a:p>
        </p:txBody>
      </p:sp>
      <p:pic>
        <p:nvPicPr>
          <p:cNvPr id="560" name="Google Shape;560;p31"/>
          <p:cNvPicPr preferRelativeResize="0"/>
          <p:nvPr/>
        </p:nvPicPr>
        <p:blipFill rotWithShape="1">
          <a:blip r:embed="rId3">
            <a:alphaModFix/>
          </a:blip>
          <a:srcRect/>
          <a:stretch/>
        </p:blipFill>
        <p:spPr>
          <a:xfrm>
            <a:off x="7587159" y="3210622"/>
            <a:ext cx="318425" cy="239100"/>
          </a:xfrm>
          <a:prstGeom prst="rect">
            <a:avLst/>
          </a:prstGeom>
          <a:noFill/>
          <a:ln>
            <a:noFill/>
          </a:ln>
        </p:spPr>
      </p:pic>
      <p:pic>
        <p:nvPicPr>
          <p:cNvPr id="561" name="Google Shape;561;p31"/>
          <p:cNvPicPr preferRelativeResize="0"/>
          <p:nvPr/>
        </p:nvPicPr>
        <p:blipFill rotWithShape="1">
          <a:blip r:embed="rId3">
            <a:alphaModFix/>
          </a:blip>
          <a:srcRect/>
          <a:stretch/>
        </p:blipFill>
        <p:spPr>
          <a:xfrm>
            <a:off x="7596267" y="3591322"/>
            <a:ext cx="318425" cy="239100"/>
          </a:xfrm>
          <a:prstGeom prst="rect">
            <a:avLst/>
          </a:prstGeom>
          <a:noFill/>
          <a:ln>
            <a:noFill/>
          </a:ln>
        </p:spPr>
      </p:pic>
      <p:sp>
        <p:nvSpPr>
          <p:cNvPr id="562" name="Google Shape;562;p31"/>
          <p:cNvSpPr txBox="1">
            <a:spLocks noGrp="1"/>
          </p:cNvSpPr>
          <p:nvPr>
            <p:ph type="sldNum" idx="12"/>
          </p:nvPr>
        </p:nvSpPr>
        <p:spPr>
          <a:xfrm>
            <a:off x="3505200" y="4851021"/>
            <a:ext cx="2133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800"/>
              <a:buFont typeface="Arial"/>
              <a:buNone/>
            </a:pPr>
            <a:fld id="{00000000-1234-1234-1234-123412341234}" type="slidenum">
              <a:rPr lang="en-US"/>
              <a:t>11</a:t>
            </a:fld>
            <a:endParaRPr/>
          </a:p>
        </p:txBody>
      </p:sp>
      <p:sp>
        <p:nvSpPr>
          <p:cNvPr id="563" name="Google Shape;563;p31"/>
          <p:cNvSpPr/>
          <p:nvPr/>
        </p:nvSpPr>
        <p:spPr>
          <a:xfrm>
            <a:off x="122952" y="2589254"/>
            <a:ext cx="1576200" cy="771600"/>
          </a:xfrm>
          <a:prstGeom prst="roundRect">
            <a:avLst>
              <a:gd name="adj" fmla="val 16667"/>
            </a:avLst>
          </a:prstGeom>
          <a:solidFill>
            <a:srgbClr val="FFFFFF"/>
          </a:solid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326275" y="1867050"/>
            <a:ext cx="3776100" cy="3387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ONOS</a:t>
            </a:r>
            <a:endParaRPr sz="1200" b="1">
              <a:latin typeface="Calibri"/>
              <a:ea typeface="Calibri"/>
              <a:cs typeface="Calibri"/>
              <a:sym typeface="Calibri"/>
            </a:endParaRPr>
          </a:p>
        </p:txBody>
      </p:sp>
      <p:sp>
        <p:nvSpPr>
          <p:cNvPr id="565" name="Google Shape;565;p31"/>
          <p:cNvSpPr txBox="1"/>
          <p:nvPr/>
        </p:nvSpPr>
        <p:spPr>
          <a:xfrm>
            <a:off x="2744918" y="1082776"/>
            <a:ext cx="12687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b="1">
                <a:solidFill>
                  <a:srgbClr val="666666"/>
                </a:solidFill>
                <a:latin typeface="Calibri"/>
                <a:ea typeface="Calibri"/>
                <a:cs typeface="Calibri"/>
                <a:sym typeface="Calibri"/>
              </a:rPr>
              <a:t>SEBA POD</a:t>
            </a:r>
            <a:endParaRPr sz="1800">
              <a:solidFill>
                <a:srgbClr val="666666"/>
              </a:solidFill>
            </a:endParaRPr>
          </a:p>
        </p:txBody>
      </p:sp>
      <p:cxnSp>
        <p:nvCxnSpPr>
          <p:cNvPr id="566" name="Google Shape;566;p31"/>
          <p:cNvCxnSpPr/>
          <p:nvPr/>
        </p:nvCxnSpPr>
        <p:spPr>
          <a:xfrm rot="10800000">
            <a:off x="3811689" y="2196125"/>
            <a:ext cx="0" cy="239100"/>
          </a:xfrm>
          <a:prstGeom prst="straightConnector1">
            <a:avLst/>
          </a:prstGeom>
          <a:noFill/>
          <a:ln w="12700" cap="flat" cmpd="sng">
            <a:solidFill>
              <a:srgbClr val="4B4B4B"/>
            </a:solidFill>
            <a:prstDash val="solid"/>
            <a:round/>
            <a:headEnd type="stealth" w="sm" len="sm"/>
            <a:tailEnd type="stealth" w="sm" len="sm"/>
          </a:ln>
        </p:spPr>
      </p:cxnSp>
      <p:cxnSp>
        <p:nvCxnSpPr>
          <p:cNvPr id="567" name="Google Shape;567;p31"/>
          <p:cNvCxnSpPr>
            <a:stCxn id="568" idx="0"/>
          </p:cNvCxnSpPr>
          <p:nvPr/>
        </p:nvCxnSpPr>
        <p:spPr>
          <a:xfrm rot="10800000">
            <a:off x="3610100" y="2726817"/>
            <a:ext cx="0" cy="448800"/>
          </a:xfrm>
          <a:prstGeom prst="straightConnector1">
            <a:avLst/>
          </a:prstGeom>
          <a:noFill/>
          <a:ln w="12700" cap="flat" cmpd="sng">
            <a:solidFill>
              <a:srgbClr val="4B4B4B"/>
            </a:solidFill>
            <a:prstDash val="solid"/>
            <a:round/>
            <a:headEnd type="stealth" w="sm" len="sm"/>
            <a:tailEnd type="stealth" w="sm" len="sm"/>
          </a:ln>
        </p:spPr>
      </p:cxnSp>
      <p:cxnSp>
        <p:nvCxnSpPr>
          <p:cNvPr id="569" name="Google Shape;569;p31"/>
          <p:cNvCxnSpPr>
            <a:stCxn id="570" idx="2"/>
            <a:endCxn id="571" idx="3"/>
          </p:cNvCxnSpPr>
          <p:nvPr/>
        </p:nvCxnSpPr>
        <p:spPr>
          <a:xfrm rot="10800000">
            <a:off x="1501309" y="2949919"/>
            <a:ext cx="471900" cy="346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72" name="Google Shape;572;p31"/>
          <p:cNvCxnSpPr>
            <a:stCxn id="570" idx="2"/>
            <a:endCxn id="573" idx="3"/>
          </p:cNvCxnSpPr>
          <p:nvPr/>
        </p:nvCxnSpPr>
        <p:spPr>
          <a:xfrm flipH="1">
            <a:off x="1501309" y="3296119"/>
            <a:ext cx="471900" cy="2673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73" name="Google Shape;573;p31"/>
          <p:cNvSpPr/>
          <p:nvPr/>
        </p:nvSpPr>
        <p:spPr>
          <a:xfrm>
            <a:off x="1398680" y="3487796"/>
            <a:ext cx="102600" cy="1512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sp>
        <p:nvSpPr>
          <p:cNvPr id="574" name="Google Shape;574;p31"/>
          <p:cNvSpPr txBox="1"/>
          <p:nvPr/>
        </p:nvSpPr>
        <p:spPr>
          <a:xfrm>
            <a:off x="1208512" y="3017702"/>
            <a:ext cx="4905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00"/>
              <a:buFont typeface="Arial"/>
              <a:buNone/>
            </a:pPr>
            <a:r>
              <a:rPr lang="en-US" sz="1200" b="1">
                <a:solidFill>
                  <a:srgbClr val="000000"/>
                </a:solidFill>
                <a:latin typeface="Calibri"/>
                <a:ea typeface="Calibri"/>
                <a:cs typeface="Calibri"/>
                <a:sym typeface="Calibri"/>
              </a:rPr>
              <a:t>ONU</a:t>
            </a:r>
            <a:endParaRPr/>
          </a:p>
        </p:txBody>
      </p:sp>
      <p:sp>
        <p:nvSpPr>
          <p:cNvPr id="575" name="Google Shape;575;p31"/>
          <p:cNvSpPr/>
          <p:nvPr/>
        </p:nvSpPr>
        <p:spPr>
          <a:xfrm>
            <a:off x="3340250" y="2467200"/>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VOLTHA</a:t>
            </a:r>
            <a:endParaRPr sz="1200" b="1">
              <a:latin typeface="Calibri"/>
              <a:ea typeface="Calibri"/>
              <a:cs typeface="Calibri"/>
              <a:sym typeface="Calibri"/>
            </a:endParaRPr>
          </a:p>
        </p:txBody>
      </p:sp>
      <p:cxnSp>
        <p:nvCxnSpPr>
          <p:cNvPr id="576" name="Google Shape;576;p31"/>
          <p:cNvCxnSpPr>
            <a:stCxn id="577" idx="3"/>
            <a:endCxn id="577" idx="3"/>
          </p:cNvCxnSpPr>
          <p:nvPr/>
        </p:nvCxnSpPr>
        <p:spPr>
          <a:xfrm>
            <a:off x="862941" y="2902274"/>
            <a:ext cx="0" cy="0"/>
          </a:xfrm>
          <a:prstGeom prst="straightConnector1">
            <a:avLst/>
          </a:prstGeom>
          <a:noFill/>
          <a:ln w="9525" cap="flat" cmpd="sng">
            <a:solidFill>
              <a:srgbClr val="004B7D"/>
            </a:solidFill>
            <a:prstDash val="solid"/>
            <a:round/>
            <a:headEnd type="none" w="med" len="med"/>
            <a:tailEnd type="none" w="med" len="med"/>
          </a:ln>
        </p:spPr>
      </p:cxnSp>
      <p:cxnSp>
        <p:nvCxnSpPr>
          <p:cNvPr id="578" name="Google Shape;578;p31"/>
          <p:cNvCxnSpPr>
            <a:endCxn id="571" idx="1"/>
          </p:cNvCxnSpPr>
          <p:nvPr/>
        </p:nvCxnSpPr>
        <p:spPr>
          <a:xfrm>
            <a:off x="772279" y="2949871"/>
            <a:ext cx="626400" cy="0"/>
          </a:xfrm>
          <a:prstGeom prst="straightConnector1">
            <a:avLst/>
          </a:prstGeom>
          <a:noFill/>
          <a:ln w="19050" cap="flat" cmpd="sng">
            <a:solidFill>
              <a:srgbClr val="666666"/>
            </a:solidFill>
            <a:prstDash val="solid"/>
            <a:round/>
            <a:headEnd type="none" w="med" len="med"/>
            <a:tailEnd type="none" w="med" len="med"/>
          </a:ln>
        </p:spPr>
      </p:cxnSp>
      <p:pic>
        <p:nvPicPr>
          <p:cNvPr id="577" name="Google Shape;577;p31"/>
          <p:cNvPicPr preferRelativeResize="0"/>
          <p:nvPr/>
        </p:nvPicPr>
        <p:blipFill>
          <a:blip r:embed="rId4">
            <a:alphaModFix/>
          </a:blip>
          <a:stretch>
            <a:fillRect/>
          </a:stretch>
        </p:blipFill>
        <p:spPr>
          <a:xfrm>
            <a:off x="297515" y="2695032"/>
            <a:ext cx="565426" cy="414485"/>
          </a:xfrm>
          <a:prstGeom prst="rect">
            <a:avLst/>
          </a:prstGeom>
          <a:noFill/>
          <a:ln>
            <a:noFill/>
          </a:ln>
        </p:spPr>
      </p:pic>
      <p:sp>
        <p:nvSpPr>
          <p:cNvPr id="579" name="Google Shape;579;p31"/>
          <p:cNvSpPr txBox="1"/>
          <p:nvPr/>
        </p:nvSpPr>
        <p:spPr>
          <a:xfrm>
            <a:off x="150190" y="3035176"/>
            <a:ext cx="8601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200"/>
              <a:buFont typeface="Arial"/>
              <a:buNone/>
            </a:pPr>
            <a:r>
              <a:rPr lang="en-US" sz="1200" b="1">
                <a:latin typeface="Calibri"/>
                <a:ea typeface="Calibri"/>
                <a:cs typeface="Calibri"/>
                <a:sym typeface="Calibri"/>
              </a:rPr>
              <a:t>PPPoE RG</a:t>
            </a:r>
            <a:endParaRPr/>
          </a:p>
        </p:txBody>
      </p:sp>
      <p:sp>
        <p:nvSpPr>
          <p:cNvPr id="571" name="Google Shape;571;p31"/>
          <p:cNvSpPr/>
          <p:nvPr/>
        </p:nvSpPr>
        <p:spPr>
          <a:xfrm>
            <a:off x="1398679" y="2878171"/>
            <a:ext cx="102600" cy="1434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pic>
        <p:nvPicPr>
          <p:cNvPr id="580" name="Google Shape;580;p31" descr="house.png"/>
          <p:cNvPicPr preferRelativeResize="0"/>
          <p:nvPr/>
        </p:nvPicPr>
        <p:blipFill rotWithShape="1">
          <a:blip r:embed="rId5">
            <a:alphaModFix/>
          </a:blip>
          <a:srcRect/>
          <a:stretch/>
        </p:blipFill>
        <p:spPr>
          <a:xfrm>
            <a:off x="1022423" y="2366231"/>
            <a:ext cx="565415" cy="405002"/>
          </a:xfrm>
          <a:prstGeom prst="rect">
            <a:avLst/>
          </a:prstGeom>
          <a:noFill/>
          <a:ln>
            <a:noFill/>
          </a:ln>
        </p:spPr>
      </p:pic>
      <p:cxnSp>
        <p:nvCxnSpPr>
          <p:cNvPr id="581" name="Google Shape;581;p31"/>
          <p:cNvCxnSpPr/>
          <p:nvPr/>
        </p:nvCxnSpPr>
        <p:spPr>
          <a:xfrm>
            <a:off x="6759325" y="33298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70" name="Google Shape;570;p31"/>
          <p:cNvSpPr/>
          <p:nvPr/>
        </p:nvSpPr>
        <p:spPr>
          <a:xfrm>
            <a:off x="1973209" y="3231919"/>
            <a:ext cx="75900" cy="128400"/>
          </a:xfrm>
          <a:prstGeom prst="ellipse">
            <a:avLst/>
          </a:prstGeom>
          <a:solidFill>
            <a:srgbClr val="D9D9D9"/>
          </a:solidFill>
          <a:ln w="254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FFFFFF"/>
              </a:solidFill>
              <a:latin typeface="Calibri"/>
              <a:ea typeface="Calibri"/>
              <a:cs typeface="Calibri"/>
              <a:sym typeface="Calibri"/>
            </a:endParaRPr>
          </a:p>
        </p:txBody>
      </p:sp>
      <p:sp>
        <p:nvSpPr>
          <p:cNvPr id="568" name="Google Shape;568;p31"/>
          <p:cNvSpPr/>
          <p:nvPr/>
        </p:nvSpPr>
        <p:spPr>
          <a:xfrm>
            <a:off x="2975750" y="31756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582" name="Google Shape;582;p31"/>
          <p:cNvCxnSpPr>
            <a:endCxn id="570" idx="6"/>
          </p:cNvCxnSpPr>
          <p:nvPr/>
        </p:nvCxnSpPr>
        <p:spPr>
          <a:xfrm rot="10800000">
            <a:off x="2049109" y="3296119"/>
            <a:ext cx="925500" cy="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83" name="Google Shape;583;p31"/>
          <p:cNvCxnSpPr>
            <a:stCxn id="568" idx="3"/>
            <a:endCxn id="584" idx="1"/>
          </p:cNvCxnSpPr>
          <p:nvPr/>
        </p:nvCxnSpPr>
        <p:spPr>
          <a:xfrm>
            <a:off x="4244450" y="3295167"/>
            <a:ext cx="665400" cy="15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85" name="Google Shape;585;p31"/>
          <p:cNvSpPr/>
          <p:nvPr/>
        </p:nvSpPr>
        <p:spPr>
          <a:xfrm>
            <a:off x="2975750" y="37090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586" name="Google Shape;586;p31"/>
          <p:cNvCxnSpPr>
            <a:stCxn id="585" idx="3"/>
            <a:endCxn id="584" idx="1"/>
          </p:cNvCxnSpPr>
          <p:nvPr/>
        </p:nvCxnSpPr>
        <p:spPr>
          <a:xfrm rot="10800000" flipH="1">
            <a:off x="4244450" y="3311067"/>
            <a:ext cx="665400" cy="517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87" name="Google Shape;587;p31"/>
          <p:cNvSpPr/>
          <p:nvPr/>
        </p:nvSpPr>
        <p:spPr>
          <a:xfrm>
            <a:off x="3589871" y="36151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588" name="Google Shape;588;p31"/>
          <p:cNvSpPr/>
          <p:nvPr/>
        </p:nvSpPr>
        <p:spPr>
          <a:xfrm>
            <a:off x="3589871" y="35389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589" name="Google Shape;589;p31"/>
          <p:cNvSpPr/>
          <p:nvPr/>
        </p:nvSpPr>
        <p:spPr>
          <a:xfrm>
            <a:off x="3589871" y="34627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cxnSp>
        <p:nvCxnSpPr>
          <p:cNvPr id="590" name="Google Shape;590;p31"/>
          <p:cNvCxnSpPr>
            <a:stCxn id="568" idx="3"/>
            <a:endCxn id="591" idx="1"/>
          </p:cNvCxnSpPr>
          <p:nvPr/>
        </p:nvCxnSpPr>
        <p:spPr>
          <a:xfrm>
            <a:off x="4244450" y="3295167"/>
            <a:ext cx="665400" cy="434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92" name="Google Shape;592;p31"/>
          <p:cNvCxnSpPr>
            <a:stCxn id="585" idx="3"/>
            <a:endCxn id="591" idx="1"/>
          </p:cNvCxnSpPr>
          <p:nvPr/>
        </p:nvCxnSpPr>
        <p:spPr>
          <a:xfrm rot="10800000" flipH="1">
            <a:off x="4244450" y="3729867"/>
            <a:ext cx="665400" cy="98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93" name="Google Shape;593;p31"/>
          <p:cNvCxnSpPr/>
          <p:nvPr/>
        </p:nvCxnSpPr>
        <p:spPr>
          <a:xfrm>
            <a:off x="6773771" y="37105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94" name="Google Shape;594;p31"/>
          <p:cNvCxnSpPr/>
          <p:nvPr/>
        </p:nvCxnSpPr>
        <p:spPr>
          <a:xfrm rot="10800000" flipH="1">
            <a:off x="6759325" y="3334075"/>
            <a:ext cx="846300" cy="376800"/>
          </a:xfrm>
          <a:prstGeom prst="straightConnector1">
            <a:avLst/>
          </a:prstGeom>
          <a:noFill/>
          <a:ln w="19050" cap="flat" cmpd="sng">
            <a:solidFill>
              <a:srgbClr val="666666"/>
            </a:solidFill>
            <a:prstDash val="solid"/>
            <a:round/>
            <a:headEnd type="none" w="med" len="med"/>
            <a:tailEnd type="none" w="med" len="med"/>
          </a:ln>
        </p:spPr>
      </p:cxnSp>
      <p:cxnSp>
        <p:nvCxnSpPr>
          <p:cNvPr id="595" name="Google Shape;595;p31"/>
          <p:cNvCxnSpPr/>
          <p:nvPr/>
        </p:nvCxnSpPr>
        <p:spPr>
          <a:xfrm>
            <a:off x="6759325" y="3329875"/>
            <a:ext cx="846300" cy="375300"/>
          </a:xfrm>
          <a:prstGeom prst="straightConnector1">
            <a:avLst/>
          </a:prstGeom>
          <a:noFill/>
          <a:ln w="19050" cap="flat" cmpd="sng">
            <a:solidFill>
              <a:srgbClr val="666666"/>
            </a:solidFill>
            <a:prstDash val="solid"/>
            <a:round/>
            <a:headEnd type="none" w="med" len="med"/>
            <a:tailEnd type="none" w="med" len="med"/>
          </a:ln>
        </p:spPr>
      </p:cxnSp>
      <p:cxnSp>
        <p:nvCxnSpPr>
          <p:cNvPr id="596" name="Google Shape;596;p31"/>
          <p:cNvCxnSpPr/>
          <p:nvPr/>
        </p:nvCxnSpPr>
        <p:spPr>
          <a:xfrm rot="10800000">
            <a:off x="5821525" y="2237100"/>
            <a:ext cx="0" cy="716100"/>
          </a:xfrm>
          <a:prstGeom prst="straightConnector1">
            <a:avLst/>
          </a:prstGeom>
          <a:noFill/>
          <a:ln w="12700" cap="flat" cmpd="sng">
            <a:solidFill>
              <a:srgbClr val="000000"/>
            </a:solidFill>
            <a:prstDash val="solid"/>
            <a:round/>
            <a:headEnd type="stealth" w="sm" len="sm"/>
            <a:tailEnd type="stealth" w="sm" len="sm"/>
          </a:ln>
        </p:spPr>
      </p:cxnSp>
      <p:sp>
        <p:nvSpPr>
          <p:cNvPr id="597" name="Google Shape;597;p31"/>
          <p:cNvSpPr/>
          <p:nvPr/>
        </p:nvSpPr>
        <p:spPr>
          <a:xfrm>
            <a:off x="3352500" y="1552400"/>
            <a:ext cx="12315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VOLTHA apps</a:t>
            </a:r>
            <a:br>
              <a:rPr lang="en-US" sz="1100" b="1">
                <a:latin typeface="Calibri"/>
                <a:ea typeface="Calibri"/>
                <a:cs typeface="Calibri"/>
                <a:sym typeface="Calibri"/>
              </a:rPr>
            </a:br>
            <a:r>
              <a:rPr lang="en-US" sz="1000">
                <a:latin typeface="Calibri"/>
                <a:ea typeface="Calibri"/>
                <a:cs typeface="Calibri"/>
                <a:sym typeface="Calibri"/>
              </a:rPr>
              <a:t>PON ctrl API</a:t>
            </a:r>
            <a:endParaRPr sz="1000">
              <a:latin typeface="Calibri"/>
              <a:ea typeface="Calibri"/>
              <a:cs typeface="Calibri"/>
              <a:sym typeface="Calibri"/>
            </a:endParaRPr>
          </a:p>
        </p:txBody>
      </p:sp>
      <p:sp>
        <p:nvSpPr>
          <p:cNvPr id="598" name="Google Shape;598;p31"/>
          <p:cNvSpPr/>
          <p:nvPr/>
        </p:nvSpPr>
        <p:spPr>
          <a:xfrm>
            <a:off x="4653814" y="1551975"/>
            <a:ext cx="11403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TRELLIS apps</a:t>
            </a:r>
            <a:endParaRPr sz="1100" b="1">
              <a:latin typeface="Calibri"/>
              <a:ea typeface="Calibri"/>
              <a:cs typeface="Calibri"/>
              <a:sym typeface="Calibri"/>
            </a:endParaRPr>
          </a:p>
          <a:p>
            <a:pPr marL="0" marR="0" lvl="0" indent="0" algn="ctr" rtl="0">
              <a:spcBef>
                <a:spcPts val="0"/>
              </a:spcBef>
              <a:spcAft>
                <a:spcPts val="0"/>
              </a:spcAft>
              <a:buNone/>
            </a:pPr>
            <a:r>
              <a:rPr lang="en-US" sz="1000">
                <a:latin typeface="Calibri"/>
                <a:ea typeface="Calibri"/>
                <a:cs typeface="Calibri"/>
                <a:sym typeface="Calibri"/>
              </a:rPr>
              <a:t>Routing API</a:t>
            </a:r>
            <a:endParaRPr sz="1000">
              <a:latin typeface="Calibri"/>
              <a:ea typeface="Calibri"/>
              <a:cs typeface="Calibri"/>
              <a:sym typeface="Calibri"/>
            </a:endParaRPr>
          </a:p>
        </p:txBody>
      </p:sp>
      <p:sp>
        <p:nvSpPr>
          <p:cNvPr id="599" name="Google Shape;599;p31"/>
          <p:cNvSpPr/>
          <p:nvPr/>
        </p:nvSpPr>
        <p:spPr>
          <a:xfrm>
            <a:off x="5850870" y="1553750"/>
            <a:ext cx="1231500" cy="342300"/>
          </a:xfrm>
          <a:prstGeom prst="hexagon">
            <a:avLst>
              <a:gd name="adj" fmla="val 25000"/>
              <a:gd name="vf" fmla="val 115470"/>
            </a:avLst>
          </a:prstGeom>
          <a:gradFill>
            <a:gsLst>
              <a:gs pos="0">
                <a:srgbClr val="DCECD5"/>
              </a:gs>
              <a:gs pos="100000">
                <a:srgbClr val="93BC81"/>
              </a:gs>
            </a:gsLst>
            <a:lin ang="5400012" scaled="0"/>
          </a:gradFill>
          <a:ln w="9525" cap="flat" cmpd="sng">
            <a:solidFill>
              <a:srgbClr val="434343"/>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latin typeface="Calibri"/>
                <a:ea typeface="Calibri"/>
                <a:cs typeface="Calibri"/>
                <a:sym typeface="Calibri"/>
              </a:rPr>
              <a:t>Tassen App</a:t>
            </a:r>
            <a:endParaRPr sz="11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CUPS API impl</a:t>
            </a:r>
            <a:endParaRPr sz="1100" b="1">
              <a:latin typeface="Calibri"/>
              <a:ea typeface="Calibri"/>
              <a:cs typeface="Calibri"/>
              <a:sym typeface="Calibri"/>
            </a:endParaRPr>
          </a:p>
        </p:txBody>
      </p:sp>
      <p:sp>
        <p:nvSpPr>
          <p:cNvPr id="600" name="Google Shape;600;p31"/>
          <p:cNvSpPr/>
          <p:nvPr/>
        </p:nvSpPr>
        <p:spPr>
          <a:xfrm>
            <a:off x="6053770" y="10699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71490" y="1069940"/>
            <a:ext cx="238800" cy="4776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txBox="1"/>
          <p:nvPr/>
        </p:nvSpPr>
        <p:spPr>
          <a:xfrm>
            <a:off x="5250108" y="1129739"/>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603" name="Google Shape;603;p31"/>
          <p:cNvSpPr txBox="1"/>
          <p:nvPr/>
        </p:nvSpPr>
        <p:spPr>
          <a:xfrm>
            <a:off x="5951658" y="1129718"/>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sp>
        <p:nvSpPr>
          <p:cNvPr id="604" name="Google Shape;604;p31"/>
          <p:cNvSpPr/>
          <p:nvPr/>
        </p:nvSpPr>
        <p:spPr>
          <a:xfrm>
            <a:off x="5810250" y="1894275"/>
            <a:ext cx="626392" cy="1110667"/>
          </a:xfrm>
          <a:custGeom>
            <a:avLst/>
            <a:gdLst/>
            <a:ahLst/>
            <a:cxnLst/>
            <a:rect l="l" t="t" r="r" b="b"/>
            <a:pathLst>
              <a:path w="15805" h="39139" extrusionOk="0">
                <a:moveTo>
                  <a:pt x="15586" y="0"/>
                </a:moveTo>
                <a:cubicBezTo>
                  <a:pt x="15413" y="1501"/>
                  <a:pt x="16683" y="6407"/>
                  <a:pt x="14547" y="9005"/>
                </a:cubicBezTo>
                <a:cubicBezTo>
                  <a:pt x="12411" y="11603"/>
                  <a:pt x="5196" y="10564"/>
                  <a:pt x="2771" y="15586"/>
                </a:cubicBezTo>
                <a:cubicBezTo>
                  <a:pt x="347" y="20608"/>
                  <a:pt x="462" y="35214"/>
                  <a:pt x="0" y="39139"/>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sp>
        <p:nvSpPr>
          <p:cNvPr id="605" name="Google Shape;605;p31"/>
          <p:cNvSpPr/>
          <p:nvPr/>
        </p:nvSpPr>
        <p:spPr>
          <a:xfrm>
            <a:off x="5708825" y="553200"/>
            <a:ext cx="15156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sp>
        <p:nvSpPr>
          <p:cNvPr id="606" name="Google Shape;606;p31"/>
          <p:cNvSpPr txBox="1"/>
          <p:nvPr/>
        </p:nvSpPr>
        <p:spPr>
          <a:xfrm>
            <a:off x="7815126" y="1212125"/>
            <a:ext cx="117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607" name="Google Shape;607;p31"/>
          <p:cNvSpPr/>
          <p:nvPr/>
        </p:nvSpPr>
        <p:spPr>
          <a:xfrm>
            <a:off x="8204903" y="828085"/>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8" name="Google Shape;608;p31"/>
          <p:cNvCxnSpPr>
            <a:stCxn id="607" idx="1"/>
            <a:endCxn id="605" idx="3"/>
          </p:cNvCxnSpPr>
          <p:nvPr/>
        </p:nvCxnSpPr>
        <p:spPr>
          <a:xfrm rot="10800000">
            <a:off x="7224503" y="755644"/>
            <a:ext cx="980400" cy="288900"/>
          </a:xfrm>
          <a:prstGeom prst="bentConnector3">
            <a:avLst>
              <a:gd name="adj1" fmla="val 50004"/>
            </a:avLst>
          </a:prstGeom>
          <a:noFill/>
          <a:ln w="28575" cap="flat" cmpd="sng">
            <a:solidFill>
              <a:schemeClr val="dk2"/>
            </a:solidFill>
            <a:prstDash val="solid"/>
            <a:round/>
            <a:headEnd type="none" w="med" len="med"/>
            <a:tailEnd type="triangle" w="med" len="med"/>
          </a:ln>
        </p:spPr>
      </p:cxnSp>
      <p:cxnSp>
        <p:nvCxnSpPr>
          <p:cNvPr id="609" name="Google Shape;609;p31"/>
          <p:cNvCxnSpPr>
            <a:stCxn id="607" idx="1"/>
          </p:cNvCxnSpPr>
          <p:nvPr/>
        </p:nvCxnSpPr>
        <p:spPr>
          <a:xfrm flipH="1">
            <a:off x="7126403" y="1044544"/>
            <a:ext cx="1078500" cy="605400"/>
          </a:xfrm>
          <a:prstGeom prst="bentConnector3">
            <a:avLst>
              <a:gd name="adj1" fmla="val 46046"/>
            </a:avLst>
          </a:prstGeom>
          <a:noFill/>
          <a:ln w="28575" cap="flat" cmpd="sng">
            <a:solidFill>
              <a:schemeClr val="dk2"/>
            </a:solidFill>
            <a:prstDash val="solid"/>
            <a:round/>
            <a:headEnd type="none" w="med" len="med"/>
            <a:tailEnd type="triangle" w="med" len="med"/>
          </a:ln>
        </p:spPr>
      </p:cxnSp>
      <p:sp>
        <p:nvSpPr>
          <p:cNvPr id="610" name="Google Shape;610;p31"/>
          <p:cNvSpPr txBox="1"/>
          <p:nvPr/>
        </p:nvSpPr>
        <p:spPr>
          <a:xfrm>
            <a:off x="7701972" y="2811400"/>
            <a:ext cx="144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bng-fpga.p4</a:t>
            </a:r>
            <a:endParaRPr sz="1000"/>
          </a:p>
        </p:txBody>
      </p:sp>
      <p:sp>
        <p:nvSpPr>
          <p:cNvPr id="611" name="Google Shape;611;p31"/>
          <p:cNvSpPr/>
          <p:nvPr/>
        </p:nvSpPr>
        <p:spPr>
          <a:xfrm>
            <a:off x="8203178" y="242456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31"/>
          <p:cNvCxnSpPr>
            <a:stCxn id="611" idx="1"/>
            <a:endCxn id="613" idx="3"/>
          </p:cNvCxnSpPr>
          <p:nvPr/>
        </p:nvCxnSpPr>
        <p:spPr>
          <a:xfrm flipH="1">
            <a:off x="6281978" y="2641019"/>
            <a:ext cx="1921200" cy="476100"/>
          </a:xfrm>
          <a:prstGeom prst="bentConnector3">
            <a:avLst>
              <a:gd name="adj1" fmla="val 38213"/>
            </a:avLst>
          </a:prstGeom>
          <a:noFill/>
          <a:ln w="28575" cap="flat" cmpd="sng">
            <a:solidFill>
              <a:schemeClr val="dk2"/>
            </a:solidFill>
            <a:prstDash val="solid"/>
            <a:round/>
            <a:headEnd type="none" w="med" len="med"/>
            <a:tailEnd type="triangle" w="med" len="med"/>
          </a:ln>
        </p:spPr>
      </p:cxnSp>
      <p:sp>
        <p:nvSpPr>
          <p:cNvPr id="614" name="Google Shape;614;p31"/>
          <p:cNvSpPr/>
          <p:nvPr/>
        </p:nvSpPr>
        <p:spPr>
          <a:xfrm>
            <a:off x="8276725" y="1560425"/>
            <a:ext cx="199200" cy="7161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txBox="1"/>
          <p:nvPr/>
        </p:nvSpPr>
        <p:spPr>
          <a:xfrm>
            <a:off x="7619464" y="1781656"/>
            <a:ext cx="665400" cy="33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a:solidFill>
                  <a:srgbClr val="38761D"/>
                </a:solidFill>
              </a:rPr>
              <a:t>Maps to</a:t>
            </a:r>
            <a:endParaRPr sz="1000" b="1">
              <a:solidFill>
                <a:srgbClr val="38761D"/>
              </a:solidFill>
            </a:endParaRPr>
          </a:p>
        </p:txBody>
      </p:sp>
      <p:cxnSp>
        <p:nvCxnSpPr>
          <p:cNvPr id="616" name="Google Shape;616;p31"/>
          <p:cNvCxnSpPr>
            <a:stCxn id="611" idx="1"/>
          </p:cNvCxnSpPr>
          <p:nvPr/>
        </p:nvCxnSpPr>
        <p:spPr>
          <a:xfrm rot="10800000">
            <a:off x="7118678" y="1804919"/>
            <a:ext cx="1084500" cy="836100"/>
          </a:xfrm>
          <a:prstGeom prst="bentConnector3">
            <a:avLst>
              <a:gd name="adj1" fmla="val 67133"/>
            </a:avLst>
          </a:prstGeom>
          <a:noFill/>
          <a:ln w="28575" cap="flat" cmpd="sng">
            <a:solidFill>
              <a:schemeClr val="dk2"/>
            </a:solidFill>
            <a:prstDash val="solid"/>
            <a:round/>
            <a:headEnd type="none" w="med" len="med"/>
            <a:tailEnd type="triangle" w="med" len="med"/>
          </a:ln>
        </p:spPr>
      </p:cxnSp>
      <p:sp>
        <p:nvSpPr>
          <p:cNvPr id="617" name="Google Shape;617;p31"/>
          <p:cNvSpPr txBox="1">
            <a:spLocks noGrp="1"/>
          </p:cNvSpPr>
          <p:nvPr>
            <p:ph type="title"/>
          </p:nvPr>
        </p:nvSpPr>
        <p:spPr>
          <a:xfrm>
            <a:off x="311700" y="436425"/>
            <a:ext cx="4107900" cy="125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SEBA with SmartNIC</a:t>
            </a:r>
            <a:endParaRPr/>
          </a:p>
          <a:p>
            <a:pPr marL="0" lvl="0" indent="0" algn="l" rtl="0">
              <a:spcBef>
                <a:spcPts val="0"/>
              </a:spcBef>
              <a:spcAft>
                <a:spcPts val="0"/>
              </a:spcAft>
              <a:buNone/>
            </a:pPr>
            <a:endParaRPr/>
          </a:p>
        </p:txBody>
      </p:sp>
      <p:sp>
        <p:nvSpPr>
          <p:cNvPr id="618" name="Google Shape;618;p31"/>
          <p:cNvSpPr/>
          <p:nvPr/>
        </p:nvSpPr>
        <p:spPr>
          <a:xfrm>
            <a:off x="4909825" y="319157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 (SmartNIC)</a:t>
            </a:r>
            <a:endParaRPr sz="1000">
              <a:latin typeface="Calibri"/>
              <a:ea typeface="Calibri"/>
              <a:cs typeface="Calibri"/>
              <a:sym typeface="Calibri"/>
            </a:endParaRPr>
          </a:p>
        </p:txBody>
      </p:sp>
      <p:sp>
        <p:nvSpPr>
          <p:cNvPr id="619" name="Google Shape;619;p31"/>
          <p:cNvSpPr/>
          <p:nvPr/>
        </p:nvSpPr>
        <p:spPr>
          <a:xfrm>
            <a:off x="4909825" y="361037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 (SmartNIC)</a:t>
            </a:r>
            <a:endParaRPr sz="1000">
              <a:latin typeface="Calibri"/>
              <a:ea typeface="Calibri"/>
              <a:cs typeface="Calibri"/>
              <a:sym typeface="Calibri"/>
            </a:endParaRPr>
          </a:p>
        </p:txBody>
      </p:sp>
      <p:sp>
        <p:nvSpPr>
          <p:cNvPr id="613" name="Google Shape;613;p31"/>
          <p:cNvSpPr/>
          <p:nvPr/>
        </p:nvSpPr>
        <p:spPr>
          <a:xfrm>
            <a:off x="5324400" y="3004933"/>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Stratum</a:t>
            </a:r>
            <a:endParaRPr sz="1200" b="1">
              <a:latin typeface="Calibri"/>
              <a:ea typeface="Calibri"/>
              <a:cs typeface="Calibri"/>
              <a:sym typeface="Calibri"/>
            </a:endParaRPr>
          </a:p>
        </p:txBody>
      </p:sp>
      <p:sp>
        <p:nvSpPr>
          <p:cNvPr id="620" name="Google Shape;620;p31"/>
          <p:cNvSpPr/>
          <p:nvPr/>
        </p:nvSpPr>
        <p:spPr>
          <a:xfrm>
            <a:off x="2830650" y="4037775"/>
            <a:ext cx="1821900" cy="659100"/>
          </a:xfrm>
          <a:prstGeom prst="wedgeRoundRectCallout">
            <a:avLst>
              <a:gd name="adj1" fmla="val 85868"/>
              <a:gd name="adj2" fmla="val -85175"/>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a:t>Provides all the required capabilities in one chip.</a:t>
            </a:r>
            <a:endParaRPr sz="1000" i="1"/>
          </a:p>
          <a:p>
            <a:pPr marL="0" lvl="0" indent="0" algn="l" rtl="0">
              <a:spcBef>
                <a:spcPts val="0"/>
              </a:spcBef>
              <a:spcAft>
                <a:spcPts val="0"/>
              </a:spcAft>
              <a:buNone/>
            </a:pPr>
            <a:r>
              <a:rPr lang="en-US" sz="1000" i="1"/>
              <a:t>4x100G ports per card (2 or 3 cards per server)</a:t>
            </a:r>
            <a:endParaRPr sz="10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2"/>
          <p:cNvSpPr/>
          <p:nvPr/>
        </p:nvSpPr>
        <p:spPr>
          <a:xfrm>
            <a:off x="2744925" y="1446075"/>
            <a:ext cx="4452900" cy="3416700"/>
          </a:xfrm>
          <a:prstGeom prst="roundRect">
            <a:avLst>
              <a:gd name="adj" fmla="val 1875"/>
            </a:avLst>
          </a:prstGeom>
          <a:noFill/>
          <a:ln w="9525" cap="flat" cmpd="sng">
            <a:solidFill>
              <a:srgbClr val="4B4B4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B4B4B"/>
              </a:solidFill>
              <a:latin typeface="Calibri"/>
              <a:ea typeface="Calibri"/>
              <a:cs typeface="Calibri"/>
              <a:sym typeface="Calibri"/>
            </a:endParaRPr>
          </a:p>
        </p:txBody>
      </p:sp>
      <p:grpSp>
        <p:nvGrpSpPr>
          <p:cNvPr id="627" name="Google Shape;627;p32"/>
          <p:cNvGrpSpPr/>
          <p:nvPr/>
        </p:nvGrpSpPr>
        <p:grpSpPr>
          <a:xfrm>
            <a:off x="2430014" y="2668001"/>
            <a:ext cx="4408948" cy="1451465"/>
            <a:chOff x="3431865" y="2665852"/>
            <a:chExt cx="3442339" cy="1343575"/>
          </a:xfrm>
        </p:grpSpPr>
        <p:sp>
          <p:nvSpPr>
            <p:cNvPr id="628" name="Google Shape;628;p32"/>
            <p:cNvSpPr/>
            <p:nvPr/>
          </p:nvSpPr>
          <p:spPr>
            <a:xfrm>
              <a:off x="3779705" y="3095627"/>
              <a:ext cx="3094500" cy="913800"/>
            </a:xfrm>
            <a:prstGeom prst="roundRect">
              <a:avLst>
                <a:gd name="adj" fmla="val 9332"/>
              </a:avLst>
            </a:prstGeom>
            <a:solidFill>
              <a:srgbClr val="F4CCCC">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txBox="1"/>
            <p:nvPr/>
          </p:nvSpPr>
          <p:spPr>
            <a:xfrm>
              <a:off x="3431865" y="2665852"/>
              <a:ext cx="12306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solidFill>
                    <a:srgbClr val="E06666"/>
                  </a:solidFill>
                  <a:latin typeface="Corbel"/>
                  <a:ea typeface="Corbel"/>
                  <a:cs typeface="Corbel"/>
                  <a:sym typeface="Corbel"/>
                </a:rPr>
                <a:t>BNG-UP</a:t>
              </a:r>
              <a:endParaRPr sz="1100" b="1">
                <a:solidFill>
                  <a:srgbClr val="E06666"/>
                </a:solidFill>
                <a:latin typeface="Corbel"/>
                <a:ea typeface="Corbel"/>
                <a:cs typeface="Corbel"/>
                <a:sym typeface="Corbel"/>
              </a:endParaRPr>
            </a:p>
            <a:p>
              <a:pPr marL="0" lvl="0" indent="0" algn="ctr" rtl="0">
                <a:spcBef>
                  <a:spcPts val="0"/>
                </a:spcBef>
                <a:spcAft>
                  <a:spcPts val="0"/>
                </a:spcAft>
                <a:buNone/>
              </a:pPr>
              <a:r>
                <a:rPr lang="en-US" sz="1100" b="1">
                  <a:solidFill>
                    <a:srgbClr val="E06666"/>
                  </a:solidFill>
                  <a:latin typeface="Corbel"/>
                  <a:ea typeface="Corbel"/>
                  <a:cs typeface="Corbel"/>
                  <a:sym typeface="Corbel"/>
                </a:rPr>
                <a:t>FW PLANE</a:t>
              </a:r>
              <a:endParaRPr sz="1100" b="1">
                <a:solidFill>
                  <a:srgbClr val="E06666"/>
                </a:solidFill>
                <a:latin typeface="Corbel"/>
                <a:ea typeface="Corbel"/>
                <a:cs typeface="Corbel"/>
                <a:sym typeface="Corbel"/>
              </a:endParaRPr>
            </a:p>
          </p:txBody>
        </p:sp>
      </p:grpSp>
      <p:sp>
        <p:nvSpPr>
          <p:cNvPr id="630" name="Google Shape;630;p32"/>
          <p:cNvSpPr/>
          <p:nvPr/>
        </p:nvSpPr>
        <p:spPr>
          <a:xfrm>
            <a:off x="6370925" y="1546050"/>
            <a:ext cx="191400" cy="12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7701968" y="3144713"/>
            <a:ext cx="1177848" cy="771552"/>
          </a:xfrm>
          <a:prstGeom prst="cloud">
            <a:avLst/>
          </a:prstGeom>
          <a:solidFill>
            <a:srgbClr val="FFFFFF"/>
          </a:solidFill>
          <a:ln w="9525"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r>
              <a:rPr lang="en-US" sz="1100" b="1">
                <a:latin typeface="Calibri"/>
                <a:ea typeface="Calibri"/>
                <a:cs typeface="Calibri"/>
                <a:sym typeface="Calibri"/>
              </a:rPr>
              <a:t>Core</a:t>
            </a:r>
            <a:endParaRPr sz="1100" b="1">
              <a:latin typeface="Calibri"/>
              <a:ea typeface="Calibri"/>
              <a:cs typeface="Calibri"/>
              <a:sym typeface="Calibri"/>
            </a:endParaRPr>
          </a:p>
        </p:txBody>
      </p:sp>
      <p:pic>
        <p:nvPicPr>
          <p:cNvPr id="632" name="Google Shape;632;p32"/>
          <p:cNvPicPr preferRelativeResize="0"/>
          <p:nvPr/>
        </p:nvPicPr>
        <p:blipFill rotWithShape="1">
          <a:blip r:embed="rId3">
            <a:alphaModFix/>
          </a:blip>
          <a:srcRect/>
          <a:stretch/>
        </p:blipFill>
        <p:spPr>
          <a:xfrm>
            <a:off x="7587159" y="3210622"/>
            <a:ext cx="318425" cy="239100"/>
          </a:xfrm>
          <a:prstGeom prst="rect">
            <a:avLst/>
          </a:prstGeom>
          <a:noFill/>
          <a:ln>
            <a:noFill/>
          </a:ln>
        </p:spPr>
      </p:pic>
      <p:pic>
        <p:nvPicPr>
          <p:cNvPr id="633" name="Google Shape;633;p32"/>
          <p:cNvPicPr preferRelativeResize="0"/>
          <p:nvPr/>
        </p:nvPicPr>
        <p:blipFill rotWithShape="1">
          <a:blip r:embed="rId3">
            <a:alphaModFix/>
          </a:blip>
          <a:srcRect/>
          <a:stretch/>
        </p:blipFill>
        <p:spPr>
          <a:xfrm>
            <a:off x="7596267" y="3591322"/>
            <a:ext cx="318425" cy="239100"/>
          </a:xfrm>
          <a:prstGeom prst="rect">
            <a:avLst/>
          </a:prstGeom>
          <a:noFill/>
          <a:ln>
            <a:noFill/>
          </a:ln>
        </p:spPr>
      </p:pic>
      <p:cxnSp>
        <p:nvCxnSpPr>
          <p:cNvPr id="634" name="Google Shape;634;p32"/>
          <p:cNvCxnSpPr/>
          <p:nvPr/>
        </p:nvCxnSpPr>
        <p:spPr>
          <a:xfrm rot="10800000">
            <a:off x="5579788" y="3334100"/>
            <a:ext cx="0" cy="87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35" name="Google Shape;635;p32"/>
          <p:cNvCxnSpPr/>
          <p:nvPr/>
        </p:nvCxnSpPr>
        <p:spPr>
          <a:xfrm rot="10800000">
            <a:off x="6212086" y="3453564"/>
            <a:ext cx="0" cy="753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36" name="Google Shape;636;p32"/>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SEBA with SD-BNG</a:t>
            </a:r>
            <a:endParaRPr/>
          </a:p>
          <a:p>
            <a:pPr marL="0" lvl="0" indent="0" algn="l" rtl="0">
              <a:spcBef>
                <a:spcPts val="0"/>
              </a:spcBef>
              <a:spcAft>
                <a:spcPts val="0"/>
              </a:spcAft>
              <a:buNone/>
            </a:pPr>
            <a:r>
              <a:rPr lang="en-US" sz="2000"/>
              <a:t>Tofino + Qumran AX</a:t>
            </a:r>
            <a:endParaRPr sz="2000" b="1"/>
          </a:p>
        </p:txBody>
      </p:sp>
      <p:sp>
        <p:nvSpPr>
          <p:cNvPr id="637" name="Google Shape;637;p32"/>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638" name="Google Shape;638;p32"/>
          <p:cNvSpPr/>
          <p:nvPr/>
        </p:nvSpPr>
        <p:spPr>
          <a:xfrm>
            <a:off x="122952" y="2589254"/>
            <a:ext cx="1576200" cy="771600"/>
          </a:xfrm>
          <a:prstGeom prst="roundRect">
            <a:avLst>
              <a:gd name="adj" fmla="val 16667"/>
            </a:avLst>
          </a:prstGeom>
          <a:solidFill>
            <a:srgbClr val="FFFFFF"/>
          </a:solid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3326275" y="1867050"/>
            <a:ext cx="3776100" cy="3387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ONOS</a:t>
            </a:r>
            <a:endParaRPr sz="1200" b="1">
              <a:latin typeface="Calibri"/>
              <a:ea typeface="Calibri"/>
              <a:cs typeface="Calibri"/>
              <a:sym typeface="Calibri"/>
            </a:endParaRPr>
          </a:p>
        </p:txBody>
      </p:sp>
      <p:sp>
        <p:nvSpPr>
          <p:cNvPr id="640" name="Google Shape;640;p32"/>
          <p:cNvSpPr txBox="1"/>
          <p:nvPr/>
        </p:nvSpPr>
        <p:spPr>
          <a:xfrm>
            <a:off x="2744918" y="1082776"/>
            <a:ext cx="12687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b="1">
                <a:solidFill>
                  <a:srgbClr val="666666"/>
                </a:solidFill>
                <a:latin typeface="Calibri"/>
                <a:ea typeface="Calibri"/>
                <a:cs typeface="Calibri"/>
                <a:sym typeface="Calibri"/>
              </a:rPr>
              <a:t>SEBA POD</a:t>
            </a:r>
            <a:endParaRPr sz="1800">
              <a:solidFill>
                <a:srgbClr val="666666"/>
              </a:solidFill>
            </a:endParaRPr>
          </a:p>
        </p:txBody>
      </p:sp>
      <p:cxnSp>
        <p:nvCxnSpPr>
          <p:cNvPr id="641" name="Google Shape;641;p32"/>
          <p:cNvCxnSpPr/>
          <p:nvPr/>
        </p:nvCxnSpPr>
        <p:spPr>
          <a:xfrm rot="10800000">
            <a:off x="3811689" y="2196125"/>
            <a:ext cx="0" cy="239100"/>
          </a:xfrm>
          <a:prstGeom prst="straightConnector1">
            <a:avLst/>
          </a:prstGeom>
          <a:noFill/>
          <a:ln w="12700" cap="flat" cmpd="sng">
            <a:solidFill>
              <a:srgbClr val="4B4B4B"/>
            </a:solidFill>
            <a:prstDash val="solid"/>
            <a:round/>
            <a:headEnd type="stealth" w="sm" len="sm"/>
            <a:tailEnd type="stealth" w="sm" len="sm"/>
          </a:ln>
        </p:spPr>
      </p:cxnSp>
      <p:cxnSp>
        <p:nvCxnSpPr>
          <p:cNvPr id="642" name="Google Shape;642;p32"/>
          <p:cNvCxnSpPr>
            <a:stCxn id="643" idx="0"/>
          </p:cNvCxnSpPr>
          <p:nvPr/>
        </p:nvCxnSpPr>
        <p:spPr>
          <a:xfrm rot="10800000">
            <a:off x="3677450" y="2726825"/>
            <a:ext cx="0" cy="448800"/>
          </a:xfrm>
          <a:prstGeom prst="straightConnector1">
            <a:avLst/>
          </a:prstGeom>
          <a:noFill/>
          <a:ln w="12700" cap="flat" cmpd="sng">
            <a:solidFill>
              <a:srgbClr val="4B4B4B"/>
            </a:solidFill>
            <a:prstDash val="solid"/>
            <a:round/>
            <a:headEnd type="stealth" w="sm" len="sm"/>
            <a:tailEnd type="stealth" w="sm" len="sm"/>
          </a:ln>
        </p:spPr>
      </p:cxnSp>
      <p:cxnSp>
        <p:nvCxnSpPr>
          <p:cNvPr id="644" name="Google Shape;644;p32"/>
          <p:cNvCxnSpPr>
            <a:stCxn id="645" idx="2"/>
            <a:endCxn id="646" idx="3"/>
          </p:cNvCxnSpPr>
          <p:nvPr/>
        </p:nvCxnSpPr>
        <p:spPr>
          <a:xfrm rot="10800000">
            <a:off x="1501309" y="2949919"/>
            <a:ext cx="471900" cy="346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47" name="Google Shape;647;p32"/>
          <p:cNvCxnSpPr>
            <a:stCxn id="645" idx="2"/>
            <a:endCxn id="648" idx="3"/>
          </p:cNvCxnSpPr>
          <p:nvPr/>
        </p:nvCxnSpPr>
        <p:spPr>
          <a:xfrm flipH="1">
            <a:off x="1501309" y="3296119"/>
            <a:ext cx="471900" cy="2673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48" name="Google Shape;648;p32"/>
          <p:cNvSpPr/>
          <p:nvPr/>
        </p:nvSpPr>
        <p:spPr>
          <a:xfrm>
            <a:off x="1398680" y="3487796"/>
            <a:ext cx="102600" cy="1512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sp>
        <p:nvSpPr>
          <p:cNvPr id="649" name="Google Shape;649;p32"/>
          <p:cNvSpPr txBox="1"/>
          <p:nvPr/>
        </p:nvSpPr>
        <p:spPr>
          <a:xfrm>
            <a:off x="1208512" y="3017702"/>
            <a:ext cx="4905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00"/>
              <a:buFont typeface="Arial"/>
              <a:buNone/>
            </a:pPr>
            <a:r>
              <a:rPr lang="en-US" sz="1200" b="1">
                <a:solidFill>
                  <a:srgbClr val="000000"/>
                </a:solidFill>
                <a:latin typeface="Calibri"/>
                <a:ea typeface="Calibri"/>
                <a:cs typeface="Calibri"/>
                <a:sym typeface="Calibri"/>
              </a:rPr>
              <a:t>ONU</a:t>
            </a:r>
            <a:endParaRPr/>
          </a:p>
        </p:txBody>
      </p:sp>
      <p:cxnSp>
        <p:nvCxnSpPr>
          <p:cNvPr id="650" name="Google Shape;650;p32"/>
          <p:cNvCxnSpPr/>
          <p:nvPr/>
        </p:nvCxnSpPr>
        <p:spPr>
          <a:xfrm rot="10800000">
            <a:off x="5503595" y="3843864"/>
            <a:ext cx="0" cy="36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51" name="Google Shape;651;p32"/>
          <p:cNvCxnSpPr/>
          <p:nvPr/>
        </p:nvCxnSpPr>
        <p:spPr>
          <a:xfrm rot="10800000">
            <a:off x="6135886" y="3764964"/>
            <a:ext cx="0" cy="442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52" name="Google Shape;652;p32"/>
          <p:cNvSpPr/>
          <p:nvPr/>
        </p:nvSpPr>
        <p:spPr>
          <a:xfrm>
            <a:off x="4909825" y="317252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Switch </a:t>
            </a:r>
            <a:r>
              <a:rPr lang="en-US" sz="1200">
                <a:latin typeface="Calibri"/>
                <a:ea typeface="Calibri"/>
                <a:cs typeface="Calibri"/>
                <a:sym typeface="Calibri"/>
              </a:rPr>
              <a:t>(Tofino)</a:t>
            </a:r>
            <a:endParaRPr sz="1000">
              <a:latin typeface="Calibri"/>
              <a:ea typeface="Calibri"/>
              <a:cs typeface="Calibri"/>
              <a:sym typeface="Calibri"/>
            </a:endParaRPr>
          </a:p>
        </p:txBody>
      </p:sp>
      <p:sp>
        <p:nvSpPr>
          <p:cNvPr id="653" name="Google Shape;653;p32"/>
          <p:cNvSpPr/>
          <p:nvPr/>
        </p:nvSpPr>
        <p:spPr>
          <a:xfrm>
            <a:off x="5007527" y="4100313"/>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654" name="Google Shape;654;p32"/>
          <p:cNvSpPr/>
          <p:nvPr/>
        </p:nvSpPr>
        <p:spPr>
          <a:xfrm>
            <a:off x="3340250" y="2467200"/>
            <a:ext cx="957600" cy="2241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VOLTHA</a:t>
            </a:r>
            <a:endParaRPr sz="1200" b="1">
              <a:latin typeface="Calibri"/>
              <a:ea typeface="Calibri"/>
              <a:cs typeface="Calibri"/>
              <a:sym typeface="Calibri"/>
            </a:endParaRPr>
          </a:p>
        </p:txBody>
      </p:sp>
      <p:cxnSp>
        <p:nvCxnSpPr>
          <p:cNvPr id="655" name="Google Shape;655;p32"/>
          <p:cNvCxnSpPr>
            <a:stCxn id="656" idx="3"/>
            <a:endCxn id="656" idx="3"/>
          </p:cNvCxnSpPr>
          <p:nvPr/>
        </p:nvCxnSpPr>
        <p:spPr>
          <a:xfrm>
            <a:off x="862941" y="2902274"/>
            <a:ext cx="0" cy="0"/>
          </a:xfrm>
          <a:prstGeom prst="straightConnector1">
            <a:avLst/>
          </a:prstGeom>
          <a:noFill/>
          <a:ln w="9525" cap="flat" cmpd="sng">
            <a:solidFill>
              <a:srgbClr val="004B7D"/>
            </a:solidFill>
            <a:prstDash val="solid"/>
            <a:round/>
            <a:headEnd type="none" w="med" len="med"/>
            <a:tailEnd type="none" w="med" len="med"/>
          </a:ln>
        </p:spPr>
      </p:cxnSp>
      <p:cxnSp>
        <p:nvCxnSpPr>
          <p:cNvPr id="657" name="Google Shape;657;p32"/>
          <p:cNvCxnSpPr>
            <a:endCxn id="646" idx="1"/>
          </p:cNvCxnSpPr>
          <p:nvPr/>
        </p:nvCxnSpPr>
        <p:spPr>
          <a:xfrm>
            <a:off x="772279" y="2949871"/>
            <a:ext cx="626400" cy="0"/>
          </a:xfrm>
          <a:prstGeom prst="straightConnector1">
            <a:avLst/>
          </a:prstGeom>
          <a:noFill/>
          <a:ln w="19050" cap="flat" cmpd="sng">
            <a:solidFill>
              <a:srgbClr val="666666"/>
            </a:solidFill>
            <a:prstDash val="solid"/>
            <a:round/>
            <a:headEnd type="none" w="med" len="med"/>
            <a:tailEnd type="none" w="med" len="med"/>
          </a:ln>
        </p:spPr>
      </p:cxnSp>
      <p:pic>
        <p:nvPicPr>
          <p:cNvPr id="656" name="Google Shape;656;p32"/>
          <p:cNvPicPr preferRelativeResize="0"/>
          <p:nvPr/>
        </p:nvPicPr>
        <p:blipFill>
          <a:blip r:embed="rId4">
            <a:alphaModFix/>
          </a:blip>
          <a:stretch>
            <a:fillRect/>
          </a:stretch>
        </p:blipFill>
        <p:spPr>
          <a:xfrm>
            <a:off x="297515" y="2695032"/>
            <a:ext cx="565426" cy="414485"/>
          </a:xfrm>
          <a:prstGeom prst="rect">
            <a:avLst/>
          </a:prstGeom>
          <a:noFill/>
          <a:ln>
            <a:noFill/>
          </a:ln>
        </p:spPr>
      </p:pic>
      <p:sp>
        <p:nvSpPr>
          <p:cNvPr id="658" name="Google Shape;658;p32"/>
          <p:cNvSpPr txBox="1"/>
          <p:nvPr/>
        </p:nvSpPr>
        <p:spPr>
          <a:xfrm>
            <a:off x="150190" y="3035176"/>
            <a:ext cx="8601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200"/>
              <a:buFont typeface="Arial"/>
              <a:buNone/>
            </a:pPr>
            <a:r>
              <a:rPr lang="en-US" sz="1200" b="1">
                <a:latin typeface="Calibri"/>
                <a:ea typeface="Calibri"/>
                <a:cs typeface="Calibri"/>
                <a:sym typeface="Calibri"/>
              </a:rPr>
              <a:t>PPPoE RG</a:t>
            </a:r>
            <a:endParaRPr/>
          </a:p>
        </p:txBody>
      </p:sp>
      <p:sp>
        <p:nvSpPr>
          <p:cNvPr id="646" name="Google Shape;646;p32"/>
          <p:cNvSpPr/>
          <p:nvPr/>
        </p:nvSpPr>
        <p:spPr>
          <a:xfrm>
            <a:off x="1398679" y="2878171"/>
            <a:ext cx="102600" cy="1434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pic>
        <p:nvPicPr>
          <p:cNvPr id="659" name="Google Shape;659;p32" descr="house.png"/>
          <p:cNvPicPr preferRelativeResize="0"/>
          <p:nvPr/>
        </p:nvPicPr>
        <p:blipFill rotWithShape="1">
          <a:blip r:embed="rId5">
            <a:alphaModFix/>
          </a:blip>
          <a:srcRect/>
          <a:stretch/>
        </p:blipFill>
        <p:spPr>
          <a:xfrm>
            <a:off x="1022423" y="2366231"/>
            <a:ext cx="565415" cy="405002"/>
          </a:xfrm>
          <a:prstGeom prst="rect">
            <a:avLst/>
          </a:prstGeom>
          <a:noFill/>
          <a:ln>
            <a:noFill/>
          </a:ln>
        </p:spPr>
      </p:pic>
      <p:sp>
        <p:nvSpPr>
          <p:cNvPr id="660" name="Google Shape;660;p32"/>
          <p:cNvSpPr/>
          <p:nvPr/>
        </p:nvSpPr>
        <p:spPr>
          <a:xfrm>
            <a:off x="5007527" y="4307500"/>
            <a:ext cx="1654200" cy="224100"/>
          </a:xfrm>
          <a:prstGeom prst="rect">
            <a:avLst/>
          </a:prstGeom>
          <a:gradFill>
            <a:gsLst>
              <a:gs pos="0">
                <a:srgbClr val="F2F2F2"/>
              </a:gs>
              <a:gs pos="100000">
                <a:srgbClr val="A6A6A6"/>
              </a:gs>
            </a:gsLst>
            <a:lin ang="5400012" scaled="0"/>
          </a:gradFill>
          <a:ln w="127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a:t>
            </a:r>
            <a:endParaRPr sz="1200">
              <a:latin typeface="Calibri"/>
              <a:ea typeface="Calibri"/>
              <a:cs typeface="Calibri"/>
              <a:sym typeface="Calibri"/>
            </a:endParaRPr>
          </a:p>
        </p:txBody>
      </p:sp>
      <p:sp>
        <p:nvSpPr>
          <p:cNvPr id="661" name="Google Shape;661;p32"/>
          <p:cNvSpPr/>
          <p:nvPr/>
        </p:nvSpPr>
        <p:spPr>
          <a:xfrm>
            <a:off x="5007527" y="4531600"/>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servers</a:t>
            </a:r>
            <a:endParaRPr sz="1200" b="1">
              <a:latin typeface="Calibri"/>
              <a:ea typeface="Calibri"/>
              <a:cs typeface="Calibri"/>
              <a:sym typeface="Calibri"/>
            </a:endParaRPr>
          </a:p>
        </p:txBody>
      </p:sp>
      <p:cxnSp>
        <p:nvCxnSpPr>
          <p:cNvPr id="662" name="Google Shape;662;p32"/>
          <p:cNvCxnSpPr/>
          <p:nvPr/>
        </p:nvCxnSpPr>
        <p:spPr>
          <a:xfrm>
            <a:off x="6759325" y="33298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45" name="Google Shape;645;p32"/>
          <p:cNvSpPr/>
          <p:nvPr/>
        </p:nvSpPr>
        <p:spPr>
          <a:xfrm>
            <a:off x="1973209" y="3231919"/>
            <a:ext cx="75900" cy="128400"/>
          </a:xfrm>
          <a:prstGeom prst="ellipse">
            <a:avLst/>
          </a:prstGeom>
          <a:solidFill>
            <a:srgbClr val="D9D9D9"/>
          </a:solidFill>
          <a:ln w="254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FFFFFF"/>
              </a:solidFill>
              <a:latin typeface="Calibri"/>
              <a:ea typeface="Calibri"/>
              <a:cs typeface="Calibri"/>
              <a:sym typeface="Calibri"/>
            </a:endParaRPr>
          </a:p>
        </p:txBody>
      </p:sp>
      <p:sp>
        <p:nvSpPr>
          <p:cNvPr id="643" name="Google Shape;643;p32"/>
          <p:cNvSpPr/>
          <p:nvPr/>
        </p:nvSpPr>
        <p:spPr>
          <a:xfrm>
            <a:off x="2975750" y="3175625"/>
            <a:ext cx="14034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 </a:t>
            </a:r>
            <a:r>
              <a:rPr lang="en-US" sz="1200">
                <a:latin typeface="Calibri"/>
                <a:ea typeface="Calibri"/>
                <a:cs typeface="Calibri"/>
                <a:sym typeface="Calibri"/>
              </a:rPr>
              <a:t>(Qumran AX)</a:t>
            </a:r>
            <a:endParaRPr sz="1000">
              <a:latin typeface="Calibri"/>
              <a:ea typeface="Calibri"/>
              <a:cs typeface="Calibri"/>
              <a:sym typeface="Calibri"/>
            </a:endParaRPr>
          </a:p>
        </p:txBody>
      </p:sp>
      <p:cxnSp>
        <p:nvCxnSpPr>
          <p:cNvPr id="663" name="Google Shape;663;p32"/>
          <p:cNvCxnSpPr>
            <a:endCxn id="645" idx="6"/>
          </p:cNvCxnSpPr>
          <p:nvPr/>
        </p:nvCxnSpPr>
        <p:spPr>
          <a:xfrm rot="10800000">
            <a:off x="2049109" y="3296119"/>
            <a:ext cx="925500" cy="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64" name="Google Shape;664;p32"/>
          <p:cNvCxnSpPr>
            <a:stCxn id="643" idx="3"/>
            <a:endCxn id="652" idx="1"/>
          </p:cNvCxnSpPr>
          <p:nvPr/>
        </p:nvCxnSpPr>
        <p:spPr>
          <a:xfrm rot="10800000" flipH="1">
            <a:off x="4379150" y="3311075"/>
            <a:ext cx="530700" cy="30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65" name="Google Shape;665;p32"/>
          <p:cNvSpPr/>
          <p:nvPr/>
        </p:nvSpPr>
        <p:spPr>
          <a:xfrm>
            <a:off x="2975750" y="3799513"/>
            <a:ext cx="14034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OLT </a:t>
            </a:r>
            <a:r>
              <a:rPr lang="en-US" sz="1200">
                <a:latin typeface="Calibri"/>
                <a:ea typeface="Calibri"/>
                <a:cs typeface="Calibri"/>
                <a:sym typeface="Calibri"/>
              </a:rPr>
              <a:t>(Qumran AX)</a:t>
            </a:r>
            <a:endParaRPr sz="1200" b="1">
              <a:latin typeface="Calibri"/>
              <a:ea typeface="Calibri"/>
              <a:cs typeface="Calibri"/>
              <a:sym typeface="Calibri"/>
            </a:endParaRPr>
          </a:p>
        </p:txBody>
      </p:sp>
      <p:cxnSp>
        <p:nvCxnSpPr>
          <p:cNvPr id="666" name="Google Shape;666;p32"/>
          <p:cNvCxnSpPr>
            <a:stCxn id="665" idx="3"/>
            <a:endCxn id="652" idx="1"/>
          </p:cNvCxnSpPr>
          <p:nvPr/>
        </p:nvCxnSpPr>
        <p:spPr>
          <a:xfrm rot="10800000" flipH="1">
            <a:off x="4379150" y="3310963"/>
            <a:ext cx="530700" cy="6270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67" name="Google Shape;667;p32"/>
          <p:cNvSpPr/>
          <p:nvPr/>
        </p:nvSpPr>
        <p:spPr>
          <a:xfrm>
            <a:off x="4909825" y="359132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Switch </a:t>
            </a:r>
            <a:r>
              <a:rPr lang="en-US" sz="1200">
                <a:latin typeface="Calibri"/>
                <a:ea typeface="Calibri"/>
                <a:cs typeface="Calibri"/>
                <a:sym typeface="Calibri"/>
              </a:rPr>
              <a:t>(Tofino)</a:t>
            </a:r>
            <a:endParaRPr sz="1000">
              <a:latin typeface="Calibri"/>
              <a:ea typeface="Calibri"/>
              <a:cs typeface="Calibri"/>
              <a:sym typeface="Calibri"/>
            </a:endParaRPr>
          </a:p>
        </p:txBody>
      </p:sp>
      <p:cxnSp>
        <p:nvCxnSpPr>
          <p:cNvPr id="668" name="Google Shape;668;p32"/>
          <p:cNvCxnSpPr>
            <a:stCxn id="643" idx="3"/>
            <a:endCxn id="667" idx="1"/>
          </p:cNvCxnSpPr>
          <p:nvPr/>
        </p:nvCxnSpPr>
        <p:spPr>
          <a:xfrm>
            <a:off x="4379150" y="3314075"/>
            <a:ext cx="530700" cy="4158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69" name="Google Shape;669;p32"/>
          <p:cNvCxnSpPr>
            <a:stCxn id="665" idx="3"/>
            <a:endCxn id="667" idx="1"/>
          </p:cNvCxnSpPr>
          <p:nvPr/>
        </p:nvCxnSpPr>
        <p:spPr>
          <a:xfrm rot="10800000" flipH="1">
            <a:off x="4379150" y="3729763"/>
            <a:ext cx="530700" cy="208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70" name="Google Shape;670;p32"/>
          <p:cNvCxnSpPr/>
          <p:nvPr/>
        </p:nvCxnSpPr>
        <p:spPr>
          <a:xfrm>
            <a:off x="6773771" y="37105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71" name="Google Shape;671;p32"/>
          <p:cNvCxnSpPr/>
          <p:nvPr/>
        </p:nvCxnSpPr>
        <p:spPr>
          <a:xfrm rot="10800000" flipH="1">
            <a:off x="6759325" y="3334075"/>
            <a:ext cx="846300" cy="376800"/>
          </a:xfrm>
          <a:prstGeom prst="straightConnector1">
            <a:avLst/>
          </a:prstGeom>
          <a:noFill/>
          <a:ln w="19050" cap="flat" cmpd="sng">
            <a:solidFill>
              <a:srgbClr val="666666"/>
            </a:solidFill>
            <a:prstDash val="solid"/>
            <a:round/>
            <a:headEnd type="none" w="med" len="med"/>
            <a:tailEnd type="none" w="med" len="med"/>
          </a:ln>
        </p:spPr>
      </p:cxnSp>
      <p:cxnSp>
        <p:nvCxnSpPr>
          <p:cNvPr id="672" name="Google Shape;672;p32"/>
          <p:cNvCxnSpPr/>
          <p:nvPr/>
        </p:nvCxnSpPr>
        <p:spPr>
          <a:xfrm>
            <a:off x="6759325" y="3329875"/>
            <a:ext cx="846300" cy="375300"/>
          </a:xfrm>
          <a:prstGeom prst="straightConnector1">
            <a:avLst/>
          </a:prstGeom>
          <a:noFill/>
          <a:ln w="19050" cap="flat" cmpd="sng">
            <a:solidFill>
              <a:srgbClr val="666666"/>
            </a:solidFill>
            <a:prstDash val="solid"/>
            <a:round/>
            <a:headEnd type="none" w="med" len="med"/>
            <a:tailEnd type="none" w="med" len="med"/>
          </a:ln>
        </p:spPr>
      </p:cxnSp>
      <p:sp>
        <p:nvSpPr>
          <p:cNvPr id="673" name="Google Shape;673;p32"/>
          <p:cNvSpPr/>
          <p:nvPr/>
        </p:nvSpPr>
        <p:spPr>
          <a:xfrm>
            <a:off x="5324400" y="2966833"/>
            <a:ext cx="957600" cy="2241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Stratum</a:t>
            </a:r>
            <a:endParaRPr sz="1200" b="1">
              <a:latin typeface="Calibri"/>
              <a:ea typeface="Calibri"/>
              <a:cs typeface="Calibri"/>
              <a:sym typeface="Calibri"/>
            </a:endParaRPr>
          </a:p>
        </p:txBody>
      </p:sp>
      <p:cxnSp>
        <p:nvCxnSpPr>
          <p:cNvPr id="674" name="Google Shape;674;p32"/>
          <p:cNvCxnSpPr/>
          <p:nvPr/>
        </p:nvCxnSpPr>
        <p:spPr>
          <a:xfrm rot="10800000">
            <a:off x="5821525" y="2237100"/>
            <a:ext cx="0" cy="716100"/>
          </a:xfrm>
          <a:prstGeom prst="straightConnector1">
            <a:avLst/>
          </a:prstGeom>
          <a:noFill/>
          <a:ln w="12700" cap="flat" cmpd="sng">
            <a:solidFill>
              <a:srgbClr val="000000"/>
            </a:solidFill>
            <a:prstDash val="solid"/>
            <a:round/>
            <a:headEnd type="stealth" w="sm" len="sm"/>
            <a:tailEnd type="stealth" w="sm" len="sm"/>
          </a:ln>
        </p:spPr>
      </p:cxnSp>
      <p:sp>
        <p:nvSpPr>
          <p:cNvPr id="675" name="Google Shape;675;p32"/>
          <p:cNvSpPr/>
          <p:nvPr/>
        </p:nvSpPr>
        <p:spPr>
          <a:xfrm>
            <a:off x="3352500" y="1552400"/>
            <a:ext cx="12315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VOLTHA apps</a:t>
            </a:r>
            <a:br>
              <a:rPr lang="en-US" sz="1100" b="1">
                <a:latin typeface="Calibri"/>
                <a:ea typeface="Calibri"/>
                <a:cs typeface="Calibri"/>
                <a:sym typeface="Calibri"/>
              </a:rPr>
            </a:br>
            <a:r>
              <a:rPr lang="en-US" sz="1000">
                <a:latin typeface="Calibri"/>
                <a:ea typeface="Calibri"/>
                <a:cs typeface="Calibri"/>
                <a:sym typeface="Calibri"/>
              </a:rPr>
              <a:t>PON ctrl API</a:t>
            </a:r>
            <a:endParaRPr sz="1000">
              <a:latin typeface="Calibri"/>
              <a:ea typeface="Calibri"/>
              <a:cs typeface="Calibri"/>
              <a:sym typeface="Calibri"/>
            </a:endParaRPr>
          </a:p>
        </p:txBody>
      </p:sp>
      <p:sp>
        <p:nvSpPr>
          <p:cNvPr id="676" name="Google Shape;676;p32"/>
          <p:cNvSpPr/>
          <p:nvPr/>
        </p:nvSpPr>
        <p:spPr>
          <a:xfrm>
            <a:off x="4653814" y="1551975"/>
            <a:ext cx="11403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TRELLIS apps</a:t>
            </a:r>
            <a:endParaRPr sz="1100" b="1">
              <a:latin typeface="Calibri"/>
              <a:ea typeface="Calibri"/>
              <a:cs typeface="Calibri"/>
              <a:sym typeface="Calibri"/>
            </a:endParaRPr>
          </a:p>
          <a:p>
            <a:pPr marL="0" marR="0" lvl="0" indent="0" algn="ctr" rtl="0">
              <a:spcBef>
                <a:spcPts val="0"/>
              </a:spcBef>
              <a:spcAft>
                <a:spcPts val="0"/>
              </a:spcAft>
              <a:buNone/>
            </a:pPr>
            <a:r>
              <a:rPr lang="en-US" sz="1000">
                <a:latin typeface="Calibri"/>
                <a:ea typeface="Calibri"/>
                <a:cs typeface="Calibri"/>
                <a:sym typeface="Calibri"/>
              </a:rPr>
              <a:t>Routing API</a:t>
            </a:r>
            <a:endParaRPr sz="1000">
              <a:latin typeface="Calibri"/>
              <a:ea typeface="Calibri"/>
              <a:cs typeface="Calibri"/>
              <a:sym typeface="Calibri"/>
            </a:endParaRPr>
          </a:p>
        </p:txBody>
      </p:sp>
      <p:sp>
        <p:nvSpPr>
          <p:cNvPr id="677" name="Google Shape;677;p32"/>
          <p:cNvSpPr/>
          <p:nvPr/>
        </p:nvSpPr>
        <p:spPr>
          <a:xfrm>
            <a:off x="5850870" y="1553750"/>
            <a:ext cx="1231500" cy="342300"/>
          </a:xfrm>
          <a:prstGeom prst="hexagon">
            <a:avLst>
              <a:gd name="adj" fmla="val 25000"/>
              <a:gd name="vf" fmla="val 115470"/>
            </a:avLst>
          </a:prstGeom>
          <a:gradFill>
            <a:gsLst>
              <a:gs pos="0">
                <a:srgbClr val="DCECD5"/>
              </a:gs>
              <a:gs pos="100000">
                <a:srgbClr val="93BC81"/>
              </a:gs>
            </a:gsLst>
            <a:lin ang="5400012" scaled="0"/>
          </a:gradFill>
          <a:ln w="9525" cap="flat" cmpd="sng">
            <a:solidFill>
              <a:srgbClr val="434343"/>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latin typeface="Calibri"/>
                <a:ea typeface="Calibri"/>
                <a:cs typeface="Calibri"/>
                <a:sym typeface="Calibri"/>
              </a:rPr>
              <a:t>Tassen App</a:t>
            </a:r>
            <a:endParaRPr sz="11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CUPS API impl</a:t>
            </a:r>
            <a:endParaRPr sz="1100" b="1">
              <a:latin typeface="Calibri"/>
              <a:ea typeface="Calibri"/>
              <a:cs typeface="Calibri"/>
              <a:sym typeface="Calibri"/>
            </a:endParaRPr>
          </a:p>
        </p:txBody>
      </p:sp>
      <p:sp>
        <p:nvSpPr>
          <p:cNvPr id="678" name="Google Shape;678;p32"/>
          <p:cNvSpPr/>
          <p:nvPr/>
        </p:nvSpPr>
        <p:spPr>
          <a:xfrm>
            <a:off x="6053770" y="10699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6671490" y="1069940"/>
            <a:ext cx="238800" cy="4776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txBox="1"/>
          <p:nvPr/>
        </p:nvSpPr>
        <p:spPr>
          <a:xfrm>
            <a:off x="5250108" y="1129739"/>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681" name="Google Shape;681;p32"/>
          <p:cNvSpPr txBox="1"/>
          <p:nvPr/>
        </p:nvSpPr>
        <p:spPr>
          <a:xfrm>
            <a:off x="5951658" y="1129718"/>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sp>
        <p:nvSpPr>
          <p:cNvPr id="682" name="Google Shape;682;p32"/>
          <p:cNvSpPr/>
          <p:nvPr/>
        </p:nvSpPr>
        <p:spPr>
          <a:xfrm>
            <a:off x="3680125" y="1896350"/>
            <a:ext cx="3091275" cy="1194950"/>
          </a:xfrm>
          <a:custGeom>
            <a:avLst/>
            <a:gdLst/>
            <a:ahLst/>
            <a:cxnLst/>
            <a:rect l="l" t="t" r="r" b="b"/>
            <a:pathLst>
              <a:path w="123651" h="47798" extrusionOk="0">
                <a:moveTo>
                  <a:pt x="123651" y="0"/>
                </a:moveTo>
                <a:cubicBezTo>
                  <a:pt x="121227" y="1385"/>
                  <a:pt x="126134" y="7042"/>
                  <a:pt x="109104" y="8312"/>
                </a:cubicBezTo>
                <a:cubicBezTo>
                  <a:pt x="92075" y="9582"/>
                  <a:pt x="39658" y="1039"/>
                  <a:pt x="21474" y="7620"/>
                </a:cubicBezTo>
                <a:cubicBezTo>
                  <a:pt x="3290" y="14201"/>
                  <a:pt x="3579" y="41102"/>
                  <a:pt x="0" y="47798"/>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sp>
        <p:nvSpPr>
          <p:cNvPr id="683" name="Google Shape;683;p32"/>
          <p:cNvSpPr/>
          <p:nvPr/>
        </p:nvSpPr>
        <p:spPr>
          <a:xfrm>
            <a:off x="5810250" y="1896350"/>
            <a:ext cx="395125" cy="978475"/>
          </a:xfrm>
          <a:custGeom>
            <a:avLst/>
            <a:gdLst/>
            <a:ahLst/>
            <a:cxnLst/>
            <a:rect l="l" t="t" r="r" b="b"/>
            <a:pathLst>
              <a:path w="15805" h="39139" extrusionOk="0">
                <a:moveTo>
                  <a:pt x="15586" y="0"/>
                </a:moveTo>
                <a:cubicBezTo>
                  <a:pt x="15413" y="1501"/>
                  <a:pt x="16683" y="6407"/>
                  <a:pt x="14547" y="9005"/>
                </a:cubicBezTo>
                <a:cubicBezTo>
                  <a:pt x="12411" y="11603"/>
                  <a:pt x="5196" y="10564"/>
                  <a:pt x="2771" y="15586"/>
                </a:cubicBezTo>
                <a:cubicBezTo>
                  <a:pt x="347" y="20608"/>
                  <a:pt x="462" y="35214"/>
                  <a:pt x="0" y="39139"/>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cxnSp>
        <p:nvCxnSpPr>
          <p:cNvPr id="684" name="Google Shape;684;p32"/>
          <p:cNvCxnSpPr>
            <a:stCxn id="685" idx="3"/>
          </p:cNvCxnSpPr>
          <p:nvPr/>
        </p:nvCxnSpPr>
        <p:spPr>
          <a:xfrm>
            <a:off x="2085625" y="1896575"/>
            <a:ext cx="1672800" cy="429000"/>
          </a:xfrm>
          <a:prstGeom prst="straightConnector1">
            <a:avLst/>
          </a:prstGeom>
          <a:noFill/>
          <a:ln w="19050" cap="flat" cmpd="sng">
            <a:solidFill>
              <a:srgbClr val="FF0000"/>
            </a:solidFill>
            <a:prstDash val="solid"/>
            <a:round/>
            <a:headEnd type="none" w="med" len="med"/>
            <a:tailEnd type="triangle" w="med" len="med"/>
          </a:ln>
        </p:spPr>
      </p:cxnSp>
      <p:sp>
        <p:nvSpPr>
          <p:cNvPr id="685" name="Google Shape;685;p32"/>
          <p:cNvSpPr txBox="1"/>
          <p:nvPr/>
        </p:nvSpPr>
        <p:spPr>
          <a:xfrm>
            <a:off x="307225" y="1605575"/>
            <a:ext cx="1778400" cy="582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a:solidFill>
                  <a:srgbClr val="FF0000"/>
                </a:solidFill>
                <a:latin typeface="Calibri"/>
                <a:ea typeface="Calibri"/>
                <a:cs typeface="Calibri"/>
                <a:sym typeface="Calibri"/>
              </a:rPr>
              <a:t>Which API for HQoS?</a:t>
            </a:r>
            <a:endParaRPr sz="1200">
              <a:solidFill>
                <a:srgbClr val="FF0000"/>
              </a:solidFill>
              <a:latin typeface="Calibri"/>
              <a:ea typeface="Calibri"/>
              <a:cs typeface="Calibri"/>
              <a:sym typeface="Calibri"/>
            </a:endParaRPr>
          </a:p>
          <a:p>
            <a:pPr marL="0" lvl="0" indent="0" algn="r" rtl="0">
              <a:spcBef>
                <a:spcPts val="0"/>
              </a:spcBef>
              <a:spcAft>
                <a:spcPts val="0"/>
              </a:spcAft>
              <a:buNone/>
            </a:pPr>
            <a:r>
              <a:rPr lang="en-US" sz="1200">
                <a:solidFill>
                  <a:srgbClr val="FF0000"/>
                </a:solidFill>
                <a:latin typeface="Calibri"/>
                <a:ea typeface="Calibri"/>
                <a:cs typeface="Calibri"/>
                <a:sym typeface="Calibri"/>
              </a:rPr>
              <a:t>Extend voltha.proto? Native gNMI support?</a:t>
            </a:r>
            <a:endParaRPr sz="1200">
              <a:solidFill>
                <a:srgbClr val="FF0000"/>
              </a:solidFill>
              <a:latin typeface="Calibri"/>
              <a:ea typeface="Calibri"/>
              <a:cs typeface="Calibri"/>
              <a:sym typeface="Calibri"/>
            </a:endParaRPr>
          </a:p>
        </p:txBody>
      </p:sp>
      <p:sp>
        <p:nvSpPr>
          <p:cNvPr id="686" name="Google Shape;686;p32"/>
          <p:cNvSpPr/>
          <p:nvPr/>
        </p:nvSpPr>
        <p:spPr>
          <a:xfrm>
            <a:off x="5708825" y="553200"/>
            <a:ext cx="15156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sp>
        <p:nvSpPr>
          <p:cNvPr id="687" name="Google Shape;687;p32"/>
          <p:cNvSpPr txBox="1"/>
          <p:nvPr/>
        </p:nvSpPr>
        <p:spPr>
          <a:xfrm>
            <a:off x="7912625" y="1212125"/>
            <a:ext cx="11016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688" name="Google Shape;688;p32"/>
          <p:cNvSpPr/>
          <p:nvPr/>
        </p:nvSpPr>
        <p:spPr>
          <a:xfrm>
            <a:off x="8204903" y="828085"/>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9" name="Google Shape;689;p32"/>
          <p:cNvCxnSpPr>
            <a:stCxn id="688" idx="1"/>
            <a:endCxn id="686" idx="3"/>
          </p:cNvCxnSpPr>
          <p:nvPr/>
        </p:nvCxnSpPr>
        <p:spPr>
          <a:xfrm rot="10800000">
            <a:off x="7224503" y="755644"/>
            <a:ext cx="980400" cy="288900"/>
          </a:xfrm>
          <a:prstGeom prst="bentConnector3">
            <a:avLst>
              <a:gd name="adj1" fmla="val 55475"/>
            </a:avLst>
          </a:prstGeom>
          <a:noFill/>
          <a:ln w="28575" cap="flat" cmpd="sng">
            <a:solidFill>
              <a:schemeClr val="dk2"/>
            </a:solidFill>
            <a:prstDash val="solid"/>
            <a:round/>
            <a:headEnd type="none" w="med" len="med"/>
            <a:tailEnd type="triangle" w="med" len="med"/>
          </a:ln>
        </p:spPr>
      </p:cxnSp>
      <p:cxnSp>
        <p:nvCxnSpPr>
          <p:cNvPr id="690" name="Google Shape;690;p32"/>
          <p:cNvCxnSpPr>
            <a:stCxn id="688" idx="1"/>
          </p:cNvCxnSpPr>
          <p:nvPr/>
        </p:nvCxnSpPr>
        <p:spPr>
          <a:xfrm flipH="1">
            <a:off x="7103303" y="1044544"/>
            <a:ext cx="1101600" cy="5823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691" name="Google Shape;691;p32"/>
          <p:cNvSpPr txBox="1"/>
          <p:nvPr/>
        </p:nvSpPr>
        <p:spPr>
          <a:xfrm>
            <a:off x="7696197" y="2552675"/>
            <a:ext cx="144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fabric.p4</a:t>
            </a:r>
            <a:endParaRPr sz="1000"/>
          </a:p>
        </p:txBody>
      </p:sp>
      <p:sp>
        <p:nvSpPr>
          <p:cNvPr id="692" name="Google Shape;692;p32"/>
          <p:cNvSpPr/>
          <p:nvPr/>
        </p:nvSpPr>
        <p:spPr>
          <a:xfrm>
            <a:off x="8203178" y="211976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92" idx="1"/>
            <a:endCxn id="673" idx="3"/>
          </p:cNvCxnSpPr>
          <p:nvPr/>
        </p:nvCxnSpPr>
        <p:spPr>
          <a:xfrm flipH="1">
            <a:off x="6281978" y="2336219"/>
            <a:ext cx="1921200" cy="742800"/>
          </a:xfrm>
          <a:prstGeom prst="bentConnector3">
            <a:avLst>
              <a:gd name="adj1" fmla="val 28161"/>
            </a:avLst>
          </a:prstGeom>
          <a:noFill/>
          <a:ln w="28575" cap="flat" cmpd="sng">
            <a:solidFill>
              <a:schemeClr val="dk2"/>
            </a:solidFill>
            <a:prstDash val="solid"/>
            <a:round/>
            <a:headEnd type="none" w="med" len="med"/>
            <a:tailEnd type="triangle" w="med" len="med"/>
          </a:ln>
        </p:spPr>
      </p:cxnSp>
      <p:sp>
        <p:nvSpPr>
          <p:cNvPr id="694" name="Google Shape;694;p32"/>
          <p:cNvSpPr/>
          <p:nvPr/>
        </p:nvSpPr>
        <p:spPr>
          <a:xfrm>
            <a:off x="8292300" y="1543045"/>
            <a:ext cx="199200" cy="4503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txBox="1"/>
          <p:nvPr/>
        </p:nvSpPr>
        <p:spPr>
          <a:xfrm>
            <a:off x="7701975" y="1555550"/>
            <a:ext cx="665400" cy="33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a:solidFill>
                  <a:srgbClr val="38761D"/>
                </a:solidFill>
              </a:rPr>
              <a:t>Maps to</a:t>
            </a:r>
            <a:endParaRPr sz="1000" b="1">
              <a:solidFill>
                <a:srgbClr val="38761D"/>
              </a:solidFill>
            </a:endParaRPr>
          </a:p>
        </p:txBody>
      </p:sp>
      <p:cxnSp>
        <p:nvCxnSpPr>
          <p:cNvPr id="696" name="Google Shape;696;p32"/>
          <p:cNvCxnSpPr>
            <a:stCxn id="692" idx="1"/>
          </p:cNvCxnSpPr>
          <p:nvPr/>
        </p:nvCxnSpPr>
        <p:spPr>
          <a:xfrm rot="10800000">
            <a:off x="7087778" y="1828019"/>
            <a:ext cx="1115400" cy="5082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697" name="Google Shape;697;p32"/>
          <p:cNvSpPr/>
          <p:nvPr/>
        </p:nvSpPr>
        <p:spPr>
          <a:xfrm>
            <a:off x="3589871" y="36913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698" name="Google Shape;698;p32"/>
          <p:cNvSpPr/>
          <p:nvPr/>
        </p:nvSpPr>
        <p:spPr>
          <a:xfrm>
            <a:off x="3589871" y="36151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699" name="Google Shape;699;p32"/>
          <p:cNvSpPr/>
          <p:nvPr/>
        </p:nvSpPr>
        <p:spPr>
          <a:xfrm>
            <a:off x="3589871" y="35389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700" name="Google Shape;700;p32"/>
          <p:cNvSpPr/>
          <p:nvPr/>
        </p:nvSpPr>
        <p:spPr>
          <a:xfrm>
            <a:off x="2403400" y="4292600"/>
            <a:ext cx="1821900" cy="659100"/>
          </a:xfrm>
          <a:prstGeom prst="wedgeRoundRectCallout">
            <a:avLst>
              <a:gd name="adj1" fmla="val 85868"/>
              <a:gd name="adj2" fmla="val -85175"/>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a:t>Functional split. HQoS performed in OLT (WIP).</a:t>
            </a:r>
            <a:endParaRPr sz="10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3"/>
          <p:cNvSpPr txBox="1">
            <a:spLocks noGrp="1"/>
          </p:cNvSpPr>
          <p:nvPr>
            <p:ph type="title"/>
          </p:nvPr>
        </p:nvSpPr>
        <p:spPr>
          <a:xfrm>
            <a:off x="447676" y="72933"/>
            <a:ext cx="8531100" cy="532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Tofino+QAX Pipeline with Functional Split</a:t>
            </a:r>
            <a:endParaRPr/>
          </a:p>
        </p:txBody>
      </p:sp>
      <p:sp>
        <p:nvSpPr>
          <p:cNvPr id="707" name="Google Shape;707;p33"/>
          <p:cNvSpPr/>
          <p:nvPr/>
        </p:nvSpPr>
        <p:spPr>
          <a:xfrm>
            <a:off x="436425" y="1460825"/>
            <a:ext cx="8351100" cy="1829700"/>
          </a:xfrm>
          <a:prstGeom prst="rect">
            <a:avLst/>
          </a:prstGeom>
          <a:solidFill>
            <a:srgbClr val="F3F3F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719141" y="1973680"/>
            <a:ext cx="7943400" cy="431400"/>
          </a:xfrm>
          <a:prstGeom prst="rightArrow">
            <a:avLst>
              <a:gd name="adj1" fmla="val 50000"/>
              <a:gd name="adj2" fmla="val 50000"/>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UPSTREAM</a:t>
            </a:r>
            <a:endParaRPr sz="1000"/>
          </a:p>
        </p:txBody>
      </p:sp>
      <p:sp>
        <p:nvSpPr>
          <p:cNvPr id="709" name="Google Shape;709;p33"/>
          <p:cNvSpPr/>
          <p:nvPr/>
        </p:nvSpPr>
        <p:spPr>
          <a:xfrm>
            <a:off x="835050" y="1663211"/>
            <a:ext cx="9393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Classification</a:t>
            </a:r>
            <a:endParaRPr sz="1000"/>
          </a:p>
        </p:txBody>
      </p:sp>
      <p:sp>
        <p:nvSpPr>
          <p:cNvPr id="710" name="Google Shape;710;p33"/>
          <p:cNvSpPr/>
          <p:nvPr/>
        </p:nvSpPr>
        <p:spPr>
          <a:xfrm>
            <a:off x="2700144" y="1663211"/>
            <a:ext cx="10986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Double-VLAN termination</a:t>
            </a:r>
            <a:endParaRPr sz="1000"/>
          </a:p>
        </p:txBody>
      </p:sp>
      <p:sp>
        <p:nvSpPr>
          <p:cNvPr id="711" name="Google Shape;711;p33"/>
          <p:cNvSpPr/>
          <p:nvPr/>
        </p:nvSpPr>
        <p:spPr>
          <a:xfrm>
            <a:off x="4824607" y="1663211"/>
            <a:ext cx="644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PPPoE</a:t>
            </a:r>
            <a:endParaRPr sz="1000"/>
          </a:p>
          <a:p>
            <a:pPr marL="0" lvl="0" indent="0" algn="ctr" rtl="0">
              <a:spcBef>
                <a:spcPts val="0"/>
              </a:spcBef>
              <a:spcAft>
                <a:spcPts val="0"/>
              </a:spcAft>
              <a:buNone/>
            </a:pPr>
            <a:r>
              <a:rPr lang="en-US" sz="1000"/>
              <a:t>term.</a:t>
            </a:r>
            <a:endParaRPr sz="1000"/>
          </a:p>
        </p:txBody>
      </p:sp>
      <p:sp>
        <p:nvSpPr>
          <p:cNvPr id="712" name="Google Shape;712;p33"/>
          <p:cNvSpPr/>
          <p:nvPr/>
        </p:nvSpPr>
        <p:spPr>
          <a:xfrm>
            <a:off x="5507230" y="1663211"/>
            <a:ext cx="644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Routing</a:t>
            </a:r>
            <a:endParaRPr sz="1000"/>
          </a:p>
        </p:txBody>
      </p:sp>
      <p:sp>
        <p:nvSpPr>
          <p:cNvPr id="713" name="Google Shape;713;p33"/>
          <p:cNvSpPr/>
          <p:nvPr/>
        </p:nvSpPr>
        <p:spPr>
          <a:xfrm>
            <a:off x="6186490" y="1663211"/>
            <a:ext cx="4830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ACL</a:t>
            </a:r>
            <a:endParaRPr sz="1000"/>
          </a:p>
        </p:txBody>
      </p:sp>
      <p:sp>
        <p:nvSpPr>
          <p:cNvPr id="714" name="Google Shape;714;p33"/>
          <p:cNvSpPr/>
          <p:nvPr/>
        </p:nvSpPr>
        <p:spPr>
          <a:xfrm>
            <a:off x="6711596" y="1663211"/>
            <a:ext cx="8112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Accounting</a:t>
            </a:r>
            <a:endParaRPr sz="1000"/>
          </a:p>
        </p:txBody>
      </p:sp>
      <p:sp>
        <p:nvSpPr>
          <p:cNvPr id="715" name="Google Shape;715;p33"/>
          <p:cNvSpPr/>
          <p:nvPr/>
        </p:nvSpPr>
        <p:spPr>
          <a:xfrm flipH="1">
            <a:off x="535036" y="2770950"/>
            <a:ext cx="7943400" cy="431400"/>
          </a:xfrm>
          <a:prstGeom prst="rightArrow">
            <a:avLst>
              <a:gd name="adj1" fmla="val 50000"/>
              <a:gd name="adj2" fmla="val 50000"/>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DOWNSTREAM</a:t>
            </a:r>
            <a:endParaRPr sz="1000"/>
          </a:p>
        </p:txBody>
      </p:sp>
      <p:sp>
        <p:nvSpPr>
          <p:cNvPr id="716" name="Google Shape;716;p33"/>
          <p:cNvSpPr/>
          <p:nvPr/>
        </p:nvSpPr>
        <p:spPr>
          <a:xfrm>
            <a:off x="2472168" y="2464350"/>
            <a:ext cx="999900" cy="363000"/>
          </a:xfrm>
          <a:prstGeom prst="rect">
            <a:avLst/>
          </a:prstGeom>
          <a:solidFill>
            <a:srgbClr val="CFE2F3"/>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H-QoS</a:t>
            </a:r>
            <a:endParaRPr sz="1000"/>
          </a:p>
        </p:txBody>
      </p:sp>
      <p:sp>
        <p:nvSpPr>
          <p:cNvPr id="717" name="Google Shape;717;p33"/>
          <p:cNvSpPr/>
          <p:nvPr/>
        </p:nvSpPr>
        <p:spPr>
          <a:xfrm>
            <a:off x="4232325" y="2464350"/>
            <a:ext cx="9999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Double-VLAN aggregation</a:t>
            </a:r>
            <a:endParaRPr sz="1000"/>
          </a:p>
        </p:txBody>
      </p:sp>
      <p:sp>
        <p:nvSpPr>
          <p:cNvPr id="718" name="Google Shape;718;p33"/>
          <p:cNvSpPr/>
          <p:nvPr/>
        </p:nvSpPr>
        <p:spPr>
          <a:xfrm>
            <a:off x="3520997" y="2464350"/>
            <a:ext cx="662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PPPoE</a:t>
            </a:r>
            <a:endParaRPr sz="1000"/>
          </a:p>
          <a:p>
            <a:pPr marL="0" lvl="0" indent="0" algn="ctr" rtl="0">
              <a:spcBef>
                <a:spcPts val="0"/>
              </a:spcBef>
              <a:spcAft>
                <a:spcPts val="0"/>
              </a:spcAft>
              <a:buNone/>
            </a:pPr>
            <a:r>
              <a:rPr lang="en-US" sz="1000"/>
              <a:t>aggr.</a:t>
            </a:r>
            <a:endParaRPr sz="1000"/>
          </a:p>
        </p:txBody>
      </p:sp>
      <p:sp>
        <p:nvSpPr>
          <p:cNvPr id="719" name="Google Shape;719;p33"/>
          <p:cNvSpPr/>
          <p:nvPr/>
        </p:nvSpPr>
        <p:spPr>
          <a:xfrm>
            <a:off x="6705650" y="2464350"/>
            <a:ext cx="662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Routing</a:t>
            </a:r>
            <a:endParaRPr sz="1000"/>
          </a:p>
        </p:txBody>
      </p:sp>
      <p:sp>
        <p:nvSpPr>
          <p:cNvPr id="720" name="Google Shape;720;p33"/>
          <p:cNvSpPr/>
          <p:nvPr/>
        </p:nvSpPr>
        <p:spPr>
          <a:xfrm>
            <a:off x="7409250" y="2464350"/>
            <a:ext cx="9393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Classification</a:t>
            </a:r>
            <a:endParaRPr sz="1000"/>
          </a:p>
        </p:txBody>
      </p:sp>
      <p:sp>
        <p:nvSpPr>
          <p:cNvPr id="721" name="Google Shape;721;p33"/>
          <p:cNvSpPr/>
          <p:nvPr/>
        </p:nvSpPr>
        <p:spPr>
          <a:xfrm>
            <a:off x="6172044" y="2464350"/>
            <a:ext cx="4830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ACL</a:t>
            </a:r>
            <a:endParaRPr sz="1000"/>
          </a:p>
        </p:txBody>
      </p:sp>
      <p:sp>
        <p:nvSpPr>
          <p:cNvPr id="722" name="Google Shape;722;p33"/>
          <p:cNvSpPr/>
          <p:nvPr/>
        </p:nvSpPr>
        <p:spPr>
          <a:xfrm>
            <a:off x="1585050" y="2464350"/>
            <a:ext cx="833700" cy="363000"/>
          </a:xfrm>
          <a:prstGeom prst="rect">
            <a:avLst/>
          </a:prstGeom>
          <a:gradFill>
            <a:gsLst>
              <a:gs pos="0">
                <a:srgbClr val="FCE5CD"/>
              </a:gs>
              <a:gs pos="38000">
                <a:srgbClr val="FCE5CD"/>
              </a:gs>
              <a:gs pos="54000">
                <a:srgbClr val="CFE2F3"/>
              </a:gs>
              <a:gs pos="100000">
                <a:srgbClr val="CFE2F3"/>
              </a:gs>
            </a:gsLst>
            <a:lin ang="8099331" scaled="0"/>
          </a:gra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Accounting</a:t>
            </a:r>
            <a:endParaRPr sz="1000"/>
          </a:p>
        </p:txBody>
      </p:sp>
      <p:sp>
        <p:nvSpPr>
          <p:cNvPr id="723" name="Google Shape;723;p33"/>
          <p:cNvSpPr/>
          <p:nvPr/>
        </p:nvSpPr>
        <p:spPr>
          <a:xfrm>
            <a:off x="5281144" y="2464350"/>
            <a:ext cx="833700" cy="363000"/>
          </a:xfrm>
          <a:prstGeom prst="rect">
            <a:avLst/>
          </a:prstGeom>
          <a:solidFill>
            <a:srgbClr val="FCE5C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Mcast</a:t>
            </a:r>
            <a:endParaRPr sz="1000"/>
          </a:p>
          <a:p>
            <a:pPr marL="0" lvl="0" indent="0" algn="ctr" rtl="0">
              <a:spcBef>
                <a:spcPts val="0"/>
              </a:spcBef>
              <a:spcAft>
                <a:spcPts val="0"/>
              </a:spcAft>
              <a:buNone/>
            </a:pPr>
            <a:r>
              <a:rPr lang="en-US" sz="1000"/>
              <a:t>replication</a:t>
            </a:r>
            <a:endParaRPr sz="1000"/>
          </a:p>
        </p:txBody>
      </p:sp>
      <p:sp>
        <p:nvSpPr>
          <p:cNvPr id="724" name="Google Shape;724;p33"/>
          <p:cNvSpPr/>
          <p:nvPr/>
        </p:nvSpPr>
        <p:spPr>
          <a:xfrm>
            <a:off x="3842009" y="1663211"/>
            <a:ext cx="9393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Anti-spoofing</a:t>
            </a:r>
            <a:endParaRPr sz="1000"/>
          </a:p>
        </p:txBody>
      </p:sp>
      <p:sp>
        <p:nvSpPr>
          <p:cNvPr id="725" name="Google Shape;725;p33"/>
          <p:cNvSpPr/>
          <p:nvPr/>
        </p:nvSpPr>
        <p:spPr>
          <a:xfrm>
            <a:off x="1815598" y="1665004"/>
            <a:ext cx="833700" cy="363000"/>
          </a:xfrm>
          <a:prstGeom prst="rect">
            <a:avLst/>
          </a:prstGeom>
          <a:solidFill>
            <a:srgbClr val="FCE5C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Policing</a:t>
            </a:r>
            <a:endParaRPr sz="1000"/>
          </a:p>
        </p:txBody>
      </p:sp>
      <p:sp>
        <p:nvSpPr>
          <p:cNvPr id="726" name="Google Shape;726;p33"/>
          <p:cNvSpPr/>
          <p:nvPr/>
        </p:nvSpPr>
        <p:spPr>
          <a:xfrm>
            <a:off x="7573350" y="1663211"/>
            <a:ext cx="811200" cy="363000"/>
          </a:xfrm>
          <a:prstGeom prst="rect">
            <a:avLst/>
          </a:prstGeom>
          <a:solidFill>
            <a:srgbClr val="FCE5C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Lawful intercept</a:t>
            </a:r>
            <a:endParaRPr sz="1000"/>
          </a:p>
        </p:txBody>
      </p:sp>
      <p:sp>
        <p:nvSpPr>
          <p:cNvPr id="727" name="Google Shape;727;p33"/>
          <p:cNvSpPr/>
          <p:nvPr/>
        </p:nvSpPr>
        <p:spPr>
          <a:xfrm>
            <a:off x="823050" y="2464350"/>
            <a:ext cx="708600" cy="363000"/>
          </a:xfrm>
          <a:prstGeom prst="rect">
            <a:avLst/>
          </a:prstGeom>
          <a:gradFill>
            <a:gsLst>
              <a:gs pos="0">
                <a:srgbClr val="FCE5CD"/>
              </a:gs>
              <a:gs pos="38000">
                <a:srgbClr val="FCE5CD"/>
              </a:gs>
              <a:gs pos="54000">
                <a:srgbClr val="CFE2F3"/>
              </a:gs>
              <a:gs pos="100000">
                <a:srgbClr val="CFE2F3"/>
              </a:gs>
            </a:gsLst>
            <a:lin ang="8099331" scaled="0"/>
          </a:gra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Lawful intercept</a:t>
            </a:r>
            <a:endParaRPr sz="1000"/>
          </a:p>
        </p:txBody>
      </p:sp>
      <p:sp>
        <p:nvSpPr>
          <p:cNvPr id="728" name="Google Shape;728;p33"/>
          <p:cNvSpPr/>
          <p:nvPr/>
        </p:nvSpPr>
        <p:spPr>
          <a:xfrm>
            <a:off x="6652439" y="3685818"/>
            <a:ext cx="367800" cy="1887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txBox="1"/>
          <p:nvPr/>
        </p:nvSpPr>
        <p:spPr>
          <a:xfrm>
            <a:off x="6992095" y="3563101"/>
            <a:ext cx="18264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Work in progress</a:t>
            </a:r>
            <a:endParaRPr>
              <a:latin typeface="Corbel"/>
              <a:ea typeface="Corbel"/>
              <a:cs typeface="Corbel"/>
              <a:sym typeface="Corbel"/>
            </a:endParaRPr>
          </a:p>
        </p:txBody>
      </p:sp>
      <p:sp>
        <p:nvSpPr>
          <p:cNvPr id="730" name="Google Shape;730;p33"/>
          <p:cNvSpPr txBox="1"/>
          <p:nvPr/>
        </p:nvSpPr>
        <p:spPr>
          <a:xfrm>
            <a:off x="3382350" y="3292150"/>
            <a:ext cx="23793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BNG-UP</a:t>
            </a:r>
            <a:endParaRPr/>
          </a:p>
        </p:txBody>
      </p:sp>
      <p:sp>
        <p:nvSpPr>
          <p:cNvPr id="731" name="Google Shape;731;p33"/>
          <p:cNvSpPr/>
          <p:nvPr/>
        </p:nvSpPr>
        <p:spPr>
          <a:xfrm>
            <a:off x="550443" y="3754467"/>
            <a:ext cx="367800" cy="188700"/>
          </a:xfrm>
          <a:prstGeom prst="rect">
            <a:avLst/>
          </a:prstGeom>
          <a:solidFill>
            <a:srgbClr val="FCE5CD"/>
          </a:solid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txBox="1"/>
          <p:nvPr/>
        </p:nvSpPr>
        <p:spPr>
          <a:xfrm>
            <a:off x="890101" y="3631750"/>
            <a:ext cx="24921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Barefoot Tofino (leaf switch)</a:t>
            </a:r>
            <a:endParaRPr>
              <a:latin typeface="Corbel"/>
              <a:ea typeface="Corbel"/>
              <a:cs typeface="Corbel"/>
              <a:sym typeface="Corbel"/>
            </a:endParaRPr>
          </a:p>
        </p:txBody>
      </p:sp>
      <p:sp>
        <p:nvSpPr>
          <p:cNvPr id="733" name="Google Shape;733;p33"/>
          <p:cNvSpPr/>
          <p:nvPr/>
        </p:nvSpPr>
        <p:spPr>
          <a:xfrm>
            <a:off x="552787" y="4021566"/>
            <a:ext cx="367800" cy="188700"/>
          </a:xfrm>
          <a:prstGeom prst="rect">
            <a:avLst/>
          </a:prstGeom>
          <a:solidFill>
            <a:srgbClr val="CFE2F3"/>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txBox="1"/>
          <p:nvPr/>
        </p:nvSpPr>
        <p:spPr>
          <a:xfrm>
            <a:off x="892450" y="3907525"/>
            <a:ext cx="24921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Broadcom Qumran AX (OLT)</a:t>
            </a:r>
            <a:endParaRPr>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06451" y="95933"/>
            <a:ext cx="8531100" cy="532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Options for BNG Disaggregation</a:t>
            </a:r>
            <a:endParaRPr/>
          </a:p>
        </p:txBody>
      </p:sp>
      <p:sp>
        <p:nvSpPr>
          <p:cNvPr id="98" name="Google Shape;98;p17"/>
          <p:cNvSpPr txBox="1">
            <a:spLocks noGrp="1"/>
          </p:cNvSpPr>
          <p:nvPr>
            <p:ph type="sldNum" idx="12"/>
          </p:nvPr>
        </p:nvSpPr>
        <p:spPr>
          <a:xfrm>
            <a:off x="3505200" y="4868727"/>
            <a:ext cx="2133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800"/>
              <a:buFont typeface="Arial"/>
              <a:buNone/>
            </a:pPr>
            <a:fld id="{00000000-1234-1234-1234-123412341234}" type="slidenum">
              <a:rPr lang="en-US"/>
              <a:t>2</a:t>
            </a:fld>
            <a:endParaRPr/>
          </a:p>
        </p:txBody>
      </p:sp>
      <p:sp>
        <p:nvSpPr>
          <p:cNvPr id="99" name="Google Shape;99;p17"/>
          <p:cNvSpPr/>
          <p:nvPr/>
        </p:nvSpPr>
        <p:spPr>
          <a:xfrm>
            <a:off x="2729716" y="2132000"/>
            <a:ext cx="849000" cy="711300"/>
          </a:xfrm>
          <a:prstGeom prst="rightArrow">
            <a:avLst>
              <a:gd name="adj1" fmla="val 50000"/>
              <a:gd name="adj2" fmla="val 50000"/>
            </a:avLst>
          </a:prstGeom>
          <a:gradFill>
            <a:gsLst>
              <a:gs pos="0">
                <a:srgbClr val="306CD7"/>
              </a:gs>
              <a:gs pos="100000">
                <a:srgbClr val="90B0FF"/>
              </a:gs>
            </a:gsLst>
            <a:lin ang="16200038" scaled="0"/>
          </a:gradFill>
          <a:ln w="9525" cap="flat" cmpd="sng">
            <a:solidFill>
              <a:srgbClr val="3E6EC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rgbClr val="FFFFFF"/>
                </a:solidFill>
              </a:rPr>
              <a:t>SDN-ize</a:t>
            </a:r>
            <a:endParaRPr sz="1000">
              <a:solidFill>
                <a:srgbClr val="FFFFFF"/>
              </a:solidFill>
            </a:endParaRPr>
          </a:p>
        </p:txBody>
      </p:sp>
      <p:sp>
        <p:nvSpPr>
          <p:cNvPr id="100" name="Google Shape;100;p17"/>
          <p:cNvSpPr/>
          <p:nvPr/>
        </p:nvSpPr>
        <p:spPr>
          <a:xfrm>
            <a:off x="4139000" y="794892"/>
            <a:ext cx="4577700" cy="586500"/>
          </a:xfrm>
          <a:prstGeom prst="roundRect">
            <a:avLst>
              <a:gd name="adj" fmla="val 16667"/>
            </a:avLst>
          </a:prstGeom>
          <a:gradFill>
            <a:gsLst>
              <a:gs pos="0">
                <a:srgbClr val="D4E5F5"/>
              </a:gs>
              <a:gs pos="100000">
                <a:srgbClr val="70A4D5"/>
              </a:gs>
            </a:gsLst>
            <a:lin ang="5400012" scaled="0"/>
          </a:gradFill>
          <a:ln w="9525" cap="flat" cmpd="sng">
            <a:solidFill>
              <a:srgbClr val="666666"/>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b="1">
                <a:latin typeface="Calibri"/>
                <a:ea typeface="Calibri"/>
                <a:cs typeface="Calibri"/>
                <a:sym typeface="Calibri"/>
              </a:rPr>
              <a:t>BNG-CP → Intelligence</a:t>
            </a:r>
            <a:endParaRPr b="1">
              <a:latin typeface="Calibri"/>
              <a:ea typeface="Calibri"/>
              <a:cs typeface="Calibri"/>
              <a:sym typeface="Calibri"/>
            </a:endParaRPr>
          </a:p>
          <a:p>
            <a:pPr marL="0" marR="0" lvl="0" indent="0" algn="ctr" rtl="0">
              <a:spcBef>
                <a:spcPts val="0"/>
              </a:spcBef>
              <a:spcAft>
                <a:spcPts val="0"/>
              </a:spcAft>
              <a:buNone/>
            </a:pPr>
            <a:r>
              <a:rPr lang="en-US">
                <a:latin typeface="Calibri"/>
                <a:ea typeface="Calibri"/>
                <a:cs typeface="Calibri"/>
                <a:sym typeface="Calibri"/>
              </a:rPr>
              <a:t>Choice of programming language and architecture</a:t>
            </a:r>
            <a:endParaRPr>
              <a:latin typeface="Calibri"/>
              <a:ea typeface="Calibri"/>
              <a:cs typeface="Calibri"/>
              <a:sym typeface="Calibri"/>
            </a:endParaRPr>
          </a:p>
        </p:txBody>
      </p:sp>
      <p:grpSp>
        <p:nvGrpSpPr>
          <p:cNvPr id="101" name="Google Shape;101;p17"/>
          <p:cNvGrpSpPr/>
          <p:nvPr/>
        </p:nvGrpSpPr>
        <p:grpSpPr>
          <a:xfrm>
            <a:off x="-60343" y="701603"/>
            <a:ext cx="2588400" cy="4342622"/>
            <a:chOff x="-60343" y="701603"/>
            <a:chExt cx="2588400" cy="4342622"/>
          </a:xfrm>
        </p:grpSpPr>
        <p:sp>
          <p:nvSpPr>
            <p:cNvPr id="102" name="Google Shape;102;p17"/>
            <p:cNvSpPr txBox="1"/>
            <p:nvPr/>
          </p:nvSpPr>
          <p:spPr>
            <a:xfrm>
              <a:off x="-60343" y="701603"/>
              <a:ext cx="2588400" cy="380700"/>
            </a:xfrm>
            <a:prstGeom prst="rect">
              <a:avLst/>
            </a:prstGeom>
            <a:noFill/>
            <a:ln>
              <a:noFill/>
            </a:ln>
          </p:spPr>
          <p:txBody>
            <a:bodyPr spcFirstLastPara="1" wrap="square" lIns="91425" tIns="45700" rIns="91425" bIns="45700" anchor="t" anchorCtr="0">
              <a:noAutofit/>
            </a:bodyPr>
            <a:lstStyle/>
            <a:p>
              <a:pPr marL="171450" marR="0" lvl="0" indent="-85725" algn="ctr" rtl="0">
                <a:lnSpc>
                  <a:spcPct val="90000"/>
                </a:lnSpc>
                <a:spcBef>
                  <a:spcPts val="750"/>
                </a:spcBef>
                <a:spcAft>
                  <a:spcPts val="0"/>
                </a:spcAft>
                <a:buClr>
                  <a:srgbClr val="5F6062"/>
                </a:buClr>
                <a:buSzPts val="6400"/>
                <a:buFont typeface="Source Sans Pro"/>
                <a:buNone/>
              </a:pPr>
              <a:r>
                <a:rPr lang="en-US" sz="1200" i="0" u="none" strike="noStrike" cap="none">
                  <a:solidFill>
                    <a:srgbClr val="5F6062"/>
                  </a:solidFill>
                  <a:latin typeface="Calibri"/>
                  <a:ea typeface="Calibri"/>
                  <a:cs typeface="Calibri"/>
                  <a:sym typeface="Calibri"/>
                </a:rPr>
                <a:t>Traditional </a:t>
              </a:r>
              <a:r>
                <a:rPr lang="en-US" sz="1200">
                  <a:solidFill>
                    <a:srgbClr val="5F6062"/>
                  </a:solidFill>
                  <a:latin typeface="Calibri"/>
                  <a:ea typeface="Calibri"/>
                  <a:cs typeface="Calibri"/>
                  <a:sym typeface="Calibri"/>
                </a:rPr>
                <a:t>c</a:t>
              </a:r>
              <a:r>
                <a:rPr lang="en-US" sz="1200" i="0" u="none" strike="noStrike" cap="none">
                  <a:solidFill>
                    <a:srgbClr val="5F6062"/>
                  </a:solidFill>
                  <a:latin typeface="Calibri"/>
                  <a:ea typeface="Calibri"/>
                  <a:cs typeface="Calibri"/>
                  <a:sym typeface="Calibri"/>
                </a:rPr>
                <a:t>hassis</a:t>
              </a:r>
              <a:r>
                <a:rPr lang="en-US" sz="1200">
                  <a:solidFill>
                    <a:srgbClr val="5F6062"/>
                  </a:solidFill>
                  <a:latin typeface="Calibri"/>
                  <a:ea typeface="Calibri"/>
                  <a:cs typeface="Calibri"/>
                  <a:sym typeface="Calibri"/>
                </a:rPr>
                <a:t>-</a:t>
              </a:r>
              <a:r>
                <a:rPr lang="en-US" sz="1200" i="0" u="none" strike="noStrike" cap="none">
                  <a:solidFill>
                    <a:srgbClr val="5F6062"/>
                  </a:solidFill>
                  <a:latin typeface="Calibri"/>
                  <a:ea typeface="Calibri"/>
                  <a:cs typeface="Calibri"/>
                  <a:sym typeface="Calibri"/>
                </a:rPr>
                <a:t>based</a:t>
              </a:r>
              <a:r>
                <a:rPr lang="en-US" sz="1200">
                  <a:solidFill>
                    <a:srgbClr val="5F6062"/>
                  </a:solidFill>
                  <a:latin typeface="Calibri"/>
                  <a:ea typeface="Calibri"/>
                  <a:cs typeface="Calibri"/>
                  <a:sym typeface="Calibri"/>
                </a:rPr>
                <a:t> v</a:t>
              </a:r>
              <a:r>
                <a:rPr lang="en-US" sz="1200" i="0" u="none" strike="noStrike" cap="none">
                  <a:solidFill>
                    <a:srgbClr val="5F6062"/>
                  </a:solidFill>
                  <a:latin typeface="Calibri"/>
                  <a:ea typeface="Calibri"/>
                  <a:cs typeface="Calibri"/>
                  <a:sym typeface="Calibri"/>
                </a:rPr>
                <a:t>endor</a:t>
              </a:r>
              <a:br>
                <a:rPr lang="en-US" sz="1200">
                  <a:solidFill>
                    <a:srgbClr val="5F6062"/>
                  </a:solidFill>
                  <a:latin typeface="Calibri"/>
                  <a:ea typeface="Calibri"/>
                  <a:cs typeface="Calibri"/>
                  <a:sym typeface="Calibri"/>
                </a:rPr>
              </a:br>
              <a:r>
                <a:rPr lang="en-US" sz="1200">
                  <a:solidFill>
                    <a:srgbClr val="5F6062"/>
                  </a:solidFill>
                  <a:latin typeface="Calibri"/>
                  <a:ea typeface="Calibri"/>
                  <a:cs typeface="Calibri"/>
                  <a:sym typeface="Calibri"/>
                </a:rPr>
                <a:t>Broadband Network Gateway (BNG)</a:t>
              </a:r>
              <a:endParaRPr sz="1200" i="0" u="none" strike="noStrike" cap="none">
                <a:solidFill>
                  <a:srgbClr val="5F6062"/>
                </a:solidFill>
                <a:latin typeface="Calibri"/>
                <a:ea typeface="Calibri"/>
                <a:cs typeface="Calibri"/>
                <a:sym typeface="Calibri"/>
              </a:endParaRPr>
            </a:p>
          </p:txBody>
        </p:sp>
        <p:sp>
          <p:nvSpPr>
            <p:cNvPr id="103" name="Google Shape;103;p17"/>
            <p:cNvSpPr txBox="1"/>
            <p:nvPr/>
          </p:nvSpPr>
          <p:spPr>
            <a:xfrm>
              <a:off x="109725" y="3913225"/>
              <a:ext cx="2397900" cy="11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solidFill>
                    <a:srgbClr val="666666"/>
                  </a:solidFill>
                  <a:latin typeface="Calibri"/>
                  <a:ea typeface="Calibri"/>
                  <a:cs typeface="Calibri"/>
                  <a:sym typeface="Calibri"/>
                </a:rPr>
                <a:t>Specialized router</a:t>
              </a:r>
              <a:endParaRPr sz="1200" b="1">
                <a:solidFill>
                  <a:srgbClr val="666666"/>
                </a:solidFill>
                <a:latin typeface="Calibri"/>
                <a:ea typeface="Calibri"/>
                <a:cs typeface="Calibri"/>
                <a:sym typeface="Calibri"/>
              </a:endParaRPr>
            </a:p>
            <a:p>
              <a:pPr marL="0" lvl="0" indent="0" algn="ctr" rtl="0">
                <a:spcBef>
                  <a:spcPts val="0"/>
                </a:spcBef>
                <a:spcAft>
                  <a:spcPts val="0"/>
                </a:spcAft>
                <a:buNone/>
              </a:pPr>
              <a:r>
                <a:rPr lang="en-US" sz="1200">
                  <a:solidFill>
                    <a:srgbClr val="666666"/>
                  </a:solidFill>
                  <a:latin typeface="Calibri"/>
                  <a:ea typeface="Calibri"/>
                  <a:cs typeface="Calibri"/>
                  <a:sym typeface="Calibri"/>
                </a:rPr>
                <a:t>QinQ, PPPoE, IPoE, accounting, HQoS, lawful intercept, wholesale tunnel relay (L2TP), multicast, etc.</a:t>
              </a:r>
              <a:endParaRPr sz="1200">
                <a:solidFill>
                  <a:srgbClr val="666666"/>
                </a:solidFill>
                <a:latin typeface="Calibri"/>
                <a:ea typeface="Calibri"/>
                <a:cs typeface="Calibri"/>
                <a:sym typeface="Calibri"/>
              </a:endParaRPr>
            </a:p>
          </p:txBody>
        </p:sp>
        <p:grpSp>
          <p:nvGrpSpPr>
            <p:cNvPr id="104" name="Google Shape;104;p17"/>
            <p:cNvGrpSpPr/>
            <p:nvPr/>
          </p:nvGrpSpPr>
          <p:grpSpPr>
            <a:xfrm>
              <a:off x="484473" y="1457402"/>
              <a:ext cx="1648414" cy="2391859"/>
              <a:chOff x="174625" y="1110177"/>
              <a:chExt cx="2343495" cy="3400426"/>
            </a:xfrm>
          </p:grpSpPr>
          <p:pic>
            <p:nvPicPr>
              <p:cNvPr id="105" name="Google Shape;105;p17"/>
              <p:cNvPicPr preferRelativeResize="0"/>
              <p:nvPr/>
            </p:nvPicPr>
            <p:blipFill>
              <a:blip r:embed="rId3">
                <a:alphaModFix/>
              </a:blip>
              <a:stretch>
                <a:fillRect/>
              </a:stretch>
            </p:blipFill>
            <p:spPr>
              <a:xfrm>
                <a:off x="174625" y="1110177"/>
                <a:ext cx="2343495" cy="3400426"/>
              </a:xfrm>
              <a:prstGeom prst="rect">
                <a:avLst/>
              </a:prstGeom>
              <a:noFill/>
              <a:ln>
                <a:noFill/>
              </a:ln>
            </p:spPr>
          </p:pic>
          <p:sp>
            <p:nvSpPr>
              <p:cNvPr id="106" name="Google Shape;106;p17"/>
              <p:cNvSpPr/>
              <p:nvPr/>
            </p:nvSpPr>
            <p:spPr>
              <a:xfrm>
                <a:off x="371475" y="1323975"/>
                <a:ext cx="390600" cy="1047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190750" y="1362075"/>
                <a:ext cx="200100" cy="1047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 name="Google Shape;108;p17"/>
          <p:cNvSpPr txBox="1"/>
          <p:nvPr/>
        </p:nvSpPr>
        <p:spPr>
          <a:xfrm>
            <a:off x="0" y="0"/>
            <a:ext cx="14574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latin typeface="Corbel"/>
              <a:ea typeface="Corbel"/>
              <a:cs typeface="Corbel"/>
              <a:sym typeface="Corbel"/>
            </a:endParaRPr>
          </a:p>
        </p:txBody>
      </p:sp>
      <p:cxnSp>
        <p:nvCxnSpPr>
          <p:cNvPr id="109" name="Google Shape;109;p17"/>
          <p:cNvCxnSpPr>
            <a:stCxn id="100" idx="2"/>
            <a:endCxn id="110" idx="0"/>
          </p:cNvCxnSpPr>
          <p:nvPr/>
        </p:nvCxnSpPr>
        <p:spPr>
          <a:xfrm>
            <a:off x="6427850" y="1381392"/>
            <a:ext cx="6900" cy="475800"/>
          </a:xfrm>
          <a:prstGeom prst="straightConnector1">
            <a:avLst/>
          </a:prstGeom>
          <a:noFill/>
          <a:ln w="25400" cap="rnd" cmpd="sng">
            <a:solidFill>
              <a:srgbClr val="FF0000"/>
            </a:solidFill>
            <a:prstDash val="solid"/>
            <a:round/>
            <a:headEnd type="triangle" w="med" len="med"/>
            <a:tailEnd type="triangle" w="med" len="med"/>
          </a:ln>
        </p:spPr>
      </p:cxnSp>
      <p:sp>
        <p:nvSpPr>
          <p:cNvPr id="111" name="Google Shape;111;p17"/>
          <p:cNvSpPr txBox="1"/>
          <p:nvPr/>
        </p:nvSpPr>
        <p:spPr>
          <a:xfrm>
            <a:off x="6521534" y="1376250"/>
            <a:ext cx="2074200" cy="47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a:solidFill>
                  <a:srgbClr val="FF0000"/>
                </a:solidFill>
                <a:latin typeface="Corbel"/>
                <a:ea typeface="Corbel"/>
                <a:cs typeface="Corbel"/>
                <a:sym typeface="Corbel"/>
              </a:rPr>
              <a:t>Provides silicon-independence</a:t>
            </a:r>
            <a:br>
              <a:rPr lang="en-US" sz="1200" i="1">
                <a:solidFill>
                  <a:srgbClr val="FF0000"/>
                </a:solidFill>
                <a:latin typeface="Corbel"/>
                <a:ea typeface="Corbel"/>
                <a:cs typeface="Corbel"/>
                <a:sym typeface="Corbel"/>
              </a:rPr>
            </a:br>
            <a:r>
              <a:rPr lang="en-US" sz="1200" i="1">
                <a:solidFill>
                  <a:srgbClr val="FF0000"/>
                </a:solidFill>
                <a:latin typeface="Corbel"/>
                <a:ea typeface="Corbel"/>
                <a:cs typeface="Corbel"/>
                <a:sym typeface="Corbel"/>
              </a:rPr>
              <a:t>&amp; facilitates interoperability</a:t>
            </a:r>
            <a:endParaRPr sz="1200" i="1">
              <a:solidFill>
                <a:srgbClr val="FF0000"/>
              </a:solidFill>
              <a:latin typeface="Corbel"/>
              <a:ea typeface="Corbel"/>
              <a:cs typeface="Corbel"/>
              <a:sym typeface="Corbel"/>
            </a:endParaRPr>
          </a:p>
        </p:txBody>
      </p:sp>
      <p:grpSp>
        <p:nvGrpSpPr>
          <p:cNvPr id="112" name="Google Shape;112;p17"/>
          <p:cNvGrpSpPr/>
          <p:nvPr/>
        </p:nvGrpSpPr>
        <p:grpSpPr>
          <a:xfrm>
            <a:off x="4124775" y="1857200"/>
            <a:ext cx="4586325" cy="3287025"/>
            <a:chOff x="4124775" y="1857200"/>
            <a:chExt cx="4586325" cy="3287025"/>
          </a:xfrm>
        </p:grpSpPr>
        <p:sp>
          <p:nvSpPr>
            <p:cNvPr id="113" name="Google Shape;113;p17"/>
            <p:cNvSpPr/>
            <p:nvPr/>
          </p:nvSpPr>
          <p:spPr>
            <a:xfrm>
              <a:off x="4124775" y="1892600"/>
              <a:ext cx="4577700" cy="2805900"/>
            </a:xfrm>
            <a:prstGeom prst="roundRect">
              <a:avLst>
                <a:gd name="adj" fmla="val 9332"/>
              </a:avLst>
            </a:prstGeom>
            <a:solidFill>
              <a:srgbClr val="FFFFFF"/>
            </a:solidFill>
            <a:ln w="19050"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17"/>
            <p:cNvPicPr preferRelativeResize="0"/>
            <p:nvPr/>
          </p:nvPicPr>
          <p:blipFill>
            <a:blip r:embed="rId4">
              <a:alphaModFix/>
            </a:blip>
            <a:stretch>
              <a:fillRect/>
            </a:stretch>
          </p:blipFill>
          <p:spPr>
            <a:xfrm>
              <a:off x="7121683" y="2805896"/>
              <a:ext cx="950986" cy="474300"/>
            </a:xfrm>
            <a:prstGeom prst="rect">
              <a:avLst/>
            </a:prstGeom>
            <a:noFill/>
            <a:ln>
              <a:noFill/>
            </a:ln>
          </p:spPr>
        </p:pic>
        <p:sp>
          <p:nvSpPr>
            <p:cNvPr id="110" name="Google Shape;110;p17"/>
            <p:cNvSpPr txBox="1"/>
            <p:nvPr/>
          </p:nvSpPr>
          <p:spPr>
            <a:xfrm>
              <a:off x="4211025" y="1857200"/>
              <a:ext cx="4447200" cy="6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Calibri"/>
                  <a:ea typeface="Calibri"/>
                  <a:cs typeface="Calibri"/>
                  <a:sym typeface="Calibri"/>
                </a:rPr>
                <a:t>BNG-UP → High-speed forwarding</a:t>
              </a:r>
              <a:endParaRPr b="1">
                <a:latin typeface="Calibri"/>
                <a:ea typeface="Calibri"/>
                <a:cs typeface="Calibri"/>
                <a:sym typeface="Calibri"/>
              </a:endParaRPr>
            </a:p>
            <a:p>
              <a:pPr marL="0" lvl="0" indent="0" algn="ctr" rtl="0">
                <a:spcBef>
                  <a:spcPts val="0"/>
                </a:spcBef>
                <a:spcAft>
                  <a:spcPts val="0"/>
                </a:spcAft>
                <a:buNone/>
              </a:pPr>
              <a:r>
                <a:rPr lang="en-US">
                  <a:latin typeface="Calibri"/>
                  <a:ea typeface="Calibri"/>
                  <a:cs typeface="Calibri"/>
                  <a:sym typeface="Calibri"/>
                </a:rPr>
                <a:t>Choice of merchant silicon and port configuration</a:t>
              </a:r>
              <a:endParaRPr>
                <a:latin typeface="Calibri"/>
                <a:ea typeface="Calibri"/>
                <a:cs typeface="Calibri"/>
                <a:sym typeface="Calibri"/>
              </a:endParaRPr>
            </a:p>
          </p:txBody>
        </p:sp>
        <p:pic>
          <p:nvPicPr>
            <p:cNvPr id="115" name="Google Shape;115;p17"/>
            <p:cNvPicPr preferRelativeResize="0"/>
            <p:nvPr/>
          </p:nvPicPr>
          <p:blipFill>
            <a:blip r:embed="rId5">
              <a:alphaModFix/>
            </a:blip>
            <a:stretch>
              <a:fillRect/>
            </a:stretch>
          </p:blipFill>
          <p:spPr>
            <a:xfrm>
              <a:off x="4581613" y="2830175"/>
              <a:ext cx="1530274" cy="421859"/>
            </a:xfrm>
            <a:prstGeom prst="rect">
              <a:avLst/>
            </a:prstGeom>
            <a:noFill/>
            <a:ln>
              <a:noFill/>
            </a:ln>
          </p:spPr>
        </p:pic>
        <p:grpSp>
          <p:nvGrpSpPr>
            <p:cNvPr id="116" name="Google Shape;116;p17"/>
            <p:cNvGrpSpPr/>
            <p:nvPr/>
          </p:nvGrpSpPr>
          <p:grpSpPr>
            <a:xfrm>
              <a:off x="4781021" y="3692955"/>
              <a:ext cx="1131443" cy="826022"/>
              <a:chOff x="8088575" y="1235036"/>
              <a:chExt cx="3383501" cy="2470162"/>
            </a:xfrm>
          </p:grpSpPr>
          <p:pic>
            <p:nvPicPr>
              <p:cNvPr id="117" name="Google Shape;117;p17"/>
              <p:cNvPicPr preferRelativeResize="0"/>
              <p:nvPr/>
            </p:nvPicPr>
            <p:blipFill>
              <a:blip r:embed="rId6">
                <a:alphaModFix/>
              </a:blip>
              <a:stretch>
                <a:fillRect/>
              </a:stretch>
            </p:blipFill>
            <p:spPr>
              <a:xfrm>
                <a:off x="8088575" y="2360600"/>
                <a:ext cx="3383501" cy="1020850"/>
              </a:xfrm>
              <a:prstGeom prst="rect">
                <a:avLst/>
              </a:prstGeom>
              <a:noFill/>
              <a:ln>
                <a:noFill/>
              </a:ln>
            </p:spPr>
          </p:pic>
          <p:pic>
            <p:nvPicPr>
              <p:cNvPr id="118" name="Google Shape;118;p17"/>
              <p:cNvPicPr preferRelativeResize="0"/>
              <p:nvPr/>
            </p:nvPicPr>
            <p:blipFill>
              <a:blip r:embed="rId7">
                <a:alphaModFix/>
              </a:blip>
              <a:stretch>
                <a:fillRect/>
              </a:stretch>
            </p:blipFill>
            <p:spPr>
              <a:xfrm>
                <a:off x="8088575" y="1235036"/>
                <a:ext cx="3383500" cy="2470162"/>
              </a:xfrm>
              <a:prstGeom prst="rect">
                <a:avLst/>
              </a:prstGeom>
              <a:noFill/>
              <a:ln>
                <a:noFill/>
              </a:ln>
              <a:effectLst>
                <a:outerShdw blurRad="57150" dist="19050" dir="5400000" algn="bl" rotWithShape="0">
                  <a:srgbClr val="000000">
                    <a:alpha val="50000"/>
                  </a:srgbClr>
                </a:outerShdw>
              </a:effectLst>
            </p:spPr>
          </p:pic>
        </p:grpSp>
        <p:sp>
          <p:nvSpPr>
            <p:cNvPr id="119" name="Google Shape;119;p17"/>
            <p:cNvSpPr txBox="1"/>
            <p:nvPr/>
          </p:nvSpPr>
          <p:spPr>
            <a:xfrm>
              <a:off x="4280950" y="3567050"/>
              <a:ext cx="2133600" cy="47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Tofino + Qumran AX</a:t>
              </a:r>
              <a:br>
                <a:rPr lang="en-US" sz="1100">
                  <a:latin typeface="Corbel"/>
                  <a:ea typeface="Corbel"/>
                  <a:cs typeface="Corbel"/>
                  <a:sym typeface="Corbel"/>
                </a:rPr>
              </a:br>
              <a:r>
                <a:rPr lang="en-US" sz="1100">
                  <a:latin typeface="Corbel"/>
                  <a:ea typeface="Corbel"/>
                  <a:cs typeface="Corbel"/>
                  <a:sym typeface="Corbel"/>
                </a:rPr>
                <a:t>Dual-chip, HQoS in OLT (WIP)</a:t>
              </a:r>
              <a:endParaRPr sz="1100">
                <a:latin typeface="Corbel"/>
                <a:ea typeface="Corbel"/>
                <a:cs typeface="Corbel"/>
                <a:sym typeface="Corbel"/>
              </a:endParaRPr>
            </a:p>
          </p:txBody>
        </p:sp>
        <p:sp>
          <p:nvSpPr>
            <p:cNvPr id="120" name="Google Shape;120;p17"/>
            <p:cNvSpPr txBox="1"/>
            <p:nvPr/>
          </p:nvSpPr>
          <p:spPr>
            <a:xfrm>
              <a:off x="4443800" y="2488393"/>
              <a:ext cx="1807800" cy="42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Magenta Switch</a:t>
              </a:r>
              <a:br>
                <a:rPr lang="en-US" sz="1100">
                  <a:latin typeface="Corbel"/>
                  <a:ea typeface="Corbel"/>
                  <a:cs typeface="Corbel"/>
                  <a:sym typeface="Corbel"/>
                </a:rPr>
              </a:br>
              <a:r>
                <a:rPr lang="en-US" sz="1100">
                  <a:latin typeface="Corbel"/>
                  <a:ea typeface="Corbel"/>
                  <a:cs typeface="Corbel"/>
                  <a:sym typeface="Corbel"/>
                </a:rPr>
                <a:t>Single-chip Qumran 2C</a:t>
              </a:r>
              <a:endParaRPr sz="1100">
                <a:latin typeface="Corbel"/>
                <a:ea typeface="Corbel"/>
                <a:cs typeface="Corbel"/>
                <a:sym typeface="Corbel"/>
              </a:endParaRPr>
            </a:p>
          </p:txBody>
        </p:sp>
        <p:sp>
          <p:nvSpPr>
            <p:cNvPr id="121" name="Google Shape;121;p17"/>
            <p:cNvSpPr txBox="1"/>
            <p:nvPr/>
          </p:nvSpPr>
          <p:spPr>
            <a:xfrm>
              <a:off x="6814573" y="2486217"/>
              <a:ext cx="1530300" cy="42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SmartNIC</a:t>
              </a:r>
              <a:br>
                <a:rPr lang="en-US" sz="1100">
                  <a:latin typeface="Corbel"/>
                  <a:ea typeface="Corbel"/>
                  <a:cs typeface="Corbel"/>
                  <a:sym typeface="Corbel"/>
                </a:rPr>
              </a:br>
              <a:r>
                <a:rPr lang="en-US" sz="1100">
                  <a:latin typeface="Corbel"/>
                  <a:ea typeface="Corbel"/>
                  <a:cs typeface="Corbel"/>
                  <a:sym typeface="Corbel"/>
                </a:rPr>
                <a:t>Single-chip FPGA</a:t>
              </a:r>
              <a:endParaRPr sz="1100">
                <a:latin typeface="Corbel"/>
                <a:ea typeface="Corbel"/>
                <a:cs typeface="Corbel"/>
                <a:sym typeface="Corbel"/>
              </a:endParaRPr>
            </a:p>
          </p:txBody>
        </p:sp>
        <p:sp>
          <p:nvSpPr>
            <p:cNvPr id="122" name="Google Shape;122;p17"/>
            <p:cNvSpPr txBox="1"/>
            <p:nvPr/>
          </p:nvSpPr>
          <p:spPr>
            <a:xfrm>
              <a:off x="6576625" y="3572072"/>
              <a:ext cx="1864500" cy="380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Tofino + FPGA</a:t>
              </a:r>
              <a:br>
                <a:rPr lang="en-US" sz="1100" b="1">
                  <a:latin typeface="Corbel"/>
                  <a:ea typeface="Corbel"/>
                  <a:cs typeface="Corbel"/>
                  <a:sym typeface="Corbel"/>
                </a:rPr>
              </a:br>
              <a:r>
                <a:rPr lang="en-US" sz="1100">
                  <a:latin typeface="Corbel"/>
                  <a:ea typeface="Corbel"/>
                  <a:cs typeface="Corbel"/>
                  <a:sym typeface="Corbel"/>
                </a:rPr>
                <a:t>Dual-chip, HQoS in FPGA</a:t>
              </a:r>
              <a:endParaRPr sz="1100" b="1">
                <a:latin typeface="Corbel"/>
                <a:ea typeface="Corbel"/>
                <a:cs typeface="Corbel"/>
                <a:sym typeface="Corbel"/>
              </a:endParaRPr>
            </a:p>
          </p:txBody>
        </p:sp>
        <p:cxnSp>
          <p:nvCxnSpPr>
            <p:cNvPr id="123" name="Google Shape;123;p17"/>
            <p:cNvCxnSpPr/>
            <p:nvPr/>
          </p:nvCxnSpPr>
          <p:spPr>
            <a:xfrm>
              <a:off x="4143128" y="2436100"/>
              <a:ext cx="4550400" cy="0"/>
            </a:xfrm>
            <a:prstGeom prst="straightConnector1">
              <a:avLst/>
            </a:prstGeom>
            <a:noFill/>
            <a:ln w="9525" cap="flat" cmpd="sng">
              <a:solidFill>
                <a:srgbClr val="999999"/>
              </a:solidFill>
              <a:prstDash val="solid"/>
              <a:round/>
              <a:headEnd type="none" w="med" len="med"/>
              <a:tailEnd type="none" w="med" len="med"/>
            </a:ln>
          </p:spPr>
        </p:cxnSp>
        <p:cxnSp>
          <p:nvCxnSpPr>
            <p:cNvPr id="124" name="Google Shape;124;p17"/>
            <p:cNvCxnSpPr/>
            <p:nvPr/>
          </p:nvCxnSpPr>
          <p:spPr>
            <a:xfrm>
              <a:off x="4151975" y="3523400"/>
              <a:ext cx="4559100" cy="0"/>
            </a:xfrm>
            <a:prstGeom prst="straightConnector1">
              <a:avLst/>
            </a:prstGeom>
            <a:noFill/>
            <a:ln w="9525" cap="flat" cmpd="sng">
              <a:solidFill>
                <a:srgbClr val="999999"/>
              </a:solidFill>
              <a:prstDash val="solid"/>
              <a:round/>
              <a:headEnd type="none" w="med" len="med"/>
              <a:tailEnd type="none" w="med" len="med"/>
            </a:ln>
          </p:spPr>
        </p:cxnSp>
        <p:grpSp>
          <p:nvGrpSpPr>
            <p:cNvPr id="125" name="Google Shape;125;p17"/>
            <p:cNvGrpSpPr/>
            <p:nvPr/>
          </p:nvGrpSpPr>
          <p:grpSpPr>
            <a:xfrm>
              <a:off x="6947616" y="3904056"/>
              <a:ext cx="1138772" cy="455848"/>
              <a:chOff x="6564441" y="3968166"/>
              <a:chExt cx="1868984" cy="748151"/>
            </a:xfrm>
          </p:grpSpPr>
          <p:pic>
            <p:nvPicPr>
              <p:cNvPr id="126" name="Google Shape;126;p17"/>
              <p:cNvPicPr preferRelativeResize="0"/>
              <p:nvPr/>
            </p:nvPicPr>
            <p:blipFill>
              <a:blip r:embed="rId6">
                <a:alphaModFix/>
              </a:blip>
              <a:stretch>
                <a:fillRect/>
              </a:stretch>
            </p:blipFill>
            <p:spPr>
              <a:xfrm>
                <a:off x="6564441" y="4169411"/>
                <a:ext cx="1679570" cy="506750"/>
              </a:xfrm>
              <a:prstGeom prst="rect">
                <a:avLst/>
              </a:prstGeom>
              <a:noFill/>
              <a:ln>
                <a:noFill/>
              </a:ln>
            </p:spPr>
          </p:pic>
          <p:grpSp>
            <p:nvGrpSpPr>
              <p:cNvPr id="127" name="Google Shape;127;p17"/>
              <p:cNvGrpSpPr/>
              <p:nvPr/>
            </p:nvGrpSpPr>
            <p:grpSpPr>
              <a:xfrm>
                <a:off x="7372578" y="3968166"/>
                <a:ext cx="1060847" cy="748151"/>
                <a:chOff x="4616656" y="273375"/>
                <a:chExt cx="7143750" cy="5048250"/>
              </a:xfrm>
            </p:grpSpPr>
            <p:pic>
              <p:nvPicPr>
                <p:cNvPr id="128" name="Google Shape;128;p17"/>
                <p:cNvPicPr preferRelativeResize="0"/>
                <p:nvPr/>
              </p:nvPicPr>
              <p:blipFill>
                <a:blip r:embed="rId8">
                  <a:alphaModFix/>
                </a:blip>
                <a:stretch>
                  <a:fillRect/>
                </a:stretch>
              </p:blipFill>
              <p:spPr>
                <a:xfrm>
                  <a:off x="4616656" y="273375"/>
                  <a:ext cx="7143750" cy="5048250"/>
                </a:xfrm>
                <a:prstGeom prst="rect">
                  <a:avLst/>
                </a:prstGeom>
                <a:noFill/>
                <a:ln>
                  <a:noFill/>
                </a:ln>
                <a:effectLst>
                  <a:outerShdw blurRad="57150" dist="19050" dir="5400000" algn="bl" rotWithShape="0">
                    <a:srgbClr val="000000">
                      <a:alpha val="50000"/>
                    </a:srgbClr>
                  </a:outerShdw>
                </a:effectLst>
              </p:spPr>
            </p:pic>
            <p:sp>
              <p:nvSpPr>
                <p:cNvPr id="129" name="Google Shape;129;p17"/>
                <p:cNvSpPr/>
                <p:nvPr/>
              </p:nvSpPr>
              <p:spPr>
                <a:xfrm rot="-1225947">
                  <a:off x="6659088" y="1554774"/>
                  <a:ext cx="3353166" cy="1949406"/>
                </a:xfrm>
                <a:prstGeom prst="ellipse">
                  <a:avLst/>
                </a:prstGeom>
                <a:solidFill>
                  <a:srgbClr val="66666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600">
                      <a:solidFill>
                        <a:srgbClr val="FFFFFF"/>
                      </a:solidFill>
                      <a:latin typeface="Source Code Pro"/>
                      <a:ea typeface="Source Code Pro"/>
                      <a:cs typeface="Source Code Pro"/>
                      <a:sym typeface="Source Code Pro"/>
                    </a:rPr>
                    <a:t>FPGA</a:t>
                  </a:r>
                  <a:endParaRPr sz="600">
                    <a:solidFill>
                      <a:srgbClr val="FFFFFF"/>
                    </a:solidFill>
                    <a:latin typeface="Source Code Pro"/>
                    <a:ea typeface="Source Code Pro"/>
                    <a:cs typeface="Source Code Pro"/>
                    <a:sym typeface="Source Code Pro"/>
                  </a:endParaRPr>
                </a:p>
              </p:txBody>
            </p:sp>
          </p:grpSp>
        </p:grpSp>
        <p:cxnSp>
          <p:nvCxnSpPr>
            <p:cNvPr id="130" name="Google Shape;130;p17"/>
            <p:cNvCxnSpPr>
              <a:endCxn id="113" idx="2"/>
            </p:cNvCxnSpPr>
            <p:nvPr/>
          </p:nvCxnSpPr>
          <p:spPr>
            <a:xfrm>
              <a:off x="6413625" y="2441600"/>
              <a:ext cx="0" cy="2256900"/>
            </a:xfrm>
            <a:prstGeom prst="straightConnector1">
              <a:avLst/>
            </a:prstGeom>
            <a:noFill/>
            <a:ln w="9525" cap="flat" cmpd="sng">
              <a:solidFill>
                <a:srgbClr val="999999"/>
              </a:solidFill>
              <a:prstDash val="solid"/>
              <a:round/>
              <a:headEnd type="none" w="med" len="med"/>
              <a:tailEnd type="none" w="med" len="med"/>
            </a:ln>
          </p:spPr>
        </p:cxnSp>
        <p:sp>
          <p:nvSpPr>
            <p:cNvPr id="131" name="Google Shape;131;p17"/>
            <p:cNvSpPr txBox="1"/>
            <p:nvPr/>
          </p:nvSpPr>
          <p:spPr>
            <a:xfrm>
              <a:off x="4469663" y="3254828"/>
              <a:ext cx="18645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Deutsche Telekom</a:t>
              </a:r>
              <a:endParaRPr sz="1100" i="1">
                <a:latin typeface="Corbel"/>
                <a:ea typeface="Corbel"/>
                <a:cs typeface="Corbel"/>
                <a:sym typeface="Corbel"/>
              </a:endParaRPr>
            </a:p>
          </p:txBody>
        </p:sp>
        <p:sp>
          <p:nvSpPr>
            <p:cNvPr id="132" name="Google Shape;132;p17"/>
            <p:cNvSpPr txBox="1"/>
            <p:nvPr/>
          </p:nvSpPr>
          <p:spPr>
            <a:xfrm>
              <a:off x="6680688" y="3228270"/>
              <a:ext cx="18645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Dell, Intel, Benu</a:t>
              </a:r>
              <a:endParaRPr sz="1100" i="1">
                <a:latin typeface="Corbel"/>
                <a:ea typeface="Corbel"/>
                <a:cs typeface="Corbel"/>
                <a:sym typeface="Corbel"/>
              </a:endParaRPr>
            </a:p>
          </p:txBody>
        </p:sp>
        <p:sp>
          <p:nvSpPr>
            <p:cNvPr id="133" name="Google Shape;133;p17"/>
            <p:cNvSpPr txBox="1"/>
            <p:nvPr/>
          </p:nvSpPr>
          <p:spPr>
            <a:xfrm>
              <a:off x="4820325" y="4454434"/>
              <a:ext cx="10404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ONF</a:t>
              </a:r>
              <a:endParaRPr sz="1100" i="1">
                <a:latin typeface="Corbel"/>
                <a:ea typeface="Corbel"/>
                <a:cs typeface="Corbel"/>
                <a:sym typeface="Corbel"/>
              </a:endParaRPr>
            </a:p>
          </p:txBody>
        </p:sp>
        <p:sp>
          <p:nvSpPr>
            <p:cNvPr id="134" name="Google Shape;134;p17"/>
            <p:cNvSpPr txBox="1"/>
            <p:nvPr/>
          </p:nvSpPr>
          <p:spPr>
            <a:xfrm>
              <a:off x="6659150" y="4422734"/>
              <a:ext cx="18645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TU Darmstadt</a:t>
              </a:r>
              <a:endParaRPr sz="1100" i="1">
                <a:latin typeface="Corbel"/>
                <a:ea typeface="Corbel"/>
                <a:cs typeface="Corbel"/>
                <a:sym typeface="Corbel"/>
              </a:endParaRPr>
            </a:p>
          </p:txBody>
        </p:sp>
        <p:sp>
          <p:nvSpPr>
            <p:cNvPr id="135" name="Google Shape;135;p17"/>
            <p:cNvSpPr txBox="1"/>
            <p:nvPr/>
          </p:nvSpPr>
          <p:spPr>
            <a:xfrm>
              <a:off x="4133400" y="4688525"/>
              <a:ext cx="4577700" cy="45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i="1">
                  <a:latin typeface="Corbel"/>
                  <a:ea typeface="Corbel"/>
                  <a:cs typeface="Corbel"/>
                  <a:sym typeface="Corbel"/>
                </a:rPr>
                <a:t>Example of HW-based implementations existing today.</a:t>
              </a:r>
              <a:endParaRPr sz="1000" i="1">
                <a:latin typeface="Corbel"/>
                <a:ea typeface="Corbel"/>
                <a:cs typeface="Corbel"/>
                <a:sym typeface="Corbel"/>
              </a:endParaRPr>
            </a:p>
            <a:p>
              <a:pPr marL="0" lvl="0" indent="0" algn="ctr" rtl="0">
                <a:spcBef>
                  <a:spcPts val="0"/>
                </a:spcBef>
                <a:spcAft>
                  <a:spcPts val="0"/>
                </a:spcAft>
                <a:buNone/>
              </a:pPr>
              <a:r>
                <a:rPr lang="en-US" sz="1000" i="1">
                  <a:latin typeface="Corbel"/>
                  <a:ea typeface="Corbel"/>
                  <a:cs typeface="Corbel"/>
                  <a:sym typeface="Corbel"/>
                </a:rPr>
                <a:t>Others are possible, including SW-based processing.</a:t>
              </a:r>
              <a:endParaRPr sz="1000" i="1">
                <a:latin typeface="Corbel"/>
                <a:ea typeface="Corbel"/>
                <a:cs typeface="Corbel"/>
                <a:sym typeface="Corbel"/>
              </a:endParaRPr>
            </a:p>
          </p:txBody>
        </p:sp>
        <p:sp>
          <p:nvSpPr>
            <p:cNvPr id="136" name="Google Shape;136;p17"/>
            <p:cNvSpPr txBox="1"/>
            <p:nvPr/>
          </p:nvSpPr>
          <p:spPr>
            <a:xfrm>
              <a:off x="5856654" y="3890890"/>
              <a:ext cx="5769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a:latin typeface="Corbel"/>
                  <a:ea typeface="Corbel"/>
                  <a:cs typeface="Corbel"/>
                  <a:sym typeface="Corbel"/>
                </a:rPr>
                <a:t>OLT (QAX)</a:t>
              </a:r>
              <a:endParaRPr sz="600">
                <a:latin typeface="Corbel"/>
                <a:ea typeface="Corbel"/>
                <a:cs typeface="Corbel"/>
                <a:sym typeface="Corbel"/>
              </a:endParaRPr>
            </a:p>
          </p:txBody>
        </p:sp>
        <p:sp>
          <p:nvSpPr>
            <p:cNvPr id="137" name="Google Shape;137;p17"/>
            <p:cNvSpPr txBox="1"/>
            <p:nvPr/>
          </p:nvSpPr>
          <p:spPr>
            <a:xfrm>
              <a:off x="5668180" y="4189250"/>
              <a:ext cx="5769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a:latin typeface="Corbel"/>
                  <a:ea typeface="Corbel"/>
                  <a:cs typeface="Corbel"/>
                  <a:sym typeface="Corbel"/>
                </a:rPr>
                <a:t>Leaf switch (Tofino)</a:t>
              </a:r>
              <a:endParaRPr sz="600">
                <a:latin typeface="Corbel"/>
                <a:ea typeface="Corbel"/>
                <a:cs typeface="Corbel"/>
                <a:sym typeface="Corbel"/>
              </a:endParaRPr>
            </a:p>
            <a:p>
              <a:pPr marL="0" lvl="0" indent="0" algn="l" rtl="0">
                <a:spcBef>
                  <a:spcPts val="0"/>
                </a:spcBef>
                <a:spcAft>
                  <a:spcPts val="0"/>
                </a:spcAft>
                <a:buNone/>
              </a:pPr>
              <a:endParaRPr sz="600">
                <a:latin typeface="Corbel"/>
                <a:ea typeface="Corbel"/>
                <a:cs typeface="Corbel"/>
                <a:sym typeface="Corbel"/>
              </a:endParaRPr>
            </a:p>
          </p:txBody>
        </p:sp>
      </p:grpSp>
      <p:grpSp>
        <p:nvGrpSpPr>
          <p:cNvPr id="138" name="Google Shape;138;p17"/>
          <p:cNvGrpSpPr/>
          <p:nvPr/>
        </p:nvGrpSpPr>
        <p:grpSpPr>
          <a:xfrm>
            <a:off x="2287461" y="2469463"/>
            <a:ext cx="6539319" cy="2201700"/>
            <a:chOff x="2287461" y="2469463"/>
            <a:chExt cx="6539319" cy="2201700"/>
          </a:xfrm>
        </p:grpSpPr>
        <p:sp>
          <p:nvSpPr>
            <p:cNvPr id="139" name="Google Shape;139;p17"/>
            <p:cNvSpPr txBox="1"/>
            <p:nvPr/>
          </p:nvSpPr>
          <p:spPr>
            <a:xfrm>
              <a:off x="2287461" y="2934213"/>
              <a:ext cx="1648500" cy="825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a:solidFill>
                    <a:srgbClr val="FF0000"/>
                  </a:solidFill>
                  <a:latin typeface="Corbel"/>
                  <a:ea typeface="Corbel"/>
                  <a:cs typeface="Corbel"/>
                  <a:sym typeface="Corbel"/>
                </a:rPr>
                <a:t>Equivalent features, but different pipelines!</a:t>
              </a:r>
              <a:endParaRPr sz="1600" b="1">
                <a:solidFill>
                  <a:srgbClr val="FF0000"/>
                </a:solidFill>
                <a:latin typeface="Corbel"/>
                <a:ea typeface="Corbel"/>
                <a:cs typeface="Corbel"/>
                <a:sym typeface="Corbel"/>
              </a:endParaRPr>
            </a:p>
            <a:p>
              <a:pPr marL="0" lvl="0" indent="0" algn="ctr" rtl="0">
                <a:spcBef>
                  <a:spcPts val="0"/>
                </a:spcBef>
                <a:spcAft>
                  <a:spcPts val="0"/>
                </a:spcAft>
                <a:buNone/>
              </a:pPr>
              <a:r>
                <a:rPr lang="en-US" sz="1600" b="1">
                  <a:solidFill>
                    <a:srgbClr val="FF0000"/>
                  </a:solidFill>
                  <a:latin typeface="Corbel"/>
                  <a:ea typeface="Corbel"/>
                  <a:cs typeface="Corbel"/>
                  <a:sym typeface="Corbel"/>
                </a:rPr>
                <a:t>Known problem with SDN v1 and OpenFlow</a:t>
              </a:r>
              <a:endParaRPr sz="1600" b="1">
                <a:solidFill>
                  <a:srgbClr val="FF0000"/>
                </a:solidFill>
                <a:latin typeface="Corbel"/>
                <a:ea typeface="Corbel"/>
                <a:cs typeface="Corbel"/>
                <a:sym typeface="Corbel"/>
              </a:endParaRPr>
            </a:p>
          </p:txBody>
        </p:sp>
        <p:sp>
          <p:nvSpPr>
            <p:cNvPr id="140" name="Google Shape;140;p17"/>
            <p:cNvSpPr/>
            <p:nvPr/>
          </p:nvSpPr>
          <p:spPr>
            <a:xfrm>
              <a:off x="4009080" y="2469463"/>
              <a:ext cx="4817700" cy="2201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p:nvPr/>
        </p:nvSpPr>
        <p:spPr>
          <a:xfrm>
            <a:off x="4858433" y="1419586"/>
            <a:ext cx="1457400" cy="35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300" b="1">
                <a:solidFill>
                  <a:srgbClr val="FF0000"/>
                </a:solidFill>
                <a:latin typeface="Corbel"/>
                <a:ea typeface="Corbel"/>
                <a:cs typeface="Corbel"/>
                <a:sym typeface="Corbel"/>
              </a:rPr>
              <a:t>Open CUPS API</a:t>
            </a:r>
            <a:r>
              <a:rPr lang="en-US" sz="1300">
                <a:solidFill>
                  <a:srgbClr val="FF0000"/>
                </a:solidFill>
                <a:latin typeface="Corbel"/>
                <a:ea typeface="Corbel"/>
                <a:cs typeface="Corbel"/>
                <a:sym typeface="Corbel"/>
              </a:rPr>
              <a:t> </a:t>
            </a:r>
            <a:endParaRPr>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1000"/>
                                        <p:tgtEl>
                                          <p:spTgt spid="10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10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fade">
                                      <p:cBhvr>
                                        <p:cTn id="20" dur="1000"/>
                                        <p:tgtEl>
                                          <p:spTgt spid="109"/>
                                        </p:tgtEl>
                                      </p:cBhvr>
                                    </p:animEffect>
                                  </p:childTnLst>
                                </p:cTn>
                              </p:par>
                              <p:par>
                                <p:cTn id="21" presetID="10"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1000"/>
                                        <p:tgtEl>
                                          <p:spTgt spid="111"/>
                                        </p:tgtEl>
                                      </p:cBhvr>
                                    </p:animEffect>
                                  </p:childTnLst>
                                </p:cTn>
                              </p:par>
                              <p:par>
                                <p:cTn id="24" presetID="10" presetClass="entr" presetSubtype="0" fill="hold" nodeType="with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1000"/>
                                        <p:tgtEl>
                                          <p:spTgt spid="1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8"/>
          <p:cNvGrpSpPr/>
          <p:nvPr/>
        </p:nvGrpSpPr>
        <p:grpSpPr>
          <a:xfrm>
            <a:off x="6355000" y="3273125"/>
            <a:ext cx="2355391" cy="1752875"/>
            <a:chOff x="6355000" y="3273125"/>
            <a:chExt cx="2355391" cy="1752875"/>
          </a:xfrm>
        </p:grpSpPr>
        <p:sp>
          <p:nvSpPr>
            <p:cNvPr id="147" name="Google Shape;147;p18"/>
            <p:cNvSpPr/>
            <p:nvPr/>
          </p:nvSpPr>
          <p:spPr>
            <a:xfrm>
              <a:off x="6355000" y="4084900"/>
              <a:ext cx="2284200" cy="941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8" name="Google Shape;148;p18"/>
            <p:cNvSpPr txBox="1"/>
            <p:nvPr/>
          </p:nvSpPr>
          <p:spPr>
            <a:xfrm>
              <a:off x="6680591" y="3273125"/>
              <a:ext cx="2029800" cy="57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FF0000"/>
                  </a:solidFill>
                </a:rPr>
                <a:t>Re-use or extend OpenConfig QoS models</a:t>
              </a:r>
              <a:endParaRPr b="1">
                <a:solidFill>
                  <a:srgbClr val="FF0000"/>
                </a:solidFill>
              </a:endParaRPr>
            </a:p>
          </p:txBody>
        </p:sp>
      </p:grpSp>
      <p:sp>
        <p:nvSpPr>
          <p:cNvPr id="149" name="Google Shape;149;p18"/>
          <p:cNvSpPr txBox="1">
            <a:spLocks noGrp="1"/>
          </p:cNvSpPr>
          <p:nvPr>
            <p:ph type="title"/>
          </p:nvPr>
        </p:nvSpPr>
        <p:spPr>
          <a:xfrm>
            <a:off x="311700" y="3688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Tassen BNG-UP Logical Model and API</a:t>
            </a:r>
            <a:endParaRPr/>
          </a:p>
        </p:txBody>
      </p:sp>
      <p:sp>
        <p:nvSpPr>
          <p:cNvPr id="150" name="Google Shape;150;p18"/>
          <p:cNvSpPr/>
          <p:nvPr/>
        </p:nvSpPr>
        <p:spPr>
          <a:xfrm>
            <a:off x="2428450" y="2562200"/>
            <a:ext cx="2029800" cy="980400"/>
          </a:xfrm>
          <a:prstGeom prst="rect">
            <a:avLst/>
          </a:prstGeom>
          <a:solidFill>
            <a:srgbClr val="CFE2F3"/>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4520875" y="2562150"/>
            <a:ext cx="972900" cy="980400"/>
          </a:xfrm>
          <a:prstGeom prst="rect">
            <a:avLst/>
          </a:prstGeom>
          <a:solidFill>
            <a:srgbClr val="D9EAD3"/>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8"/>
          <p:cNvGrpSpPr/>
          <p:nvPr/>
        </p:nvGrpSpPr>
        <p:grpSpPr>
          <a:xfrm>
            <a:off x="4664123" y="2636252"/>
            <a:ext cx="686400" cy="804600"/>
            <a:chOff x="4983098" y="1327942"/>
            <a:chExt cx="686400" cy="804600"/>
          </a:xfrm>
        </p:grpSpPr>
        <p:sp>
          <p:nvSpPr>
            <p:cNvPr id="153" name="Google Shape;153;p18"/>
            <p:cNvSpPr/>
            <p:nvPr/>
          </p:nvSpPr>
          <p:spPr>
            <a:xfrm>
              <a:off x="4983098" y="1327942"/>
              <a:ext cx="686400" cy="804600"/>
            </a:xfrm>
            <a:prstGeom prst="roundRect">
              <a:avLst>
                <a:gd name="adj" fmla="val 6413"/>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18"/>
            <p:cNvGrpSpPr/>
            <p:nvPr/>
          </p:nvGrpSpPr>
          <p:grpSpPr>
            <a:xfrm>
              <a:off x="5036014" y="1371214"/>
              <a:ext cx="422386" cy="721717"/>
              <a:chOff x="961575" y="204800"/>
              <a:chExt cx="1022726" cy="1747500"/>
            </a:xfrm>
          </p:grpSpPr>
          <p:sp>
            <p:nvSpPr>
              <p:cNvPr id="155" name="Google Shape;155;p18"/>
              <p:cNvSpPr/>
              <p:nvPr/>
            </p:nvSpPr>
            <p:spPr>
              <a:xfrm>
                <a:off x="961575" y="2048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156" name="Google Shape;156;p18"/>
              <p:cNvSpPr/>
              <p:nvPr/>
            </p:nvSpPr>
            <p:spPr>
              <a:xfrm>
                <a:off x="961575" y="4334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961575" y="6620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961575" y="8906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961575" y="11192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961575" y="13478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961575" y="15764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961575" y="18050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rot="5400000">
                <a:off x="1425975" y="2845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sp>
            <p:nvSpPr>
              <p:cNvPr id="164" name="Google Shape;164;p18"/>
              <p:cNvSpPr/>
              <p:nvPr/>
            </p:nvSpPr>
            <p:spPr>
              <a:xfrm rot="5400000">
                <a:off x="1465601" y="511715"/>
                <a:ext cx="820800" cy="216600"/>
              </a:xfrm>
              <a:prstGeom prst="trapezoid">
                <a:avLst>
                  <a:gd name="adj" fmla="val 3076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
              </a:p>
            </p:txBody>
          </p:sp>
          <p:sp>
            <p:nvSpPr>
              <p:cNvPr id="165" name="Google Shape;165;p18"/>
              <p:cNvSpPr/>
              <p:nvPr/>
            </p:nvSpPr>
            <p:spPr>
              <a:xfrm rot="5400000">
                <a:off x="1425975" y="7417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sp>
            <p:nvSpPr>
              <p:cNvPr id="166" name="Google Shape;166;p18"/>
              <p:cNvSpPr/>
              <p:nvPr/>
            </p:nvSpPr>
            <p:spPr>
              <a:xfrm rot="5400000">
                <a:off x="1425975" y="11989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sp>
            <p:nvSpPr>
              <p:cNvPr id="167" name="Google Shape;167;p18"/>
              <p:cNvSpPr/>
              <p:nvPr/>
            </p:nvSpPr>
            <p:spPr>
              <a:xfrm rot="5400000">
                <a:off x="1425975" y="16561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grpSp>
        <p:sp>
          <p:nvSpPr>
            <p:cNvPr id="168" name="Google Shape;168;p18"/>
            <p:cNvSpPr/>
            <p:nvPr/>
          </p:nvSpPr>
          <p:spPr>
            <a:xfrm rot="5400000">
              <a:off x="5244200" y="1879003"/>
              <a:ext cx="339000" cy="89400"/>
            </a:xfrm>
            <a:prstGeom prst="trapezoid">
              <a:avLst>
                <a:gd name="adj" fmla="val 3076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
            </a:p>
          </p:txBody>
        </p:sp>
        <p:sp>
          <p:nvSpPr>
            <p:cNvPr id="169" name="Google Shape;169;p18"/>
            <p:cNvSpPr/>
            <p:nvPr/>
          </p:nvSpPr>
          <p:spPr>
            <a:xfrm rot="5400000">
              <a:off x="5163500" y="1686822"/>
              <a:ext cx="720600" cy="89400"/>
            </a:xfrm>
            <a:prstGeom prst="trapezoid">
              <a:avLst>
                <a:gd name="adj" fmla="val 3076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
            </a:p>
          </p:txBody>
        </p:sp>
      </p:grpSp>
      <p:sp>
        <p:nvSpPr>
          <p:cNvPr id="170" name="Google Shape;170;p18"/>
          <p:cNvSpPr txBox="1"/>
          <p:nvPr/>
        </p:nvSpPr>
        <p:spPr>
          <a:xfrm>
            <a:off x="3001450" y="3542600"/>
            <a:ext cx="883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1155CC"/>
                </a:solidFill>
              </a:rPr>
              <a:t>Ingress pipe</a:t>
            </a:r>
            <a:endParaRPr sz="1000" b="1">
              <a:solidFill>
                <a:srgbClr val="1155CC"/>
              </a:solidFill>
            </a:endParaRPr>
          </a:p>
        </p:txBody>
      </p:sp>
      <p:sp>
        <p:nvSpPr>
          <p:cNvPr id="171" name="Google Shape;171;p18"/>
          <p:cNvSpPr txBox="1"/>
          <p:nvPr/>
        </p:nvSpPr>
        <p:spPr>
          <a:xfrm>
            <a:off x="4175625" y="3542600"/>
            <a:ext cx="1663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38761D"/>
                </a:solidFill>
              </a:rPr>
              <a:t>HQoS</a:t>
            </a:r>
            <a:endParaRPr b="1">
              <a:solidFill>
                <a:srgbClr val="38761D"/>
              </a:solidFill>
            </a:endParaRPr>
          </a:p>
          <a:p>
            <a:pPr marL="0" lvl="0" indent="0" algn="ctr" rtl="0">
              <a:spcBef>
                <a:spcPts val="0"/>
              </a:spcBef>
              <a:spcAft>
                <a:spcPts val="0"/>
              </a:spcAft>
              <a:buNone/>
            </a:pPr>
            <a:r>
              <a:rPr lang="en-US" sz="1200" b="1">
                <a:solidFill>
                  <a:srgbClr val="38761D"/>
                </a:solidFill>
              </a:rPr>
              <a:t>(traffic manager)</a:t>
            </a:r>
            <a:endParaRPr sz="1200" b="1">
              <a:solidFill>
                <a:srgbClr val="38761D"/>
              </a:solidFill>
            </a:endParaRPr>
          </a:p>
        </p:txBody>
      </p:sp>
      <p:sp>
        <p:nvSpPr>
          <p:cNvPr id="172" name="Google Shape;172;p18"/>
          <p:cNvSpPr/>
          <p:nvPr/>
        </p:nvSpPr>
        <p:spPr>
          <a:xfrm>
            <a:off x="2520600" y="2917950"/>
            <a:ext cx="3936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Inport</a:t>
            </a:r>
            <a:endParaRPr sz="600"/>
          </a:p>
        </p:txBody>
      </p:sp>
      <p:sp>
        <p:nvSpPr>
          <p:cNvPr id="173" name="Google Shape;173;p18"/>
          <p:cNvSpPr/>
          <p:nvPr/>
        </p:nvSpPr>
        <p:spPr>
          <a:xfrm>
            <a:off x="3053720" y="2689350"/>
            <a:ext cx="5292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Upstream</a:t>
            </a:r>
            <a:endParaRPr sz="600"/>
          </a:p>
        </p:txBody>
      </p:sp>
      <p:sp>
        <p:nvSpPr>
          <p:cNvPr id="174" name="Google Shape;174;p18"/>
          <p:cNvSpPr/>
          <p:nvPr/>
        </p:nvSpPr>
        <p:spPr>
          <a:xfrm>
            <a:off x="4132542" y="2917950"/>
            <a:ext cx="2718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QoS class</a:t>
            </a:r>
            <a:endParaRPr sz="600"/>
          </a:p>
        </p:txBody>
      </p:sp>
      <p:cxnSp>
        <p:nvCxnSpPr>
          <p:cNvPr id="175" name="Google Shape;175;p18"/>
          <p:cNvCxnSpPr>
            <a:stCxn id="172" idx="3"/>
            <a:endCxn id="173" idx="1"/>
          </p:cNvCxnSpPr>
          <p:nvPr/>
        </p:nvCxnSpPr>
        <p:spPr>
          <a:xfrm rot="10800000" flipH="1">
            <a:off x="2914200" y="2796450"/>
            <a:ext cx="139500" cy="2286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18"/>
          <p:cNvCxnSpPr>
            <a:stCxn id="173" idx="3"/>
            <a:endCxn id="177" idx="1"/>
          </p:cNvCxnSpPr>
          <p:nvPr/>
        </p:nvCxnSpPr>
        <p:spPr>
          <a:xfrm>
            <a:off x="3582920" y="2796450"/>
            <a:ext cx="115200" cy="228600"/>
          </a:xfrm>
          <a:prstGeom prst="straightConnector1">
            <a:avLst/>
          </a:prstGeom>
          <a:noFill/>
          <a:ln w="9525" cap="flat" cmpd="sng">
            <a:solidFill>
              <a:schemeClr val="dk2"/>
            </a:solidFill>
            <a:prstDash val="solid"/>
            <a:round/>
            <a:headEnd type="none" w="med" len="med"/>
            <a:tailEnd type="triangle" w="med" len="med"/>
          </a:ln>
        </p:spPr>
      </p:cxnSp>
      <p:sp>
        <p:nvSpPr>
          <p:cNvPr id="178" name="Google Shape;178;p18"/>
          <p:cNvSpPr/>
          <p:nvPr/>
        </p:nvSpPr>
        <p:spPr>
          <a:xfrm rot="-5400000">
            <a:off x="1869475" y="2791075"/>
            <a:ext cx="190500" cy="515700"/>
          </a:xfrm>
          <a:prstGeom prst="down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txBox="1"/>
          <p:nvPr/>
        </p:nvSpPr>
        <p:spPr>
          <a:xfrm>
            <a:off x="1463698" y="2644207"/>
            <a:ext cx="779400" cy="304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t>Packets</a:t>
            </a:r>
            <a:endParaRPr sz="1000"/>
          </a:p>
        </p:txBody>
      </p:sp>
      <p:sp>
        <p:nvSpPr>
          <p:cNvPr id="180" name="Google Shape;180;p18"/>
          <p:cNvSpPr/>
          <p:nvPr/>
        </p:nvSpPr>
        <p:spPr>
          <a:xfrm>
            <a:off x="5583304" y="2562200"/>
            <a:ext cx="1416600" cy="980400"/>
          </a:xfrm>
          <a:prstGeom prst="rect">
            <a:avLst/>
          </a:prstGeom>
          <a:solidFill>
            <a:srgbClr val="CFE2F3"/>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733136" y="2931450"/>
            <a:ext cx="3936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Count</a:t>
            </a:r>
            <a:endParaRPr sz="600"/>
          </a:p>
        </p:txBody>
      </p:sp>
      <p:sp>
        <p:nvSpPr>
          <p:cNvPr id="182" name="Google Shape;182;p18"/>
          <p:cNvSpPr/>
          <p:nvPr/>
        </p:nvSpPr>
        <p:spPr>
          <a:xfrm>
            <a:off x="6355011" y="2931450"/>
            <a:ext cx="3936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a:t>
            </a:r>
            <a:endParaRPr sz="600"/>
          </a:p>
        </p:txBody>
      </p:sp>
      <p:cxnSp>
        <p:nvCxnSpPr>
          <p:cNvPr id="183" name="Google Shape;183;p18"/>
          <p:cNvCxnSpPr>
            <a:stCxn id="181" idx="3"/>
            <a:endCxn id="182" idx="1"/>
          </p:cNvCxnSpPr>
          <p:nvPr/>
        </p:nvCxnSpPr>
        <p:spPr>
          <a:xfrm>
            <a:off x="6126736" y="3038550"/>
            <a:ext cx="228300" cy="0"/>
          </a:xfrm>
          <a:prstGeom prst="straightConnector1">
            <a:avLst/>
          </a:prstGeom>
          <a:noFill/>
          <a:ln w="9525" cap="flat" cmpd="sng">
            <a:solidFill>
              <a:schemeClr val="dk2"/>
            </a:solidFill>
            <a:prstDash val="solid"/>
            <a:round/>
            <a:headEnd type="none" w="med" len="med"/>
            <a:tailEnd type="triangle" w="med" len="med"/>
          </a:ln>
        </p:spPr>
      </p:cxnSp>
      <p:sp>
        <p:nvSpPr>
          <p:cNvPr id="184" name="Google Shape;184;p18"/>
          <p:cNvSpPr/>
          <p:nvPr/>
        </p:nvSpPr>
        <p:spPr>
          <a:xfrm>
            <a:off x="3033825" y="3146550"/>
            <a:ext cx="5292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Downstream</a:t>
            </a:r>
            <a:endParaRPr sz="600"/>
          </a:p>
        </p:txBody>
      </p:sp>
      <p:cxnSp>
        <p:nvCxnSpPr>
          <p:cNvPr id="185" name="Google Shape;185;p18"/>
          <p:cNvCxnSpPr>
            <a:stCxn id="172" idx="3"/>
            <a:endCxn id="184" idx="1"/>
          </p:cNvCxnSpPr>
          <p:nvPr/>
        </p:nvCxnSpPr>
        <p:spPr>
          <a:xfrm>
            <a:off x="2914200" y="3025050"/>
            <a:ext cx="119700" cy="2286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18"/>
          <p:cNvCxnSpPr>
            <a:stCxn id="184" idx="3"/>
            <a:endCxn id="177" idx="1"/>
          </p:cNvCxnSpPr>
          <p:nvPr/>
        </p:nvCxnSpPr>
        <p:spPr>
          <a:xfrm rot="10800000" flipH="1">
            <a:off x="3563025" y="3025050"/>
            <a:ext cx="135000" cy="2286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18"/>
          <p:cNvSpPr/>
          <p:nvPr/>
        </p:nvSpPr>
        <p:spPr>
          <a:xfrm rot="-5400000">
            <a:off x="7393025" y="2751300"/>
            <a:ext cx="190500" cy="511200"/>
          </a:xfrm>
          <a:prstGeom prst="down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txBox="1"/>
          <p:nvPr/>
        </p:nvSpPr>
        <p:spPr>
          <a:xfrm>
            <a:off x="5849375" y="3542600"/>
            <a:ext cx="883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3C78D8"/>
                </a:solidFill>
              </a:rPr>
              <a:t>Egress pipe</a:t>
            </a:r>
            <a:endParaRPr sz="1000" b="1">
              <a:solidFill>
                <a:srgbClr val="3C78D8"/>
              </a:solidFill>
            </a:endParaRPr>
          </a:p>
        </p:txBody>
      </p:sp>
      <p:grpSp>
        <p:nvGrpSpPr>
          <p:cNvPr id="189" name="Google Shape;189;p18"/>
          <p:cNvGrpSpPr/>
          <p:nvPr/>
        </p:nvGrpSpPr>
        <p:grpSpPr>
          <a:xfrm>
            <a:off x="4384600" y="1315773"/>
            <a:ext cx="1195800" cy="1121615"/>
            <a:chOff x="4384600" y="1010973"/>
            <a:chExt cx="1195800" cy="1121615"/>
          </a:xfrm>
        </p:grpSpPr>
        <p:sp>
          <p:nvSpPr>
            <p:cNvPr id="190" name="Google Shape;190;p18"/>
            <p:cNvSpPr/>
            <p:nvPr/>
          </p:nvSpPr>
          <p:spPr>
            <a:xfrm>
              <a:off x="4807450" y="1850288"/>
              <a:ext cx="350100" cy="282300"/>
            </a:xfrm>
            <a:prstGeom prst="downArrow">
              <a:avLst>
                <a:gd name="adj1" fmla="val 50000"/>
                <a:gd name="adj2" fmla="val 50000"/>
              </a:avLst>
            </a:prstGeom>
            <a:solidFill>
              <a:srgbClr val="B6D7A8"/>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txBox="1"/>
            <p:nvPr/>
          </p:nvSpPr>
          <p:spPr>
            <a:xfrm>
              <a:off x="4401049" y="1010973"/>
              <a:ext cx="1132200" cy="3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38761D"/>
                  </a:solidFill>
                </a:rPr>
                <a:t>gNMI</a:t>
              </a:r>
              <a:endParaRPr b="1">
                <a:solidFill>
                  <a:srgbClr val="38761D"/>
                </a:solidFill>
              </a:endParaRPr>
            </a:p>
          </p:txBody>
        </p:sp>
        <p:sp>
          <p:nvSpPr>
            <p:cNvPr id="192" name="Google Shape;192;p18"/>
            <p:cNvSpPr txBox="1"/>
            <p:nvPr/>
          </p:nvSpPr>
          <p:spPr>
            <a:xfrm>
              <a:off x="4384600" y="1294450"/>
              <a:ext cx="11958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i="1"/>
                <a:t>Set/get sched hierarchy, policy, shaping rates, etc. </a:t>
              </a:r>
              <a:endParaRPr sz="900" i="1"/>
            </a:p>
          </p:txBody>
        </p:sp>
      </p:grpSp>
      <p:grpSp>
        <p:nvGrpSpPr>
          <p:cNvPr id="193" name="Google Shape;193;p18"/>
          <p:cNvGrpSpPr/>
          <p:nvPr/>
        </p:nvGrpSpPr>
        <p:grpSpPr>
          <a:xfrm>
            <a:off x="2842975" y="1325278"/>
            <a:ext cx="4141000" cy="1121306"/>
            <a:chOff x="2842975" y="1020478"/>
            <a:chExt cx="4141000" cy="1121306"/>
          </a:xfrm>
        </p:grpSpPr>
        <p:sp>
          <p:nvSpPr>
            <p:cNvPr id="194" name="Google Shape;194;p18"/>
            <p:cNvSpPr/>
            <p:nvPr/>
          </p:nvSpPr>
          <p:spPr>
            <a:xfrm>
              <a:off x="3344500" y="1848767"/>
              <a:ext cx="350100" cy="292200"/>
            </a:xfrm>
            <a:prstGeom prst="downArrow">
              <a:avLst>
                <a:gd name="adj1" fmla="val 50000"/>
                <a:gd name="adj2" fmla="val 50000"/>
              </a:avLst>
            </a:prstGeom>
            <a:solidFill>
              <a:srgbClr val="6D9EEB"/>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txBox="1"/>
            <p:nvPr/>
          </p:nvSpPr>
          <p:spPr>
            <a:xfrm>
              <a:off x="2953448" y="1020478"/>
              <a:ext cx="11322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1155CC"/>
                  </a:solidFill>
                </a:rPr>
                <a:t>P4Runtime</a:t>
              </a:r>
              <a:endParaRPr b="1">
                <a:solidFill>
                  <a:srgbClr val="1155CC"/>
                </a:solidFill>
              </a:endParaRPr>
            </a:p>
          </p:txBody>
        </p:sp>
        <p:sp>
          <p:nvSpPr>
            <p:cNvPr id="196" name="Google Shape;196;p18"/>
            <p:cNvSpPr/>
            <p:nvPr/>
          </p:nvSpPr>
          <p:spPr>
            <a:xfrm>
              <a:off x="6116225" y="1849584"/>
              <a:ext cx="350100" cy="292200"/>
            </a:xfrm>
            <a:prstGeom prst="downArrow">
              <a:avLst>
                <a:gd name="adj1" fmla="val 50000"/>
                <a:gd name="adj2" fmla="val 50000"/>
              </a:avLst>
            </a:prstGeom>
            <a:solidFill>
              <a:srgbClr val="6D9EEB"/>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p:nvPr/>
          </p:nvSpPr>
          <p:spPr>
            <a:xfrm>
              <a:off x="5725173" y="1021292"/>
              <a:ext cx="11322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1155CC"/>
                  </a:solidFill>
                </a:rPr>
                <a:t>P4Runtime</a:t>
              </a:r>
              <a:endParaRPr b="1">
                <a:solidFill>
                  <a:srgbClr val="1155CC"/>
                </a:solidFill>
              </a:endParaRPr>
            </a:p>
          </p:txBody>
        </p:sp>
        <p:sp>
          <p:nvSpPr>
            <p:cNvPr id="198" name="Google Shape;198;p18"/>
            <p:cNvSpPr txBox="1"/>
            <p:nvPr/>
          </p:nvSpPr>
          <p:spPr>
            <a:xfrm>
              <a:off x="2842975" y="1307903"/>
              <a:ext cx="13854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i="1"/>
                <a:t>Read/write tables, counters, packet-in/out, mastership, etc.</a:t>
              </a:r>
              <a:endParaRPr sz="900" i="1"/>
            </a:p>
          </p:txBody>
        </p:sp>
        <p:sp>
          <p:nvSpPr>
            <p:cNvPr id="199" name="Google Shape;199;p18"/>
            <p:cNvSpPr txBox="1"/>
            <p:nvPr/>
          </p:nvSpPr>
          <p:spPr>
            <a:xfrm>
              <a:off x="5598575" y="1297551"/>
              <a:ext cx="13854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i="1"/>
                <a:t>Read/write tables, counters, packet-in/out, mastership, etc.</a:t>
              </a:r>
              <a:endParaRPr sz="900" i="1"/>
            </a:p>
          </p:txBody>
        </p:sp>
      </p:grpSp>
      <p:grpSp>
        <p:nvGrpSpPr>
          <p:cNvPr id="200" name="Google Shape;200;p18"/>
          <p:cNvGrpSpPr/>
          <p:nvPr/>
        </p:nvGrpSpPr>
        <p:grpSpPr>
          <a:xfrm>
            <a:off x="311700" y="3924770"/>
            <a:ext cx="5710674" cy="978708"/>
            <a:chOff x="311700" y="3924770"/>
            <a:chExt cx="5710674" cy="978708"/>
          </a:xfrm>
        </p:grpSpPr>
        <p:grpSp>
          <p:nvGrpSpPr>
            <p:cNvPr id="201" name="Google Shape;201;p18"/>
            <p:cNvGrpSpPr/>
            <p:nvPr/>
          </p:nvGrpSpPr>
          <p:grpSpPr>
            <a:xfrm>
              <a:off x="2084096" y="4170139"/>
              <a:ext cx="686388" cy="733339"/>
              <a:chOff x="6754100" y="2944250"/>
              <a:chExt cx="424325" cy="453350"/>
            </a:xfrm>
          </p:grpSpPr>
          <p:sp>
            <p:nvSpPr>
              <p:cNvPr id="202" name="Google Shape;202;p18"/>
              <p:cNvSpPr/>
              <p:nvPr/>
            </p:nvSpPr>
            <p:spPr>
              <a:xfrm rot="10800000" flipH="1">
                <a:off x="6803425" y="2944250"/>
                <a:ext cx="375000" cy="410700"/>
              </a:xfrm>
              <a:prstGeom prst="foldedCorner">
                <a:avLst>
                  <a:gd name="adj" fmla="val 22382"/>
                </a:avLst>
              </a:prstGeom>
              <a:solidFill>
                <a:srgbClr val="CFE2F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txBox="1"/>
              <p:nvPr/>
            </p:nvSpPr>
            <p:spPr>
              <a:xfrm>
                <a:off x="6832457" y="2956717"/>
                <a:ext cx="345900" cy="40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table {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match</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action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sp>
            <p:nvSpPr>
              <p:cNvPr id="204" name="Google Shape;204;p18"/>
              <p:cNvSpPr/>
              <p:nvPr/>
            </p:nvSpPr>
            <p:spPr>
              <a:xfrm>
                <a:off x="6754100" y="3246400"/>
                <a:ext cx="345900" cy="151200"/>
              </a:xfrm>
              <a:prstGeom prst="roundRect">
                <a:avLst>
                  <a:gd name="adj" fmla="val 16667"/>
                </a:avLst>
              </a:prstGeom>
              <a:solidFill>
                <a:srgbClr val="0000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.p4</a:t>
                </a:r>
                <a:endParaRPr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grpSp>
        <p:cxnSp>
          <p:nvCxnSpPr>
            <p:cNvPr id="205" name="Google Shape;205;p18"/>
            <p:cNvCxnSpPr>
              <a:stCxn id="203" idx="3"/>
            </p:cNvCxnSpPr>
            <p:nvPr/>
          </p:nvCxnSpPr>
          <p:spPr>
            <a:xfrm rot="10800000" flipH="1">
              <a:off x="2770374" y="3924770"/>
              <a:ext cx="399600" cy="593100"/>
            </a:xfrm>
            <a:prstGeom prst="straightConnector1">
              <a:avLst/>
            </a:prstGeom>
            <a:noFill/>
            <a:ln w="9525" cap="flat" cmpd="sng">
              <a:solidFill>
                <a:schemeClr val="dk2"/>
              </a:solidFill>
              <a:prstDash val="solid"/>
              <a:round/>
              <a:headEnd type="none" w="med" len="med"/>
              <a:tailEnd type="triangle" w="med" len="med"/>
            </a:ln>
          </p:spPr>
        </p:cxnSp>
        <p:cxnSp>
          <p:nvCxnSpPr>
            <p:cNvPr id="206" name="Google Shape;206;p18"/>
            <p:cNvCxnSpPr>
              <a:stCxn id="203" idx="3"/>
            </p:cNvCxnSpPr>
            <p:nvPr/>
          </p:nvCxnSpPr>
          <p:spPr>
            <a:xfrm rot="10800000" flipH="1">
              <a:off x="2770374" y="3955370"/>
              <a:ext cx="3252000" cy="5625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18"/>
            <p:cNvSpPr txBox="1"/>
            <p:nvPr/>
          </p:nvSpPr>
          <p:spPr>
            <a:xfrm>
              <a:off x="311700" y="4132625"/>
              <a:ext cx="1732800" cy="31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1155CC"/>
                  </a:solidFill>
                </a:rPr>
                <a:t>Bit-level</a:t>
              </a:r>
              <a:br>
                <a:rPr lang="en-US" b="1">
                  <a:solidFill>
                    <a:srgbClr val="1155CC"/>
                  </a:solidFill>
                </a:rPr>
              </a:br>
              <a:r>
                <a:rPr lang="en-US" b="1">
                  <a:solidFill>
                    <a:srgbClr val="1155CC"/>
                  </a:solidFill>
                </a:rPr>
                <a:t> behavioral specification </a:t>
              </a:r>
              <a:endParaRPr b="1">
                <a:solidFill>
                  <a:srgbClr val="1155CC"/>
                </a:solidFill>
              </a:endParaRPr>
            </a:p>
          </p:txBody>
        </p:sp>
      </p:grpSp>
      <p:grpSp>
        <p:nvGrpSpPr>
          <p:cNvPr id="208" name="Google Shape;208;p18"/>
          <p:cNvGrpSpPr/>
          <p:nvPr/>
        </p:nvGrpSpPr>
        <p:grpSpPr>
          <a:xfrm>
            <a:off x="5359600" y="4112200"/>
            <a:ext cx="3593300" cy="791278"/>
            <a:chOff x="5359600" y="4112200"/>
            <a:chExt cx="3593300" cy="791278"/>
          </a:xfrm>
        </p:grpSpPr>
        <p:grpSp>
          <p:nvGrpSpPr>
            <p:cNvPr id="209" name="Google Shape;209;p18"/>
            <p:cNvGrpSpPr/>
            <p:nvPr/>
          </p:nvGrpSpPr>
          <p:grpSpPr>
            <a:xfrm>
              <a:off x="6477921" y="4170139"/>
              <a:ext cx="686388" cy="733339"/>
              <a:chOff x="6754100" y="2944250"/>
              <a:chExt cx="424325" cy="453350"/>
            </a:xfrm>
          </p:grpSpPr>
          <p:sp>
            <p:nvSpPr>
              <p:cNvPr id="210" name="Google Shape;210;p18"/>
              <p:cNvSpPr/>
              <p:nvPr/>
            </p:nvSpPr>
            <p:spPr>
              <a:xfrm rot="10800000" flipH="1">
                <a:off x="6803425" y="2944250"/>
                <a:ext cx="375000" cy="410700"/>
              </a:xfrm>
              <a:prstGeom prst="foldedCorner">
                <a:avLst>
                  <a:gd name="adj" fmla="val 22382"/>
                </a:avLst>
              </a:prstGeom>
              <a:solidFill>
                <a:srgbClr val="D9EAD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txBox="1"/>
              <p:nvPr/>
            </p:nvSpPr>
            <p:spPr>
              <a:xfrm>
                <a:off x="6832457" y="2956717"/>
                <a:ext cx="345900" cy="40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sched {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queues</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policy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sp>
            <p:nvSpPr>
              <p:cNvPr id="212" name="Google Shape;212;p18"/>
              <p:cNvSpPr/>
              <p:nvPr/>
            </p:nvSpPr>
            <p:spPr>
              <a:xfrm>
                <a:off x="6754100" y="3246400"/>
                <a:ext cx="345900" cy="151200"/>
              </a:xfrm>
              <a:prstGeom prst="roundRect">
                <a:avLst>
                  <a:gd name="adj" fmla="val 16667"/>
                </a:avLst>
              </a:prstGeom>
              <a:solidFill>
                <a:srgbClr val="0000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.yang</a:t>
                </a:r>
                <a:endParaRPr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grpSp>
        <p:cxnSp>
          <p:nvCxnSpPr>
            <p:cNvPr id="213" name="Google Shape;213;p18"/>
            <p:cNvCxnSpPr/>
            <p:nvPr/>
          </p:nvCxnSpPr>
          <p:spPr>
            <a:xfrm rot="10800000">
              <a:off x="5359600" y="4112200"/>
              <a:ext cx="1036500" cy="4434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18"/>
            <p:cNvSpPr txBox="1"/>
            <p:nvPr/>
          </p:nvSpPr>
          <p:spPr>
            <a:xfrm>
              <a:off x="7289400" y="4132636"/>
              <a:ext cx="16635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8761D"/>
                  </a:solidFill>
                </a:rPr>
                <a:t>Model configuration data</a:t>
              </a:r>
              <a:endParaRPr b="1">
                <a:solidFill>
                  <a:srgbClr val="38761D"/>
                </a:solidFill>
              </a:endParaRPr>
            </a:p>
          </p:txBody>
        </p:sp>
      </p:grpSp>
      <p:grpSp>
        <p:nvGrpSpPr>
          <p:cNvPr id="215" name="Google Shape;215;p18"/>
          <p:cNvGrpSpPr/>
          <p:nvPr/>
        </p:nvGrpSpPr>
        <p:grpSpPr>
          <a:xfrm>
            <a:off x="731532" y="1308311"/>
            <a:ext cx="6296643" cy="980400"/>
            <a:chOff x="731532" y="1003511"/>
            <a:chExt cx="6296643" cy="980400"/>
          </a:xfrm>
        </p:grpSpPr>
        <p:sp>
          <p:nvSpPr>
            <p:cNvPr id="216" name="Google Shape;216;p18"/>
            <p:cNvSpPr/>
            <p:nvPr/>
          </p:nvSpPr>
          <p:spPr>
            <a:xfrm>
              <a:off x="2798775" y="1078075"/>
              <a:ext cx="4229400" cy="26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17" name="Google Shape;217;p18"/>
            <p:cNvSpPr txBox="1"/>
            <p:nvPr/>
          </p:nvSpPr>
          <p:spPr>
            <a:xfrm>
              <a:off x="731532" y="1003511"/>
              <a:ext cx="2006400" cy="98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FF0000"/>
                  </a:solidFill>
                </a:rPr>
                <a:t>Next-gen SDN APIs</a:t>
              </a:r>
              <a:endParaRPr b="1">
                <a:solidFill>
                  <a:srgbClr val="FF0000"/>
                </a:solidFill>
              </a:endParaRPr>
            </a:p>
            <a:p>
              <a:pPr marL="0" lvl="0" indent="0" algn="r" rtl="0">
                <a:spcBef>
                  <a:spcPts val="0"/>
                </a:spcBef>
                <a:spcAft>
                  <a:spcPts val="0"/>
                </a:spcAft>
                <a:buNone/>
              </a:pPr>
              <a:r>
                <a:rPr lang="en-US" sz="1000" i="1">
                  <a:solidFill>
                    <a:srgbClr val="FF0000"/>
                  </a:solidFill>
                </a:rPr>
                <a:t>Generic CRUD interfaces</a:t>
              </a:r>
              <a:endParaRPr sz="1000" i="1">
                <a:solidFill>
                  <a:srgbClr val="FF0000"/>
                </a:solidFill>
              </a:endParaRPr>
            </a:p>
            <a:p>
              <a:pPr marL="0" lvl="0" indent="0" algn="r" rtl="0">
                <a:spcBef>
                  <a:spcPts val="0"/>
                </a:spcBef>
                <a:spcAft>
                  <a:spcPts val="0"/>
                </a:spcAft>
                <a:buNone/>
              </a:pPr>
              <a:r>
                <a:rPr lang="en-US" sz="1000" i="1">
                  <a:solidFill>
                    <a:srgbClr val="FF0000"/>
                  </a:solidFill>
                </a:rPr>
                <a:t>High-performance</a:t>
              </a:r>
              <a:endParaRPr sz="1000" i="1">
                <a:solidFill>
                  <a:srgbClr val="FF0000"/>
                </a:solidFill>
              </a:endParaRPr>
            </a:p>
            <a:p>
              <a:pPr marL="0" lvl="0" indent="0" algn="r" rtl="0">
                <a:spcBef>
                  <a:spcPts val="0"/>
                </a:spcBef>
                <a:spcAft>
                  <a:spcPts val="0"/>
                </a:spcAft>
                <a:buNone/>
              </a:pPr>
              <a:r>
                <a:rPr lang="en-US" sz="1000" i="1">
                  <a:solidFill>
                    <a:srgbClr val="FF0000"/>
                  </a:solidFill>
                </a:rPr>
                <a:t>gRPC-based</a:t>
              </a:r>
              <a:endParaRPr sz="1000" i="1">
                <a:solidFill>
                  <a:srgbClr val="FF0000"/>
                </a:solidFill>
              </a:endParaRPr>
            </a:p>
          </p:txBody>
        </p:sp>
      </p:grpSp>
      <p:sp>
        <p:nvSpPr>
          <p:cNvPr id="177" name="Google Shape;177;p18"/>
          <p:cNvSpPr/>
          <p:nvPr/>
        </p:nvSpPr>
        <p:spPr>
          <a:xfrm>
            <a:off x="3698122" y="2917950"/>
            <a:ext cx="3024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Count</a:t>
            </a:r>
            <a:endParaRPr sz="600"/>
          </a:p>
        </p:txBody>
      </p:sp>
      <p:cxnSp>
        <p:nvCxnSpPr>
          <p:cNvPr id="218" name="Google Shape;218;p18"/>
          <p:cNvCxnSpPr>
            <a:stCxn id="177" idx="3"/>
            <a:endCxn id="174" idx="1"/>
          </p:cNvCxnSpPr>
          <p:nvPr/>
        </p:nvCxnSpPr>
        <p:spPr>
          <a:xfrm>
            <a:off x="4000522" y="3025050"/>
            <a:ext cx="132000" cy="0"/>
          </a:xfrm>
          <a:prstGeom prst="straightConnector1">
            <a:avLst/>
          </a:prstGeom>
          <a:noFill/>
          <a:ln w="9525" cap="flat" cmpd="sng">
            <a:solidFill>
              <a:schemeClr val="dk2"/>
            </a:solidFill>
            <a:prstDash val="solid"/>
            <a:round/>
            <a:headEnd type="none" w="med" len="med"/>
            <a:tailEnd type="triangle" w="med" len="med"/>
          </a:ln>
        </p:spPr>
      </p:cxnSp>
      <p:grpSp>
        <p:nvGrpSpPr>
          <p:cNvPr id="219" name="Google Shape;219;p18"/>
          <p:cNvGrpSpPr/>
          <p:nvPr/>
        </p:nvGrpSpPr>
        <p:grpSpPr>
          <a:xfrm>
            <a:off x="370293" y="3452288"/>
            <a:ext cx="2484932" cy="1555088"/>
            <a:chOff x="-1793327" y="3452288"/>
            <a:chExt cx="2484932" cy="1555088"/>
          </a:xfrm>
        </p:grpSpPr>
        <p:sp>
          <p:nvSpPr>
            <p:cNvPr id="220" name="Google Shape;220;p18"/>
            <p:cNvSpPr/>
            <p:nvPr/>
          </p:nvSpPr>
          <p:spPr>
            <a:xfrm>
              <a:off x="-1393095" y="4066275"/>
              <a:ext cx="2084700" cy="941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21" name="Google Shape;221;p18"/>
            <p:cNvSpPr txBox="1"/>
            <p:nvPr/>
          </p:nvSpPr>
          <p:spPr>
            <a:xfrm>
              <a:off x="-1793327" y="3452288"/>
              <a:ext cx="1808400" cy="5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0000"/>
                  </a:solidFill>
                </a:rPr>
                <a:t>New logical</a:t>
              </a:r>
              <a:br>
                <a:rPr lang="en-US" b="1">
                  <a:solidFill>
                    <a:srgbClr val="FF0000"/>
                  </a:solidFill>
                </a:rPr>
              </a:br>
              <a:r>
                <a:rPr lang="en-US" b="1">
                  <a:solidFill>
                    <a:srgbClr val="FF0000"/>
                  </a:solidFill>
                </a:rPr>
                <a:t>P4 program</a:t>
              </a:r>
              <a:endParaRPr b="1">
                <a:solidFill>
                  <a:srgbClr val="FF0000"/>
                </a:solidFill>
              </a:endParaRPr>
            </a:p>
          </p:txBody>
        </p:sp>
      </p:grpSp>
      <p:sp>
        <p:nvSpPr>
          <p:cNvPr id="222" name="Google Shape;222;p18"/>
          <p:cNvSpPr/>
          <p:nvPr/>
        </p:nvSpPr>
        <p:spPr>
          <a:xfrm>
            <a:off x="2352750" y="2496650"/>
            <a:ext cx="4711800" cy="11082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txBox="1"/>
          <p:nvPr/>
        </p:nvSpPr>
        <p:spPr>
          <a:xfrm>
            <a:off x="352425" y="887700"/>
            <a:ext cx="7332300" cy="4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orbel"/>
                <a:ea typeface="Corbel"/>
                <a:cs typeface="Corbel"/>
                <a:sym typeface="Corbel"/>
              </a:rPr>
              <a:t>High-level pipeline model common to all BNG-UP options</a:t>
            </a:r>
            <a:endParaRPr sz="1600">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1000"/>
                                        <p:tgtEl>
                                          <p:spTgt spid="2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gtEl>
                                        <p:attrNameLst>
                                          <p:attrName>style.visibility</p:attrName>
                                        </p:attrNameLst>
                                      </p:cBhvr>
                                      <p:to>
                                        <p:strVal val="visible"/>
                                      </p:to>
                                    </p:set>
                                    <p:animEffect transition="in" filter="fade">
                                      <p:cBhvr>
                                        <p:cTn id="17" dur="1000"/>
                                        <p:tgtEl>
                                          <p:spTgt spid="193"/>
                                        </p:tgtEl>
                                      </p:cBhvr>
                                    </p:animEffect>
                                  </p:childTnLst>
                                </p:cTn>
                              </p:par>
                              <p:par>
                                <p:cTn id="18" presetID="10" presetClass="entr" presetSubtype="0" fill="hold" nodeType="withEffect">
                                  <p:stCondLst>
                                    <p:cond delay="0"/>
                                  </p:stCondLst>
                                  <p:childTnLst>
                                    <p:set>
                                      <p:cBhvr>
                                        <p:cTn id="19" dur="1" fill="hold">
                                          <p:stCondLst>
                                            <p:cond delay="0"/>
                                          </p:stCondLst>
                                        </p:cTn>
                                        <p:tgtEl>
                                          <p:spTgt spid="189"/>
                                        </p:tgtEl>
                                        <p:attrNameLst>
                                          <p:attrName>style.visibility</p:attrName>
                                        </p:attrNameLst>
                                      </p:cBhvr>
                                      <p:to>
                                        <p:strVal val="visible"/>
                                      </p:to>
                                    </p:set>
                                    <p:animEffect transition="in" filter="fade">
                                      <p:cBhvr>
                                        <p:cTn id="20" dur="1000"/>
                                        <p:tgtEl>
                                          <p:spTgt spid="1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5"/>
                                        </p:tgtEl>
                                        <p:attrNameLst>
                                          <p:attrName>style.visibility</p:attrName>
                                        </p:attrNameLst>
                                      </p:cBhvr>
                                      <p:to>
                                        <p:strVal val="visible"/>
                                      </p:to>
                                    </p:set>
                                    <p:animEffect transition="in" filter="fade">
                                      <p:cBhvr>
                                        <p:cTn id="25" dur="1000"/>
                                        <p:tgtEl>
                                          <p:spTgt spid="2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9"/>
                                        </p:tgtEl>
                                        <p:attrNameLst>
                                          <p:attrName>style.visibility</p:attrName>
                                        </p:attrNameLst>
                                      </p:cBhvr>
                                      <p:to>
                                        <p:strVal val="visible"/>
                                      </p:to>
                                    </p:set>
                                    <p:animEffect transition="in" filter="fade">
                                      <p:cBhvr>
                                        <p:cTn id="30" dur="1000"/>
                                        <p:tgtEl>
                                          <p:spTgt spid="2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fade">
                                      <p:cBhvr>
                                        <p:cTn id="35"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311700" y="3688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2"/>
                </a:solidFill>
              </a:rPr>
              <a:t>Logical vs. Physical Pipelines</a:t>
            </a:r>
            <a:endParaRPr/>
          </a:p>
        </p:txBody>
      </p:sp>
      <p:sp>
        <p:nvSpPr>
          <p:cNvPr id="230" name="Google Shape;230;p19"/>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cxnSp>
        <p:nvCxnSpPr>
          <p:cNvPr id="231" name="Google Shape;231;p19"/>
          <p:cNvCxnSpPr>
            <a:stCxn id="232" idx="2"/>
            <a:endCxn id="233" idx="0"/>
          </p:cNvCxnSpPr>
          <p:nvPr/>
        </p:nvCxnSpPr>
        <p:spPr>
          <a:xfrm flipH="1">
            <a:off x="2840225" y="2176525"/>
            <a:ext cx="2058900" cy="1218000"/>
          </a:xfrm>
          <a:prstGeom prst="straightConnector1">
            <a:avLst/>
          </a:prstGeom>
          <a:noFill/>
          <a:ln w="9525" cap="flat" cmpd="sng">
            <a:solidFill>
              <a:schemeClr val="dk2"/>
            </a:solidFill>
            <a:prstDash val="solid"/>
            <a:round/>
            <a:headEnd type="none" w="med" len="med"/>
            <a:tailEnd type="triangle" w="med" len="med"/>
          </a:ln>
        </p:spPr>
      </p:cxnSp>
      <p:cxnSp>
        <p:nvCxnSpPr>
          <p:cNvPr id="234" name="Google Shape;234;p19"/>
          <p:cNvCxnSpPr>
            <a:stCxn id="232" idx="2"/>
            <a:endCxn id="235" idx="0"/>
          </p:cNvCxnSpPr>
          <p:nvPr/>
        </p:nvCxnSpPr>
        <p:spPr>
          <a:xfrm>
            <a:off x="4899125" y="2176525"/>
            <a:ext cx="2362200" cy="1218000"/>
          </a:xfrm>
          <a:prstGeom prst="straightConnector1">
            <a:avLst/>
          </a:prstGeom>
          <a:noFill/>
          <a:ln w="9525" cap="flat" cmpd="sng">
            <a:solidFill>
              <a:schemeClr val="dk2"/>
            </a:solidFill>
            <a:prstDash val="solid"/>
            <a:round/>
            <a:headEnd type="none" w="med" len="med"/>
            <a:tailEnd type="triangle" w="med" len="med"/>
          </a:ln>
        </p:spPr>
      </p:cxnSp>
      <p:cxnSp>
        <p:nvCxnSpPr>
          <p:cNvPr id="236" name="Google Shape;236;p19"/>
          <p:cNvCxnSpPr>
            <a:stCxn id="232" idx="2"/>
            <a:endCxn id="237" idx="0"/>
          </p:cNvCxnSpPr>
          <p:nvPr/>
        </p:nvCxnSpPr>
        <p:spPr>
          <a:xfrm>
            <a:off x="4899125" y="2176525"/>
            <a:ext cx="25200" cy="1218000"/>
          </a:xfrm>
          <a:prstGeom prst="straightConnector1">
            <a:avLst/>
          </a:prstGeom>
          <a:noFill/>
          <a:ln w="9525" cap="flat" cmpd="sng">
            <a:solidFill>
              <a:schemeClr val="dk2"/>
            </a:solidFill>
            <a:prstDash val="solid"/>
            <a:round/>
            <a:headEnd type="none" w="med" len="med"/>
            <a:tailEnd type="triangle" w="med" len="med"/>
          </a:ln>
        </p:spPr>
      </p:cxnSp>
      <p:sp>
        <p:nvSpPr>
          <p:cNvPr id="238" name="Google Shape;238;p19"/>
          <p:cNvSpPr txBox="1"/>
          <p:nvPr/>
        </p:nvSpPr>
        <p:spPr>
          <a:xfrm>
            <a:off x="584571" y="1620150"/>
            <a:ext cx="995400" cy="6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Logical</a:t>
            </a:r>
            <a:endParaRPr/>
          </a:p>
          <a:p>
            <a:pPr marL="0" lvl="0" indent="0" algn="ctr" rtl="0">
              <a:spcBef>
                <a:spcPts val="0"/>
              </a:spcBef>
              <a:spcAft>
                <a:spcPts val="0"/>
              </a:spcAft>
              <a:buNone/>
            </a:pPr>
            <a:r>
              <a:rPr lang="en-US"/>
              <a:t>pipeline</a:t>
            </a:r>
            <a:endParaRPr/>
          </a:p>
        </p:txBody>
      </p:sp>
      <p:sp>
        <p:nvSpPr>
          <p:cNvPr id="239" name="Google Shape;239;p19"/>
          <p:cNvSpPr txBox="1"/>
          <p:nvPr/>
        </p:nvSpPr>
        <p:spPr>
          <a:xfrm>
            <a:off x="584571" y="3470725"/>
            <a:ext cx="995400" cy="6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Physical</a:t>
            </a:r>
            <a:endParaRPr/>
          </a:p>
          <a:p>
            <a:pPr marL="0" lvl="0" indent="0" algn="ctr" rtl="0">
              <a:spcBef>
                <a:spcPts val="0"/>
              </a:spcBef>
              <a:spcAft>
                <a:spcPts val="0"/>
              </a:spcAft>
              <a:buNone/>
            </a:pPr>
            <a:r>
              <a:rPr lang="en-US"/>
              <a:t>pipelines</a:t>
            </a:r>
            <a:endParaRPr/>
          </a:p>
        </p:txBody>
      </p:sp>
      <p:sp>
        <p:nvSpPr>
          <p:cNvPr id="240" name="Google Shape;240;p19"/>
          <p:cNvSpPr txBox="1"/>
          <p:nvPr/>
        </p:nvSpPr>
        <p:spPr>
          <a:xfrm>
            <a:off x="6194400" y="1216025"/>
            <a:ext cx="44619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
          <p:cNvSpPr txBox="1"/>
          <p:nvPr/>
        </p:nvSpPr>
        <p:spPr>
          <a:xfrm>
            <a:off x="2439375" y="4603200"/>
            <a:ext cx="56022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i="1"/>
              <a:t>* Eric Campbell “Avenir: Future-Proofing the Control Plane via Data Plane Synthesis”, P4 Expert Roundtable Series, 2019</a:t>
            </a:r>
            <a:endParaRPr sz="1200" i="1"/>
          </a:p>
        </p:txBody>
      </p:sp>
      <p:grpSp>
        <p:nvGrpSpPr>
          <p:cNvPr id="242" name="Google Shape;242;p19"/>
          <p:cNvGrpSpPr/>
          <p:nvPr/>
        </p:nvGrpSpPr>
        <p:grpSpPr>
          <a:xfrm>
            <a:off x="4308725" y="1649425"/>
            <a:ext cx="1180800" cy="527100"/>
            <a:chOff x="4308725" y="1649425"/>
            <a:chExt cx="1180800" cy="527100"/>
          </a:xfrm>
        </p:grpSpPr>
        <p:sp>
          <p:nvSpPr>
            <p:cNvPr id="232" name="Google Shape;232;p19"/>
            <p:cNvSpPr/>
            <p:nvPr/>
          </p:nvSpPr>
          <p:spPr>
            <a:xfrm>
              <a:off x="4308725" y="1649425"/>
              <a:ext cx="1180800" cy="527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0000FF"/>
                  </a:solidFill>
                </a:rPr>
                <a:t>bng-logical.p4</a:t>
              </a:r>
              <a:endParaRPr sz="1000" b="1">
                <a:solidFill>
                  <a:srgbClr val="0000FF"/>
                </a:solidFill>
              </a:endParaRPr>
            </a:p>
          </p:txBody>
        </p:sp>
        <p:grpSp>
          <p:nvGrpSpPr>
            <p:cNvPr id="243" name="Google Shape;243;p19"/>
            <p:cNvGrpSpPr/>
            <p:nvPr/>
          </p:nvGrpSpPr>
          <p:grpSpPr>
            <a:xfrm>
              <a:off x="4603775" y="1947850"/>
              <a:ext cx="590700" cy="133500"/>
              <a:chOff x="1676400" y="1200150"/>
              <a:chExt cx="590700" cy="133500"/>
            </a:xfrm>
          </p:grpSpPr>
          <p:sp>
            <p:nvSpPr>
              <p:cNvPr id="244" name="Google Shape;244;p19"/>
              <p:cNvSpPr/>
              <p:nvPr/>
            </p:nvSpPr>
            <p:spPr>
              <a:xfrm>
                <a:off x="1676400" y="1200150"/>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905000" y="1200150"/>
                <a:ext cx="133500" cy="1335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133600" y="1200150"/>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19"/>
              <p:cNvCxnSpPr>
                <a:stCxn id="244" idx="3"/>
                <a:endCxn id="245" idx="1"/>
              </p:cNvCxnSpPr>
              <p:nvPr/>
            </p:nvCxnSpPr>
            <p:spPr>
              <a:xfrm>
                <a:off x="1809900" y="1266900"/>
                <a:ext cx="95100" cy="0"/>
              </a:xfrm>
              <a:prstGeom prst="straightConnector1">
                <a:avLst/>
              </a:prstGeom>
              <a:noFill/>
              <a:ln w="9525" cap="flat" cmpd="sng">
                <a:solidFill>
                  <a:srgbClr val="595959"/>
                </a:solidFill>
                <a:prstDash val="solid"/>
                <a:round/>
                <a:headEnd type="none" w="med" len="med"/>
                <a:tailEnd type="none" w="med" len="med"/>
              </a:ln>
            </p:spPr>
          </p:cxnSp>
          <p:cxnSp>
            <p:nvCxnSpPr>
              <p:cNvPr id="248" name="Google Shape;248;p19"/>
              <p:cNvCxnSpPr>
                <a:stCxn id="245" idx="3"/>
                <a:endCxn id="246" idx="1"/>
              </p:cNvCxnSpPr>
              <p:nvPr/>
            </p:nvCxnSpPr>
            <p:spPr>
              <a:xfrm>
                <a:off x="2038500" y="1266900"/>
                <a:ext cx="95100" cy="0"/>
              </a:xfrm>
              <a:prstGeom prst="straightConnector1">
                <a:avLst/>
              </a:prstGeom>
              <a:noFill/>
              <a:ln w="9525" cap="flat" cmpd="sng">
                <a:solidFill>
                  <a:srgbClr val="595959"/>
                </a:solidFill>
                <a:prstDash val="solid"/>
                <a:round/>
                <a:headEnd type="none" w="med" len="med"/>
                <a:tailEnd type="none" w="med" len="med"/>
              </a:ln>
            </p:spPr>
          </p:cxnSp>
        </p:grpSp>
      </p:grpSp>
      <p:grpSp>
        <p:nvGrpSpPr>
          <p:cNvPr id="249" name="Google Shape;249;p19"/>
          <p:cNvGrpSpPr/>
          <p:nvPr/>
        </p:nvGrpSpPr>
        <p:grpSpPr>
          <a:xfrm>
            <a:off x="1939375" y="3394575"/>
            <a:ext cx="6265282" cy="1270089"/>
            <a:chOff x="1939375" y="3394575"/>
            <a:chExt cx="6265282" cy="1270089"/>
          </a:xfrm>
        </p:grpSpPr>
        <p:pic>
          <p:nvPicPr>
            <p:cNvPr id="250" name="Google Shape;250;p19"/>
            <p:cNvPicPr preferRelativeResize="0"/>
            <p:nvPr/>
          </p:nvPicPr>
          <p:blipFill>
            <a:blip r:embed="rId3">
              <a:alphaModFix/>
            </a:blip>
            <a:stretch>
              <a:fillRect/>
            </a:stretch>
          </p:blipFill>
          <p:spPr>
            <a:xfrm>
              <a:off x="6317998" y="3997924"/>
              <a:ext cx="1886659" cy="520093"/>
            </a:xfrm>
            <a:prstGeom prst="rect">
              <a:avLst/>
            </a:prstGeom>
            <a:noFill/>
            <a:ln>
              <a:noFill/>
            </a:ln>
          </p:spPr>
        </p:pic>
        <p:sp>
          <p:nvSpPr>
            <p:cNvPr id="233" name="Google Shape;233;p19"/>
            <p:cNvSpPr/>
            <p:nvPr/>
          </p:nvSpPr>
          <p:spPr>
            <a:xfrm>
              <a:off x="2130625" y="3394575"/>
              <a:ext cx="1419000" cy="625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bng-tofino.p4</a:t>
              </a:r>
              <a:endParaRPr sz="1000" b="1"/>
            </a:p>
          </p:txBody>
        </p:sp>
        <p:sp>
          <p:nvSpPr>
            <p:cNvPr id="235" name="Google Shape;235;p19"/>
            <p:cNvSpPr/>
            <p:nvPr/>
          </p:nvSpPr>
          <p:spPr>
            <a:xfrm>
              <a:off x="6551825" y="3394575"/>
              <a:ext cx="1419000" cy="625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BRCM SDK</a:t>
              </a:r>
              <a:endParaRPr sz="1000" b="1"/>
            </a:p>
          </p:txBody>
        </p:sp>
        <p:sp>
          <p:nvSpPr>
            <p:cNvPr id="237" name="Google Shape;237;p19"/>
            <p:cNvSpPr/>
            <p:nvPr/>
          </p:nvSpPr>
          <p:spPr>
            <a:xfrm>
              <a:off x="4214875" y="3394575"/>
              <a:ext cx="1419000" cy="625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bng-fpga.p4</a:t>
              </a:r>
              <a:endParaRPr sz="1000" b="1"/>
            </a:p>
          </p:txBody>
        </p:sp>
        <p:pic>
          <p:nvPicPr>
            <p:cNvPr id="251" name="Google Shape;251;p19"/>
            <p:cNvPicPr preferRelativeResize="0"/>
            <p:nvPr/>
          </p:nvPicPr>
          <p:blipFill rotWithShape="1">
            <a:blip r:embed="rId4">
              <a:alphaModFix/>
            </a:blip>
            <a:srcRect t="41112" b="41112"/>
            <a:stretch/>
          </p:blipFill>
          <p:spPr>
            <a:xfrm>
              <a:off x="1939375" y="4159374"/>
              <a:ext cx="1801500" cy="358650"/>
            </a:xfrm>
            <a:prstGeom prst="rect">
              <a:avLst/>
            </a:prstGeom>
            <a:noFill/>
            <a:ln>
              <a:noFill/>
            </a:ln>
          </p:spPr>
        </p:pic>
        <p:pic>
          <p:nvPicPr>
            <p:cNvPr id="252" name="Google Shape;252;p19"/>
            <p:cNvPicPr preferRelativeResize="0"/>
            <p:nvPr/>
          </p:nvPicPr>
          <p:blipFill>
            <a:blip r:embed="rId5">
              <a:alphaModFix/>
            </a:blip>
            <a:stretch>
              <a:fillRect/>
            </a:stretch>
          </p:blipFill>
          <p:spPr>
            <a:xfrm>
              <a:off x="4338624" y="4080390"/>
              <a:ext cx="1171501" cy="584274"/>
            </a:xfrm>
            <a:prstGeom prst="rect">
              <a:avLst/>
            </a:prstGeom>
            <a:noFill/>
            <a:ln>
              <a:noFill/>
            </a:ln>
          </p:spPr>
        </p:pic>
        <p:grpSp>
          <p:nvGrpSpPr>
            <p:cNvPr id="253" name="Google Shape;253;p19"/>
            <p:cNvGrpSpPr/>
            <p:nvPr/>
          </p:nvGrpSpPr>
          <p:grpSpPr>
            <a:xfrm>
              <a:off x="2544775" y="3683878"/>
              <a:ext cx="590700" cy="273919"/>
              <a:chOff x="1676400" y="1484421"/>
              <a:chExt cx="590700" cy="377714"/>
            </a:xfrm>
          </p:grpSpPr>
          <p:sp>
            <p:nvSpPr>
              <p:cNvPr id="254" name="Google Shape;254;p19"/>
              <p:cNvSpPr/>
              <p:nvPr/>
            </p:nvSpPr>
            <p:spPr>
              <a:xfrm>
                <a:off x="1676400" y="1589838"/>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905000" y="1484421"/>
                <a:ext cx="133500" cy="91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2133600" y="1589825"/>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9"/>
              <p:cNvCxnSpPr>
                <a:stCxn id="254" idx="3"/>
                <a:endCxn id="255" idx="1"/>
              </p:cNvCxnSpPr>
              <p:nvPr/>
            </p:nvCxnSpPr>
            <p:spPr>
              <a:xfrm rot="10800000" flipH="1">
                <a:off x="1809900" y="1529988"/>
                <a:ext cx="95100" cy="126600"/>
              </a:xfrm>
              <a:prstGeom prst="straightConnector1">
                <a:avLst/>
              </a:prstGeom>
              <a:noFill/>
              <a:ln w="9525" cap="flat" cmpd="sng">
                <a:solidFill>
                  <a:srgbClr val="595959"/>
                </a:solidFill>
                <a:prstDash val="solid"/>
                <a:round/>
                <a:headEnd type="none" w="med" len="med"/>
                <a:tailEnd type="none" w="med" len="med"/>
              </a:ln>
            </p:spPr>
          </p:cxnSp>
          <p:cxnSp>
            <p:nvCxnSpPr>
              <p:cNvPr id="258" name="Google Shape;258;p19"/>
              <p:cNvCxnSpPr>
                <a:stCxn id="259" idx="3"/>
                <a:endCxn id="256" idx="1"/>
              </p:cNvCxnSpPr>
              <p:nvPr/>
            </p:nvCxnSpPr>
            <p:spPr>
              <a:xfrm rot="10800000" flipH="1">
                <a:off x="2038500" y="1656635"/>
                <a:ext cx="95100" cy="83400"/>
              </a:xfrm>
              <a:prstGeom prst="straightConnector1">
                <a:avLst/>
              </a:prstGeom>
              <a:noFill/>
              <a:ln w="9525" cap="flat" cmpd="sng">
                <a:solidFill>
                  <a:srgbClr val="595959"/>
                </a:solidFill>
                <a:prstDash val="solid"/>
                <a:round/>
                <a:headEnd type="none" w="med" len="med"/>
                <a:tailEnd type="none" w="med" len="med"/>
              </a:ln>
            </p:spPr>
          </p:cxnSp>
          <p:cxnSp>
            <p:nvCxnSpPr>
              <p:cNvPr id="260" name="Google Shape;260;p19"/>
              <p:cNvCxnSpPr>
                <a:stCxn id="255" idx="3"/>
                <a:endCxn id="256" idx="1"/>
              </p:cNvCxnSpPr>
              <p:nvPr/>
            </p:nvCxnSpPr>
            <p:spPr>
              <a:xfrm>
                <a:off x="2038500" y="1530021"/>
                <a:ext cx="95100" cy="126600"/>
              </a:xfrm>
              <a:prstGeom prst="straightConnector1">
                <a:avLst/>
              </a:prstGeom>
              <a:noFill/>
              <a:ln w="9525" cap="flat" cmpd="sng">
                <a:solidFill>
                  <a:srgbClr val="595959"/>
                </a:solidFill>
                <a:prstDash val="solid"/>
                <a:round/>
                <a:headEnd type="none" w="med" len="med"/>
                <a:tailEnd type="none" w="med" len="med"/>
              </a:ln>
            </p:spPr>
          </p:cxnSp>
          <p:sp>
            <p:nvSpPr>
              <p:cNvPr id="259" name="Google Shape;259;p19"/>
              <p:cNvSpPr/>
              <p:nvPr/>
            </p:nvSpPr>
            <p:spPr>
              <a:xfrm>
                <a:off x="1905000" y="1617935"/>
                <a:ext cx="1335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19"/>
              <p:cNvCxnSpPr>
                <a:stCxn id="254" idx="3"/>
                <a:endCxn id="259" idx="1"/>
              </p:cNvCxnSpPr>
              <p:nvPr/>
            </p:nvCxnSpPr>
            <p:spPr>
              <a:xfrm>
                <a:off x="1809900" y="1656588"/>
                <a:ext cx="95100" cy="83400"/>
              </a:xfrm>
              <a:prstGeom prst="straightConnector1">
                <a:avLst/>
              </a:prstGeom>
              <a:noFill/>
              <a:ln w="9525" cap="flat" cmpd="sng">
                <a:solidFill>
                  <a:srgbClr val="595959"/>
                </a:solidFill>
                <a:prstDash val="solid"/>
                <a:round/>
                <a:headEnd type="none" w="med" len="med"/>
                <a:tailEnd type="none" w="med" len="med"/>
              </a:ln>
            </p:spPr>
          </p:cxnSp>
        </p:grpSp>
        <p:grpSp>
          <p:nvGrpSpPr>
            <p:cNvPr id="262" name="Google Shape;262;p19"/>
            <p:cNvGrpSpPr/>
            <p:nvPr/>
          </p:nvGrpSpPr>
          <p:grpSpPr>
            <a:xfrm>
              <a:off x="4555288" y="3682999"/>
              <a:ext cx="687663" cy="275683"/>
              <a:chOff x="2667000" y="1509475"/>
              <a:chExt cx="687663" cy="377700"/>
            </a:xfrm>
          </p:grpSpPr>
          <p:sp>
            <p:nvSpPr>
              <p:cNvPr id="263" name="Google Shape;263;p19"/>
              <p:cNvSpPr/>
              <p:nvPr/>
            </p:nvSpPr>
            <p:spPr>
              <a:xfrm>
                <a:off x="2667000" y="1614888"/>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2895600" y="1509475"/>
                <a:ext cx="234300" cy="91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3221163" y="1614900"/>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 name="Google Shape;266;p19"/>
              <p:cNvCxnSpPr>
                <a:stCxn id="263" idx="3"/>
                <a:endCxn id="264" idx="1"/>
              </p:cNvCxnSpPr>
              <p:nvPr/>
            </p:nvCxnSpPr>
            <p:spPr>
              <a:xfrm rot="10800000" flipH="1">
                <a:off x="2800500" y="1555038"/>
                <a:ext cx="95100" cy="126600"/>
              </a:xfrm>
              <a:prstGeom prst="straightConnector1">
                <a:avLst/>
              </a:prstGeom>
              <a:noFill/>
              <a:ln w="9525" cap="flat" cmpd="sng">
                <a:solidFill>
                  <a:srgbClr val="595959"/>
                </a:solidFill>
                <a:prstDash val="solid"/>
                <a:round/>
                <a:headEnd type="none" w="med" len="med"/>
                <a:tailEnd type="none" w="med" len="med"/>
              </a:ln>
            </p:spPr>
          </p:cxnSp>
          <p:cxnSp>
            <p:nvCxnSpPr>
              <p:cNvPr id="267" name="Google Shape;267;p19"/>
              <p:cNvCxnSpPr>
                <a:stCxn id="268" idx="3"/>
                <a:endCxn id="269" idx="1"/>
              </p:cNvCxnSpPr>
              <p:nvPr/>
            </p:nvCxnSpPr>
            <p:spPr>
              <a:xfrm>
                <a:off x="2991900" y="1765075"/>
                <a:ext cx="41700" cy="0"/>
              </a:xfrm>
              <a:prstGeom prst="straightConnector1">
                <a:avLst/>
              </a:prstGeom>
              <a:noFill/>
              <a:ln w="9525" cap="flat" cmpd="sng">
                <a:solidFill>
                  <a:srgbClr val="595959"/>
                </a:solidFill>
                <a:prstDash val="solid"/>
                <a:round/>
                <a:headEnd type="none" w="med" len="med"/>
                <a:tailEnd type="none" w="med" len="med"/>
              </a:ln>
            </p:spPr>
          </p:cxnSp>
          <p:cxnSp>
            <p:nvCxnSpPr>
              <p:cNvPr id="270" name="Google Shape;270;p19"/>
              <p:cNvCxnSpPr>
                <a:stCxn id="264" idx="3"/>
                <a:endCxn id="265" idx="1"/>
              </p:cNvCxnSpPr>
              <p:nvPr/>
            </p:nvCxnSpPr>
            <p:spPr>
              <a:xfrm>
                <a:off x="3129900" y="1555075"/>
                <a:ext cx="91200" cy="126600"/>
              </a:xfrm>
              <a:prstGeom prst="straightConnector1">
                <a:avLst/>
              </a:prstGeom>
              <a:noFill/>
              <a:ln w="9525" cap="flat" cmpd="sng">
                <a:solidFill>
                  <a:srgbClr val="595959"/>
                </a:solidFill>
                <a:prstDash val="solid"/>
                <a:round/>
                <a:headEnd type="none" w="med" len="med"/>
                <a:tailEnd type="none" w="med" len="med"/>
              </a:ln>
            </p:spPr>
          </p:cxnSp>
          <p:sp>
            <p:nvSpPr>
              <p:cNvPr id="268" name="Google Shape;268;p19"/>
              <p:cNvSpPr/>
              <p:nvPr/>
            </p:nvSpPr>
            <p:spPr>
              <a:xfrm>
                <a:off x="2895600" y="1642975"/>
                <a:ext cx="963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19"/>
              <p:cNvCxnSpPr>
                <a:stCxn id="263" idx="3"/>
                <a:endCxn id="268" idx="1"/>
              </p:cNvCxnSpPr>
              <p:nvPr/>
            </p:nvCxnSpPr>
            <p:spPr>
              <a:xfrm>
                <a:off x="2800500" y="1681638"/>
                <a:ext cx="95100" cy="83400"/>
              </a:xfrm>
              <a:prstGeom prst="straightConnector1">
                <a:avLst/>
              </a:prstGeom>
              <a:noFill/>
              <a:ln w="9525" cap="flat" cmpd="sng">
                <a:solidFill>
                  <a:srgbClr val="595959"/>
                </a:solidFill>
                <a:prstDash val="solid"/>
                <a:round/>
                <a:headEnd type="none" w="med" len="med"/>
                <a:tailEnd type="none" w="med" len="med"/>
              </a:ln>
            </p:spPr>
          </p:cxnSp>
          <p:sp>
            <p:nvSpPr>
              <p:cNvPr id="269" name="Google Shape;269;p19"/>
              <p:cNvSpPr/>
              <p:nvPr/>
            </p:nvSpPr>
            <p:spPr>
              <a:xfrm>
                <a:off x="3033713" y="1642975"/>
                <a:ext cx="963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19"/>
              <p:cNvCxnSpPr>
                <a:stCxn id="269" idx="3"/>
                <a:endCxn id="265" idx="1"/>
              </p:cNvCxnSpPr>
              <p:nvPr/>
            </p:nvCxnSpPr>
            <p:spPr>
              <a:xfrm rot="10800000" flipH="1">
                <a:off x="3130013" y="1681675"/>
                <a:ext cx="91200" cy="83400"/>
              </a:xfrm>
              <a:prstGeom prst="straightConnector1">
                <a:avLst/>
              </a:prstGeom>
              <a:noFill/>
              <a:ln w="9525" cap="flat" cmpd="sng">
                <a:solidFill>
                  <a:srgbClr val="595959"/>
                </a:solidFill>
                <a:prstDash val="solid"/>
                <a:round/>
                <a:headEnd type="none" w="med" len="med"/>
                <a:tailEnd type="none" w="med" len="med"/>
              </a:ln>
            </p:spPr>
          </p:cxnSp>
        </p:grpSp>
        <p:grpSp>
          <p:nvGrpSpPr>
            <p:cNvPr id="273" name="Google Shape;273;p19"/>
            <p:cNvGrpSpPr/>
            <p:nvPr/>
          </p:nvGrpSpPr>
          <p:grpSpPr>
            <a:xfrm>
              <a:off x="6917488" y="3682988"/>
              <a:ext cx="687663" cy="275695"/>
              <a:chOff x="2667000" y="1509459"/>
              <a:chExt cx="687663" cy="377716"/>
            </a:xfrm>
          </p:grpSpPr>
          <p:sp>
            <p:nvSpPr>
              <p:cNvPr id="274" name="Google Shape;274;p19"/>
              <p:cNvSpPr/>
              <p:nvPr/>
            </p:nvSpPr>
            <p:spPr>
              <a:xfrm>
                <a:off x="2667000" y="1614888"/>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895605" y="1509459"/>
                <a:ext cx="96300" cy="91200"/>
              </a:xfrm>
              <a:prstGeom prst="rect">
                <a:avLst/>
              </a:prstGeom>
              <a:solidFill>
                <a:srgbClr val="99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221163" y="1614900"/>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19"/>
              <p:cNvCxnSpPr>
                <a:stCxn id="274" idx="3"/>
                <a:endCxn id="275" idx="1"/>
              </p:cNvCxnSpPr>
              <p:nvPr/>
            </p:nvCxnSpPr>
            <p:spPr>
              <a:xfrm rot="10800000" flipH="1">
                <a:off x="2800500" y="1555038"/>
                <a:ext cx="95100" cy="126600"/>
              </a:xfrm>
              <a:prstGeom prst="straightConnector1">
                <a:avLst/>
              </a:prstGeom>
              <a:noFill/>
              <a:ln w="9525" cap="flat" cmpd="sng">
                <a:solidFill>
                  <a:srgbClr val="595959"/>
                </a:solidFill>
                <a:prstDash val="solid"/>
                <a:round/>
                <a:headEnd type="none" w="med" len="med"/>
                <a:tailEnd type="none" w="med" len="med"/>
              </a:ln>
            </p:spPr>
          </p:cxnSp>
          <p:cxnSp>
            <p:nvCxnSpPr>
              <p:cNvPr id="278" name="Google Shape;278;p19"/>
              <p:cNvCxnSpPr>
                <a:stCxn id="279" idx="3"/>
                <a:endCxn id="280" idx="1"/>
              </p:cNvCxnSpPr>
              <p:nvPr/>
            </p:nvCxnSpPr>
            <p:spPr>
              <a:xfrm>
                <a:off x="2991912" y="1688571"/>
                <a:ext cx="60900" cy="76500"/>
              </a:xfrm>
              <a:prstGeom prst="straightConnector1">
                <a:avLst/>
              </a:prstGeom>
              <a:noFill/>
              <a:ln w="9525" cap="flat" cmpd="sng">
                <a:solidFill>
                  <a:srgbClr val="595959"/>
                </a:solidFill>
                <a:prstDash val="solid"/>
                <a:round/>
                <a:headEnd type="none" w="med" len="med"/>
                <a:tailEnd type="none" w="med" len="med"/>
              </a:ln>
            </p:spPr>
          </p:cxnSp>
          <p:cxnSp>
            <p:nvCxnSpPr>
              <p:cNvPr id="281" name="Google Shape;281;p19"/>
              <p:cNvCxnSpPr>
                <a:stCxn id="275" idx="3"/>
                <a:endCxn id="282" idx="1"/>
              </p:cNvCxnSpPr>
              <p:nvPr/>
            </p:nvCxnSpPr>
            <p:spPr>
              <a:xfrm>
                <a:off x="2991905" y="1555059"/>
                <a:ext cx="56100" cy="0"/>
              </a:xfrm>
              <a:prstGeom prst="straightConnector1">
                <a:avLst/>
              </a:prstGeom>
              <a:noFill/>
              <a:ln w="9525" cap="flat" cmpd="sng">
                <a:solidFill>
                  <a:srgbClr val="595959"/>
                </a:solidFill>
                <a:prstDash val="solid"/>
                <a:round/>
                <a:headEnd type="none" w="med" len="med"/>
                <a:tailEnd type="none" w="med" len="med"/>
              </a:ln>
            </p:spPr>
          </p:cxnSp>
          <p:sp>
            <p:nvSpPr>
              <p:cNvPr id="279" name="Google Shape;279;p19"/>
              <p:cNvSpPr/>
              <p:nvPr/>
            </p:nvSpPr>
            <p:spPr>
              <a:xfrm>
                <a:off x="2895612" y="1642971"/>
                <a:ext cx="96300" cy="91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3" name="Google Shape;283;p19"/>
              <p:cNvCxnSpPr>
                <a:stCxn id="274" idx="3"/>
                <a:endCxn id="279" idx="1"/>
              </p:cNvCxnSpPr>
              <p:nvPr/>
            </p:nvCxnSpPr>
            <p:spPr>
              <a:xfrm>
                <a:off x="2800500" y="1681638"/>
                <a:ext cx="95100" cy="6900"/>
              </a:xfrm>
              <a:prstGeom prst="straightConnector1">
                <a:avLst/>
              </a:prstGeom>
              <a:noFill/>
              <a:ln w="9525" cap="flat" cmpd="sng">
                <a:solidFill>
                  <a:srgbClr val="595959"/>
                </a:solidFill>
                <a:prstDash val="solid"/>
                <a:round/>
                <a:headEnd type="none" w="med" len="med"/>
                <a:tailEnd type="none" w="med" len="med"/>
              </a:ln>
            </p:spPr>
          </p:cxnSp>
          <p:sp>
            <p:nvSpPr>
              <p:cNvPr id="280" name="Google Shape;280;p19"/>
              <p:cNvSpPr/>
              <p:nvPr/>
            </p:nvSpPr>
            <p:spPr>
              <a:xfrm>
                <a:off x="3052763" y="1642975"/>
                <a:ext cx="963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9"/>
              <p:cNvCxnSpPr>
                <a:stCxn id="280" idx="3"/>
                <a:endCxn id="276" idx="1"/>
              </p:cNvCxnSpPr>
              <p:nvPr/>
            </p:nvCxnSpPr>
            <p:spPr>
              <a:xfrm rot="10800000" flipH="1">
                <a:off x="3149063" y="1681675"/>
                <a:ext cx="72000" cy="83400"/>
              </a:xfrm>
              <a:prstGeom prst="straightConnector1">
                <a:avLst/>
              </a:prstGeom>
              <a:noFill/>
              <a:ln w="9525" cap="flat" cmpd="sng">
                <a:solidFill>
                  <a:srgbClr val="595959"/>
                </a:solidFill>
                <a:prstDash val="solid"/>
                <a:round/>
                <a:headEnd type="none" w="med" len="med"/>
                <a:tailEnd type="none" w="med" len="med"/>
              </a:ln>
            </p:spPr>
          </p:cxnSp>
        </p:grpSp>
        <p:sp>
          <p:nvSpPr>
            <p:cNvPr id="282" name="Google Shape;282;p19"/>
            <p:cNvSpPr/>
            <p:nvPr/>
          </p:nvSpPr>
          <p:spPr>
            <a:xfrm>
              <a:off x="7298493" y="3682988"/>
              <a:ext cx="96300" cy="66600"/>
            </a:xfrm>
            <a:prstGeom prst="rect">
              <a:avLst/>
            </a:prstGeom>
            <a:solidFill>
              <a:srgbClr val="EAD1D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146100" y="3879385"/>
              <a:ext cx="96300" cy="666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 name="Google Shape;286;p19"/>
            <p:cNvCxnSpPr>
              <a:stCxn id="282" idx="3"/>
              <a:endCxn id="276" idx="1"/>
            </p:cNvCxnSpPr>
            <p:nvPr/>
          </p:nvCxnSpPr>
          <p:spPr>
            <a:xfrm>
              <a:off x="7394793" y="3716288"/>
              <a:ext cx="76800" cy="92400"/>
            </a:xfrm>
            <a:prstGeom prst="straightConnector1">
              <a:avLst/>
            </a:prstGeom>
            <a:noFill/>
            <a:ln w="9525" cap="flat" cmpd="sng">
              <a:solidFill>
                <a:srgbClr val="595959"/>
              </a:solidFill>
              <a:prstDash val="solid"/>
              <a:round/>
              <a:headEnd type="none" w="med" len="med"/>
              <a:tailEnd type="none" w="med" len="med"/>
            </a:ln>
          </p:spPr>
        </p:cxnSp>
        <p:cxnSp>
          <p:nvCxnSpPr>
            <p:cNvPr id="287" name="Google Shape;287;p19"/>
            <p:cNvCxnSpPr>
              <a:stCxn id="274" idx="3"/>
              <a:endCxn id="285" idx="1"/>
            </p:cNvCxnSpPr>
            <p:nvPr/>
          </p:nvCxnSpPr>
          <p:spPr>
            <a:xfrm>
              <a:off x="7050988" y="3808660"/>
              <a:ext cx="95100" cy="104100"/>
            </a:xfrm>
            <a:prstGeom prst="straightConnector1">
              <a:avLst/>
            </a:prstGeom>
            <a:noFill/>
            <a:ln w="9525" cap="flat" cmpd="sng">
              <a:solidFill>
                <a:srgbClr val="595959"/>
              </a:solidFill>
              <a:prstDash val="solid"/>
              <a:round/>
              <a:headEnd type="none" w="med" len="med"/>
              <a:tailEnd type="none" w="med" len="med"/>
            </a:ln>
          </p:spPr>
        </p:cxnSp>
        <p:cxnSp>
          <p:nvCxnSpPr>
            <p:cNvPr id="288" name="Google Shape;288;p19"/>
            <p:cNvCxnSpPr>
              <a:stCxn id="285" idx="3"/>
              <a:endCxn id="282" idx="1"/>
            </p:cNvCxnSpPr>
            <p:nvPr/>
          </p:nvCxnSpPr>
          <p:spPr>
            <a:xfrm rot="10800000" flipH="1">
              <a:off x="7242400" y="3716185"/>
              <a:ext cx="56100" cy="196500"/>
            </a:xfrm>
            <a:prstGeom prst="straightConnector1">
              <a:avLst/>
            </a:prstGeom>
            <a:noFill/>
            <a:ln w="9525" cap="flat" cmpd="sng">
              <a:solidFill>
                <a:srgbClr val="595959"/>
              </a:solidFill>
              <a:prstDash val="solid"/>
              <a:round/>
              <a:headEnd type="none" w="med" len="med"/>
              <a:tailEnd type="none" w="med" len="med"/>
            </a:ln>
          </p:spPr>
        </p:cxnSp>
        <p:cxnSp>
          <p:nvCxnSpPr>
            <p:cNvPr id="289" name="Google Shape;289;p19"/>
            <p:cNvCxnSpPr>
              <a:stCxn id="285" idx="3"/>
              <a:endCxn id="280" idx="1"/>
            </p:cNvCxnSpPr>
            <p:nvPr/>
          </p:nvCxnSpPr>
          <p:spPr>
            <a:xfrm rot="10800000" flipH="1">
              <a:off x="7242400" y="3869485"/>
              <a:ext cx="60900" cy="43200"/>
            </a:xfrm>
            <a:prstGeom prst="straightConnector1">
              <a:avLst/>
            </a:prstGeom>
            <a:noFill/>
            <a:ln w="9525" cap="flat" cmpd="sng">
              <a:solidFill>
                <a:srgbClr val="595959"/>
              </a:solidFill>
              <a:prstDash val="solid"/>
              <a:round/>
              <a:headEnd type="none" w="med" len="med"/>
              <a:tailEnd type="none" w="med" len="med"/>
            </a:ln>
          </p:spPr>
        </p:cxnSp>
      </p:grpSp>
      <p:sp>
        <p:nvSpPr>
          <p:cNvPr id="290" name="Google Shape;290;p19"/>
          <p:cNvSpPr/>
          <p:nvPr/>
        </p:nvSpPr>
        <p:spPr>
          <a:xfrm>
            <a:off x="2795875" y="2434725"/>
            <a:ext cx="1801500" cy="897000"/>
          </a:xfrm>
          <a:prstGeom prst="cloudCallout">
            <a:avLst>
              <a:gd name="adj1" fmla="val -13114"/>
              <a:gd name="adj2" fmla="val 80625"/>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Split tables between TCAM and SRAM allocation</a:t>
            </a:r>
            <a:endParaRPr sz="1000"/>
          </a:p>
        </p:txBody>
      </p:sp>
      <p:sp>
        <p:nvSpPr>
          <p:cNvPr id="291" name="Google Shape;291;p19"/>
          <p:cNvSpPr/>
          <p:nvPr/>
        </p:nvSpPr>
        <p:spPr>
          <a:xfrm>
            <a:off x="5122475" y="2644627"/>
            <a:ext cx="1124700" cy="675000"/>
          </a:xfrm>
          <a:prstGeom prst="cloudCallout">
            <a:avLst>
              <a:gd name="adj1" fmla="val -10577"/>
              <a:gd name="adj2" fmla="val 72050"/>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Optimize placement</a:t>
            </a:r>
            <a:endParaRPr sz="1000"/>
          </a:p>
        </p:txBody>
      </p:sp>
      <p:sp>
        <p:nvSpPr>
          <p:cNvPr id="292" name="Google Shape;292;p19"/>
          <p:cNvSpPr/>
          <p:nvPr/>
        </p:nvSpPr>
        <p:spPr>
          <a:xfrm>
            <a:off x="7153350" y="2676225"/>
            <a:ext cx="1419000" cy="675000"/>
          </a:xfrm>
          <a:prstGeom prst="cloudCallout">
            <a:avLst>
              <a:gd name="adj1" fmla="val -15657"/>
              <a:gd name="adj2" fmla="val 67374"/>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Some other optimization</a:t>
            </a:r>
            <a:endParaRPr sz="1000"/>
          </a:p>
        </p:txBody>
      </p:sp>
      <p:sp>
        <p:nvSpPr>
          <p:cNvPr id="293" name="Google Shape;293;p19"/>
          <p:cNvSpPr/>
          <p:nvPr/>
        </p:nvSpPr>
        <p:spPr>
          <a:xfrm>
            <a:off x="5583575" y="1328275"/>
            <a:ext cx="2232000" cy="972000"/>
          </a:xfrm>
          <a:prstGeom prst="cloudCallout">
            <a:avLst>
              <a:gd name="adj1" fmla="val -59331"/>
              <a:gd name="adj2" fmla="val 12708"/>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Few database-like tables for VLAN tags, PPPoE session IDs, routes, counters, etc.</a:t>
            </a:r>
            <a:endParaRPr sz="1000"/>
          </a:p>
        </p:txBody>
      </p:sp>
      <p:sp>
        <p:nvSpPr>
          <p:cNvPr id="294" name="Google Shape;294;p19"/>
          <p:cNvSpPr/>
          <p:nvPr/>
        </p:nvSpPr>
        <p:spPr>
          <a:xfrm>
            <a:off x="1939376" y="1328263"/>
            <a:ext cx="2153400" cy="719700"/>
          </a:xfrm>
          <a:prstGeom prst="wedgeRoundRectCallout">
            <a:avLst>
              <a:gd name="adj1" fmla="val 65335"/>
              <a:gd name="adj2" fmla="val 43523"/>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a:t>Abstracts commonality, does not need to optimize HW resources.</a:t>
            </a:r>
            <a:endParaRPr sz="1100"/>
          </a:p>
        </p:txBody>
      </p:sp>
      <p:sp>
        <p:nvSpPr>
          <p:cNvPr id="295" name="Google Shape;295;p19"/>
          <p:cNvSpPr/>
          <p:nvPr/>
        </p:nvSpPr>
        <p:spPr>
          <a:xfrm>
            <a:off x="96286" y="4367450"/>
            <a:ext cx="2153400" cy="675000"/>
          </a:xfrm>
          <a:prstGeom prst="wedgeRoundRectCallout">
            <a:avLst>
              <a:gd name="adj1" fmla="val 39398"/>
              <a:gd name="adj2" fmla="val -115893"/>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a:t>Equivalent forwarding behavior, but different tables because of different HW constraints.</a:t>
            </a:r>
            <a:endParaRPr sz="1100"/>
          </a:p>
        </p:txBody>
      </p:sp>
      <p:grpSp>
        <p:nvGrpSpPr>
          <p:cNvPr id="296" name="Google Shape;296;p19"/>
          <p:cNvGrpSpPr/>
          <p:nvPr/>
        </p:nvGrpSpPr>
        <p:grpSpPr>
          <a:xfrm>
            <a:off x="4339368" y="997625"/>
            <a:ext cx="1124700" cy="651900"/>
            <a:chOff x="4339368" y="997625"/>
            <a:chExt cx="1124700" cy="651900"/>
          </a:xfrm>
        </p:grpSpPr>
        <p:sp>
          <p:nvSpPr>
            <p:cNvPr id="297" name="Google Shape;297;p19"/>
            <p:cNvSpPr/>
            <p:nvPr/>
          </p:nvSpPr>
          <p:spPr>
            <a:xfrm>
              <a:off x="4339368" y="997625"/>
              <a:ext cx="1124700" cy="393600"/>
            </a:xfrm>
            <a:prstGeom prst="roundRect">
              <a:avLst>
                <a:gd name="adj" fmla="val 16667"/>
              </a:avLst>
            </a:prstGeom>
            <a:gradFill>
              <a:gsLst>
                <a:gs pos="0">
                  <a:srgbClr val="D4E5F5"/>
                </a:gs>
                <a:gs pos="100000">
                  <a:srgbClr val="70A4D5"/>
                </a:gs>
              </a:gsLst>
              <a:lin ang="5400012" scaled="0"/>
            </a:gradFill>
            <a:ln w="9525" cap="flat" cmpd="sng">
              <a:solidFill>
                <a:srgbClr val="666666"/>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b="1">
                  <a:latin typeface="Calibri"/>
                  <a:ea typeface="Calibri"/>
                  <a:cs typeface="Calibri"/>
                  <a:sym typeface="Calibri"/>
                </a:rPr>
                <a:t>BNG-CP</a:t>
              </a:r>
              <a:endParaRPr>
                <a:latin typeface="Calibri"/>
                <a:ea typeface="Calibri"/>
                <a:cs typeface="Calibri"/>
                <a:sym typeface="Calibri"/>
              </a:endParaRPr>
            </a:p>
          </p:txBody>
        </p:sp>
        <p:cxnSp>
          <p:nvCxnSpPr>
            <p:cNvPr id="298" name="Google Shape;298;p19"/>
            <p:cNvCxnSpPr>
              <a:stCxn id="297" idx="2"/>
              <a:endCxn id="232" idx="0"/>
            </p:cNvCxnSpPr>
            <p:nvPr/>
          </p:nvCxnSpPr>
          <p:spPr>
            <a:xfrm flipH="1">
              <a:off x="4899018" y="1391225"/>
              <a:ext cx="2700" cy="258300"/>
            </a:xfrm>
            <a:prstGeom prst="straightConnector1">
              <a:avLst/>
            </a:prstGeom>
            <a:noFill/>
            <a:ln w="9525" cap="flat" cmpd="sng">
              <a:solidFill>
                <a:schemeClr val="dk2"/>
              </a:solidFill>
              <a:prstDash val="solid"/>
              <a:round/>
              <a:headEnd type="none" w="med" len="med"/>
              <a:tailEnd type="triangle" w="med" len="med"/>
            </a:ln>
          </p:spPr>
        </p:cxnSp>
      </p:grpSp>
      <p:grpSp>
        <p:nvGrpSpPr>
          <p:cNvPr id="299" name="Google Shape;299;p19"/>
          <p:cNvGrpSpPr/>
          <p:nvPr/>
        </p:nvGrpSpPr>
        <p:grpSpPr>
          <a:xfrm>
            <a:off x="57376" y="2219377"/>
            <a:ext cx="2321918" cy="1251373"/>
            <a:chOff x="57376" y="2219377"/>
            <a:chExt cx="2321918" cy="1251373"/>
          </a:xfrm>
        </p:grpSpPr>
        <p:grpSp>
          <p:nvGrpSpPr>
            <p:cNvPr id="300" name="Google Shape;300;p19"/>
            <p:cNvGrpSpPr/>
            <p:nvPr/>
          </p:nvGrpSpPr>
          <p:grpSpPr>
            <a:xfrm>
              <a:off x="941250" y="2219377"/>
              <a:ext cx="1438043" cy="1251373"/>
              <a:chOff x="712650" y="2219377"/>
              <a:chExt cx="1438043" cy="1251373"/>
            </a:xfrm>
          </p:grpSpPr>
          <p:sp>
            <p:nvSpPr>
              <p:cNvPr id="301" name="Google Shape;301;p19"/>
              <p:cNvSpPr txBox="1"/>
              <p:nvPr/>
            </p:nvSpPr>
            <p:spPr>
              <a:xfrm>
                <a:off x="935994" y="2219377"/>
                <a:ext cx="1214700" cy="12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0000FF"/>
                    </a:solidFill>
                  </a:rPr>
                  <a:t>P4Runtime</a:t>
                </a:r>
                <a:endParaRPr b="1">
                  <a:solidFill>
                    <a:srgbClr val="0000FF"/>
                  </a:solidFill>
                </a:endParaRPr>
              </a:p>
              <a:p>
                <a:pPr marL="0" lvl="0" indent="0" algn="ctr" rtl="0">
                  <a:spcBef>
                    <a:spcPts val="0"/>
                  </a:spcBef>
                  <a:spcAft>
                    <a:spcPts val="0"/>
                  </a:spcAft>
                  <a:buNone/>
                </a:pPr>
                <a:r>
                  <a:rPr lang="en-US" b="1">
                    <a:solidFill>
                      <a:srgbClr val="0000FF"/>
                    </a:solidFill>
                  </a:rPr>
                  <a:t>Translation</a:t>
                </a:r>
                <a:endParaRPr i="1">
                  <a:solidFill>
                    <a:srgbClr val="0000FF"/>
                  </a:solidFill>
                </a:endParaRPr>
              </a:p>
              <a:p>
                <a:pPr marL="0" lvl="0" indent="0" algn="ctr" rtl="0">
                  <a:spcBef>
                    <a:spcPts val="1000"/>
                  </a:spcBef>
                  <a:spcAft>
                    <a:spcPts val="0"/>
                  </a:spcAft>
                  <a:buNone/>
                </a:pPr>
                <a:r>
                  <a:rPr lang="en-US" i="1">
                    <a:solidFill>
                      <a:srgbClr val="0000FF"/>
                    </a:solidFill>
                  </a:rPr>
                  <a:t>Manual or automated*</a:t>
                </a:r>
                <a:endParaRPr i="1">
                  <a:solidFill>
                    <a:srgbClr val="0000FF"/>
                  </a:solidFill>
                </a:endParaRPr>
              </a:p>
            </p:txBody>
          </p:sp>
          <p:sp>
            <p:nvSpPr>
              <p:cNvPr id="302" name="Google Shape;302;p19"/>
              <p:cNvSpPr/>
              <p:nvPr/>
            </p:nvSpPr>
            <p:spPr>
              <a:xfrm>
                <a:off x="712650" y="2238650"/>
                <a:ext cx="268500" cy="1232100"/>
              </a:xfrm>
              <a:prstGeom prst="downArrow">
                <a:avLst>
                  <a:gd name="adj1" fmla="val 50000"/>
                  <a:gd name="adj2" fmla="val 50000"/>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txBox="1"/>
            <p:nvPr/>
          </p:nvSpPr>
          <p:spPr>
            <a:xfrm>
              <a:off x="57376" y="2575365"/>
              <a:ext cx="929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0000FF"/>
                  </a:solidFill>
                </a:rPr>
                <a:t>BNG-UP</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gtEl>
                                        <p:attrNameLst>
                                          <p:attrName>style.visibility</p:attrName>
                                        </p:attrNameLst>
                                      </p:cBhvr>
                                      <p:to>
                                        <p:strVal val="visible"/>
                                      </p:to>
                                    </p:set>
                                    <p:animEffect transition="in" filter="fade">
                                      <p:cBhvr>
                                        <p:cTn id="12" dur="1000"/>
                                        <p:tgtEl>
                                          <p:spTgt spid="2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gtEl>
                                        <p:attrNameLst>
                                          <p:attrName>style.visibility</p:attrName>
                                        </p:attrNameLst>
                                      </p:cBhvr>
                                      <p:to>
                                        <p:strVal val="visible"/>
                                      </p:to>
                                    </p:set>
                                    <p:animEffect transition="in" filter="fade">
                                      <p:cBhvr>
                                        <p:cTn id="17" dur="1000"/>
                                        <p:tgtEl>
                                          <p:spTgt spid="2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0"/>
                                        </p:tgtEl>
                                        <p:attrNameLst>
                                          <p:attrName>style.visibility</p:attrName>
                                        </p:attrNameLst>
                                      </p:cBhvr>
                                      <p:to>
                                        <p:strVal val="visible"/>
                                      </p:to>
                                    </p:set>
                                    <p:animEffect transition="in" filter="fade">
                                      <p:cBhvr>
                                        <p:cTn id="22" dur="1000"/>
                                        <p:tgtEl>
                                          <p:spTgt spid="290"/>
                                        </p:tgtEl>
                                      </p:cBhvr>
                                    </p:animEffect>
                                  </p:childTnLst>
                                </p:cTn>
                              </p:par>
                              <p:par>
                                <p:cTn id="23" presetID="10" presetClass="entr" presetSubtype="0" fill="hold" nodeType="withEffect">
                                  <p:stCondLst>
                                    <p:cond delay="0"/>
                                  </p:stCondLst>
                                  <p:childTnLst>
                                    <p:set>
                                      <p:cBhvr>
                                        <p:cTn id="24" dur="1" fill="hold">
                                          <p:stCondLst>
                                            <p:cond delay="0"/>
                                          </p:stCondLst>
                                        </p:cTn>
                                        <p:tgtEl>
                                          <p:spTgt spid="291"/>
                                        </p:tgtEl>
                                        <p:attrNameLst>
                                          <p:attrName>style.visibility</p:attrName>
                                        </p:attrNameLst>
                                      </p:cBhvr>
                                      <p:to>
                                        <p:strVal val="visible"/>
                                      </p:to>
                                    </p:set>
                                    <p:animEffect transition="in" filter="fade">
                                      <p:cBhvr>
                                        <p:cTn id="25" dur="1000"/>
                                        <p:tgtEl>
                                          <p:spTgt spid="291"/>
                                        </p:tgtEl>
                                      </p:cBhvr>
                                    </p:animEffect>
                                  </p:childTnLst>
                                </p:cTn>
                              </p:par>
                              <p:par>
                                <p:cTn id="26" presetID="10" presetClass="entr" presetSubtype="0" fill="hold" nodeType="withEffect">
                                  <p:stCondLst>
                                    <p:cond delay="0"/>
                                  </p:stCondLst>
                                  <p:childTnLst>
                                    <p:set>
                                      <p:cBhvr>
                                        <p:cTn id="27" dur="1" fill="hold">
                                          <p:stCondLst>
                                            <p:cond delay="0"/>
                                          </p:stCondLst>
                                        </p:cTn>
                                        <p:tgtEl>
                                          <p:spTgt spid="292"/>
                                        </p:tgtEl>
                                        <p:attrNameLst>
                                          <p:attrName>style.visibility</p:attrName>
                                        </p:attrNameLst>
                                      </p:cBhvr>
                                      <p:to>
                                        <p:strVal val="visible"/>
                                      </p:to>
                                    </p:set>
                                    <p:animEffect transition="in" filter="fade">
                                      <p:cBhvr>
                                        <p:cTn id="28" dur="1000"/>
                                        <p:tgtEl>
                                          <p:spTgt spid="29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6"/>
                                        </p:tgtEl>
                                        <p:attrNameLst>
                                          <p:attrName>style.visibility</p:attrName>
                                        </p:attrNameLst>
                                      </p:cBhvr>
                                      <p:to>
                                        <p:strVal val="visible"/>
                                      </p:to>
                                    </p:set>
                                    <p:animEffect transition="in" filter="fade">
                                      <p:cBhvr>
                                        <p:cTn id="33" dur="1000"/>
                                        <p:tgtEl>
                                          <p:spTgt spid="29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9"/>
                                        </p:tgtEl>
                                        <p:attrNameLst>
                                          <p:attrName>style.visibility</p:attrName>
                                        </p:attrNameLst>
                                      </p:cBhvr>
                                      <p:to>
                                        <p:strVal val="visible"/>
                                      </p:to>
                                    </p:set>
                                    <p:animEffect transition="in" filter="fade">
                                      <p:cBhvr>
                                        <p:cTn id="38" dur="1000"/>
                                        <p:tgtEl>
                                          <p:spTgt spid="299"/>
                                        </p:tgtEl>
                                      </p:cBhvr>
                                    </p:animEffect>
                                  </p:childTnLst>
                                </p:cTn>
                              </p:par>
                              <p:par>
                                <p:cTn id="39" presetID="10" presetClass="entr" presetSubtype="0" fill="hold" nodeType="withEffect">
                                  <p:stCondLst>
                                    <p:cond delay="0"/>
                                  </p:stCondLst>
                                  <p:childTnLst>
                                    <p:set>
                                      <p:cBhvr>
                                        <p:cTn id="40" dur="1" fill="hold">
                                          <p:stCondLst>
                                            <p:cond delay="0"/>
                                          </p:stCondLst>
                                        </p:cTn>
                                        <p:tgtEl>
                                          <p:spTgt spid="241"/>
                                        </p:tgtEl>
                                        <p:attrNameLst>
                                          <p:attrName>style.visibility</p:attrName>
                                        </p:attrNameLst>
                                      </p:cBhvr>
                                      <p:to>
                                        <p:strVal val="visible"/>
                                      </p:to>
                                    </p:set>
                                    <p:animEffect transition="in" filter="fade">
                                      <p:cBhvr>
                                        <p:cTn id="41"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311700" y="3688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Test Everything!</a:t>
            </a:r>
            <a:endParaRPr/>
          </a:p>
        </p:txBody>
      </p:sp>
      <p:sp>
        <p:nvSpPr>
          <p:cNvPr id="309" name="Google Shape;309;p20"/>
          <p:cNvSpPr txBox="1">
            <a:spLocks noGrp="1"/>
          </p:cNvSpPr>
          <p:nvPr>
            <p:ph type="body" idx="1"/>
          </p:nvPr>
        </p:nvSpPr>
        <p:spPr>
          <a:xfrm>
            <a:off x="311700" y="974299"/>
            <a:ext cx="8520600" cy="1213800"/>
          </a:xfrm>
          <a:prstGeom prst="rect">
            <a:avLst/>
          </a:prstGeom>
        </p:spPr>
        <p:txBody>
          <a:bodyPr spcFirstLastPara="1" wrap="square" lIns="91425" tIns="45700" rIns="91425" bIns="45700" anchor="t" anchorCtr="0">
            <a:noAutofit/>
          </a:bodyPr>
          <a:lstStyle/>
          <a:p>
            <a:pPr marL="457200" lvl="0" indent="-326390" algn="l" rtl="0">
              <a:lnSpc>
                <a:spcPct val="115000"/>
              </a:lnSpc>
              <a:spcBef>
                <a:spcPts val="0"/>
              </a:spcBef>
              <a:spcAft>
                <a:spcPts val="0"/>
              </a:spcAft>
              <a:buSzPts val="1540"/>
              <a:buChar char="•"/>
            </a:pPr>
            <a:r>
              <a:rPr lang="en-US" sz="1900" b="1"/>
              <a:t>Validate logical pipeline and P4Runtime API via packet-based test</a:t>
            </a:r>
            <a:endParaRPr sz="1900" b="1"/>
          </a:p>
          <a:p>
            <a:pPr marL="914400" lvl="1" indent="-326388" algn="l" rtl="0">
              <a:lnSpc>
                <a:spcPct val="115000"/>
              </a:lnSpc>
              <a:spcBef>
                <a:spcPts val="0"/>
              </a:spcBef>
              <a:spcAft>
                <a:spcPts val="0"/>
              </a:spcAft>
              <a:buSzPts val="1540"/>
              <a:buChar char="▪"/>
            </a:pPr>
            <a:r>
              <a:rPr lang="en-US" sz="1600"/>
              <a:t>Functional tests: set up PPPoE termination, punt control pkts, accounting, etc.</a:t>
            </a:r>
            <a:endParaRPr sz="1600"/>
          </a:p>
          <a:p>
            <a:pPr marL="457200" lvl="0" indent="-326390" algn="l" rtl="0">
              <a:lnSpc>
                <a:spcPct val="115000"/>
              </a:lnSpc>
              <a:spcBef>
                <a:spcPts val="0"/>
              </a:spcBef>
              <a:spcAft>
                <a:spcPts val="0"/>
              </a:spcAft>
              <a:buSzPts val="1540"/>
              <a:buChar char="•"/>
            </a:pPr>
            <a:r>
              <a:rPr lang="en-US" sz="1900" b="1"/>
              <a:t>Tests as reference for CP and UP implementers</a:t>
            </a:r>
            <a:endParaRPr sz="1900" b="1"/>
          </a:p>
          <a:p>
            <a:pPr marL="914400" lvl="1" indent="-349248" algn="l" rtl="0">
              <a:lnSpc>
                <a:spcPct val="115000"/>
              </a:lnSpc>
              <a:spcBef>
                <a:spcPts val="0"/>
              </a:spcBef>
              <a:spcAft>
                <a:spcPts val="0"/>
              </a:spcAft>
              <a:buSzPts val="1900"/>
              <a:buChar char="▪"/>
            </a:pPr>
            <a:r>
              <a:rPr lang="en-US" sz="1600"/>
              <a:t>Discover hard-to-catch bugs via fuzz testing based on P4 program analysis *</a:t>
            </a:r>
            <a:endParaRPr sz="1900" b="1"/>
          </a:p>
        </p:txBody>
      </p:sp>
      <p:grpSp>
        <p:nvGrpSpPr>
          <p:cNvPr id="310" name="Google Shape;310;p20"/>
          <p:cNvGrpSpPr/>
          <p:nvPr/>
        </p:nvGrpSpPr>
        <p:grpSpPr>
          <a:xfrm>
            <a:off x="2964400" y="2445476"/>
            <a:ext cx="3113700" cy="1969750"/>
            <a:chOff x="73500" y="2382250"/>
            <a:chExt cx="3113700" cy="1969750"/>
          </a:xfrm>
        </p:grpSpPr>
        <p:sp>
          <p:nvSpPr>
            <p:cNvPr id="311" name="Google Shape;311;p20"/>
            <p:cNvSpPr/>
            <p:nvPr/>
          </p:nvSpPr>
          <p:spPr>
            <a:xfrm>
              <a:off x="889800" y="2382250"/>
              <a:ext cx="1484100" cy="535200"/>
            </a:xfrm>
            <a:prstGeom prst="rect">
              <a:avLst/>
            </a:prstGeom>
            <a:solidFill>
              <a:srgbClr val="EFEFE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Tassen Tests</a:t>
              </a:r>
              <a:endParaRPr b="1">
                <a:solidFill>
                  <a:srgbClr val="0000FF"/>
                </a:solidFill>
              </a:endParaRPr>
            </a:p>
            <a:p>
              <a:pPr marL="0" lvl="0" indent="0" algn="ctr" rtl="0">
                <a:spcBef>
                  <a:spcPts val="0"/>
                </a:spcBef>
                <a:spcAft>
                  <a:spcPts val="0"/>
                </a:spcAft>
                <a:buNone/>
              </a:pPr>
              <a:r>
                <a:rPr lang="en-US" sz="1000">
                  <a:solidFill>
                    <a:srgbClr val="0000FF"/>
                  </a:solidFill>
                </a:rPr>
                <a:t>(functional)</a:t>
              </a:r>
              <a:endParaRPr b="1">
                <a:solidFill>
                  <a:srgbClr val="0000FF"/>
                </a:solidFill>
              </a:endParaRPr>
            </a:p>
          </p:txBody>
        </p:sp>
        <p:cxnSp>
          <p:nvCxnSpPr>
            <p:cNvPr id="312" name="Google Shape;312;p20"/>
            <p:cNvCxnSpPr>
              <a:stCxn id="311" idx="2"/>
              <a:endCxn id="313" idx="0"/>
            </p:cNvCxnSpPr>
            <p:nvPr/>
          </p:nvCxnSpPr>
          <p:spPr>
            <a:xfrm flipH="1">
              <a:off x="1628850" y="2917450"/>
              <a:ext cx="3000" cy="789600"/>
            </a:xfrm>
            <a:prstGeom prst="straightConnector1">
              <a:avLst/>
            </a:prstGeom>
            <a:noFill/>
            <a:ln w="9525" cap="flat" cmpd="sng">
              <a:solidFill>
                <a:srgbClr val="595959"/>
              </a:solidFill>
              <a:prstDash val="solid"/>
              <a:round/>
              <a:headEnd type="none" w="med" len="med"/>
              <a:tailEnd type="triangle" w="med" len="med"/>
            </a:ln>
          </p:spPr>
        </p:cxnSp>
        <p:sp>
          <p:nvSpPr>
            <p:cNvPr id="314" name="Google Shape;314;p20"/>
            <p:cNvSpPr txBox="1"/>
            <p:nvPr/>
          </p:nvSpPr>
          <p:spPr>
            <a:xfrm>
              <a:off x="1115825" y="3077124"/>
              <a:ext cx="1032000" cy="3774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t>P4Runtime</a:t>
              </a:r>
              <a:endParaRPr sz="1200"/>
            </a:p>
            <a:p>
              <a:pPr marL="0" lvl="0" indent="0" algn="ctr" rtl="0">
                <a:spcBef>
                  <a:spcPts val="0"/>
                </a:spcBef>
                <a:spcAft>
                  <a:spcPts val="0"/>
                </a:spcAft>
                <a:buNone/>
              </a:pPr>
              <a:r>
                <a:rPr lang="en-US" sz="1200"/>
                <a:t>entries</a:t>
              </a:r>
              <a:endParaRPr sz="1200"/>
            </a:p>
          </p:txBody>
        </p:sp>
        <p:cxnSp>
          <p:nvCxnSpPr>
            <p:cNvPr id="315" name="Google Shape;315;p20"/>
            <p:cNvCxnSpPr>
              <a:stCxn id="311" idx="1"/>
              <a:endCxn id="316" idx="1"/>
            </p:cNvCxnSpPr>
            <p:nvPr/>
          </p:nvCxnSpPr>
          <p:spPr>
            <a:xfrm flipH="1">
              <a:off x="603000" y="2649850"/>
              <a:ext cx="286800" cy="1526700"/>
            </a:xfrm>
            <a:prstGeom prst="curvedConnector3">
              <a:avLst>
                <a:gd name="adj1" fmla="val 183018"/>
              </a:avLst>
            </a:prstGeom>
            <a:noFill/>
            <a:ln w="9525" cap="flat" cmpd="sng">
              <a:solidFill>
                <a:srgbClr val="595959"/>
              </a:solidFill>
              <a:prstDash val="solid"/>
              <a:round/>
              <a:headEnd type="none" w="med" len="med"/>
              <a:tailEnd type="triangle" w="med" len="med"/>
            </a:ln>
          </p:spPr>
        </p:cxnSp>
        <p:cxnSp>
          <p:nvCxnSpPr>
            <p:cNvPr id="317" name="Google Shape;317;p20"/>
            <p:cNvCxnSpPr>
              <a:stCxn id="318" idx="3"/>
              <a:endCxn id="311" idx="3"/>
            </p:cNvCxnSpPr>
            <p:nvPr/>
          </p:nvCxnSpPr>
          <p:spPr>
            <a:xfrm rot="10800000">
              <a:off x="2373818" y="2649725"/>
              <a:ext cx="287100" cy="1213200"/>
            </a:xfrm>
            <a:prstGeom prst="curvedConnector3">
              <a:avLst>
                <a:gd name="adj1" fmla="val -82941"/>
              </a:avLst>
            </a:prstGeom>
            <a:noFill/>
            <a:ln w="9525" cap="flat" cmpd="sng">
              <a:solidFill>
                <a:srgbClr val="595959"/>
              </a:solidFill>
              <a:prstDash val="solid"/>
              <a:round/>
              <a:headEnd type="none" w="med" len="med"/>
              <a:tailEnd type="triangle" w="med" len="med"/>
            </a:ln>
          </p:spPr>
        </p:cxnSp>
        <p:sp>
          <p:nvSpPr>
            <p:cNvPr id="319" name="Google Shape;319;p20"/>
            <p:cNvSpPr txBox="1"/>
            <p:nvPr/>
          </p:nvSpPr>
          <p:spPr>
            <a:xfrm>
              <a:off x="2490900" y="3077125"/>
              <a:ext cx="696300" cy="3774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000"/>
                <a:t>Verifies</a:t>
              </a:r>
              <a:endParaRPr sz="1000"/>
            </a:p>
            <a:p>
              <a:pPr marL="0" lvl="0" indent="0" algn="ctr" rtl="0">
                <a:spcBef>
                  <a:spcPts val="0"/>
                </a:spcBef>
                <a:spcAft>
                  <a:spcPts val="0"/>
                </a:spcAft>
                <a:buNone/>
              </a:pPr>
              <a:r>
                <a:rPr lang="en-US" sz="1000"/>
                <a:t>output</a:t>
              </a:r>
              <a:endParaRPr sz="1000"/>
            </a:p>
          </p:txBody>
        </p:sp>
        <p:sp>
          <p:nvSpPr>
            <p:cNvPr id="313" name="Google Shape;313;p20"/>
            <p:cNvSpPr/>
            <p:nvPr/>
          </p:nvSpPr>
          <p:spPr>
            <a:xfrm>
              <a:off x="717361" y="3707000"/>
              <a:ext cx="1822780" cy="645000"/>
            </a:xfrm>
            <a:prstGeom prst="flowChartProcess">
              <a:avLst/>
            </a:prstGeom>
            <a:solidFill>
              <a:srgbClr val="EFEFE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BMv2</a:t>
              </a:r>
              <a:endParaRPr b="1">
                <a:solidFill>
                  <a:srgbClr val="0000FF"/>
                </a:solidFill>
              </a:endParaRPr>
            </a:p>
            <a:p>
              <a:pPr marL="0" lvl="0" indent="0" algn="ctr" rtl="0">
                <a:spcBef>
                  <a:spcPts val="0"/>
                </a:spcBef>
                <a:spcAft>
                  <a:spcPts val="0"/>
                </a:spcAft>
                <a:buNone/>
              </a:pPr>
              <a:r>
                <a:rPr lang="en-US">
                  <a:solidFill>
                    <a:srgbClr val="0000FF"/>
                  </a:solidFill>
                </a:rPr>
                <a:t>bng-logical.p4</a:t>
              </a:r>
              <a:endParaRPr>
                <a:solidFill>
                  <a:srgbClr val="0000FF"/>
                </a:solidFill>
              </a:endParaRPr>
            </a:p>
          </p:txBody>
        </p:sp>
        <p:sp>
          <p:nvSpPr>
            <p:cNvPr id="320" name="Google Shape;320;p20"/>
            <p:cNvSpPr/>
            <p:nvPr/>
          </p:nvSpPr>
          <p:spPr>
            <a:xfrm>
              <a:off x="600075" y="376497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16" name="Google Shape;316;p20"/>
            <p:cNvSpPr/>
            <p:nvPr/>
          </p:nvSpPr>
          <p:spPr>
            <a:xfrm>
              <a:off x="603028" y="40785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18" name="Google Shape;318;p20"/>
            <p:cNvSpPr/>
            <p:nvPr/>
          </p:nvSpPr>
          <p:spPr>
            <a:xfrm>
              <a:off x="2327618" y="376497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21" name="Google Shape;321;p20"/>
            <p:cNvSpPr/>
            <p:nvPr/>
          </p:nvSpPr>
          <p:spPr>
            <a:xfrm>
              <a:off x="2314343" y="40700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22" name="Google Shape;322;p20"/>
            <p:cNvSpPr txBox="1"/>
            <p:nvPr/>
          </p:nvSpPr>
          <p:spPr>
            <a:xfrm>
              <a:off x="73500" y="3077125"/>
              <a:ext cx="696300" cy="3774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000"/>
                <a:t>Input</a:t>
              </a:r>
              <a:br>
                <a:rPr lang="en-US" sz="1000"/>
              </a:br>
              <a:r>
                <a:rPr lang="en-US" sz="1000"/>
                <a:t>packet</a:t>
              </a:r>
              <a:endParaRPr sz="1000"/>
            </a:p>
          </p:txBody>
        </p:sp>
      </p:grpSp>
      <p:grpSp>
        <p:nvGrpSpPr>
          <p:cNvPr id="323" name="Google Shape;323;p20"/>
          <p:cNvGrpSpPr/>
          <p:nvPr/>
        </p:nvGrpSpPr>
        <p:grpSpPr>
          <a:xfrm>
            <a:off x="594850" y="2445480"/>
            <a:ext cx="2060843" cy="1972371"/>
            <a:chOff x="594850" y="2419704"/>
            <a:chExt cx="2060843" cy="1972371"/>
          </a:xfrm>
        </p:grpSpPr>
        <p:sp>
          <p:nvSpPr>
            <p:cNvPr id="324" name="Google Shape;324;p20"/>
            <p:cNvSpPr/>
            <p:nvPr/>
          </p:nvSpPr>
          <p:spPr>
            <a:xfrm>
              <a:off x="820075" y="2419704"/>
              <a:ext cx="1613100" cy="5352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0000"/>
                  </a:solidFill>
                </a:rPr>
                <a:t>Vendor BNG-CP</a:t>
              </a:r>
              <a:endParaRPr b="1">
                <a:solidFill>
                  <a:srgbClr val="FF0000"/>
                </a:solidFill>
              </a:endParaRPr>
            </a:p>
            <a:p>
              <a:pPr marL="0" lvl="0" indent="0" algn="ctr" rtl="0">
                <a:spcBef>
                  <a:spcPts val="0"/>
                </a:spcBef>
                <a:spcAft>
                  <a:spcPts val="0"/>
                </a:spcAft>
                <a:buNone/>
              </a:pPr>
              <a:r>
                <a:rPr lang="en-US" sz="1000">
                  <a:solidFill>
                    <a:srgbClr val="FF0000"/>
                  </a:solidFill>
                </a:rPr>
                <a:t>(tester)</a:t>
              </a:r>
              <a:endParaRPr sz="1000">
                <a:solidFill>
                  <a:srgbClr val="FF0000"/>
                </a:solidFill>
              </a:endParaRPr>
            </a:p>
          </p:txBody>
        </p:sp>
        <p:cxnSp>
          <p:nvCxnSpPr>
            <p:cNvPr id="325" name="Google Shape;325;p20"/>
            <p:cNvCxnSpPr>
              <a:stCxn id="324" idx="2"/>
              <a:endCxn id="326" idx="0"/>
            </p:cNvCxnSpPr>
            <p:nvPr/>
          </p:nvCxnSpPr>
          <p:spPr>
            <a:xfrm flipH="1">
              <a:off x="1623625" y="2954904"/>
              <a:ext cx="3000" cy="792300"/>
            </a:xfrm>
            <a:prstGeom prst="straightConnector1">
              <a:avLst/>
            </a:prstGeom>
            <a:noFill/>
            <a:ln w="9525" cap="flat" cmpd="sng">
              <a:solidFill>
                <a:srgbClr val="595959"/>
              </a:solidFill>
              <a:prstDash val="solid"/>
              <a:round/>
              <a:headEnd type="none" w="med" len="med"/>
              <a:tailEnd type="triangle" w="med" len="med"/>
            </a:ln>
          </p:spPr>
        </p:cxnSp>
        <p:cxnSp>
          <p:nvCxnSpPr>
            <p:cNvPr id="327" name="Google Shape;327;p20"/>
            <p:cNvCxnSpPr>
              <a:stCxn id="324" idx="1"/>
              <a:endCxn id="328" idx="1"/>
            </p:cNvCxnSpPr>
            <p:nvPr/>
          </p:nvCxnSpPr>
          <p:spPr>
            <a:xfrm flipH="1">
              <a:off x="597775" y="2687304"/>
              <a:ext cx="222300" cy="1529400"/>
            </a:xfrm>
            <a:prstGeom prst="curvedConnector3">
              <a:avLst>
                <a:gd name="adj1" fmla="val 207106"/>
              </a:avLst>
            </a:prstGeom>
            <a:noFill/>
            <a:ln w="9525" cap="flat" cmpd="sng">
              <a:solidFill>
                <a:srgbClr val="595959"/>
              </a:solidFill>
              <a:prstDash val="solid"/>
              <a:round/>
              <a:headEnd type="none" w="med" len="med"/>
              <a:tailEnd type="triangle" w="med" len="med"/>
            </a:ln>
          </p:spPr>
        </p:cxnSp>
        <p:cxnSp>
          <p:nvCxnSpPr>
            <p:cNvPr id="329" name="Google Shape;329;p20"/>
            <p:cNvCxnSpPr>
              <a:stCxn id="330" idx="3"/>
              <a:endCxn id="324" idx="3"/>
            </p:cNvCxnSpPr>
            <p:nvPr/>
          </p:nvCxnSpPr>
          <p:spPr>
            <a:xfrm rot="10800000">
              <a:off x="2433093" y="2687400"/>
              <a:ext cx="222600" cy="1215600"/>
            </a:xfrm>
            <a:prstGeom prst="curvedConnector3">
              <a:avLst>
                <a:gd name="adj1" fmla="val -106974"/>
              </a:avLst>
            </a:prstGeom>
            <a:noFill/>
            <a:ln w="9525" cap="flat" cmpd="sng">
              <a:solidFill>
                <a:srgbClr val="595959"/>
              </a:solidFill>
              <a:prstDash val="solid"/>
              <a:round/>
              <a:headEnd type="none" w="med" len="med"/>
              <a:tailEnd type="triangle" w="med" len="med"/>
            </a:ln>
          </p:spPr>
        </p:cxnSp>
        <p:sp>
          <p:nvSpPr>
            <p:cNvPr id="326" name="Google Shape;326;p20"/>
            <p:cNvSpPr/>
            <p:nvPr/>
          </p:nvSpPr>
          <p:spPr>
            <a:xfrm>
              <a:off x="712136" y="3747075"/>
              <a:ext cx="1822780" cy="645000"/>
            </a:xfrm>
            <a:prstGeom prst="flowChartProcess">
              <a:avLst/>
            </a:prstGeom>
            <a:solidFill>
              <a:srgbClr val="EFEFE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BMv2</a:t>
              </a:r>
              <a:endParaRPr b="1">
                <a:solidFill>
                  <a:srgbClr val="0000FF"/>
                </a:solidFill>
              </a:endParaRPr>
            </a:p>
            <a:p>
              <a:pPr marL="0" lvl="0" indent="0" algn="ctr" rtl="0">
                <a:spcBef>
                  <a:spcPts val="0"/>
                </a:spcBef>
                <a:spcAft>
                  <a:spcPts val="0"/>
                </a:spcAft>
                <a:buNone/>
              </a:pPr>
              <a:r>
                <a:rPr lang="en-US">
                  <a:solidFill>
                    <a:srgbClr val="0000FF"/>
                  </a:solidFill>
                </a:rPr>
                <a:t>bng-logical.p4</a:t>
              </a:r>
              <a:endParaRPr>
                <a:solidFill>
                  <a:srgbClr val="0000FF"/>
                </a:solidFill>
              </a:endParaRPr>
            </a:p>
          </p:txBody>
        </p:sp>
        <p:sp>
          <p:nvSpPr>
            <p:cNvPr id="331" name="Google Shape;331;p20"/>
            <p:cNvSpPr/>
            <p:nvPr/>
          </p:nvSpPr>
          <p:spPr>
            <a:xfrm>
              <a:off x="594850" y="38050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28" name="Google Shape;328;p20"/>
            <p:cNvSpPr/>
            <p:nvPr/>
          </p:nvSpPr>
          <p:spPr>
            <a:xfrm>
              <a:off x="597803" y="411862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30" name="Google Shape;330;p20"/>
            <p:cNvSpPr/>
            <p:nvPr/>
          </p:nvSpPr>
          <p:spPr>
            <a:xfrm>
              <a:off x="2322393" y="38050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32" name="Google Shape;332;p20"/>
            <p:cNvSpPr/>
            <p:nvPr/>
          </p:nvSpPr>
          <p:spPr>
            <a:xfrm>
              <a:off x="2309118" y="411012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33" name="Google Shape;333;p20"/>
            <p:cNvSpPr txBox="1"/>
            <p:nvPr/>
          </p:nvSpPr>
          <p:spPr>
            <a:xfrm>
              <a:off x="1110600" y="3099136"/>
              <a:ext cx="1032000" cy="4263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t>P4Runtime entries</a:t>
              </a:r>
              <a:endParaRPr sz="1200"/>
            </a:p>
          </p:txBody>
        </p:sp>
      </p:grpSp>
      <p:grpSp>
        <p:nvGrpSpPr>
          <p:cNvPr id="334" name="Google Shape;334;p20"/>
          <p:cNvGrpSpPr/>
          <p:nvPr/>
        </p:nvGrpSpPr>
        <p:grpSpPr>
          <a:xfrm>
            <a:off x="6386050" y="2445480"/>
            <a:ext cx="2213243" cy="1972371"/>
            <a:chOff x="6386050" y="2419704"/>
            <a:chExt cx="2213243" cy="1972371"/>
          </a:xfrm>
        </p:grpSpPr>
        <p:sp>
          <p:nvSpPr>
            <p:cNvPr id="335" name="Google Shape;335;p20"/>
            <p:cNvSpPr/>
            <p:nvPr/>
          </p:nvSpPr>
          <p:spPr>
            <a:xfrm>
              <a:off x="6687475" y="2419704"/>
              <a:ext cx="1613100" cy="535200"/>
            </a:xfrm>
            <a:prstGeom prst="rect">
              <a:avLst/>
            </a:prstGeom>
            <a:solidFill>
              <a:srgbClr val="F3F3F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Tassen Tests</a:t>
              </a:r>
              <a:endParaRPr b="1">
                <a:solidFill>
                  <a:srgbClr val="0000FF"/>
                </a:solidFill>
              </a:endParaRPr>
            </a:p>
            <a:p>
              <a:pPr marL="0" lvl="0" indent="0" algn="ctr" rtl="0">
                <a:spcBef>
                  <a:spcPts val="0"/>
                </a:spcBef>
                <a:spcAft>
                  <a:spcPts val="0"/>
                </a:spcAft>
                <a:buNone/>
              </a:pPr>
              <a:r>
                <a:rPr lang="en-US" sz="1000">
                  <a:solidFill>
                    <a:srgbClr val="0000FF"/>
                  </a:solidFill>
                </a:rPr>
                <a:t>(functional and fuzzer)</a:t>
              </a:r>
              <a:endParaRPr b="1">
                <a:solidFill>
                  <a:srgbClr val="0000FF"/>
                </a:solidFill>
              </a:endParaRPr>
            </a:p>
          </p:txBody>
        </p:sp>
        <p:cxnSp>
          <p:nvCxnSpPr>
            <p:cNvPr id="336" name="Google Shape;336;p20"/>
            <p:cNvCxnSpPr>
              <a:stCxn id="335" idx="2"/>
              <a:endCxn id="337" idx="0"/>
            </p:cNvCxnSpPr>
            <p:nvPr/>
          </p:nvCxnSpPr>
          <p:spPr>
            <a:xfrm>
              <a:off x="7494025" y="2954904"/>
              <a:ext cx="0" cy="434700"/>
            </a:xfrm>
            <a:prstGeom prst="straightConnector1">
              <a:avLst/>
            </a:prstGeom>
            <a:noFill/>
            <a:ln w="9525" cap="flat" cmpd="sng">
              <a:solidFill>
                <a:srgbClr val="595959"/>
              </a:solidFill>
              <a:prstDash val="solid"/>
              <a:round/>
              <a:headEnd type="none" w="med" len="med"/>
              <a:tailEnd type="triangle" w="med" len="med"/>
            </a:ln>
          </p:spPr>
        </p:cxnSp>
        <p:cxnSp>
          <p:nvCxnSpPr>
            <p:cNvPr id="338" name="Google Shape;338;p20"/>
            <p:cNvCxnSpPr>
              <a:stCxn id="335" idx="1"/>
              <a:endCxn id="339" idx="1"/>
            </p:cNvCxnSpPr>
            <p:nvPr/>
          </p:nvCxnSpPr>
          <p:spPr>
            <a:xfrm flipH="1">
              <a:off x="6388975" y="2687304"/>
              <a:ext cx="298500" cy="1557900"/>
            </a:xfrm>
            <a:prstGeom prst="curvedConnector3">
              <a:avLst>
                <a:gd name="adj1" fmla="val 179764"/>
              </a:avLst>
            </a:prstGeom>
            <a:noFill/>
            <a:ln w="9525" cap="flat" cmpd="sng">
              <a:solidFill>
                <a:srgbClr val="595959"/>
              </a:solidFill>
              <a:prstDash val="solid"/>
              <a:round/>
              <a:headEnd type="none" w="med" len="med"/>
              <a:tailEnd type="triangle" w="med" len="med"/>
            </a:ln>
          </p:spPr>
        </p:cxnSp>
        <p:cxnSp>
          <p:nvCxnSpPr>
            <p:cNvPr id="340" name="Google Shape;340;p20"/>
            <p:cNvCxnSpPr>
              <a:stCxn id="341" idx="3"/>
              <a:endCxn id="335" idx="3"/>
            </p:cNvCxnSpPr>
            <p:nvPr/>
          </p:nvCxnSpPr>
          <p:spPr>
            <a:xfrm rot="10800000">
              <a:off x="8300493" y="2687250"/>
              <a:ext cx="298800" cy="1311000"/>
            </a:xfrm>
            <a:prstGeom prst="curvedConnector3">
              <a:avLst>
                <a:gd name="adj1" fmla="val -79694"/>
              </a:avLst>
            </a:prstGeom>
            <a:noFill/>
            <a:ln w="9525" cap="flat" cmpd="sng">
              <a:solidFill>
                <a:srgbClr val="595959"/>
              </a:solidFill>
              <a:prstDash val="solid"/>
              <a:round/>
              <a:headEnd type="none" w="med" len="med"/>
              <a:tailEnd type="triangle" w="med" len="med"/>
            </a:ln>
          </p:spPr>
        </p:cxnSp>
        <p:sp>
          <p:nvSpPr>
            <p:cNvPr id="342" name="Google Shape;342;p20"/>
            <p:cNvSpPr/>
            <p:nvPr/>
          </p:nvSpPr>
          <p:spPr>
            <a:xfrm>
              <a:off x="6515100" y="3856875"/>
              <a:ext cx="1957800" cy="535200"/>
            </a:xfrm>
            <a:prstGeom prst="flowChartProcess">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0000"/>
                  </a:solidFill>
                </a:rPr>
                <a:t>Vendor</a:t>
              </a:r>
              <a:br>
                <a:rPr lang="en-US" b="1">
                  <a:solidFill>
                    <a:srgbClr val="FF0000"/>
                  </a:solidFill>
                </a:rPr>
              </a:br>
              <a:r>
                <a:rPr lang="en-US" b="1">
                  <a:solidFill>
                    <a:srgbClr val="FF0000"/>
                  </a:solidFill>
                </a:rPr>
                <a:t>BNG-UP</a:t>
              </a:r>
              <a:endParaRPr>
                <a:solidFill>
                  <a:srgbClr val="FF0000"/>
                </a:solidFill>
              </a:endParaRPr>
            </a:p>
          </p:txBody>
        </p:sp>
        <p:sp>
          <p:nvSpPr>
            <p:cNvPr id="343" name="Google Shape;343;p20"/>
            <p:cNvSpPr/>
            <p:nvPr/>
          </p:nvSpPr>
          <p:spPr>
            <a:xfrm>
              <a:off x="6386050" y="3900300"/>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39" name="Google Shape;339;p20"/>
            <p:cNvSpPr/>
            <p:nvPr/>
          </p:nvSpPr>
          <p:spPr>
            <a:xfrm>
              <a:off x="6389003" y="4147200"/>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41" name="Google Shape;341;p20"/>
            <p:cNvSpPr/>
            <p:nvPr/>
          </p:nvSpPr>
          <p:spPr>
            <a:xfrm>
              <a:off x="8265993" y="3900300"/>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44" name="Google Shape;344;p20"/>
            <p:cNvSpPr/>
            <p:nvPr/>
          </p:nvSpPr>
          <p:spPr>
            <a:xfrm>
              <a:off x="8252718" y="4148225"/>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37" name="Google Shape;337;p20"/>
            <p:cNvSpPr/>
            <p:nvPr/>
          </p:nvSpPr>
          <p:spPr>
            <a:xfrm>
              <a:off x="6515100" y="3389619"/>
              <a:ext cx="1957800" cy="3774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b="1">
                  <a:solidFill>
                    <a:srgbClr val="FF0000"/>
                  </a:solidFill>
                </a:rPr>
                <a:t>Vendor Translation</a:t>
              </a:r>
              <a:endParaRPr sz="1000">
                <a:solidFill>
                  <a:srgbClr val="FF0000"/>
                </a:solidFill>
              </a:endParaRPr>
            </a:p>
          </p:txBody>
        </p:sp>
        <p:sp>
          <p:nvSpPr>
            <p:cNvPr id="345" name="Google Shape;345;p20"/>
            <p:cNvSpPr txBox="1"/>
            <p:nvPr/>
          </p:nvSpPr>
          <p:spPr>
            <a:xfrm>
              <a:off x="6972775" y="3021250"/>
              <a:ext cx="1032000" cy="1959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t>P4Runtime</a:t>
              </a:r>
              <a:endParaRPr sz="1200"/>
            </a:p>
          </p:txBody>
        </p:sp>
      </p:grpSp>
      <p:sp>
        <p:nvSpPr>
          <p:cNvPr id="346" name="Google Shape;346;p20"/>
          <p:cNvSpPr txBox="1"/>
          <p:nvPr/>
        </p:nvSpPr>
        <p:spPr>
          <a:xfrm>
            <a:off x="414325" y="4570300"/>
            <a:ext cx="85206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latin typeface="Corbel"/>
                <a:ea typeface="Corbel"/>
                <a:cs typeface="Corbel"/>
                <a:sym typeface="Corbel"/>
              </a:rPr>
              <a:t>* Google talk at P4 Workshop 2019 “Leveraging P4 for Fixed Function Switches”</a:t>
            </a:r>
            <a:endParaRPr sz="1300">
              <a:latin typeface="Corbel"/>
              <a:ea typeface="Corbel"/>
              <a:cs typeface="Corbel"/>
              <a:sym typeface="Corbel"/>
            </a:endParaRPr>
          </a:p>
          <a:p>
            <a:pPr marL="0" lvl="0" indent="0" algn="l" rtl="0">
              <a:spcBef>
                <a:spcPts val="0"/>
              </a:spcBef>
              <a:spcAft>
                <a:spcPts val="0"/>
              </a:spcAft>
              <a:buNone/>
            </a:pPr>
            <a:r>
              <a:rPr lang="en-US" sz="1300">
                <a:latin typeface="Corbel"/>
                <a:ea typeface="Corbel"/>
                <a:cs typeface="Corbel"/>
                <a:sym typeface="Corbel"/>
              </a:rPr>
              <a:t>* Andres Nötzli, et al. “p4pktgen: Automated Test Case Generation for P4 Programs”, SOSR 201</a:t>
            </a:r>
            <a:r>
              <a:rPr lang="en-US" sz="1200">
                <a:latin typeface="Corbel"/>
                <a:ea typeface="Corbel"/>
                <a:cs typeface="Corbel"/>
                <a:sym typeface="Corbel"/>
              </a:rPr>
              <a:t>8</a:t>
            </a:r>
            <a:endParaRPr sz="1200">
              <a:latin typeface="Corbel"/>
              <a:ea typeface="Corbel"/>
              <a:cs typeface="Corbel"/>
              <a:sym typeface="Corbel"/>
            </a:endParaRPr>
          </a:p>
          <a:p>
            <a:pPr marL="0" lvl="0" indent="0" algn="l" rtl="0">
              <a:spcBef>
                <a:spcPts val="0"/>
              </a:spcBef>
              <a:spcAft>
                <a:spcPts val="0"/>
              </a:spcAft>
              <a:buNone/>
            </a:pPr>
            <a:endParaRPr sz="1200">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gtEl>
                                        <p:attrNameLst>
                                          <p:attrName>style.visibility</p:attrName>
                                        </p:attrNameLst>
                                      </p:cBhvr>
                                      <p:to>
                                        <p:strVal val="visible"/>
                                      </p:to>
                                    </p:set>
                                    <p:animEffect transition="in" filter="fade">
                                      <p:cBhvr>
                                        <p:cTn id="12"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3"/>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368" name="Google Shape;368;p23"/>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BBF Disaggregated BNG Architecture (WT-459)</a:t>
            </a:r>
            <a:endParaRPr/>
          </a:p>
        </p:txBody>
      </p:sp>
      <p:pic>
        <p:nvPicPr>
          <p:cNvPr id="369" name="Google Shape;369;p23"/>
          <p:cNvPicPr preferRelativeResize="0"/>
          <p:nvPr/>
        </p:nvPicPr>
        <p:blipFill>
          <a:blip r:embed="rId3">
            <a:alphaModFix/>
          </a:blip>
          <a:stretch>
            <a:fillRect/>
          </a:stretch>
        </p:blipFill>
        <p:spPr>
          <a:xfrm>
            <a:off x="3005025" y="1277200"/>
            <a:ext cx="6050777" cy="3282476"/>
          </a:xfrm>
          <a:prstGeom prst="rect">
            <a:avLst/>
          </a:prstGeom>
          <a:noFill/>
          <a:ln w="9525" cap="flat" cmpd="sng">
            <a:solidFill>
              <a:schemeClr val="dk2"/>
            </a:solidFill>
            <a:prstDash val="solid"/>
            <a:round/>
            <a:headEnd type="none" w="sm" len="sm"/>
            <a:tailEnd type="none" w="sm" len="sm"/>
          </a:ln>
        </p:spPr>
      </p:pic>
      <p:sp>
        <p:nvSpPr>
          <p:cNvPr id="370" name="Google Shape;370;p23"/>
          <p:cNvSpPr txBox="1"/>
          <p:nvPr/>
        </p:nvSpPr>
        <p:spPr>
          <a:xfrm>
            <a:off x="3005025" y="4559675"/>
            <a:ext cx="4256700" cy="2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latin typeface="Corbel"/>
                <a:ea typeface="Corbel"/>
                <a:cs typeface="Corbel"/>
                <a:sym typeface="Corbel"/>
              </a:rPr>
              <a:t>Note: This diagram is from the BBF WT-459 specification</a:t>
            </a:r>
            <a:endParaRPr sz="1000" b="1">
              <a:latin typeface="Corbel"/>
              <a:ea typeface="Corbel"/>
              <a:cs typeface="Corbel"/>
              <a:sym typeface="Corbel"/>
            </a:endParaRPr>
          </a:p>
        </p:txBody>
      </p:sp>
      <p:sp>
        <p:nvSpPr>
          <p:cNvPr id="371" name="Google Shape;371;p23"/>
          <p:cNvSpPr/>
          <p:nvPr/>
        </p:nvSpPr>
        <p:spPr>
          <a:xfrm>
            <a:off x="6574375" y="1665625"/>
            <a:ext cx="1840200" cy="657900"/>
          </a:xfrm>
          <a:prstGeom prst="wedgeRoundRectCallout">
            <a:avLst>
              <a:gd name="adj1" fmla="val -76755"/>
              <a:gd name="adj2" fmla="val 137156"/>
              <a:gd name="adj3" fmla="val 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t>PFCP with BNG extensions is proposed to be used for the “State Control Interface (SCI)”</a:t>
            </a:r>
            <a:endParaRPr sz="1000"/>
          </a:p>
        </p:txBody>
      </p:sp>
      <p:sp>
        <p:nvSpPr>
          <p:cNvPr id="372" name="Google Shape;372;p23"/>
          <p:cNvSpPr txBox="1">
            <a:spLocks noGrp="1"/>
          </p:cNvSpPr>
          <p:nvPr>
            <p:ph type="body" idx="1"/>
          </p:nvPr>
        </p:nvSpPr>
        <p:spPr>
          <a:xfrm>
            <a:off x="-198200" y="1168575"/>
            <a:ext cx="3247500" cy="3416400"/>
          </a:xfrm>
          <a:prstGeom prst="rect">
            <a:avLst/>
          </a:prstGeom>
        </p:spPr>
        <p:txBody>
          <a:bodyPr spcFirstLastPara="1" wrap="square" lIns="91425" tIns="45700" rIns="91425" bIns="45700" anchor="t" anchorCtr="0">
            <a:noAutofit/>
          </a:bodyPr>
          <a:lstStyle/>
          <a:p>
            <a:pPr marL="457200" lvl="0" indent="-323850" algn="l" rtl="0">
              <a:spcBef>
                <a:spcPts val="800"/>
              </a:spcBef>
              <a:spcAft>
                <a:spcPts val="0"/>
              </a:spcAft>
              <a:buSzPts val="1500"/>
              <a:buChar char="•"/>
            </a:pPr>
            <a:r>
              <a:rPr lang="en-US" sz="1500" b="1"/>
              <a:t>PFCP</a:t>
            </a:r>
            <a:endParaRPr sz="1500" b="1"/>
          </a:p>
          <a:p>
            <a:pPr marL="914400" lvl="1" indent="-342900" algn="l" rtl="0">
              <a:spcBef>
                <a:spcPts val="0"/>
              </a:spcBef>
              <a:spcAft>
                <a:spcPts val="0"/>
              </a:spcAft>
              <a:buSzPts val="1800"/>
              <a:buChar char="▪"/>
            </a:pPr>
            <a:r>
              <a:rPr lang="en-US" sz="1200" b="1"/>
              <a:t>3GPP-defined protocol</a:t>
            </a:r>
            <a:r>
              <a:rPr lang="en-US" sz="1200"/>
              <a:t> — </a:t>
            </a:r>
            <a:r>
              <a:rPr lang="en-US" sz="1000" i="1"/>
              <a:t>Requires extensions for BNG</a:t>
            </a:r>
            <a:endParaRPr sz="1000" i="1"/>
          </a:p>
          <a:p>
            <a:pPr marL="914400" lvl="1" indent="-317500" algn="l" rtl="0">
              <a:spcBef>
                <a:spcPts val="0"/>
              </a:spcBef>
              <a:spcAft>
                <a:spcPts val="0"/>
              </a:spcAft>
              <a:buSzPts val="1400"/>
              <a:buChar char="▪"/>
            </a:pPr>
            <a:r>
              <a:rPr lang="en-US" sz="1200" b="1"/>
              <a:t>Heavyweight OpenFlow-style API </a:t>
            </a:r>
            <a:r>
              <a:rPr lang="en-US" sz="1200"/>
              <a:t>—</a:t>
            </a:r>
            <a:r>
              <a:rPr lang="en-US" sz="1000" i="1"/>
              <a:t> Defines wire protocol, Packet Detection Rules (PDR), Forwarding Action Rules (FAR), keep-alives, reliable delivery (retransmissions), etc.</a:t>
            </a:r>
            <a:endParaRPr sz="1000" i="1"/>
          </a:p>
          <a:p>
            <a:pPr marL="914400" lvl="1" indent="-317500" algn="l" rtl="0">
              <a:spcBef>
                <a:spcPts val="0"/>
              </a:spcBef>
              <a:spcAft>
                <a:spcPts val="0"/>
              </a:spcAft>
              <a:buSzPts val="1400"/>
              <a:buChar char="▪"/>
            </a:pPr>
            <a:r>
              <a:rPr lang="en-US" sz="1200" b="1"/>
              <a:t>Ambiguous pipeline model </a:t>
            </a:r>
            <a:r>
              <a:rPr lang="en-US" sz="1200"/>
              <a:t>— </a:t>
            </a:r>
            <a:r>
              <a:rPr lang="en-US" sz="1000" i="1"/>
              <a:t>Sort of “one big ACL-like table”, specified in English and figures.</a:t>
            </a:r>
            <a:endParaRPr sz="1000" i="1"/>
          </a:p>
          <a:p>
            <a:pPr marL="914400" lvl="1" indent="-317500" algn="l" rtl="0">
              <a:spcBef>
                <a:spcPts val="0"/>
              </a:spcBef>
              <a:spcAft>
                <a:spcPts val="0"/>
              </a:spcAft>
              <a:buSzPts val="1400"/>
              <a:buChar char="▪"/>
            </a:pPr>
            <a:r>
              <a:rPr lang="en-US" sz="1200" b="1"/>
              <a:t>Makes interoperability hard </a:t>
            </a:r>
            <a:r>
              <a:rPr lang="en-US" sz="1200"/>
              <a:t>— </a:t>
            </a:r>
            <a:r>
              <a:rPr lang="en-US" sz="1000" i="1"/>
              <a:t>Possible only with extensive manual testing</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379" name="Google Shape;379;p24"/>
          <p:cNvSpPr/>
          <p:nvPr/>
        </p:nvSpPr>
        <p:spPr>
          <a:xfrm>
            <a:off x="6436775" y="3604125"/>
            <a:ext cx="2034179" cy="5973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BNG-d</a:t>
            </a:r>
            <a:endParaRPr dirty="0"/>
          </a:p>
          <a:p>
            <a:pPr marL="0" lvl="0" indent="0" algn="ctr" rtl="0">
              <a:spcBef>
                <a:spcPts val="0"/>
              </a:spcBef>
              <a:spcAft>
                <a:spcPts val="0"/>
              </a:spcAft>
              <a:buNone/>
            </a:pPr>
            <a:r>
              <a:rPr lang="en-US" sz="1000" dirty="0"/>
              <a:t>(pipeline)</a:t>
            </a:r>
            <a:endParaRPr sz="1000" dirty="0"/>
          </a:p>
        </p:txBody>
      </p:sp>
      <p:sp>
        <p:nvSpPr>
          <p:cNvPr id="380" name="Google Shape;380;p24"/>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CUPS API: From PFCP to Tassen </a:t>
            </a:r>
            <a:endParaRPr/>
          </a:p>
        </p:txBody>
      </p:sp>
      <p:sp>
        <p:nvSpPr>
          <p:cNvPr id="381" name="Google Shape;381;p24"/>
          <p:cNvSpPr txBox="1">
            <a:spLocks noGrp="1"/>
          </p:cNvSpPr>
          <p:nvPr>
            <p:ph type="body" idx="1"/>
          </p:nvPr>
        </p:nvSpPr>
        <p:spPr>
          <a:xfrm>
            <a:off x="0" y="1014750"/>
            <a:ext cx="6409200" cy="40884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sz="1800" b="1" dirty="0"/>
              <a:t>Learn from the OpenFlow experience</a:t>
            </a:r>
            <a:endParaRPr sz="1300" dirty="0"/>
          </a:p>
          <a:p>
            <a:pPr marL="914400" lvl="1" indent="-311150" algn="l" rtl="0">
              <a:spcBef>
                <a:spcPts val="0"/>
              </a:spcBef>
              <a:spcAft>
                <a:spcPts val="0"/>
              </a:spcAft>
              <a:buSzPts val="1300"/>
              <a:buChar char="▪"/>
            </a:pPr>
            <a:r>
              <a:rPr lang="en-US" sz="1300" dirty="0"/>
              <a:t>Formally specifying the forwarding pipeline is essential to achieve silicon-independence… lots hardware platforms coming</a:t>
            </a:r>
            <a:endParaRPr sz="1300" dirty="0"/>
          </a:p>
          <a:p>
            <a:pPr marL="914400" lvl="1" indent="-311150" algn="l" rtl="0">
              <a:spcBef>
                <a:spcPts val="0"/>
              </a:spcBef>
              <a:spcAft>
                <a:spcPts val="0"/>
              </a:spcAft>
              <a:buSzPts val="1300"/>
              <a:buChar char="▪"/>
            </a:pPr>
            <a:r>
              <a:rPr lang="en-US" sz="1300" dirty="0"/>
              <a:t>Re-use proven cloud native technologies (</a:t>
            </a:r>
            <a:r>
              <a:rPr lang="en-US" sz="1300" dirty="0" err="1"/>
              <a:t>gRPC</a:t>
            </a:r>
            <a:r>
              <a:rPr lang="en-US" sz="1300" dirty="0"/>
              <a:t>) and focus on the important stuff (pipeline data models)</a:t>
            </a:r>
            <a:endParaRPr sz="1300" dirty="0"/>
          </a:p>
          <a:p>
            <a:pPr marL="914400" lvl="1" indent="-311150" algn="l" rtl="0">
              <a:spcBef>
                <a:spcPts val="0"/>
              </a:spcBef>
              <a:spcAft>
                <a:spcPts val="0"/>
              </a:spcAft>
              <a:buSzPts val="1300"/>
              <a:buChar char="▪"/>
            </a:pPr>
            <a:r>
              <a:rPr lang="en-US" sz="1300" dirty="0"/>
              <a:t>Allows forwarding pipeline to be fully tested… “Test everything”</a:t>
            </a:r>
            <a:endParaRPr sz="1300" dirty="0"/>
          </a:p>
          <a:p>
            <a:pPr marL="457200" lvl="0" indent="-342900" algn="l" rtl="0">
              <a:spcBef>
                <a:spcPts val="0"/>
              </a:spcBef>
              <a:spcAft>
                <a:spcPts val="0"/>
              </a:spcAft>
              <a:buSzPts val="1800"/>
              <a:buChar char="•"/>
            </a:pPr>
            <a:r>
              <a:rPr lang="en-US" sz="1800" b="1" dirty="0"/>
              <a:t>Native </a:t>
            </a:r>
            <a:r>
              <a:rPr lang="en-US" sz="1800" b="1" dirty="0" err="1"/>
              <a:t>Tassen</a:t>
            </a:r>
            <a:r>
              <a:rPr lang="en-US" sz="1800" b="1" dirty="0"/>
              <a:t> based BNGs</a:t>
            </a:r>
            <a:endParaRPr sz="1800" b="1" dirty="0"/>
          </a:p>
          <a:p>
            <a:pPr marL="914400" lvl="1" indent="-311150" algn="l" rtl="0">
              <a:spcBef>
                <a:spcPts val="0"/>
              </a:spcBef>
              <a:spcAft>
                <a:spcPts val="0"/>
              </a:spcAft>
              <a:buSzPts val="1300"/>
              <a:buChar char="▪"/>
            </a:pPr>
            <a:r>
              <a:rPr lang="en-US" sz="1300" dirty="0"/>
              <a:t>BNG-c components that support </a:t>
            </a:r>
            <a:r>
              <a:rPr lang="en-US" sz="1300" dirty="0" err="1"/>
              <a:t>Tassen’s</a:t>
            </a:r>
            <a:r>
              <a:rPr lang="en-US" sz="1300" dirty="0"/>
              <a:t> south bound interfaces (i.e. P4 Runtime and </a:t>
            </a:r>
            <a:r>
              <a:rPr lang="en-US" sz="1300" dirty="0" err="1"/>
              <a:t>gNMI</a:t>
            </a:r>
            <a:r>
              <a:rPr lang="en-US" sz="1300" dirty="0"/>
              <a:t>) can talk natively through the mapper to the BNG-d</a:t>
            </a:r>
            <a:endParaRPr sz="1300" dirty="0"/>
          </a:p>
        </p:txBody>
      </p:sp>
      <p:sp>
        <p:nvSpPr>
          <p:cNvPr id="382" name="Google Shape;382;p24"/>
          <p:cNvSpPr txBox="1"/>
          <p:nvPr/>
        </p:nvSpPr>
        <p:spPr>
          <a:xfrm>
            <a:off x="6853032" y="2029113"/>
            <a:ext cx="8418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sp>
        <p:nvSpPr>
          <p:cNvPr id="383" name="Google Shape;383;p24"/>
          <p:cNvSpPr/>
          <p:nvPr/>
        </p:nvSpPr>
        <p:spPr>
          <a:xfrm>
            <a:off x="6436775" y="2682250"/>
            <a:ext cx="1601100" cy="572700"/>
          </a:xfrm>
          <a:prstGeom prst="rect">
            <a:avLst/>
          </a:prstGeom>
          <a:gradFill>
            <a:gsLst>
              <a:gs pos="0">
                <a:srgbClr val="F5D0D0"/>
              </a:gs>
              <a:gs pos="100000">
                <a:srgbClr val="D96868"/>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Tassen</a:t>
            </a:r>
            <a:br>
              <a:rPr lang="en-US"/>
            </a:br>
            <a:r>
              <a:rPr lang="en-US" sz="1000"/>
              <a:t>(logical to target mapper)</a:t>
            </a:r>
            <a:endParaRPr sz="1000"/>
          </a:p>
        </p:txBody>
      </p:sp>
      <p:sp>
        <p:nvSpPr>
          <p:cNvPr id="384" name="Google Shape;384;p24"/>
          <p:cNvSpPr txBox="1"/>
          <p:nvPr/>
        </p:nvSpPr>
        <p:spPr>
          <a:xfrm>
            <a:off x="7201312" y="3254675"/>
            <a:ext cx="802500" cy="31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sp>
        <p:nvSpPr>
          <p:cNvPr id="385" name="Google Shape;385;p24"/>
          <p:cNvSpPr/>
          <p:nvPr/>
        </p:nvSpPr>
        <p:spPr>
          <a:xfrm>
            <a:off x="6409099" y="1398438"/>
            <a:ext cx="2063355" cy="6669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BNG-c</a:t>
            </a:r>
          </a:p>
          <a:p>
            <a:pPr marL="0" lvl="0" indent="0" algn="ctr" rtl="0">
              <a:spcBef>
                <a:spcPts val="0"/>
              </a:spcBef>
              <a:spcAft>
                <a:spcPts val="0"/>
              </a:spcAft>
              <a:buNone/>
            </a:pPr>
            <a:endParaRPr dirty="0"/>
          </a:p>
        </p:txBody>
      </p:sp>
      <p:cxnSp>
        <p:nvCxnSpPr>
          <p:cNvPr id="386" name="Google Shape;386;p24"/>
          <p:cNvCxnSpPr>
            <a:stCxn id="383" idx="2"/>
          </p:cNvCxnSpPr>
          <p:nvPr/>
        </p:nvCxnSpPr>
        <p:spPr>
          <a:xfrm>
            <a:off x="7237325" y="3254950"/>
            <a:ext cx="1500" cy="348900"/>
          </a:xfrm>
          <a:prstGeom prst="straightConnector1">
            <a:avLst/>
          </a:prstGeom>
          <a:noFill/>
          <a:ln w="28575" cap="flat" cmpd="sng">
            <a:solidFill>
              <a:srgbClr val="666666"/>
            </a:solidFill>
            <a:prstDash val="solid"/>
            <a:round/>
            <a:headEnd type="none" w="med" len="med"/>
            <a:tailEnd type="triangle" w="med" len="med"/>
          </a:ln>
        </p:spPr>
      </p:cxnSp>
      <p:cxnSp>
        <p:nvCxnSpPr>
          <p:cNvPr id="387" name="Google Shape;387;p24"/>
          <p:cNvCxnSpPr>
            <a:cxnSpLocks/>
          </p:cNvCxnSpPr>
          <p:nvPr/>
        </p:nvCxnSpPr>
        <p:spPr>
          <a:xfrm>
            <a:off x="6901855" y="2065063"/>
            <a:ext cx="3818" cy="616912"/>
          </a:xfrm>
          <a:prstGeom prst="straightConnector1">
            <a:avLst/>
          </a:prstGeom>
          <a:noFill/>
          <a:ln w="28575" cap="flat" cmpd="sng">
            <a:solidFill>
              <a:srgbClr val="666666"/>
            </a:solidFill>
            <a:prstDash val="solid"/>
            <a:round/>
            <a:headEnd type="none" w="med" len="med"/>
            <a:tailEnd type="triangle" w="med" len="med"/>
          </a:ln>
        </p:spPr>
      </p:cxnSp>
      <p:sp>
        <p:nvSpPr>
          <p:cNvPr id="401" name="Google Shape;401;p24"/>
          <p:cNvSpPr txBox="1"/>
          <p:nvPr/>
        </p:nvSpPr>
        <p:spPr>
          <a:xfrm>
            <a:off x="8055052" y="2034692"/>
            <a:ext cx="5064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err="1">
                <a:latin typeface="Corbel"/>
                <a:ea typeface="Corbel"/>
                <a:cs typeface="Corbel"/>
                <a:sym typeface="Corbel"/>
              </a:rPr>
              <a:t>gNMI</a:t>
            </a:r>
            <a:endParaRPr sz="1000" dirty="0">
              <a:latin typeface="Corbel"/>
              <a:ea typeface="Corbel"/>
              <a:cs typeface="Corbel"/>
              <a:sym typeface="Corbel"/>
            </a:endParaRPr>
          </a:p>
        </p:txBody>
      </p:sp>
      <p:cxnSp>
        <p:nvCxnSpPr>
          <p:cNvPr id="402" name="Google Shape;402;p24"/>
          <p:cNvCxnSpPr>
            <a:cxnSpLocks/>
          </p:cNvCxnSpPr>
          <p:nvPr/>
        </p:nvCxnSpPr>
        <p:spPr>
          <a:xfrm>
            <a:off x="8126233" y="2065063"/>
            <a:ext cx="3818" cy="1538787"/>
          </a:xfrm>
          <a:prstGeom prst="straightConnector1">
            <a:avLst/>
          </a:prstGeom>
          <a:noFill/>
          <a:ln w="28575" cap="flat" cmpd="sng">
            <a:solidFill>
              <a:srgbClr val="666666"/>
            </a:solidFill>
            <a:prstDash val="solid"/>
            <a:round/>
            <a:headEnd type="none" w="med" len="med"/>
            <a:tailEnd type="triangle" w="med" len="med"/>
          </a:ln>
        </p:spPr>
      </p:cxnSp>
      <p:sp>
        <p:nvSpPr>
          <p:cNvPr id="30" name="Google Shape;391;p24">
            <a:extLst>
              <a:ext uri="{FF2B5EF4-FFF2-40B4-BE49-F238E27FC236}">
                <a16:creationId xmlns:a16="http://schemas.microsoft.com/office/drawing/2014/main" id="{ED779ABC-54BF-AF45-8672-3B51C0D87947}"/>
              </a:ext>
            </a:extLst>
          </p:cNvPr>
          <p:cNvSpPr/>
          <p:nvPr/>
        </p:nvSpPr>
        <p:spPr>
          <a:xfrm>
            <a:off x="6730850" y="1912801"/>
            <a:ext cx="1466945" cy="152262"/>
          </a:xfrm>
          <a:prstGeom prst="rect">
            <a:avLst/>
          </a:prstGeom>
          <a:solidFill>
            <a:schemeClr val="accent3">
              <a:lumMod val="40000"/>
              <a:lumOff val="60000"/>
            </a:schemeClr>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t>P4 Runtime/</a:t>
            </a:r>
            <a:r>
              <a:rPr lang="en-US" sz="800" dirty="0" err="1"/>
              <a:t>gNMI</a:t>
            </a:r>
            <a:r>
              <a:rPr lang="en-US" sz="800" dirty="0"/>
              <a:t> Client</a:t>
            </a:r>
            <a:endParaRPr sz="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dirty="0"/>
          </a:p>
        </p:txBody>
      </p:sp>
      <p:sp>
        <p:nvSpPr>
          <p:cNvPr id="379" name="Google Shape;379;p24"/>
          <p:cNvSpPr/>
          <p:nvPr/>
        </p:nvSpPr>
        <p:spPr>
          <a:xfrm>
            <a:off x="6436775" y="3604125"/>
            <a:ext cx="2256300" cy="5973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BNG-d</a:t>
            </a:r>
            <a:endParaRPr dirty="0"/>
          </a:p>
          <a:p>
            <a:pPr marL="0" lvl="0" indent="0" algn="ctr" rtl="0">
              <a:spcBef>
                <a:spcPts val="0"/>
              </a:spcBef>
              <a:spcAft>
                <a:spcPts val="0"/>
              </a:spcAft>
              <a:buNone/>
            </a:pPr>
            <a:r>
              <a:rPr lang="en-US" sz="1000" dirty="0"/>
              <a:t>(pipeline)</a:t>
            </a:r>
            <a:endParaRPr sz="1000" dirty="0"/>
          </a:p>
        </p:txBody>
      </p:sp>
      <p:sp>
        <p:nvSpPr>
          <p:cNvPr id="380" name="Google Shape;380;p24"/>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CUPS API: From PFCP to Tassen </a:t>
            </a:r>
            <a:endParaRPr/>
          </a:p>
        </p:txBody>
      </p:sp>
      <p:sp>
        <p:nvSpPr>
          <p:cNvPr id="381" name="Google Shape;381;p24"/>
          <p:cNvSpPr txBox="1">
            <a:spLocks noGrp="1"/>
          </p:cNvSpPr>
          <p:nvPr>
            <p:ph type="body" idx="1"/>
          </p:nvPr>
        </p:nvSpPr>
        <p:spPr>
          <a:xfrm>
            <a:off x="0" y="1014750"/>
            <a:ext cx="6409200" cy="4088400"/>
          </a:xfrm>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sz="1800" b="1" dirty="0"/>
              <a:t>BBF based BNGs</a:t>
            </a:r>
            <a:endParaRPr sz="1800" b="1" dirty="0"/>
          </a:p>
          <a:p>
            <a:pPr marL="914400" lvl="1" indent="-311150" algn="l" rtl="0">
              <a:spcBef>
                <a:spcPts val="0"/>
              </a:spcBef>
              <a:spcAft>
                <a:spcPts val="0"/>
              </a:spcAft>
              <a:buSzPts val="1300"/>
              <a:buChar char="▪"/>
            </a:pPr>
            <a:r>
              <a:rPr lang="en-US" sz="1300" dirty="0"/>
              <a:t>DBNG-CP will communicate normally with the DBNG-UP using BBF interfaces (i.e. SCI, Pkt redirect &amp; </a:t>
            </a:r>
            <a:r>
              <a:rPr lang="en-US" sz="1300" dirty="0" err="1"/>
              <a:t>Mgmt</a:t>
            </a:r>
            <a:r>
              <a:rPr lang="en-US" sz="1300" dirty="0"/>
              <a:t>)</a:t>
            </a:r>
            <a:endParaRPr sz="1300" dirty="0"/>
          </a:p>
          <a:p>
            <a:pPr marL="914400" lvl="1" indent="-311150" algn="l" rtl="0">
              <a:spcBef>
                <a:spcPts val="0"/>
              </a:spcBef>
              <a:spcAft>
                <a:spcPts val="0"/>
              </a:spcAft>
              <a:buSzPts val="1300"/>
              <a:buChar char="▪"/>
            </a:pPr>
            <a:r>
              <a:rPr lang="en-US" sz="1300" dirty="0"/>
              <a:t>DBNG-UP will communicate southbound with the BNG-d using the </a:t>
            </a:r>
            <a:r>
              <a:rPr lang="en-US" sz="1300" dirty="0" err="1"/>
              <a:t>Tassen</a:t>
            </a:r>
            <a:r>
              <a:rPr lang="en-US" sz="1300" dirty="0"/>
              <a:t> interfaces (i.e. P4 Runtime &amp; </a:t>
            </a:r>
            <a:r>
              <a:rPr lang="en-US" sz="1300" dirty="0" err="1"/>
              <a:t>gNMI</a:t>
            </a:r>
            <a:r>
              <a:rPr lang="en-US" sz="1300" dirty="0"/>
              <a:t>)... similar to 5G UPF-c and UPF-d split</a:t>
            </a:r>
            <a:endParaRPr sz="1300" dirty="0"/>
          </a:p>
        </p:txBody>
      </p:sp>
      <p:sp>
        <p:nvSpPr>
          <p:cNvPr id="383" name="Google Shape;383;p24"/>
          <p:cNvSpPr/>
          <p:nvPr/>
        </p:nvSpPr>
        <p:spPr>
          <a:xfrm>
            <a:off x="6436775" y="2688538"/>
            <a:ext cx="1569170" cy="572700"/>
          </a:xfrm>
          <a:prstGeom prst="rect">
            <a:avLst/>
          </a:prstGeom>
          <a:gradFill>
            <a:gsLst>
              <a:gs pos="0">
                <a:srgbClr val="F5D0D0"/>
              </a:gs>
              <a:gs pos="100000">
                <a:srgbClr val="D96868"/>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Tassen</a:t>
            </a:r>
            <a:br>
              <a:rPr lang="en-US" dirty="0"/>
            </a:br>
            <a:r>
              <a:rPr lang="en-US" sz="1000" dirty="0"/>
              <a:t>(logical to target mapper)</a:t>
            </a:r>
            <a:endParaRPr sz="1000" dirty="0"/>
          </a:p>
        </p:txBody>
      </p:sp>
      <p:sp>
        <p:nvSpPr>
          <p:cNvPr id="384" name="Google Shape;384;p24"/>
          <p:cNvSpPr txBox="1"/>
          <p:nvPr/>
        </p:nvSpPr>
        <p:spPr>
          <a:xfrm>
            <a:off x="7133073" y="3222188"/>
            <a:ext cx="802500" cy="31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cxnSp>
        <p:nvCxnSpPr>
          <p:cNvPr id="386" name="Google Shape;386;p24"/>
          <p:cNvCxnSpPr>
            <a:cxnSpLocks/>
            <a:stCxn id="383" idx="2"/>
          </p:cNvCxnSpPr>
          <p:nvPr/>
        </p:nvCxnSpPr>
        <p:spPr>
          <a:xfrm>
            <a:off x="7221360" y="3261238"/>
            <a:ext cx="0" cy="342887"/>
          </a:xfrm>
          <a:prstGeom prst="straightConnector1">
            <a:avLst/>
          </a:prstGeom>
          <a:noFill/>
          <a:ln w="28575" cap="flat" cmpd="sng">
            <a:solidFill>
              <a:srgbClr val="666666"/>
            </a:solidFill>
            <a:prstDash val="solid"/>
            <a:round/>
            <a:headEnd type="none" w="med" len="med"/>
            <a:tailEnd type="triangle" w="med" len="med"/>
          </a:ln>
        </p:spPr>
      </p:cxnSp>
      <p:sp>
        <p:nvSpPr>
          <p:cNvPr id="389" name="Google Shape;389;p24"/>
          <p:cNvSpPr/>
          <p:nvPr/>
        </p:nvSpPr>
        <p:spPr>
          <a:xfrm>
            <a:off x="6409200" y="674875"/>
            <a:ext cx="2316450" cy="6669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DBNG-CP</a:t>
            </a:r>
            <a:endParaRPr dirty="0"/>
          </a:p>
          <a:p>
            <a:pPr marL="0" lvl="0" indent="0" algn="ctr" rtl="0">
              <a:spcBef>
                <a:spcPts val="0"/>
              </a:spcBef>
              <a:spcAft>
                <a:spcPts val="0"/>
              </a:spcAft>
              <a:buNone/>
            </a:pPr>
            <a:r>
              <a:rPr lang="en-US" sz="1000" dirty="0"/>
              <a:t>(PFCP compliant)</a:t>
            </a:r>
            <a:endParaRPr sz="1000" dirty="0"/>
          </a:p>
        </p:txBody>
      </p:sp>
      <p:cxnSp>
        <p:nvCxnSpPr>
          <p:cNvPr id="390" name="Google Shape;390;p24"/>
          <p:cNvCxnSpPr>
            <a:cxnSpLocks/>
          </p:cNvCxnSpPr>
          <p:nvPr/>
        </p:nvCxnSpPr>
        <p:spPr>
          <a:xfrm>
            <a:off x="6611276" y="1366537"/>
            <a:ext cx="0" cy="472425"/>
          </a:xfrm>
          <a:prstGeom prst="straightConnector1">
            <a:avLst/>
          </a:prstGeom>
          <a:noFill/>
          <a:ln w="28575" cap="flat" cmpd="sng">
            <a:solidFill>
              <a:srgbClr val="666666"/>
            </a:solidFill>
            <a:prstDash val="solid"/>
            <a:round/>
            <a:headEnd type="none" w="med" len="med"/>
            <a:tailEnd type="triangle" w="med" len="med"/>
          </a:ln>
        </p:spPr>
      </p:cxnSp>
      <p:sp>
        <p:nvSpPr>
          <p:cNvPr id="391" name="Google Shape;391;p24"/>
          <p:cNvSpPr/>
          <p:nvPr/>
        </p:nvSpPr>
        <p:spPr>
          <a:xfrm>
            <a:off x="6409200" y="1830675"/>
            <a:ext cx="2282850" cy="4662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DBNG-UP</a:t>
            </a:r>
          </a:p>
          <a:p>
            <a:pPr marL="0" lvl="0" indent="0" algn="ctr" rtl="0">
              <a:spcBef>
                <a:spcPts val="0"/>
              </a:spcBef>
              <a:spcAft>
                <a:spcPts val="0"/>
              </a:spcAft>
              <a:buNone/>
            </a:pPr>
            <a:endParaRPr sz="1000" dirty="0"/>
          </a:p>
        </p:txBody>
      </p:sp>
      <p:sp>
        <p:nvSpPr>
          <p:cNvPr id="392" name="Google Shape;392;p24"/>
          <p:cNvSpPr txBox="1"/>
          <p:nvPr/>
        </p:nvSpPr>
        <p:spPr>
          <a:xfrm>
            <a:off x="7211576" y="1326640"/>
            <a:ext cx="548700" cy="31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Corbel"/>
                <a:ea typeface="Corbel"/>
                <a:cs typeface="Corbel"/>
                <a:sym typeface="Corbel"/>
              </a:rPr>
              <a:t>PFCP</a:t>
            </a:r>
            <a:endParaRPr sz="1000" dirty="0">
              <a:latin typeface="Corbel"/>
              <a:ea typeface="Corbel"/>
              <a:cs typeface="Corbel"/>
              <a:sym typeface="Corbel"/>
            </a:endParaRPr>
          </a:p>
        </p:txBody>
      </p:sp>
      <p:cxnSp>
        <p:nvCxnSpPr>
          <p:cNvPr id="393" name="Google Shape;393;p24"/>
          <p:cNvCxnSpPr>
            <a:cxnSpLocks/>
            <a:endCxn id="383" idx="0"/>
          </p:cNvCxnSpPr>
          <p:nvPr/>
        </p:nvCxnSpPr>
        <p:spPr>
          <a:xfrm>
            <a:off x="7221360" y="2296875"/>
            <a:ext cx="0" cy="391663"/>
          </a:xfrm>
          <a:prstGeom prst="straightConnector1">
            <a:avLst/>
          </a:prstGeom>
          <a:noFill/>
          <a:ln w="28575" cap="flat" cmpd="sng">
            <a:solidFill>
              <a:srgbClr val="666666"/>
            </a:solidFill>
            <a:prstDash val="solid"/>
            <a:round/>
            <a:headEnd type="none" w="med" len="med"/>
            <a:tailEnd type="triangle" w="med" len="med"/>
          </a:ln>
        </p:spPr>
      </p:cxnSp>
      <p:sp>
        <p:nvSpPr>
          <p:cNvPr id="394" name="Google Shape;394;p24"/>
          <p:cNvSpPr txBox="1"/>
          <p:nvPr/>
        </p:nvSpPr>
        <p:spPr>
          <a:xfrm>
            <a:off x="7164145" y="2288780"/>
            <a:ext cx="8418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cxnSp>
        <p:nvCxnSpPr>
          <p:cNvPr id="395" name="Google Shape;395;p24"/>
          <p:cNvCxnSpPr/>
          <p:nvPr/>
        </p:nvCxnSpPr>
        <p:spPr>
          <a:xfrm>
            <a:off x="7334641" y="1349962"/>
            <a:ext cx="0" cy="489000"/>
          </a:xfrm>
          <a:prstGeom prst="straightConnector1">
            <a:avLst/>
          </a:prstGeom>
          <a:noFill/>
          <a:ln w="28575" cap="flat" cmpd="sng">
            <a:solidFill>
              <a:srgbClr val="666666"/>
            </a:solidFill>
            <a:prstDash val="solid"/>
            <a:round/>
            <a:headEnd type="none" w="med" len="med"/>
            <a:tailEnd type="triangle" w="med" len="med"/>
          </a:ln>
        </p:spPr>
      </p:cxnSp>
      <p:cxnSp>
        <p:nvCxnSpPr>
          <p:cNvPr id="396" name="Google Shape;396;p24"/>
          <p:cNvCxnSpPr/>
          <p:nvPr/>
        </p:nvCxnSpPr>
        <p:spPr>
          <a:xfrm>
            <a:off x="8358603" y="1341775"/>
            <a:ext cx="0" cy="489000"/>
          </a:xfrm>
          <a:prstGeom prst="straightConnector1">
            <a:avLst/>
          </a:prstGeom>
          <a:noFill/>
          <a:ln w="28575" cap="flat" cmpd="sng">
            <a:solidFill>
              <a:srgbClr val="666666"/>
            </a:solidFill>
            <a:prstDash val="solid"/>
            <a:round/>
            <a:headEnd type="none" w="med" len="med"/>
            <a:tailEnd type="triangle" w="med" len="med"/>
          </a:ln>
        </p:spPr>
      </p:cxnSp>
      <p:sp>
        <p:nvSpPr>
          <p:cNvPr id="397" name="Google Shape;397;p24"/>
          <p:cNvSpPr txBox="1"/>
          <p:nvPr/>
        </p:nvSpPr>
        <p:spPr>
          <a:xfrm>
            <a:off x="8296767" y="1334208"/>
            <a:ext cx="6417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err="1">
                <a:latin typeface="Corbel"/>
                <a:ea typeface="Corbel"/>
                <a:cs typeface="Corbel"/>
                <a:sym typeface="Corbel"/>
              </a:rPr>
              <a:t>Mgmt</a:t>
            </a:r>
            <a:endParaRPr sz="1000" dirty="0">
              <a:latin typeface="Corbel"/>
              <a:ea typeface="Corbel"/>
              <a:cs typeface="Corbel"/>
              <a:sym typeface="Corbel"/>
            </a:endParaRPr>
          </a:p>
        </p:txBody>
      </p:sp>
      <p:sp>
        <p:nvSpPr>
          <p:cNvPr id="398" name="Google Shape;398;p24"/>
          <p:cNvSpPr txBox="1"/>
          <p:nvPr/>
        </p:nvSpPr>
        <p:spPr>
          <a:xfrm>
            <a:off x="6570757" y="1372763"/>
            <a:ext cx="600300" cy="313500"/>
          </a:xfrm>
          <a:prstGeom prst="rect">
            <a:avLst/>
          </a:prstGeom>
          <a:noFill/>
          <a:ln>
            <a:noFill/>
          </a:ln>
        </p:spPr>
        <p:txBody>
          <a:bodyPr spcFirstLastPara="1" wrap="square" lIns="91425" tIns="91425" rIns="91425" bIns="91425" anchor="t" anchorCtr="0">
            <a:noAutofit/>
          </a:bodyPr>
          <a:lstStyle/>
          <a:p>
            <a:pPr marL="0" lvl="0" indent="0" algn="l" rtl="0">
              <a:lnSpc>
                <a:spcPct val="70000"/>
              </a:lnSpc>
              <a:spcBef>
                <a:spcPts val="0"/>
              </a:spcBef>
              <a:spcAft>
                <a:spcPts val="0"/>
              </a:spcAft>
              <a:buNone/>
            </a:pPr>
            <a:r>
              <a:rPr lang="en-US" sz="1000" dirty="0">
                <a:latin typeface="Corbel"/>
                <a:ea typeface="Corbel"/>
                <a:cs typeface="Corbel"/>
                <a:sym typeface="Corbel"/>
              </a:rPr>
              <a:t>Pkt redirect</a:t>
            </a:r>
            <a:endParaRPr sz="1000" dirty="0">
              <a:latin typeface="Corbel"/>
              <a:ea typeface="Corbel"/>
              <a:cs typeface="Corbel"/>
              <a:sym typeface="Corbel"/>
            </a:endParaRPr>
          </a:p>
        </p:txBody>
      </p:sp>
      <p:cxnSp>
        <p:nvCxnSpPr>
          <p:cNvPr id="399" name="Google Shape;399;p24"/>
          <p:cNvCxnSpPr>
            <a:cxnSpLocks/>
          </p:cNvCxnSpPr>
          <p:nvPr/>
        </p:nvCxnSpPr>
        <p:spPr>
          <a:xfrm>
            <a:off x="8377200" y="2296875"/>
            <a:ext cx="0" cy="1307250"/>
          </a:xfrm>
          <a:prstGeom prst="straightConnector1">
            <a:avLst/>
          </a:prstGeom>
          <a:noFill/>
          <a:ln w="28575" cap="flat" cmpd="sng">
            <a:solidFill>
              <a:srgbClr val="666666"/>
            </a:solidFill>
            <a:prstDash val="solid"/>
            <a:round/>
            <a:headEnd type="none" w="med" len="med"/>
            <a:tailEnd type="triangle" w="med" len="med"/>
          </a:ln>
        </p:spPr>
      </p:cxnSp>
      <p:sp>
        <p:nvSpPr>
          <p:cNvPr id="400" name="Google Shape;400;p24"/>
          <p:cNvSpPr txBox="1"/>
          <p:nvPr/>
        </p:nvSpPr>
        <p:spPr>
          <a:xfrm>
            <a:off x="8324742" y="2296875"/>
            <a:ext cx="5064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err="1">
                <a:latin typeface="Corbel"/>
                <a:ea typeface="Corbel"/>
                <a:cs typeface="Corbel"/>
                <a:sym typeface="Corbel"/>
              </a:rPr>
              <a:t>gNMI</a:t>
            </a:r>
            <a:endParaRPr sz="1000" dirty="0">
              <a:latin typeface="Corbel"/>
              <a:ea typeface="Corbel"/>
              <a:cs typeface="Corbel"/>
              <a:sym typeface="Corbel"/>
            </a:endParaRPr>
          </a:p>
        </p:txBody>
      </p:sp>
      <p:sp>
        <p:nvSpPr>
          <p:cNvPr id="38" name="Google Shape;391;p24">
            <a:extLst>
              <a:ext uri="{FF2B5EF4-FFF2-40B4-BE49-F238E27FC236}">
                <a16:creationId xmlns:a16="http://schemas.microsoft.com/office/drawing/2014/main" id="{43F25B35-E876-084D-90A4-88B71BBFE20A}"/>
              </a:ext>
            </a:extLst>
          </p:cNvPr>
          <p:cNvSpPr/>
          <p:nvPr/>
        </p:nvSpPr>
        <p:spPr>
          <a:xfrm>
            <a:off x="7048412" y="2144475"/>
            <a:ext cx="1424037" cy="152400"/>
          </a:xfrm>
          <a:prstGeom prst="rect">
            <a:avLst/>
          </a:prstGeom>
          <a:solidFill>
            <a:schemeClr val="accent3">
              <a:lumMod val="40000"/>
              <a:lumOff val="60000"/>
            </a:schemeClr>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t>P4 Runtime/</a:t>
            </a:r>
            <a:r>
              <a:rPr lang="en-US" sz="800" dirty="0" err="1"/>
              <a:t>gNMI</a:t>
            </a:r>
            <a:r>
              <a:rPr lang="en-US" sz="800" dirty="0"/>
              <a:t> Client</a:t>
            </a:r>
            <a:endParaRPr sz="400" dirty="0"/>
          </a:p>
        </p:txBody>
      </p:sp>
    </p:spTree>
    <p:extLst>
      <p:ext uri="{BB962C8B-B14F-4D97-AF65-F5344CB8AC3E}">
        <p14:creationId xmlns:p14="http://schemas.microsoft.com/office/powerpoint/2010/main" val="348980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grpSp>
        <p:nvGrpSpPr>
          <p:cNvPr id="437" name="Google Shape;437;p29"/>
          <p:cNvGrpSpPr/>
          <p:nvPr/>
        </p:nvGrpSpPr>
        <p:grpSpPr>
          <a:xfrm>
            <a:off x="4430952" y="2640275"/>
            <a:ext cx="2407810" cy="1369150"/>
            <a:chOff x="3141744" y="2640277"/>
            <a:chExt cx="3732460" cy="1369150"/>
          </a:xfrm>
        </p:grpSpPr>
        <p:sp>
          <p:nvSpPr>
            <p:cNvPr id="438" name="Google Shape;438;p29"/>
            <p:cNvSpPr/>
            <p:nvPr/>
          </p:nvSpPr>
          <p:spPr>
            <a:xfrm>
              <a:off x="3779705" y="3095627"/>
              <a:ext cx="3094500" cy="913800"/>
            </a:xfrm>
            <a:prstGeom prst="roundRect">
              <a:avLst>
                <a:gd name="adj" fmla="val 9332"/>
              </a:avLst>
            </a:prstGeom>
            <a:solidFill>
              <a:srgbClr val="F4CCCC">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txBox="1"/>
            <p:nvPr/>
          </p:nvSpPr>
          <p:spPr>
            <a:xfrm>
              <a:off x="3141744" y="2640277"/>
              <a:ext cx="15285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solidFill>
                    <a:srgbClr val="E06666"/>
                  </a:solidFill>
                  <a:latin typeface="Corbel"/>
                  <a:ea typeface="Corbel"/>
                  <a:cs typeface="Corbel"/>
                  <a:sym typeface="Corbel"/>
                </a:rPr>
                <a:t>BNG-UP</a:t>
              </a:r>
              <a:endParaRPr sz="1100" b="1">
                <a:solidFill>
                  <a:srgbClr val="E06666"/>
                </a:solidFill>
                <a:latin typeface="Corbel"/>
                <a:ea typeface="Corbel"/>
                <a:cs typeface="Corbel"/>
                <a:sym typeface="Corbel"/>
              </a:endParaRPr>
            </a:p>
            <a:p>
              <a:pPr marL="0" lvl="0" indent="0" algn="ctr" rtl="0">
                <a:spcBef>
                  <a:spcPts val="0"/>
                </a:spcBef>
                <a:spcAft>
                  <a:spcPts val="0"/>
                </a:spcAft>
                <a:buNone/>
              </a:pPr>
              <a:r>
                <a:rPr lang="en-US" sz="1100" b="1">
                  <a:solidFill>
                    <a:srgbClr val="E06666"/>
                  </a:solidFill>
                  <a:latin typeface="Corbel"/>
                  <a:ea typeface="Corbel"/>
                  <a:cs typeface="Corbel"/>
                  <a:sym typeface="Corbel"/>
                </a:rPr>
                <a:t>FW PLANE</a:t>
              </a:r>
              <a:endParaRPr sz="1100" b="1">
                <a:solidFill>
                  <a:srgbClr val="E06666"/>
                </a:solidFill>
                <a:latin typeface="Corbel"/>
                <a:ea typeface="Corbel"/>
                <a:cs typeface="Corbel"/>
                <a:sym typeface="Corbel"/>
              </a:endParaRPr>
            </a:p>
          </p:txBody>
        </p:sp>
      </p:grpSp>
      <p:sp>
        <p:nvSpPr>
          <p:cNvPr id="440" name="Google Shape;440;p29"/>
          <p:cNvSpPr/>
          <p:nvPr/>
        </p:nvSpPr>
        <p:spPr>
          <a:xfrm>
            <a:off x="2744925" y="1446075"/>
            <a:ext cx="4452900" cy="3416700"/>
          </a:xfrm>
          <a:prstGeom prst="roundRect">
            <a:avLst>
              <a:gd name="adj" fmla="val 1875"/>
            </a:avLst>
          </a:prstGeom>
          <a:noFill/>
          <a:ln w="9525" cap="flat" cmpd="sng">
            <a:solidFill>
              <a:srgbClr val="4B4B4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B4B4B"/>
              </a:solidFill>
              <a:latin typeface="Calibri"/>
              <a:ea typeface="Calibri"/>
              <a:cs typeface="Calibri"/>
              <a:sym typeface="Calibri"/>
            </a:endParaRPr>
          </a:p>
        </p:txBody>
      </p:sp>
      <p:sp>
        <p:nvSpPr>
          <p:cNvPr id="441" name="Google Shape;441;p29"/>
          <p:cNvSpPr/>
          <p:nvPr/>
        </p:nvSpPr>
        <p:spPr>
          <a:xfrm>
            <a:off x="7701968" y="3144713"/>
            <a:ext cx="1177848" cy="771552"/>
          </a:xfrm>
          <a:prstGeom prst="cloud">
            <a:avLst/>
          </a:prstGeom>
          <a:solidFill>
            <a:srgbClr val="FFFFFF"/>
          </a:solidFill>
          <a:ln w="9525"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r>
              <a:rPr lang="en-US" sz="1100" b="1">
                <a:latin typeface="Calibri"/>
                <a:ea typeface="Calibri"/>
                <a:cs typeface="Calibri"/>
                <a:sym typeface="Calibri"/>
              </a:rPr>
              <a:t>Core</a:t>
            </a:r>
            <a:endParaRPr sz="1100" b="1">
              <a:latin typeface="Calibri"/>
              <a:ea typeface="Calibri"/>
              <a:cs typeface="Calibri"/>
              <a:sym typeface="Calibri"/>
            </a:endParaRPr>
          </a:p>
        </p:txBody>
      </p:sp>
      <p:pic>
        <p:nvPicPr>
          <p:cNvPr id="442" name="Google Shape;442;p29"/>
          <p:cNvPicPr preferRelativeResize="0"/>
          <p:nvPr/>
        </p:nvPicPr>
        <p:blipFill rotWithShape="1">
          <a:blip r:embed="rId3">
            <a:alphaModFix/>
          </a:blip>
          <a:srcRect/>
          <a:stretch/>
        </p:blipFill>
        <p:spPr>
          <a:xfrm>
            <a:off x="7587159" y="3210622"/>
            <a:ext cx="318425" cy="239100"/>
          </a:xfrm>
          <a:prstGeom prst="rect">
            <a:avLst/>
          </a:prstGeom>
          <a:noFill/>
          <a:ln>
            <a:noFill/>
          </a:ln>
        </p:spPr>
      </p:pic>
      <p:pic>
        <p:nvPicPr>
          <p:cNvPr id="443" name="Google Shape;443;p29"/>
          <p:cNvPicPr preferRelativeResize="0"/>
          <p:nvPr/>
        </p:nvPicPr>
        <p:blipFill rotWithShape="1">
          <a:blip r:embed="rId3">
            <a:alphaModFix/>
          </a:blip>
          <a:srcRect/>
          <a:stretch/>
        </p:blipFill>
        <p:spPr>
          <a:xfrm>
            <a:off x="7596267" y="3591322"/>
            <a:ext cx="318425" cy="239100"/>
          </a:xfrm>
          <a:prstGeom prst="rect">
            <a:avLst/>
          </a:prstGeom>
          <a:noFill/>
          <a:ln>
            <a:noFill/>
          </a:ln>
        </p:spPr>
      </p:pic>
      <p:cxnSp>
        <p:nvCxnSpPr>
          <p:cNvPr id="444" name="Google Shape;444;p29"/>
          <p:cNvCxnSpPr/>
          <p:nvPr/>
        </p:nvCxnSpPr>
        <p:spPr>
          <a:xfrm rot="10800000">
            <a:off x="5579788" y="3334100"/>
            <a:ext cx="0" cy="87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45" name="Google Shape;445;p29"/>
          <p:cNvCxnSpPr/>
          <p:nvPr/>
        </p:nvCxnSpPr>
        <p:spPr>
          <a:xfrm rot="10800000">
            <a:off x="6212086" y="3453564"/>
            <a:ext cx="0" cy="753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46" name="Google Shape;446;p29"/>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SEBA with Magenta Switch</a:t>
            </a:r>
            <a:endParaRPr/>
          </a:p>
          <a:p>
            <a:pPr marL="0" lvl="0" indent="0" algn="l" rtl="0">
              <a:spcBef>
                <a:spcPts val="0"/>
              </a:spcBef>
              <a:spcAft>
                <a:spcPts val="0"/>
              </a:spcAft>
              <a:buNone/>
            </a:pPr>
            <a:endParaRPr/>
          </a:p>
        </p:txBody>
      </p:sp>
      <p:sp>
        <p:nvSpPr>
          <p:cNvPr id="447" name="Google Shape;447;p29"/>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448" name="Google Shape;448;p29"/>
          <p:cNvSpPr/>
          <p:nvPr/>
        </p:nvSpPr>
        <p:spPr>
          <a:xfrm>
            <a:off x="122952" y="2589254"/>
            <a:ext cx="1576200" cy="771600"/>
          </a:xfrm>
          <a:prstGeom prst="roundRect">
            <a:avLst>
              <a:gd name="adj" fmla="val 16667"/>
            </a:avLst>
          </a:prstGeom>
          <a:solidFill>
            <a:srgbClr val="FFFFFF"/>
          </a:solid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326275" y="1867050"/>
            <a:ext cx="3776100" cy="3387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ONOS</a:t>
            </a:r>
            <a:endParaRPr sz="1200" b="1">
              <a:latin typeface="Calibri"/>
              <a:ea typeface="Calibri"/>
              <a:cs typeface="Calibri"/>
              <a:sym typeface="Calibri"/>
            </a:endParaRPr>
          </a:p>
        </p:txBody>
      </p:sp>
      <p:sp>
        <p:nvSpPr>
          <p:cNvPr id="450" name="Google Shape;450;p29"/>
          <p:cNvSpPr txBox="1"/>
          <p:nvPr/>
        </p:nvSpPr>
        <p:spPr>
          <a:xfrm>
            <a:off x="2744918" y="1082776"/>
            <a:ext cx="12687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b="1">
                <a:solidFill>
                  <a:srgbClr val="666666"/>
                </a:solidFill>
                <a:latin typeface="Calibri"/>
                <a:ea typeface="Calibri"/>
                <a:cs typeface="Calibri"/>
                <a:sym typeface="Calibri"/>
              </a:rPr>
              <a:t>SEBA POD</a:t>
            </a:r>
            <a:endParaRPr sz="1800">
              <a:solidFill>
                <a:srgbClr val="666666"/>
              </a:solidFill>
            </a:endParaRPr>
          </a:p>
        </p:txBody>
      </p:sp>
      <p:cxnSp>
        <p:nvCxnSpPr>
          <p:cNvPr id="451" name="Google Shape;451;p29"/>
          <p:cNvCxnSpPr/>
          <p:nvPr/>
        </p:nvCxnSpPr>
        <p:spPr>
          <a:xfrm rot="10800000">
            <a:off x="3811689" y="2196125"/>
            <a:ext cx="0" cy="239100"/>
          </a:xfrm>
          <a:prstGeom prst="straightConnector1">
            <a:avLst/>
          </a:prstGeom>
          <a:noFill/>
          <a:ln w="12700" cap="flat" cmpd="sng">
            <a:solidFill>
              <a:srgbClr val="4B4B4B"/>
            </a:solidFill>
            <a:prstDash val="solid"/>
            <a:round/>
            <a:headEnd type="stealth" w="sm" len="sm"/>
            <a:tailEnd type="stealth" w="sm" len="sm"/>
          </a:ln>
        </p:spPr>
      </p:cxnSp>
      <p:cxnSp>
        <p:nvCxnSpPr>
          <p:cNvPr id="452" name="Google Shape;452;p29"/>
          <p:cNvCxnSpPr>
            <a:stCxn id="453" idx="0"/>
          </p:cNvCxnSpPr>
          <p:nvPr/>
        </p:nvCxnSpPr>
        <p:spPr>
          <a:xfrm rot="10800000">
            <a:off x="3610100" y="2726817"/>
            <a:ext cx="0" cy="448800"/>
          </a:xfrm>
          <a:prstGeom prst="straightConnector1">
            <a:avLst/>
          </a:prstGeom>
          <a:noFill/>
          <a:ln w="12700" cap="flat" cmpd="sng">
            <a:solidFill>
              <a:srgbClr val="4B4B4B"/>
            </a:solidFill>
            <a:prstDash val="solid"/>
            <a:round/>
            <a:headEnd type="stealth" w="sm" len="sm"/>
            <a:tailEnd type="stealth" w="sm" len="sm"/>
          </a:ln>
        </p:spPr>
      </p:cxnSp>
      <p:cxnSp>
        <p:nvCxnSpPr>
          <p:cNvPr id="454" name="Google Shape;454;p29"/>
          <p:cNvCxnSpPr>
            <a:stCxn id="455" idx="2"/>
            <a:endCxn id="456" idx="3"/>
          </p:cNvCxnSpPr>
          <p:nvPr/>
        </p:nvCxnSpPr>
        <p:spPr>
          <a:xfrm rot="10800000">
            <a:off x="1501309" y="2949919"/>
            <a:ext cx="471900" cy="346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57" name="Google Shape;457;p29"/>
          <p:cNvCxnSpPr>
            <a:stCxn id="455" idx="2"/>
            <a:endCxn id="458" idx="3"/>
          </p:cNvCxnSpPr>
          <p:nvPr/>
        </p:nvCxnSpPr>
        <p:spPr>
          <a:xfrm flipH="1">
            <a:off x="1501309" y="3296119"/>
            <a:ext cx="471900" cy="2673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58" name="Google Shape;458;p29"/>
          <p:cNvSpPr/>
          <p:nvPr/>
        </p:nvSpPr>
        <p:spPr>
          <a:xfrm>
            <a:off x="1398680" y="3487796"/>
            <a:ext cx="102600" cy="1512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sp>
        <p:nvSpPr>
          <p:cNvPr id="459" name="Google Shape;459;p29"/>
          <p:cNvSpPr txBox="1"/>
          <p:nvPr/>
        </p:nvSpPr>
        <p:spPr>
          <a:xfrm>
            <a:off x="1208512" y="3017702"/>
            <a:ext cx="4905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00"/>
              <a:buFont typeface="Arial"/>
              <a:buNone/>
            </a:pPr>
            <a:r>
              <a:rPr lang="en-US" sz="1200" b="1">
                <a:solidFill>
                  <a:srgbClr val="000000"/>
                </a:solidFill>
                <a:latin typeface="Calibri"/>
                <a:ea typeface="Calibri"/>
                <a:cs typeface="Calibri"/>
                <a:sym typeface="Calibri"/>
              </a:rPr>
              <a:t>ONU</a:t>
            </a:r>
            <a:endParaRPr/>
          </a:p>
        </p:txBody>
      </p:sp>
      <p:cxnSp>
        <p:nvCxnSpPr>
          <p:cNvPr id="460" name="Google Shape;460;p29"/>
          <p:cNvCxnSpPr/>
          <p:nvPr/>
        </p:nvCxnSpPr>
        <p:spPr>
          <a:xfrm rot="10800000">
            <a:off x="5503595" y="3843864"/>
            <a:ext cx="0" cy="36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61" name="Google Shape;461;p29"/>
          <p:cNvCxnSpPr/>
          <p:nvPr/>
        </p:nvCxnSpPr>
        <p:spPr>
          <a:xfrm rot="10800000">
            <a:off x="6135886" y="3764964"/>
            <a:ext cx="0" cy="442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62" name="Google Shape;462;p29"/>
          <p:cNvSpPr/>
          <p:nvPr/>
        </p:nvSpPr>
        <p:spPr>
          <a:xfrm>
            <a:off x="4909825" y="3172528"/>
            <a:ext cx="1849500" cy="276900"/>
          </a:xfrm>
          <a:prstGeom prst="roundRect">
            <a:avLst>
              <a:gd name="adj" fmla="val 16667"/>
            </a:avLst>
          </a:prstGeom>
          <a:gradFill>
            <a:gsLst>
              <a:gs pos="0">
                <a:srgbClr val="FFB5FF"/>
              </a:gs>
              <a:gs pos="100000">
                <a:srgbClr val="FF00FF"/>
              </a:gs>
            </a:gsLst>
            <a:lin ang="5400700"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Magenta Switch (Q2C)</a:t>
            </a:r>
            <a:endParaRPr sz="1000">
              <a:latin typeface="Calibri"/>
              <a:ea typeface="Calibri"/>
              <a:cs typeface="Calibri"/>
              <a:sym typeface="Calibri"/>
            </a:endParaRPr>
          </a:p>
        </p:txBody>
      </p:sp>
      <p:sp>
        <p:nvSpPr>
          <p:cNvPr id="463" name="Google Shape;463;p29"/>
          <p:cNvSpPr/>
          <p:nvPr/>
        </p:nvSpPr>
        <p:spPr>
          <a:xfrm>
            <a:off x="5007527" y="4100313"/>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64" name="Google Shape;464;p29"/>
          <p:cNvSpPr/>
          <p:nvPr/>
        </p:nvSpPr>
        <p:spPr>
          <a:xfrm>
            <a:off x="3340250" y="2467200"/>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VOLTHA</a:t>
            </a:r>
            <a:endParaRPr sz="1200" b="1">
              <a:latin typeface="Calibri"/>
              <a:ea typeface="Calibri"/>
              <a:cs typeface="Calibri"/>
              <a:sym typeface="Calibri"/>
            </a:endParaRPr>
          </a:p>
        </p:txBody>
      </p:sp>
      <p:cxnSp>
        <p:nvCxnSpPr>
          <p:cNvPr id="465" name="Google Shape;465;p29"/>
          <p:cNvCxnSpPr>
            <a:stCxn id="466" idx="3"/>
            <a:endCxn id="466" idx="3"/>
          </p:cNvCxnSpPr>
          <p:nvPr/>
        </p:nvCxnSpPr>
        <p:spPr>
          <a:xfrm>
            <a:off x="862941" y="2902274"/>
            <a:ext cx="0" cy="0"/>
          </a:xfrm>
          <a:prstGeom prst="straightConnector1">
            <a:avLst/>
          </a:prstGeom>
          <a:noFill/>
          <a:ln w="9525" cap="flat" cmpd="sng">
            <a:solidFill>
              <a:srgbClr val="004B7D"/>
            </a:solidFill>
            <a:prstDash val="solid"/>
            <a:round/>
            <a:headEnd type="none" w="med" len="med"/>
            <a:tailEnd type="none" w="med" len="med"/>
          </a:ln>
        </p:spPr>
      </p:cxnSp>
      <p:cxnSp>
        <p:nvCxnSpPr>
          <p:cNvPr id="467" name="Google Shape;467;p29"/>
          <p:cNvCxnSpPr>
            <a:endCxn id="456" idx="1"/>
          </p:cNvCxnSpPr>
          <p:nvPr/>
        </p:nvCxnSpPr>
        <p:spPr>
          <a:xfrm>
            <a:off x="772279" y="2949871"/>
            <a:ext cx="626400" cy="0"/>
          </a:xfrm>
          <a:prstGeom prst="straightConnector1">
            <a:avLst/>
          </a:prstGeom>
          <a:noFill/>
          <a:ln w="19050" cap="flat" cmpd="sng">
            <a:solidFill>
              <a:srgbClr val="666666"/>
            </a:solidFill>
            <a:prstDash val="solid"/>
            <a:round/>
            <a:headEnd type="none" w="med" len="med"/>
            <a:tailEnd type="none" w="med" len="med"/>
          </a:ln>
        </p:spPr>
      </p:cxnSp>
      <p:pic>
        <p:nvPicPr>
          <p:cNvPr id="466" name="Google Shape;466;p29"/>
          <p:cNvPicPr preferRelativeResize="0"/>
          <p:nvPr/>
        </p:nvPicPr>
        <p:blipFill>
          <a:blip r:embed="rId4">
            <a:alphaModFix/>
          </a:blip>
          <a:stretch>
            <a:fillRect/>
          </a:stretch>
        </p:blipFill>
        <p:spPr>
          <a:xfrm>
            <a:off x="297515" y="2695032"/>
            <a:ext cx="565426" cy="414485"/>
          </a:xfrm>
          <a:prstGeom prst="rect">
            <a:avLst/>
          </a:prstGeom>
          <a:noFill/>
          <a:ln>
            <a:noFill/>
          </a:ln>
        </p:spPr>
      </p:pic>
      <p:sp>
        <p:nvSpPr>
          <p:cNvPr id="468" name="Google Shape;468;p29"/>
          <p:cNvSpPr txBox="1"/>
          <p:nvPr/>
        </p:nvSpPr>
        <p:spPr>
          <a:xfrm>
            <a:off x="150190" y="3035176"/>
            <a:ext cx="8601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200"/>
              <a:buFont typeface="Arial"/>
              <a:buNone/>
            </a:pPr>
            <a:r>
              <a:rPr lang="en-US" sz="1200" b="1">
                <a:latin typeface="Calibri"/>
                <a:ea typeface="Calibri"/>
                <a:cs typeface="Calibri"/>
                <a:sym typeface="Calibri"/>
              </a:rPr>
              <a:t>PPPoE RG</a:t>
            </a:r>
            <a:endParaRPr/>
          </a:p>
        </p:txBody>
      </p:sp>
      <p:sp>
        <p:nvSpPr>
          <p:cNvPr id="456" name="Google Shape;456;p29"/>
          <p:cNvSpPr/>
          <p:nvPr/>
        </p:nvSpPr>
        <p:spPr>
          <a:xfrm>
            <a:off x="1398679" y="2878171"/>
            <a:ext cx="102600" cy="1434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pic>
        <p:nvPicPr>
          <p:cNvPr id="469" name="Google Shape;469;p29" descr="house.png"/>
          <p:cNvPicPr preferRelativeResize="0"/>
          <p:nvPr/>
        </p:nvPicPr>
        <p:blipFill rotWithShape="1">
          <a:blip r:embed="rId5">
            <a:alphaModFix/>
          </a:blip>
          <a:srcRect/>
          <a:stretch/>
        </p:blipFill>
        <p:spPr>
          <a:xfrm>
            <a:off x="1022423" y="2366231"/>
            <a:ext cx="565415" cy="405002"/>
          </a:xfrm>
          <a:prstGeom prst="rect">
            <a:avLst/>
          </a:prstGeom>
          <a:noFill/>
          <a:ln>
            <a:noFill/>
          </a:ln>
        </p:spPr>
      </p:pic>
      <p:sp>
        <p:nvSpPr>
          <p:cNvPr id="470" name="Google Shape;470;p29"/>
          <p:cNvSpPr/>
          <p:nvPr/>
        </p:nvSpPr>
        <p:spPr>
          <a:xfrm>
            <a:off x="5007527" y="4307500"/>
            <a:ext cx="1654200" cy="224100"/>
          </a:xfrm>
          <a:prstGeom prst="rect">
            <a:avLst/>
          </a:prstGeom>
          <a:gradFill>
            <a:gsLst>
              <a:gs pos="0">
                <a:srgbClr val="F2F2F2"/>
              </a:gs>
              <a:gs pos="100000">
                <a:srgbClr val="A6A6A6"/>
              </a:gs>
            </a:gsLst>
            <a:lin ang="5400012" scaled="0"/>
          </a:gradFill>
          <a:ln w="127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a:t>
            </a:r>
            <a:endParaRPr sz="1200">
              <a:latin typeface="Calibri"/>
              <a:ea typeface="Calibri"/>
              <a:cs typeface="Calibri"/>
              <a:sym typeface="Calibri"/>
            </a:endParaRPr>
          </a:p>
        </p:txBody>
      </p:sp>
      <p:sp>
        <p:nvSpPr>
          <p:cNvPr id="471" name="Google Shape;471;p29"/>
          <p:cNvSpPr/>
          <p:nvPr/>
        </p:nvSpPr>
        <p:spPr>
          <a:xfrm>
            <a:off x="5007527" y="4531600"/>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servers</a:t>
            </a:r>
            <a:endParaRPr sz="1200" b="1">
              <a:latin typeface="Calibri"/>
              <a:ea typeface="Calibri"/>
              <a:cs typeface="Calibri"/>
              <a:sym typeface="Calibri"/>
            </a:endParaRPr>
          </a:p>
        </p:txBody>
      </p:sp>
      <p:cxnSp>
        <p:nvCxnSpPr>
          <p:cNvPr id="472" name="Google Shape;472;p29"/>
          <p:cNvCxnSpPr/>
          <p:nvPr/>
        </p:nvCxnSpPr>
        <p:spPr>
          <a:xfrm>
            <a:off x="6759325" y="33298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55" name="Google Shape;455;p29"/>
          <p:cNvSpPr/>
          <p:nvPr/>
        </p:nvSpPr>
        <p:spPr>
          <a:xfrm>
            <a:off x="1973209" y="3231919"/>
            <a:ext cx="75900" cy="128400"/>
          </a:xfrm>
          <a:prstGeom prst="ellipse">
            <a:avLst/>
          </a:prstGeom>
          <a:solidFill>
            <a:srgbClr val="D9D9D9"/>
          </a:solidFill>
          <a:ln w="254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FFFFFF"/>
              </a:solidFill>
              <a:latin typeface="Calibri"/>
              <a:ea typeface="Calibri"/>
              <a:cs typeface="Calibri"/>
              <a:sym typeface="Calibri"/>
            </a:endParaRPr>
          </a:p>
        </p:txBody>
      </p:sp>
      <p:sp>
        <p:nvSpPr>
          <p:cNvPr id="453" name="Google Shape;453;p29"/>
          <p:cNvSpPr/>
          <p:nvPr/>
        </p:nvSpPr>
        <p:spPr>
          <a:xfrm>
            <a:off x="2975750" y="31756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473" name="Google Shape;473;p29"/>
          <p:cNvCxnSpPr>
            <a:endCxn id="455" idx="6"/>
          </p:cNvCxnSpPr>
          <p:nvPr/>
        </p:nvCxnSpPr>
        <p:spPr>
          <a:xfrm rot="10800000">
            <a:off x="2049109" y="3296119"/>
            <a:ext cx="925500" cy="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74" name="Google Shape;474;p29"/>
          <p:cNvCxnSpPr>
            <a:stCxn id="453" idx="3"/>
            <a:endCxn id="462" idx="1"/>
          </p:cNvCxnSpPr>
          <p:nvPr/>
        </p:nvCxnSpPr>
        <p:spPr>
          <a:xfrm>
            <a:off x="4244450" y="3295167"/>
            <a:ext cx="665400" cy="15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75" name="Google Shape;475;p29"/>
          <p:cNvSpPr/>
          <p:nvPr/>
        </p:nvSpPr>
        <p:spPr>
          <a:xfrm>
            <a:off x="2975750" y="37090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476" name="Google Shape;476;p29"/>
          <p:cNvCxnSpPr>
            <a:stCxn id="475" idx="3"/>
            <a:endCxn id="462" idx="1"/>
          </p:cNvCxnSpPr>
          <p:nvPr/>
        </p:nvCxnSpPr>
        <p:spPr>
          <a:xfrm rot="10800000" flipH="1">
            <a:off x="4244450" y="3311067"/>
            <a:ext cx="665400" cy="517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77" name="Google Shape;477;p29"/>
          <p:cNvSpPr/>
          <p:nvPr/>
        </p:nvSpPr>
        <p:spPr>
          <a:xfrm>
            <a:off x="3589871" y="36151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478" name="Google Shape;478;p29"/>
          <p:cNvSpPr/>
          <p:nvPr/>
        </p:nvSpPr>
        <p:spPr>
          <a:xfrm>
            <a:off x="3589871" y="35389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479" name="Google Shape;479;p29"/>
          <p:cNvSpPr/>
          <p:nvPr/>
        </p:nvSpPr>
        <p:spPr>
          <a:xfrm>
            <a:off x="3589871" y="34627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480" name="Google Shape;480;p29"/>
          <p:cNvSpPr/>
          <p:nvPr/>
        </p:nvSpPr>
        <p:spPr>
          <a:xfrm>
            <a:off x="4909825" y="3591328"/>
            <a:ext cx="1849500" cy="276900"/>
          </a:xfrm>
          <a:prstGeom prst="roundRect">
            <a:avLst>
              <a:gd name="adj" fmla="val 16667"/>
            </a:avLst>
          </a:prstGeom>
          <a:gradFill>
            <a:gsLst>
              <a:gs pos="0">
                <a:srgbClr val="FFB5FF"/>
              </a:gs>
              <a:gs pos="100000">
                <a:srgbClr val="FF00FF"/>
              </a:gs>
            </a:gsLst>
            <a:lin ang="5400700"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Magenta Switch (Q2C)</a:t>
            </a:r>
            <a:endParaRPr sz="1000">
              <a:latin typeface="Calibri"/>
              <a:ea typeface="Calibri"/>
              <a:cs typeface="Calibri"/>
              <a:sym typeface="Calibri"/>
            </a:endParaRPr>
          </a:p>
        </p:txBody>
      </p:sp>
      <p:cxnSp>
        <p:nvCxnSpPr>
          <p:cNvPr id="481" name="Google Shape;481;p29"/>
          <p:cNvCxnSpPr>
            <a:stCxn id="453" idx="3"/>
            <a:endCxn id="480" idx="1"/>
          </p:cNvCxnSpPr>
          <p:nvPr/>
        </p:nvCxnSpPr>
        <p:spPr>
          <a:xfrm>
            <a:off x="4244450" y="3295167"/>
            <a:ext cx="665400" cy="434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82" name="Google Shape;482;p29"/>
          <p:cNvCxnSpPr>
            <a:stCxn id="475" idx="3"/>
            <a:endCxn id="480" idx="1"/>
          </p:cNvCxnSpPr>
          <p:nvPr/>
        </p:nvCxnSpPr>
        <p:spPr>
          <a:xfrm rot="10800000" flipH="1">
            <a:off x="4244450" y="3729867"/>
            <a:ext cx="665400" cy="98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83" name="Google Shape;483;p29"/>
          <p:cNvCxnSpPr/>
          <p:nvPr/>
        </p:nvCxnSpPr>
        <p:spPr>
          <a:xfrm>
            <a:off x="6773771" y="37105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84" name="Google Shape;484;p29"/>
          <p:cNvCxnSpPr/>
          <p:nvPr/>
        </p:nvCxnSpPr>
        <p:spPr>
          <a:xfrm rot="10800000" flipH="1">
            <a:off x="6759325" y="3334075"/>
            <a:ext cx="846300" cy="376800"/>
          </a:xfrm>
          <a:prstGeom prst="straightConnector1">
            <a:avLst/>
          </a:prstGeom>
          <a:noFill/>
          <a:ln w="19050" cap="flat" cmpd="sng">
            <a:solidFill>
              <a:srgbClr val="666666"/>
            </a:solidFill>
            <a:prstDash val="solid"/>
            <a:round/>
            <a:headEnd type="none" w="med" len="med"/>
            <a:tailEnd type="none" w="med" len="med"/>
          </a:ln>
        </p:spPr>
      </p:cxnSp>
      <p:cxnSp>
        <p:nvCxnSpPr>
          <p:cNvPr id="485" name="Google Shape;485;p29"/>
          <p:cNvCxnSpPr/>
          <p:nvPr/>
        </p:nvCxnSpPr>
        <p:spPr>
          <a:xfrm>
            <a:off x="6759325" y="3329875"/>
            <a:ext cx="846300" cy="375300"/>
          </a:xfrm>
          <a:prstGeom prst="straightConnector1">
            <a:avLst/>
          </a:prstGeom>
          <a:noFill/>
          <a:ln w="19050" cap="flat" cmpd="sng">
            <a:solidFill>
              <a:srgbClr val="666666"/>
            </a:solidFill>
            <a:prstDash val="solid"/>
            <a:round/>
            <a:headEnd type="none" w="med" len="med"/>
            <a:tailEnd type="none" w="med" len="med"/>
          </a:ln>
        </p:spPr>
      </p:cxnSp>
      <p:sp>
        <p:nvSpPr>
          <p:cNvPr id="486" name="Google Shape;486;p29"/>
          <p:cNvSpPr/>
          <p:nvPr/>
        </p:nvSpPr>
        <p:spPr>
          <a:xfrm>
            <a:off x="5324400" y="2966833"/>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Stratum</a:t>
            </a:r>
            <a:endParaRPr sz="1200" b="1">
              <a:latin typeface="Calibri"/>
              <a:ea typeface="Calibri"/>
              <a:cs typeface="Calibri"/>
              <a:sym typeface="Calibri"/>
            </a:endParaRPr>
          </a:p>
        </p:txBody>
      </p:sp>
      <p:cxnSp>
        <p:nvCxnSpPr>
          <p:cNvPr id="487" name="Google Shape;487;p29"/>
          <p:cNvCxnSpPr/>
          <p:nvPr/>
        </p:nvCxnSpPr>
        <p:spPr>
          <a:xfrm rot="10800000">
            <a:off x="5821525" y="2237100"/>
            <a:ext cx="0" cy="716100"/>
          </a:xfrm>
          <a:prstGeom prst="straightConnector1">
            <a:avLst/>
          </a:prstGeom>
          <a:noFill/>
          <a:ln w="12700" cap="flat" cmpd="sng">
            <a:solidFill>
              <a:srgbClr val="000000"/>
            </a:solidFill>
            <a:prstDash val="solid"/>
            <a:round/>
            <a:headEnd type="stealth" w="sm" len="sm"/>
            <a:tailEnd type="stealth" w="sm" len="sm"/>
          </a:ln>
        </p:spPr>
      </p:cxnSp>
      <p:sp>
        <p:nvSpPr>
          <p:cNvPr id="488" name="Google Shape;488;p29"/>
          <p:cNvSpPr/>
          <p:nvPr/>
        </p:nvSpPr>
        <p:spPr>
          <a:xfrm>
            <a:off x="3352500" y="1552400"/>
            <a:ext cx="12315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VOLTHA apps</a:t>
            </a:r>
            <a:br>
              <a:rPr lang="en-US" sz="1100" b="1">
                <a:latin typeface="Calibri"/>
                <a:ea typeface="Calibri"/>
                <a:cs typeface="Calibri"/>
                <a:sym typeface="Calibri"/>
              </a:rPr>
            </a:br>
            <a:r>
              <a:rPr lang="en-US" sz="1000">
                <a:latin typeface="Calibri"/>
                <a:ea typeface="Calibri"/>
                <a:cs typeface="Calibri"/>
                <a:sym typeface="Calibri"/>
              </a:rPr>
              <a:t>PON ctrl API</a:t>
            </a:r>
            <a:endParaRPr sz="1000">
              <a:latin typeface="Calibri"/>
              <a:ea typeface="Calibri"/>
              <a:cs typeface="Calibri"/>
              <a:sym typeface="Calibri"/>
            </a:endParaRPr>
          </a:p>
        </p:txBody>
      </p:sp>
      <p:sp>
        <p:nvSpPr>
          <p:cNvPr id="489" name="Google Shape;489;p29"/>
          <p:cNvSpPr/>
          <p:nvPr/>
        </p:nvSpPr>
        <p:spPr>
          <a:xfrm>
            <a:off x="4653814" y="1551975"/>
            <a:ext cx="11403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TRELLIS apps</a:t>
            </a:r>
            <a:endParaRPr sz="1100" b="1">
              <a:latin typeface="Calibri"/>
              <a:ea typeface="Calibri"/>
              <a:cs typeface="Calibri"/>
              <a:sym typeface="Calibri"/>
            </a:endParaRPr>
          </a:p>
          <a:p>
            <a:pPr marL="0" marR="0" lvl="0" indent="0" algn="ctr" rtl="0">
              <a:spcBef>
                <a:spcPts val="0"/>
              </a:spcBef>
              <a:spcAft>
                <a:spcPts val="0"/>
              </a:spcAft>
              <a:buNone/>
            </a:pPr>
            <a:r>
              <a:rPr lang="en-US" sz="1000">
                <a:latin typeface="Calibri"/>
                <a:ea typeface="Calibri"/>
                <a:cs typeface="Calibri"/>
                <a:sym typeface="Calibri"/>
              </a:rPr>
              <a:t>Routing API</a:t>
            </a:r>
            <a:endParaRPr sz="1000">
              <a:latin typeface="Calibri"/>
              <a:ea typeface="Calibri"/>
              <a:cs typeface="Calibri"/>
              <a:sym typeface="Calibri"/>
            </a:endParaRPr>
          </a:p>
        </p:txBody>
      </p:sp>
      <p:sp>
        <p:nvSpPr>
          <p:cNvPr id="490" name="Google Shape;490;p29"/>
          <p:cNvSpPr/>
          <p:nvPr/>
        </p:nvSpPr>
        <p:spPr>
          <a:xfrm>
            <a:off x="5850870" y="1553750"/>
            <a:ext cx="1231500" cy="342300"/>
          </a:xfrm>
          <a:prstGeom prst="hexagon">
            <a:avLst>
              <a:gd name="adj" fmla="val 25000"/>
              <a:gd name="vf" fmla="val 115470"/>
            </a:avLst>
          </a:prstGeom>
          <a:gradFill>
            <a:gsLst>
              <a:gs pos="0">
                <a:srgbClr val="DCECD5"/>
              </a:gs>
              <a:gs pos="100000">
                <a:srgbClr val="93BC81"/>
              </a:gs>
            </a:gsLst>
            <a:lin ang="5400012" scaled="0"/>
          </a:gradFill>
          <a:ln w="9525" cap="flat" cmpd="sng">
            <a:solidFill>
              <a:srgbClr val="434343"/>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latin typeface="Calibri"/>
                <a:ea typeface="Calibri"/>
                <a:cs typeface="Calibri"/>
                <a:sym typeface="Calibri"/>
              </a:rPr>
              <a:t>Tassen App</a:t>
            </a:r>
            <a:endParaRPr sz="11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CUPS API impl</a:t>
            </a:r>
            <a:endParaRPr sz="1100" b="1">
              <a:latin typeface="Calibri"/>
              <a:ea typeface="Calibri"/>
              <a:cs typeface="Calibri"/>
              <a:sym typeface="Calibri"/>
            </a:endParaRPr>
          </a:p>
        </p:txBody>
      </p:sp>
      <p:sp>
        <p:nvSpPr>
          <p:cNvPr id="491" name="Google Shape;491;p29"/>
          <p:cNvSpPr/>
          <p:nvPr/>
        </p:nvSpPr>
        <p:spPr>
          <a:xfrm>
            <a:off x="6053770" y="10699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6671490" y="1069940"/>
            <a:ext cx="238800" cy="4776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txBox="1"/>
          <p:nvPr/>
        </p:nvSpPr>
        <p:spPr>
          <a:xfrm>
            <a:off x="5250108" y="1129739"/>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494" name="Google Shape;494;p29"/>
          <p:cNvSpPr txBox="1"/>
          <p:nvPr/>
        </p:nvSpPr>
        <p:spPr>
          <a:xfrm>
            <a:off x="5951658" y="1129718"/>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sp>
        <p:nvSpPr>
          <p:cNvPr id="495" name="Google Shape;495;p29"/>
          <p:cNvSpPr/>
          <p:nvPr/>
        </p:nvSpPr>
        <p:spPr>
          <a:xfrm>
            <a:off x="5810250" y="1894275"/>
            <a:ext cx="626392" cy="980530"/>
          </a:xfrm>
          <a:custGeom>
            <a:avLst/>
            <a:gdLst/>
            <a:ahLst/>
            <a:cxnLst/>
            <a:rect l="l" t="t" r="r" b="b"/>
            <a:pathLst>
              <a:path w="15805" h="39139" extrusionOk="0">
                <a:moveTo>
                  <a:pt x="15586" y="0"/>
                </a:moveTo>
                <a:cubicBezTo>
                  <a:pt x="15413" y="1501"/>
                  <a:pt x="16683" y="6407"/>
                  <a:pt x="14547" y="9005"/>
                </a:cubicBezTo>
                <a:cubicBezTo>
                  <a:pt x="12411" y="11603"/>
                  <a:pt x="5196" y="10564"/>
                  <a:pt x="2771" y="15586"/>
                </a:cubicBezTo>
                <a:cubicBezTo>
                  <a:pt x="347" y="20608"/>
                  <a:pt x="462" y="35214"/>
                  <a:pt x="0" y="39139"/>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sp>
        <p:nvSpPr>
          <p:cNvPr id="496" name="Google Shape;496;p29"/>
          <p:cNvSpPr/>
          <p:nvPr/>
        </p:nvSpPr>
        <p:spPr>
          <a:xfrm>
            <a:off x="5708825" y="553200"/>
            <a:ext cx="15156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sp>
        <p:nvSpPr>
          <p:cNvPr id="497" name="Google Shape;497;p29"/>
          <p:cNvSpPr txBox="1"/>
          <p:nvPr/>
        </p:nvSpPr>
        <p:spPr>
          <a:xfrm>
            <a:off x="7847225" y="1212125"/>
            <a:ext cx="10845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498" name="Google Shape;498;p29"/>
          <p:cNvSpPr/>
          <p:nvPr/>
        </p:nvSpPr>
        <p:spPr>
          <a:xfrm>
            <a:off x="8204903" y="828085"/>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29"/>
          <p:cNvCxnSpPr>
            <a:stCxn id="498" idx="1"/>
            <a:endCxn id="496" idx="3"/>
          </p:cNvCxnSpPr>
          <p:nvPr/>
        </p:nvCxnSpPr>
        <p:spPr>
          <a:xfrm rot="10800000">
            <a:off x="7224503" y="755644"/>
            <a:ext cx="980400" cy="288900"/>
          </a:xfrm>
          <a:prstGeom prst="bentConnector3">
            <a:avLst>
              <a:gd name="adj1" fmla="val 55475"/>
            </a:avLst>
          </a:prstGeom>
          <a:noFill/>
          <a:ln w="28575" cap="flat" cmpd="sng">
            <a:solidFill>
              <a:schemeClr val="dk2"/>
            </a:solidFill>
            <a:prstDash val="solid"/>
            <a:round/>
            <a:headEnd type="none" w="med" len="med"/>
            <a:tailEnd type="triangle" w="med" len="med"/>
          </a:ln>
        </p:spPr>
      </p:cxnSp>
      <p:cxnSp>
        <p:nvCxnSpPr>
          <p:cNvPr id="500" name="Google Shape;500;p29"/>
          <p:cNvCxnSpPr>
            <a:stCxn id="498" idx="1"/>
          </p:cNvCxnSpPr>
          <p:nvPr/>
        </p:nvCxnSpPr>
        <p:spPr>
          <a:xfrm flipH="1">
            <a:off x="7111103" y="1044544"/>
            <a:ext cx="1093800" cy="5898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501" name="Google Shape;501;p29"/>
          <p:cNvSpPr txBox="1"/>
          <p:nvPr/>
        </p:nvSpPr>
        <p:spPr>
          <a:xfrm>
            <a:off x="7696197" y="2552675"/>
            <a:ext cx="144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bng-q2c.p4</a:t>
            </a:r>
            <a:endParaRPr sz="1000"/>
          </a:p>
        </p:txBody>
      </p:sp>
      <p:sp>
        <p:nvSpPr>
          <p:cNvPr id="502" name="Google Shape;502;p29"/>
          <p:cNvSpPr/>
          <p:nvPr/>
        </p:nvSpPr>
        <p:spPr>
          <a:xfrm>
            <a:off x="8203178" y="211976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29"/>
          <p:cNvCxnSpPr>
            <a:stCxn id="502" idx="1"/>
            <a:endCxn id="486" idx="3"/>
          </p:cNvCxnSpPr>
          <p:nvPr/>
        </p:nvCxnSpPr>
        <p:spPr>
          <a:xfrm flipH="1">
            <a:off x="6281978" y="2336219"/>
            <a:ext cx="1921200" cy="742800"/>
          </a:xfrm>
          <a:prstGeom prst="bentConnector3">
            <a:avLst>
              <a:gd name="adj1" fmla="val 27816"/>
            </a:avLst>
          </a:prstGeom>
          <a:noFill/>
          <a:ln w="28575" cap="flat" cmpd="sng">
            <a:solidFill>
              <a:schemeClr val="dk2"/>
            </a:solidFill>
            <a:prstDash val="solid"/>
            <a:round/>
            <a:headEnd type="none" w="med" len="med"/>
            <a:tailEnd type="triangle" w="med" len="med"/>
          </a:ln>
        </p:spPr>
      </p:cxnSp>
      <p:sp>
        <p:nvSpPr>
          <p:cNvPr id="504" name="Google Shape;504;p29"/>
          <p:cNvSpPr/>
          <p:nvPr/>
        </p:nvSpPr>
        <p:spPr>
          <a:xfrm>
            <a:off x="8276714" y="1560364"/>
            <a:ext cx="199200" cy="4503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txBox="1"/>
          <p:nvPr/>
        </p:nvSpPr>
        <p:spPr>
          <a:xfrm>
            <a:off x="7686389" y="1572868"/>
            <a:ext cx="665400" cy="33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a:solidFill>
                  <a:srgbClr val="38761D"/>
                </a:solidFill>
              </a:rPr>
              <a:t>Maps to</a:t>
            </a:r>
            <a:endParaRPr sz="1000" b="1">
              <a:solidFill>
                <a:srgbClr val="38761D"/>
              </a:solidFill>
            </a:endParaRPr>
          </a:p>
        </p:txBody>
      </p:sp>
      <p:cxnSp>
        <p:nvCxnSpPr>
          <p:cNvPr id="506" name="Google Shape;506;p29"/>
          <p:cNvCxnSpPr>
            <a:stCxn id="502" idx="1"/>
          </p:cNvCxnSpPr>
          <p:nvPr/>
        </p:nvCxnSpPr>
        <p:spPr>
          <a:xfrm rot="10800000">
            <a:off x="7118678" y="1804919"/>
            <a:ext cx="1084500" cy="5313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507" name="Google Shape;507;p29"/>
          <p:cNvSpPr/>
          <p:nvPr/>
        </p:nvSpPr>
        <p:spPr>
          <a:xfrm>
            <a:off x="2574275" y="4073800"/>
            <a:ext cx="1821900" cy="659100"/>
          </a:xfrm>
          <a:prstGeom prst="wedgeRoundRectCallout">
            <a:avLst>
              <a:gd name="adj1" fmla="val 85868"/>
              <a:gd name="adj2" fmla="val -85175"/>
              <a:gd name="adj3" fmla="val 0"/>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a:t>Provides both fabric and BNG-UP capabilities in one chip.</a:t>
            </a:r>
            <a:endParaRPr sz="1000" i="1"/>
          </a:p>
        </p:txBody>
      </p:sp>
    </p:spTree>
  </p:cSld>
  <p:clrMapOvr>
    <a:masterClrMapping/>
  </p:clrMapOvr>
</p:sld>
</file>

<file path=ppt/theme/theme1.xml><?xml version="1.0" encoding="utf-8"?>
<a:theme xmlns:a="http://schemas.openxmlformats.org/drawingml/2006/main" name="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2441</Words>
  <Application>Microsoft Macintosh PowerPoint</Application>
  <PresentationFormat>On-screen Show (16:9)</PresentationFormat>
  <Paragraphs>412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Noto Sans Adlam</vt:lpstr>
      <vt:lpstr>Noto Sans Symbols</vt:lpstr>
      <vt:lpstr>Source Code Pro</vt:lpstr>
      <vt:lpstr>Source Sans Pro</vt:lpstr>
      <vt:lpstr>Office Theme</vt:lpstr>
      <vt:lpstr>Tassen Overview</vt:lpstr>
      <vt:lpstr>Options for BNG Disaggregation</vt:lpstr>
      <vt:lpstr>Tassen BNG-UP Logical Model and API</vt:lpstr>
      <vt:lpstr>Logical vs. Physical Pipelines</vt:lpstr>
      <vt:lpstr>Test Everything!</vt:lpstr>
      <vt:lpstr>BBF Disaggregated BNG Architecture (WT-459)</vt:lpstr>
      <vt:lpstr>CUPS API: From PFCP to Tassen </vt:lpstr>
      <vt:lpstr>CUPS API: From PFCP to Tassen </vt:lpstr>
      <vt:lpstr>SEBA with Magenta Switch </vt:lpstr>
      <vt:lpstr>Aside: Proposal for a Stratum-based Magenta Switch</vt:lpstr>
      <vt:lpstr>SEBA with SmartNIC </vt:lpstr>
      <vt:lpstr>SEBA with SD-BNG Tofino + Qumran AX</vt:lpstr>
      <vt:lpstr>Tofino+QAX Pipeline with Functional Split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Tassen: Towards a Next-Generation BNG CUPS API</dc:title>
  <cp:lastModifiedBy>Craig Stevens</cp:lastModifiedBy>
  <cp:revision>9</cp:revision>
  <dcterms:modified xsi:type="dcterms:W3CDTF">2021-04-08T13:50:41Z</dcterms:modified>
</cp:coreProperties>
</file>