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2" r:id="rId6"/>
    <p:sldId id="277" r:id="rId7"/>
    <p:sldId id="278" r:id="rId8"/>
    <p:sldId id="265" r:id="rId9"/>
    <p:sldId id="273" r:id="rId10"/>
    <p:sldId id="275" r:id="rId11"/>
    <p:sldId id="279" r:id="rId12"/>
    <p:sldId id="280" r:id="rId13"/>
    <p:sldId id="281" r:id="rId14"/>
    <p:sldId id="28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Pale</c:v>
                </c:pt>
                <c:pt idx="1">
                  <c:v>Fair white</c:v>
                </c:pt>
                <c:pt idx="2">
                  <c:v>Medium white</c:v>
                </c:pt>
                <c:pt idx="3">
                  <c:v>Olive</c:v>
                </c:pt>
                <c:pt idx="4">
                  <c:v>Dark</c:v>
                </c:pt>
                <c:pt idx="5">
                  <c:v>Black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</c:v>
                </c:pt>
                <c:pt idx="1">
                  <c:v>31</c:v>
                </c:pt>
                <c:pt idx="2">
                  <c:v>41</c:v>
                </c:pt>
                <c:pt idx="3">
                  <c:v>51</c:v>
                </c:pt>
                <c:pt idx="4">
                  <c:v>82</c:v>
                </c:pt>
                <c:pt idx="5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73-4807-BB1E-DEEDA150B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01069440"/>
        <c:axId val="601069048"/>
      </c:barChart>
      <c:catAx>
        <c:axId val="60106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69048"/>
        <c:crosses val="autoZero"/>
        <c:auto val="1"/>
        <c:lblAlgn val="ctr"/>
        <c:lblOffset val="100"/>
        <c:noMultiLvlLbl val="0"/>
      </c:catAx>
      <c:valAx>
        <c:axId val="601069048"/>
        <c:scaling>
          <c:orientation val="minMax"/>
          <c:max val="160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694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30-Apr-17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30-Apr-17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30-Apr-17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30-Apr-17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30-Apr-17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30-Apr-17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go to the beach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Mango Bay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your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1" y="1676400"/>
            <a:ext cx="9601201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Thanks for your</a:t>
            </a:r>
          </a:p>
          <a:p>
            <a:pPr marL="0" indent="0" algn="ctr">
              <a:buNone/>
            </a:pPr>
            <a:r>
              <a:rPr lang="en-US" sz="9600" dirty="0"/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3196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going to the beach easy and safe</a:t>
            </a:r>
          </a:p>
          <a:p>
            <a:r>
              <a:rPr lang="en-US" dirty="0"/>
              <a:t>Protecting beach-goers from sunburns and HABs</a:t>
            </a:r>
          </a:p>
          <a:p>
            <a:r>
              <a:rPr lang="en-US" dirty="0"/>
              <a:t>Personal advices for each user</a:t>
            </a:r>
          </a:p>
          <a:p>
            <a:r>
              <a:rPr lang="en-US" dirty="0"/>
              <a:t>Educate the users with informative layers about the science of the UV index and how to prevent it’s rising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 Index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Latitude</a:t>
            </a:r>
          </a:p>
          <a:p>
            <a:r>
              <a:rPr lang="en-US" dirty="0"/>
              <a:t>Altitude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Cloudiness</a:t>
            </a:r>
          </a:p>
        </p:txBody>
      </p:sp>
      <p:pic>
        <p:nvPicPr>
          <p:cNvPr id="1026" name="Picture 2" descr="http://4.bp.blogspot.com/-pJcnXRag6nA/VZPUKwVWY1I/AAAAAAAABdk/8zFYnTXwPMo/s1600/UV-Scale-Description-rev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1676400"/>
            <a:ext cx="6653051" cy="271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5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UV Index</a:t>
            </a:r>
          </a:p>
          <a:p>
            <a:r>
              <a:rPr lang="en-US" dirty="0"/>
              <a:t>Skin color</a:t>
            </a:r>
          </a:p>
          <a:p>
            <a:r>
              <a:rPr lang="en-US" dirty="0"/>
              <a:t>Clothes</a:t>
            </a:r>
          </a:p>
          <a:p>
            <a:r>
              <a:rPr lang="en-US" dirty="0"/>
              <a:t>Sunscreen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01" y="820205"/>
            <a:ext cx="4433411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77" y="3182405"/>
            <a:ext cx="4159458" cy="21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4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7.0 UV Index – Minutes to sunburn</a:t>
            </a:r>
          </a:p>
        </p:txBody>
      </p:sp>
      <p:graphicFrame>
        <p:nvGraphicFramePr>
          <p:cNvPr id="6" name="Content Placeholder 5" descr="Clustered column chart showing the values of 3 series for 4 categori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569290"/>
              </p:ext>
            </p:extLst>
          </p:nvPr>
        </p:nvGraphicFramePr>
        <p:xfrm>
          <a:off x="1293813" y="1676400"/>
          <a:ext cx="9601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Personalization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676401"/>
            <a:ext cx="5728496" cy="449579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1211" y="1676401"/>
            <a:ext cx="3740839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Face detection:</a:t>
            </a:r>
          </a:p>
          <a:p>
            <a:pPr marL="0" indent="0">
              <a:buNone/>
            </a:pPr>
            <a:r>
              <a:rPr lang="en-US" dirty="0"/>
              <a:t>Skin color: White</a:t>
            </a:r>
          </a:p>
          <a:p>
            <a:pPr marL="342900" indent="-342900"/>
            <a:r>
              <a:rPr lang="en-US" dirty="0"/>
              <a:t>High sunscreen factor</a:t>
            </a:r>
          </a:p>
          <a:p>
            <a:pPr marL="342900" indent="-342900"/>
            <a:r>
              <a:rPr lang="en-US" dirty="0"/>
              <a:t>Short time to sunburn</a:t>
            </a:r>
          </a:p>
          <a:p>
            <a:pPr marL="342900" indent="-342900"/>
            <a:r>
              <a:rPr lang="en-US" dirty="0"/>
              <a:t>Protective clothing</a:t>
            </a:r>
          </a:p>
          <a:p>
            <a:pPr marL="0" indent="0">
              <a:buNone/>
            </a:pPr>
            <a:r>
              <a:rPr lang="en-US" dirty="0"/>
              <a:t>Eye color: Light brown</a:t>
            </a:r>
          </a:p>
          <a:p>
            <a:pPr marL="342900" indent="-342900"/>
            <a:r>
              <a:rPr lang="en-US" dirty="0"/>
              <a:t>Sunglasses preferred but not necessary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based beach recommendations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3811" y="1676400"/>
            <a:ext cx="490855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Choose which beach to visit based on:</a:t>
            </a:r>
          </a:p>
          <a:p>
            <a:pPr marL="342900" indent="-342900"/>
            <a:r>
              <a:rPr lang="en-US" dirty="0"/>
              <a:t>Weather conditions</a:t>
            </a:r>
          </a:p>
          <a:p>
            <a:pPr marL="342900" indent="-342900"/>
            <a:r>
              <a:rPr lang="en-US" dirty="0"/>
              <a:t>UV Index</a:t>
            </a:r>
          </a:p>
          <a:p>
            <a:pPr marL="342900" indent="-342900"/>
            <a:r>
              <a:rPr lang="en-US" dirty="0"/>
              <a:t>HABs</a:t>
            </a:r>
          </a:p>
          <a:p>
            <a:pPr marL="342900" indent="-342900"/>
            <a:r>
              <a:rPr lang="en-US" dirty="0"/>
              <a:t>Distance</a:t>
            </a:r>
          </a:p>
          <a:p>
            <a:pPr marL="342900" indent="-342900"/>
            <a:r>
              <a:rPr lang="en-US" dirty="0"/>
              <a:t>Pictures</a:t>
            </a:r>
          </a:p>
          <a:p>
            <a:pPr marL="342900" indent="-342900"/>
            <a:r>
              <a:rPr lang="en-US" dirty="0"/>
              <a:t>Rating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524000"/>
            <a:ext cx="2853689" cy="4756148"/>
          </a:xfrm>
        </p:spPr>
      </p:pic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advices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to visit the beach</a:t>
            </a:r>
          </a:p>
          <a:p>
            <a:r>
              <a:rPr lang="en-US" dirty="0"/>
              <a:t>Which SPF to use</a:t>
            </a:r>
          </a:p>
          <a:p>
            <a:r>
              <a:rPr lang="en-US" dirty="0"/>
              <a:t>Maximum sun exposure</a:t>
            </a:r>
          </a:p>
          <a:p>
            <a:r>
              <a:rPr lang="en-US" dirty="0"/>
              <a:t>What to wear</a:t>
            </a:r>
          </a:p>
          <a:p>
            <a:r>
              <a:rPr lang="en-US" dirty="0"/>
              <a:t>Warnings about unexpected dangerous weather conditions</a:t>
            </a:r>
          </a:p>
          <a:p>
            <a:r>
              <a:rPr lang="en-US" dirty="0"/>
              <a:t>Cautions about harmful and unhealthy beach activities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457200"/>
            <a:ext cx="3429000" cy="5715000"/>
          </a:xfrm>
        </p:spPr>
      </p:pic>
    </p:spTree>
    <p:extLst>
      <p:ext uri="{BB962C8B-B14F-4D97-AF65-F5344CB8AC3E}">
        <p14:creationId xmlns:p14="http://schemas.microsoft.com/office/powerpoint/2010/main" val="198299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Straightforward and practical explanations of the UV Index science</a:t>
            </a:r>
          </a:p>
          <a:p>
            <a:r>
              <a:rPr lang="en-US" dirty="0"/>
              <a:t>Health tips</a:t>
            </a:r>
          </a:p>
          <a:p>
            <a:r>
              <a:rPr lang="en-US" dirty="0"/>
              <a:t>Skin cancer early detection and self exams</a:t>
            </a:r>
          </a:p>
          <a:p>
            <a:r>
              <a:rPr lang="en-US" dirty="0"/>
              <a:t>Protecting the ozone layers and the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480</TotalTime>
  <Words>182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Serenity 16x9</vt:lpstr>
      <vt:lpstr>Let’s go to the beach</vt:lpstr>
      <vt:lpstr>Motivation</vt:lpstr>
      <vt:lpstr>UV Index factors</vt:lpstr>
      <vt:lpstr>Sunburn factors</vt:lpstr>
      <vt:lpstr>7.0 UV Index – Minutes to sunburn</vt:lpstr>
      <vt:lpstr>Personalization</vt:lpstr>
      <vt:lpstr>Location based beach recommendations</vt:lpstr>
      <vt:lpstr>Personal advices</vt:lpstr>
      <vt:lpstr>Education</vt:lpstr>
      <vt:lpstr>Time for your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 to the beach</dc:title>
  <dc:creator>Acer</dc:creator>
  <cp:lastModifiedBy>Марко Николов</cp:lastModifiedBy>
  <cp:revision>16</cp:revision>
  <dcterms:created xsi:type="dcterms:W3CDTF">2017-04-29T18:44:38Z</dcterms:created>
  <dcterms:modified xsi:type="dcterms:W3CDTF">2017-04-30T12:01:50Z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