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87" r:id="rId18"/>
    <p:sldId id="271" r:id="rId19"/>
    <p:sldId id="272" r:id="rId20"/>
    <p:sldId id="288" r:id="rId21"/>
    <p:sldId id="273" r:id="rId22"/>
    <p:sldId id="274" r:id="rId23"/>
    <p:sldId id="289" r:id="rId24"/>
    <p:sldId id="275" r:id="rId25"/>
    <p:sldId id="276" r:id="rId26"/>
    <p:sldId id="290" r:id="rId27"/>
    <p:sldId id="277" r:id="rId28"/>
    <p:sldId id="278" r:id="rId29"/>
    <p:sldId id="279" r:id="rId30"/>
    <p:sldId id="280" r:id="rId31"/>
    <p:sldId id="281" r:id="rId32"/>
    <p:sldId id="282" r:id="rId33"/>
    <p:sldId id="283" r:id="rId34"/>
    <p:sldId id="284" r:id="rId3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2" d="100"/>
          <a:sy n="102" d="100"/>
        </p:scale>
        <p:origin x="25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53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724090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651726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7310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229073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25387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construction_cranes_vplus_standard_en_20230830/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71474" y="1104900"/>
            <a:ext cx="5954297" cy="1133475"/>
          </a:xfrm>
          <a:prstGeom prst="rect">
            <a:avLst/>
          </a:prstGeom>
          <a:noFill/>
          <a:ln/>
        </p:spPr>
        <p:txBody>
          <a:bodyPr wrap="square" rtlCol="0" anchor="b"/>
          <a:lstStyle/>
          <a:p>
            <a:pPr marL="0" indent="0" algn="l">
              <a:buNone/>
            </a:pPr>
            <a:r>
              <a:rPr lang="en-US" sz="2496" b="1" dirty="0">
                <a:solidFill>
                  <a:srgbClr val="1537BE"/>
                </a:solidFill>
                <a:latin typeface="Noto Sans SC" pitchFamily="34" charset="0"/>
                <a:ea typeface="Noto Sans SC" pitchFamily="34" charset="-122"/>
                <a:cs typeface="Noto Sans SC" pitchFamily="34" charset="-120"/>
              </a:rPr>
              <a:t>基于机器学习的分布式系统故障诊断系统</a:t>
            </a:r>
            <a:endParaRPr lang="en-US" sz="2496" dirty="0"/>
          </a:p>
        </p:txBody>
      </p:sp>
      <p:sp>
        <p:nvSpPr>
          <p:cNvPr id="3" name="Text 1"/>
          <p:cNvSpPr/>
          <p:nvPr/>
        </p:nvSpPr>
        <p:spPr>
          <a:xfrm>
            <a:off x="371475" y="2238375"/>
            <a:ext cx="4601528" cy="428625"/>
          </a:xfrm>
          <a:prstGeom prst="rect">
            <a:avLst/>
          </a:prstGeom>
          <a:noFill/>
          <a:ln/>
        </p:spPr>
        <p:txBody>
          <a:bodyPr wrap="square" rtlCol="0" anchor="ctr"/>
          <a:lstStyle/>
          <a:p>
            <a:pPr marL="0" indent="0" algn="l">
              <a:buNone/>
            </a:pPr>
            <a:r>
              <a:rPr lang="en-US" sz="1920" dirty="0">
                <a:solidFill>
                  <a:srgbClr val="646464"/>
                </a:solidFill>
                <a:latin typeface="Noto Sans SC" pitchFamily="34" charset="0"/>
                <a:ea typeface="Noto Sans SC" pitchFamily="34" charset="-122"/>
                <a:cs typeface="Noto Sans SC" pitchFamily="34" charset="-120"/>
              </a:rPr>
              <a:t>架构评审</a:t>
            </a:r>
            <a:endParaRPr lang="en-US" sz="1920" dirty="0"/>
          </a:p>
        </p:txBody>
      </p:sp>
      <p:sp>
        <p:nvSpPr>
          <p:cNvPr id="4" name="Text 2"/>
          <p:cNvSpPr/>
          <p:nvPr/>
        </p:nvSpPr>
        <p:spPr>
          <a:xfrm>
            <a:off x="371475" y="4162425"/>
            <a:ext cx="1943100" cy="276225"/>
          </a:xfrm>
          <a:prstGeom prst="rect">
            <a:avLst/>
          </a:prstGeom>
          <a:noFill/>
          <a:ln/>
        </p:spPr>
        <p:txBody>
          <a:bodyPr wrap="square" rtlCol="0" anchor="ctr"/>
          <a:lstStyle/>
          <a:p>
            <a:pPr marL="0" indent="0" algn="l">
              <a:buNone/>
            </a:pPr>
            <a:endParaRPr lang="en-US" sz="1200" dirty="0"/>
          </a:p>
        </p:txBody>
      </p:sp>
      <p:sp>
        <p:nvSpPr>
          <p:cNvPr id="5" name="Text 3"/>
          <p:cNvSpPr/>
          <p:nvPr/>
        </p:nvSpPr>
        <p:spPr>
          <a:xfrm>
            <a:off x="371475" y="4410075"/>
            <a:ext cx="1943100" cy="276225"/>
          </a:xfrm>
          <a:prstGeom prst="rect">
            <a:avLst/>
          </a:prstGeom>
          <a:noFill/>
          <a:ln/>
        </p:spPr>
        <p:txBody>
          <a:bodyPr wrap="square" rtlCol="0" anchor="ctr"/>
          <a:lstStyle/>
          <a:p>
            <a:pPr marL="0" indent="0" algn="l">
              <a:buNone/>
            </a:pPr>
            <a:endParaRPr lang="en-US" sz="1200" dirty="0"/>
          </a:p>
        </p:txBody>
      </p:sp>
      <p:sp>
        <p:nvSpPr>
          <p:cNvPr id="6" name="Text 1">
            <a:extLst>
              <a:ext uri="{FF2B5EF4-FFF2-40B4-BE49-F238E27FC236}">
                <a16:creationId xmlns:a16="http://schemas.microsoft.com/office/drawing/2014/main" id="{50890E72-B33E-41C7-A86C-532F11C96BAB}"/>
              </a:ext>
            </a:extLst>
          </p:cNvPr>
          <p:cNvSpPr/>
          <p:nvPr/>
        </p:nvSpPr>
        <p:spPr>
          <a:xfrm>
            <a:off x="371474" y="3371850"/>
            <a:ext cx="4861708" cy="790575"/>
          </a:xfrm>
          <a:prstGeom prst="rect">
            <a:avLst/>
          </a:prstGeom>
          <a:noFill/>
          <a:ln/>
        </p:spPr>
        <p:txBody>
          <a:bodyPr wrap="square" rtlCol="0" anchor="ctr"/>
          <a:lstStyle/>
          <a:p>
            <a:pPr marL="0" indent="0" algn="l">
              <a:buNone/>
            </a:pPr>
            <a:r>
              <a:rPr lang="zh-CN" altLang="en-US" sz="2000" dirty="0">
                <a:solidFill>
                  <a:srgbClr val="646464"/>
                </a:solidFill>
                <a:latin typeface="Noto Sans SC" pitchFamily="34" charset="0"/>
                <a:ea typeface="Noto Sans SC" pitchFamily="34" charset="-122"/>
                <a:cs typeface="Noto Sans SC" pitchFamily="34" charset="-120"/>
              </a:rPr>
              <a:t>张骁凯	软件</a:t>
            </a:r>
            <a:r>
              <a:rPr lang="en-US" altLang="zh-CN" sz="2000" dirty="0">
                <a:solidFill>
                  <a:srgbClr val="646464"/>
                </a:solidFill>
                <a:latin typeface="Noto Sans SC" pitchFamily="34" charset="0"/>
                <a:ea typeface="Noto Sans SC" pitchFamily="34" charset="-122"/>
                <a:cs typeface="Noto Sans SC" pitchFamily="34" charset="-120"/>
              </a:rPr>
              <a:t>2102</a:t>
            </a:r>
            <a:r>
              <a:rPr lang="zh-CN" altLang="en-US" sz="2000" dirty="0">
                <a:solidFill>
                  <a:srgbClr val="646464"/>
                </a:solidFill>
                <a:latin typeface="Noto Sans SC" pitchFamily="34" charset="0"/>
                <a:ea typeface="Noto Sans SC" pitchFamily="34" charset="-122"/>
                <a:cs typeface="Noto Sans SC" pitchFamily="34" charset="-120"/>
              </a:rPr>
              <a:t>班  </a:t>
            </a:r>
            <a:r>
              <a:rPr lang="en-US" sz="2000" dirty="0">
                <a:solidFill>
                  <a:srgbClr val="646464"/>
                </a:solidFill>
                <a:latin typeface="Noto Sans SC" pitchFamily="34" charset="0"/>
                <a:ea typeface="Noto Sans SC" pitchFamily="34" charset="-122"/>
                <a:cs typeface="Noto Sans SC" pitchFamily="34" charset="-120"/>
              </a:rPr>
              <a:t>U202117281</a:t>
            </a:r>
          </a:p>
          <a:p>
            <a:pPr marL="0" indent="0" algn="l">
              <a:buNone/>
            </a:pPr>
            <a:r>
              <a:rPr lang="zh-CN" altLang="en-US" sz="2000" dirty="0">
                <a:solidFill>
                  <a:srgbClr val="646464"/>
                </a:solidFill>
                <a:latin typeface="Noto Sans SC" pitchFamily="34" charset="0"/>
                <a:ea typeface="Noto Sans SC" pitchFamily="34" charset="-122"/>
                <a:cs typeface="Noto Sans SC" pitchFamily="34" charset="-120"/>
              </a:rPr>
              <a:t>陈德霆  软件</a:t>
            </a:r>
            <a:r>
              <a:rPr lang="en-US" altLang="zh-CN" sz="2000" dirty="0">
                <a:solidFill>
                  <a:srgbClr val="646464"/>
                </a:solidFill>
                <a:latin typeface="Noto Sans SC" pitchFamily="34" charset="0"/>
                <a:ea typeface="Noto Sans SC" pitchFamily="34" charset="-122"/>
                <a:cs typeface="Noto Sans SC" pitchFamily="34" charset="-120"/>
              </a:rPr>
              <a:t>2102</a:t>
            </a:r>
            <a:r>
              <a:rPr lang="zh-CN" altLang="en-US" sz="2000" dirty="0">
                <a:solidFill>
                  <a:srgbClr val="646464"/>
                </a:solidFill>
                <a:latin typeface="Noto Sans SC" pitchFamily="34" charset="0"/>
                <a:ea typeface="Noto Sans SC" pitchFamily="34" charset="-122"/>
                <a:cs typeface="Noto Sans SC" pitchFamily="34" charset="-120"/>
              </a:rPr>
              <a:t>班  </a:t>
            </a:r>
            <a:r>
              <a:rPr lang="en-US" sz="2000" dirty="0">
                <a:solidFill>
                  <a:srgbClr val="646464"/>
                </a:solidFill>
                <a:latin typeface="Noto Sans SC" pitchFamily="34" charset="0"/>
                <a:ea typeface="Noto Sans SC" pitchFamily="34" charset="-122"/>
                <a:cs typeface="Noto Sans SC" pitchFamily="34" charset="-120"/>
              </a:rPr>
              <a:t>U202117254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高优先级质量属性：</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性能</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系统应具有高效的故障数据处理和分析能力；</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安全性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确保故障数据的安全存储和传输；</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系统在多种环境下稳定运行；</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可维护性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系统应易于升级和维护；</a:t>
            </a:r>
            <a:endParaRPr lang="en-US" sz="1408" dirty="0"/>
          </a:p>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易用性</a:t>
            </a:r>
            <a:r>
              <a:rPr lang="en-US" sz="1408" dirty="0">
                <a:solidFill>
                  <a:srgbClr val="383838"/>
                </a:solidFill>
                <a:latin typeface="Noto Sans SC" pitchFamily="34" charset="0"/>
                <a:ea typeface="Noto Sans SC" pitchFamily="34" charset="-122"/>
                <a:cs typeface="Noto Sans SC" pitchFamily="34" charset="-120"/>
              </a:rPr>
              <a:t>：</a:t>
            </a:r>
            <a:br/>
            <a:r>
              <a:rPr lang="en-US" sz="1408" dirty="0">
                <a:solidFill>
                  <a:srgbClr val="383838"/>
                </a:solidFill>
                <a:latin typeface="Noto Sans SC" pitchFamily="34" charset="0"/>
                <a:ea typeface="Noto Sans SC" pitchFamily="34" charset="-122"/>
                <a:cs typeface="Noto Sans SC" pitchFamily="34" charset="-120"/>
              </a:rPr>
              <a:t>用户界面应直观易操作。</a:t>
            </a:r>
            <a:endParaRPr lang="en-US" sz="140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重要但优先级较低的属性：</a:t>
            </a:r>
            <a:endParaRPr lang="en-US" sz="2400" dirty="0"/>
          </a:p>
        </p:txBody>
      </p:sp>
      <p:sp>
        <p:nvSpPr>
          <p:cNvPr id="3" name="Text 1"/>
          <p:cNvSpPr/>
          <p:nvPr/>
        </p:nvSpPr>
        <p:spPr>
          <a:xfrm>
            <a:off x="762000" y="1052512"/>
            <a:ext cx="7715250" cy="24003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模块性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系统各模块之间解耦合，支持灵活配置和拓展；</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可修改性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系统能够方便地进行功能调整和扩展；</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可测试性</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支持各层级的测试，保障系统质量。</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三、构架表述</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三、构架表述</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3.1 与构架商业周期的关系</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3.2 系统的整体结构</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3.3 质量属性及采用的战术</a:t>
            </a:r>
            <a:endParaRPr lang="en-US" sz="153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3.1 与构架商业周期的关系</a:t>
            </a:r>
            <a:endParaRPr lang="en-US" sz="2400" dirty="0"/>
          </a:p>
        </p:txBody>
      </p:sp>
      <p:pic>
        <p:nvPicPr>
          <p:cNvPr id="3" name="Image 0" descr="https://bucket-mindshow.oss-cn-beijing.aliyuncs.com/file/6764203/20231008151802_69fv.png"/>
          <p:cNvPicPr>
            <a:picLocks noChangeAspect="1"/>
          </p:cNvPicPr>
          <p:nvPr/>
        </p:nvPicPr>
        <p:blipFill>
          <a:blip r:embed="rId3"/>
          <a:stretch>
            <a:fillRect/>
          </a:stretch>
        </p:blipFill>
        <p:spPr>
          <a:xfrm>
            <a:off x="814388" y="1052512"/>
            <a:ext cx="761047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3.2 系统的整体结构</a:t>
            </a:r>
            <a:endParaRPr lang="en-US" sz="2400" dirty="0"/>
          </a:p>
        </p:txBody>
      </p:sp>
      <p:pic>
        <p:nvPicPr>
          <p:cNvPr id="3" name="Image 0" descr="https://bucket-mindshow.oss-cn-beijing.aliyuncs.com/file/6764203/20231008151815_9brn.png"/>
          <p:cNvPicPr>
            <a:picLocks noChangeAspect="1"/>
          </p:cNvPicPr>
          <p:nvPr/>
        </p:nvPicPr>
        <p:blipFill>
          <a:blip r:embed="rId3"/>
          <a:stretch>
            <a:fillRect/>
          </a:stretch>
        </p:blipFill>
        <p:spPr>
          <a:xfrm>
            <a:off x="762000" y="1052512"/>
            <a:ext cx="7715250" cy="1581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3.3 </a:t>
            </a:r>
            <a:r>
              <a:rPr lang="zh-CN" altLang="en-US" sz="2400" b="1" dirty="0">
                <a:solidFill>
                  <a:srgbClr val="1537BE"/>
                </a:solidFill>
                <a:latin typeface="Noto Sans SC" pitchFamily="34" charset="0"/>
                <a:ea typeface="Noto Sans SC" pitchFamily="34" charset="-122"/>
                <a:cs typeface="Noto Sans SC" pitchFamily="34" charset="-120"/>
              </a:rPr>
              <a:t>质量属性及采用的战术</a:t>
            </a:r>
            <a:endParaRPr lang="en-US" sz="2400" dirty="0"/>
          </a:p>
        </p:txBody>
      </p:sp>
      <p:pic>
        <p:nvPicPr>
          <p:cNvPr id="5" name="图片 4">
            <a:extLst>
              <a:ext uri="{FF2B5EF4-FFF2-40B4-BE49-F238E27FC236}">
                <a16:creationId xmlns:a16="http://schemas.microsoft.com/office/drawing/2014/main" id="{AC663762-544D-437E-AE56-C6452E4B4D98}"/>
              </a:ext>
            </a:extLst>
          </p:cNvPr>
          <p:cNvPicPr>
            <a:picLocks noChangeAspect="1"/>
          </p:cNvPicPr>
          <p:nvPr/>
        </p:nvPicPr>
        <p:blipFill>
          <a:blip r:embed="rId3"/>
          <a:stretch>
            <a:fillRect/>
          </a:stretch>
        </p:blipFill>
        <p:spPr>
          <a:xfrm>
            <a:off x="1237956" y="898696"/>
            <a:ext cx="6453847" cy="4016204"/>
          </a:xfrm>
          <a:prstGeom prst="rect">
            <a:avLst/>
          </a:prstGeom>
        </p:spPr>
      </p:pic>
    </p:spTree>
    <p:extLst>
      <p:ext uri="{BB962C8B-B14F-4D97-AF65-F5344CB8AC3E}">
        <p14:creationId xmlns:p14="http://schemas.microsoft.com/office/powerpoint/2010/main" val="88434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3.3 </a:t>
            </a:r>
            <a:r>
              <a:rPr lang="zh-CN" altLang="en-US" sz="2400" b="1" dirty="0">
                <a:solidFill>
                  <a:srgbClr val="1537BE"/>
                </a:solidFill>
                <a:latin typeface="Noto Sans SC" pitchFamily="34" charset="0"/>
                <a:ea typeface="Noto Sans SC" pitchFamily="34" charset="-122"/>
                <a:cs typeface="Noto Sans SC" pitchFamily="34" charset="-120"/>
              </a:rPr>
              <a:t>质量属性及采用的战术</a:t>
            </a:r>
            <a:endParaRPr lang="en-US" sz="2400" dirty="0"/>
          </a:p>
        </p:txBody>
      </p:sp>
      <p:pic>
        <p:nvPicPr>
          <p:cNvPr id="4" name="图片 3">
            <a:extLst>
              <a:ext uri="{FF2B5EF4-FFF2-40B4-BE49-F238E27FC236}">
                <a16:creationId xmlns:a16="http://schemas.microsoft.com/office/drawing/2014/main" id="{9DC4E865-7671-4019-8EE2-A906864A9CAE}"/>
              </a:ext>
            </a:extLst>
          </p:cNvPr>
          <p:cNvPicPr>
            <a:picLocks noChangeAspect="1"/>
          </p:cNvPicPr>
          <p:nvPr/>
        </p:nvPicPr>
        <p:blipFill>
          <a:blip r:embed="rId3"/>
          <a:stretch>
            <a:fillRect/>
          </a:stretch>
        </p:blipFill>
        <p:spPr>
          <a:xfrm>
            <a:off x="1092172" y="781050"/>
            <a:ext cx="6959655" cy="4097525"/>
          </a:xfrm>
          <a:prstGeom prst="rect">
            <a:avLst/>
          </a:prstGeom>
        </p:spPr>
      </p:pic>
    </p:spTree>
    <p:extLst>
      <p:ext uri="{BB962C8B-B14F-4D97-AF65-F5344CB8AC3E}">
        <p14:creationId xmlns:p14="http://schemas.microsoft.com/office/powerpoint/2010/main" val="391328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四、质量属性效用树</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847986" y="4583503"/>
            <a:ext cx="7715250" cy="342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注：H = 高, M = 中, L = 低</a:t>
            </a:r>
            <a:endParaRPr lang="en-US" sz="1536" dirty="0"/>
          </a:p>
        </p:txBody>
      </p:sp>
      <p:pic>
        <p:nvPicPr>
          <p:cNvPr id="5" name="图片 4">
            <a:extLst>
              <a:ext uri="{FF2B5EF4-FFF2-40B4-BE49-F238E27FC236}">
                <a16:creationId xmlns:a16="http://schemas.microsoft.com/office/drawing/2014/main" id="{8B246F63-88E5-432E-9046-B533FB91DC21}"/>
              </a:ext>
            </a:extLst>
          </p:cNvPr>
          <p:cNvPicPr>
            <a:picLocks noChangeAspect="1"/>
          </p:cNvPicPr>
          <p:nvPr/>
        </p:nvPicPr>
        <p:blipFill>
          <a:blip r:embed="rId3"/>
          <a:stretch>
            <a:fillRect/>
          </a:stretch>
        </p:blipFill>
        <p:spPr>
          <a:xfrm>
            <a:off x="1030866" y="733644"/>
            <a:ext cx="6753257" cy="38574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162550" cy="828675"/>
          </a:xfrm>
          <a:prstGeom prst="rect">
            <a:avLst/>
          </a:prstGeom>
          <a:noFill/>
          <a:ln/>
        </p:spPr>
        <p:txBody>
          <a:bodyPr wrap="square" rtlCol="0" anchor="ctr"/>
          <a:lstStyle/>
          <a:p>
            <a:pPr marL="0" indent="0" algn="l">
              <a:buNone/>
            </a:pPr>
            <a:r>
              <a:rPr lang="en-US" sz="3600" b="1" dirty="0">
                <a:solidFill>
                  <a:srgbClr val="1537BE"/>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347787"/>
            <a:ext cx="5386388" cy="321945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一、ATAM方法表述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二、商业动机的描述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三、构架表述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四、质量属性效用树</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五、质量场景的架构分析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六、对系统构架的再分析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七、评审结论</a:t>
            </a:r>
            <a:endParaRPr lang="en-US" sz="1536"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四、质量属性效用树</a:t>
            </a:r>
            <a:endParaRPr lang="en-US" sz="2400" dirty="0"/>
          </a:p>
        </p:txBody>
      </p:sp>
      <p:sp>
        <p:nvSpPr>
          <p:cNvPr id="3" name="Text 1"/>
          <p:cNvSpPr/>
          <p:nvPr/>
        </p:nvSpPr>
        <p:spPr>
          <a:xfrm>
            <a:off x="847986" y="4583503"/>
            <a:ext cx="7715250" cy="3429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注：H = 高, M = 中, L = 低</a:t>
            </a:r>
            <a:endParaRPr lang="en-US" sz="1536" dirty="0"/>
          </a:p>
        </p:txBody>
      </p:sp>
      <p:pic>
        <p:nvPicPr>
          <p:cNvPr id="6" name="图片 5">
            <a:extLst>
              <a:ext uri="{FF2B5EF4-FFF2-40B4-BE49-F238E27FC236}">
                <a16:creationId xmlns:a16="http://schemas.microsoft.com/office/drawing/2014/main" id="{F5AE919F-E64B-4189-B299-BB337621C54D}"/>
              </a:ext>
            </a:extLst>
          </p:cNvPr>
          <p:cNvPicPr>
            <a:picLocks noChangeAspect="1"/>
          </p:cNvPicPr>
          <p:nvPr/>
        </p:nvPicPr>
        <p:blipFill>
          <a:blip r:embed="rId3"/>
          <a:stretch>
            <a:fillRect/>
          </a:stretch>
        </p:blipFill>
        <p:spPr>
          <a:xfrm>
            <a:off x="188086" y="1288247"/>
            <a:ext cx="8767827" cy="2567006"/>
          </a:xfrm>
          <a:prstGeom prst="rect">
            <a:avLst/>
          </a:prstGeom>
        </p:spPr>
      </p:pic>
    </p:spTree>
    <p:extLst>
      <p:ext uri="{BB962C8B-B14F-4D97-AF65-F5344CB8AC3E}">
        <p14:creationId xmlns:p14="http://schemas.microsoft.com/office/powerpoint/2010/main" val="401785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008" b="1" dirty="0">
                <a:solidFill>
                  <a:srgbClr val="383838"/>
                </a:solidFill>
                <a:latin typeface="Noto Sans SC" pitchFamily="34" charset="0"/>
                <a:ea typeface="Noto Sans SC" pitchFamily="34" charset="-122"/>
                <a:cs typeface="Noto Sans SC" pitchFamily="34" charset="-120"/>
              </a:rPr>
              <a:t>五、质量场景的架构分析</a:t>
            </a:r>
            <a:endParaRPr lang="en-US" sz="3008"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五、质量场景的架构分析</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评估小组首要对最重要和最难实现的场景，即标注为（H，H）的场景进行分析。在质量评估效用树中，仅在性能这个质量属性下有标注为（H，H）的场景，下面根据系统的体系结构和实现质量属性所采用的战术给出其中一个重要场景的构架方法分析表格。</a:t>
            </a:r>
            <a:endParaRPr lang="en-US" sz="1536"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五、质量场景的架构分析</a:t>
            </a:r>
            <a:endParaRPr lang="en-US" sz="2400" dirty="0"/>
          </a:p>
        </p:txBody>
      </p:sp>
      <p:pic>
        <p:nvPicPr>
          <p:cNvPr id="5" name="图片 4">
            <a:extLst>
              <a:ext uri="{FF2B5EF4-FFF2-40B4-BE49-F238E27FC236}">
                <a16:creationId xmlns:a16="http://schemas.microsoft.com/office/drawing/2014/main" id="{9FDA9BB7-2D92-4BAD-A5C6-174BB5D2ADBD}"/>
              </a:ext>
            </a:extLst>
          </p:cNvPr>
          <p:cNvPicPr>
            <a:picLocks noChangeAspect="1"/>
          </p:cNvPicPr>
          <p:nvPr/>
        </p:nvPicPr>
        <p:blipFill>
          <a:blip r:embed="rId3"/>
          <a:stretch>
            <a:fillRect/>
          </a:stretch>
        </p:blipFill>
        <p:spPr>
          <a:xfrm>
            <a:off x="966531" y="781050"/>
            <a:ext cx="7061431" cy="4174244"/>
          </a:xfrm>
          <a:prstGeom prst="rect">
            <a:avLst/>
          </a:prstGeom>
        </p:spPr>
      </p:pic>
    </p:spTree>
    <p:extLst>
      <p:ext uri="{BB962C8B-B14F-4D97-AF65-F5344CB8AC3E}">
        <p14:creationId xmlns:p14="http://schemas.microsoft.com/office/powerpoint/2010/main" val="286220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008" b="1" dirty="0">
                <a:solidFill>
                  <a:srgbClr val="383838"/>
                </a:solidFill>
                <a:latin typeface="Noto Sans SC" pitchFamily="34" charset="0"/>
                <a:ea typeface="Noto Sans SC" pitchFamily="34" charset="-122"/>
                <a:cs typeface="Noto Sans SC" pitchFamily="34" charset="-120"/>
              </a:rPr>
              <a:t>六、对系统构架的再分析</a:t>
            </a:r>
            <a:endParaRPr lang="en-US" sz="3008"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六、对系统构架的再分析</a:t>
            </a:r>
            <a:endParaRPr lang="en-US" sz="2400" dirty="0"/>
          </a:p>
        </p:txBody>
      </p:sp>
      <p:sp>
        <p:nvSpPr>
          <p:cNvPr id="3" name="Text 1"/>
          <p:cNvSpPr/>
          <p:nvPr/>
        </p:nvSpPr>
        <p:spPr>
          <a:xfrm>
            <a:off x="762000" y="1052512"/>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6.1 风险决策和敏感点</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6.2 问题分析</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6.3 改进系统的构架</a:t>
            </a:r>
            <a:endParaRPr lang="en-US" sz="1536"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6.1 </a:t>
            </a:r>
            <a:r>
              <a:rPr lang="zh-CN" altLang="en-US" sz="2400" b="1" dirty="0">
                <a:solidFill>
                  <a:srgbClr val="1537BE"/>
                </a:solidFill>
                <a:latin typeface="Noto Sans SC" pitchFamily="34" charset="0"/>
                <a:ea typeface="Noto Sans SC" pitchFamily="34" charset="-122"/>
                <a:cs typeface="Noto Sans SC" pitchFamily="34" charset="-120"/>
              </a:rPr>
              <a:t>风险决策和敏感点</a:t>
            </a:r>
            <a:endParaRPr lang="en-US" sz="2400" dirty="0"/>
          </a:p>
        </p:txBody>
      </p:sp>
      <p:pic>
        <p:nvPicPr>
          <p:cNvPr id="5" name="图片 4">
            <a:extLst>
              <a:ext uri="{FF2B5EF4-FFF2-40B4-BE49-F238E27FC236}">
                <a16:creationId xmlns:a16="http://schemas.microsoft.com/office/drawing/2014/main" id="{9FAEC670-C38A-4FC0-A733-B85A3ED8081D}"/>
              </a:ext>
            </a:extLst>
          </p:cNvPr>
          <p:cNvPicPr>
            <a:picLocks noChangeAspect="1"/>
          </p:cNvPicPr>
          <p:nvPr/>
        </p:nvPicPr>
        <p:blipFill>
          <a:blip r:embed="rId3"/>
          <a:stretch>
            <a:fillRect/>
          </a:stretch>
        </p:blipFill>
        <p:spPr>
          <a:xfrm>
            <a:off x="357632" y="1483511"/>
            <a:ext cx="8615425" cy="2176478"/>
          </a:xfrm>
          <a:prstGeom prst="rect">
            <a:avLst/>
          </a:prstGeom>
        </p:spPr>
      </p:pic>
    </p:spTree>
    <p:extLst>
      <p:ext uri="{BB962C8B-B14F-4D97-AF65-F5344CB8AC3E}">
        <p14:creationId xmlns:p14="http://schemas.microsoft.com/office/powerpoint/2010/main" val="307272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6.2 问题分析</a:t>
            </a:r>
            <a:endParaRPr lang="en-US" sz="2400" dirty="0"/>
          </a:p>
        </p:txBody>
      </p:sp>
      <p:sp>
        <p:nvSpPr>
          <p:cNvPr id="3" name="Text 1"/>
          <p:cNvSpPr/>
          <p:nvPr/>
        </p:nvSpPr>
        <p:spPr>
          <a:xfrm>
            <a:off x="762000" y="1052512"/>
            <a:ext cx="7715250" cy="20574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在之前对系统结构的描述中，系统采用的是一个分布式的机器学习模型来进行大规模的故障诊断。在构架方法分析中，小组对性能、可扩展性和准确性等质量属性进行了分析。存在的问题包括：在大规模节点上进行实时故障检测和分类时，可能会由于数据通信、同步和计算资源分配等问题导致系统性能下降。同时，机器学习模型的训练和优化需要大量的计算资源和时间，可能影响到系统的准确性和实时性。</a:t>
            </a:r>
            <a:endParaRPr lang="en-US" sz="1536"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6.3 改进系统的构架</a:t>
            </a:r>
            <a:endParaRPr lang="en-US" sz="2400" dirty="0"/>
          </a:p>
        </p:txBody>
      </p:sp>
      <p:sp>
        <p:nvSpPr>
          <p:cNvPr id="3" name="Text 1"/>
          <p:cNvSpPr/>
          <p:nvPr/>
        </p:nvSpPr>
        <p:spPr>
          <a:xfrm>
            <a:off x="762000" y="1052512"/>
            <a:ext cx="7715250" cy="1333500"/>
          </a:xfrm>
          <a:prstGeom prst="rect">
            <a:avLst/>
          </a:prstGeom>
          <a:noFill/>
          <a:ln/>
        </p:spPr>
        <p:txBody>
          <a:bodyPr wrap="square" rtlCol="0" anchor="t"/>
          <a:lstStyle/>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280" dirty="0"/>
          </a:p>
          <a:p>
            <a:pPr marL="342900" indent="-342900" algn="l">
              <a:lnSpc>
                <a:spcPct val="150000"/>
              </a:lnSpc>
              <a:buSzPct val="100000"/>
              <a:buChar char="•"/>
            </a:pPr>
            <a:r>
              <a:rPr lang="en-US" sz="1280" dirty="0">
                <a:solidFill>
                  <a:srgbClr val="383838"/>
                </a:solidFill>
                <a:latin typeface="Noto Sans SC" pitchFamily="34" charset="0"/>
                <a:ea typeface="Noto Sans SC" pitchFamily="34" charset="-122"/>
                <a:cs typeface="Noto Sans SC" pitchFamily="34" charset="-120"/>
              </a:rPr>
              <a:t>这些改进策略需要在后续的架构设计和实现过程中进一步讨论和细化，以确保它们能够有效解决上述分析出的问题，并进一步提升系统的性能和可靠性。</a:t>
            </a:r>
            <a:endParaRPr lang="en-US" sz="128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1120" b="1" dirty="0">
                <a:solidFill>
                  <a:srgbClr val="1537BE"/>
                </a:solidFill>
                <a:latin typeface="Noto Sans SC" pitchFamily="34" charset="0"/>
                <a:ea typeface="Noto Sans SC" pitchFamily="34" charset="-122"/>
                <a:cs typeface="Noto Sans SC" pitchFamily="34" charset="-120"/>
              </a:rPr>
              <a:t>考虑到在分布式环境中进行大规模故障诊断的挑战，我们可以采用以下策略对现有构架进行改进：</a:t>
            </a:r>
            <a:endParaRPr lang="en-US" sz="1120" dirty="0"/>
          </a:p>
        </p:txBody>
      </p:sp>
      <p:sp>
        <p:nvSpPr>
          <p:cNvPr id="3" name="Text 1"/>
          <p:cNvSpPr/>
          <p:nvPr/>
        </p:nvSpPr>
        <p:spPr>
          <a:xfrm>
            <a:off x="762000" y="1052512"/>
            <a:ext cx="7715250" cy="3700463"/>
          </a:xfrm>
          <a:prstGeom prst="rect">
            <a:avLst/>
          </a:prstGeom>
          <a:noFill/>
          <a:ln/>
        </p:spPr>
        <p:txBody>
          <a:bodyPr wrap="square" rtlCol="0" anchor="t"/>
          <a:lstStyle/>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优化数据通信和同步</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通过优化数据的分片策略和通信协议，减少数据传输的延迟和冗余，提高系统的实时性和准确性。</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动态资源分配和调度</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根据系统的实时负载和计算需求动态分配计算资源，平衡各计算节点的负载，避免计算瓶颈。</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模型简化和硬件加速</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探讨是否可以简化机器学习模型，减少模型的计算复杂度；同时，考虑使用GPU等硬件加速手段提高模型的计算效率。</a:t>
            </a:r>
            <a:endParaRPr lang="en-US" sz="1344" dirty="0"/>
          </a:p>
          <a:p>
            <a:pPr marL="342900" indent="-342900" algn="l">
              <a:lnSpc>
                <a:spcPct val="150000"/>
              </a:lnSpc>
              <a:buSzPct val="100000"/>
              <a:buChar char="•"/>
            </a:pPr>
            <a:r>
              <a:rPr lang="en-US" sz="1344" b="1" dirty="0">
                <a:solidFill>
                  <a:srgbClr val="383838"/>
                </a:solidFill>
                <a:latin typeface="Noto Sans SC" pitchFamily="34" charset="0"/>
                <a:ea typeface="Noto Sans SC" pitchFamily="34" charset="-122"/>
                <a:cs typeface="Noto Sans SC" pitchFamily="34" charset="-120"/>
              </a:rPr>
              <a:t>安全性提升</a:t>
            </a:r>
            <a:r>
              <a:rPr lang="en-US" sz="1344" dirty="0">
                <a:solidFill>
                  <a:srgbClr val="383838"/>
                </a:solidFill>
                <a:latin typeface="Noto Sans SC" pitchFamily="34" charset="0"/>
                <a:ea typeface="Noto Sans SC" pitchFamily="34" charset="-122"/>
                <a:cs typeface="Noto Sans SC" pitchFamily="34" charset="-120"/>
              </a:rPr>
              <a:t>：</a:t>
            </a:r>
            <a:br/>
            <a:r>
              <a:rPr lang="en-US" sz="1344" dirty="0">
                <a:solidFill>
                  <a:srgbClr val="383838"/>
                </a:solidFill>
                <a:latin typeface="Noto Sans SC" pitchFamily="34" charset="0"/>
                <a:ea typeface="Noto Sans SC" pitchFamily="34" charset="-122"/>
                <a:cs typeface="Noto Sans SC" pitchFamily="34" charset="-120"/>
              </a:rPr>
              <a:t>加强对数据在存储和传输过程中的加密措施，提高系统的安全性。</a:t>
            </a:r>
            <a:endParaRPr lang="en-US" sz="13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一、ATAM方法表述</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07</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七、评审结论</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经过深入的评审和分析，我们的团队针对“基于机器学习的分布式系统故障诊断系统”在多个质量属性场景下（包括性能、可扩展性、准确性和安全性等）发现了一些初始架构方案中可能存在的问题和风险。特别是在处理大规模分布式环境中的故障检测和分类时，我们识别到了数据通信、同步、计算资源分配和模型计算效率等方面的挑战。</a:t>
            </a:r>
            <a:endParaRPr lang="en-US" sz="1536"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我们采取了一系列的战术和策略，如优化数据通信和同步策略、动态的资源分配和调度、机器学习模型的简化和硬件加速以及加强数据的安全性等，来改进我们的架构方案。这些改进目标在于更有效地支持大规模分布式环境下的实时故障检测和分类，同时确保系统的准确性、安全性和可用性。</a:t>
            </a:r>
            <a:endParaRPr lang="en-US" sz="1536"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七、评审结论</a:t>
            </a:r>
            <a:endParaRPr lang="en-US" sz="2400" dirty="0"/>
          </a:p>
        </p:txBody>
      </p:sp>
      <p:sp>
        <p:nvSpPr>
          <p:cNvPr id="3" name="Text 1"/>
          <p:cNvSpPr/>
          <p:nvPr/>
        </p:nvSpPr>
        <p:spPr>
          <a:xfrm>
            <a:off x="762000" y="1052512"/>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通过这些架构的改进和优化，我们相信新的架构方案能够更加符合项目的质量属性需求，提供更加稳定、可靠和高效的故障诊断服务，在实际应用中更好地满足用户和业务的需求。在未来的项目实施过程中，我们将持续关注架构的实际表现，并根据实际情况进行进一步的调整和优化，确保项目的成功实施。</a:t>
            </a:r>
            <a:endParaRPr lang="en-US" sz="1536"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1176337" y="1614488"/>
            <a:ext cx="3395663" cy="552450"/>
          </a:xfrm>
          <a:prstGeom prst="rect">
            <a:avLst/>
          </a:prstGeom>
          <a:noFill/>
          <a:ln/>
        </p:spPr>
        <p:txBody>
          <a:bodyPr wrap="square" rtlCol="0" anchor="ctr"/>
          <a:lstStyle/>
          <a:p>
            <a:pPr marL="0" indent="0" algn="ctr">
              <a:buNone/>
            </a:pPr>
            <a:r>
              <a:rPr lang="en-US" sz="2400" b="1" dirty="0">
                <a:solidFill>
                  <a:srgbClr val="1537BE"/>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1176337" y="2057400"/>
            <a:ext cx="3395663" cy="1033463"/>
          </a:xfrm>
          <a:prstGeom prst="rect">
            <a:avLst/>
          </a:prstGeom>
          <a:noFill/>
          <a:ln/>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833437" y="452438"/>
            <a:ext cx="7472363" cy="542925"/>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一、ATAM方法表述</a:t>
            </a:r>
            <a:endParaRPr lang="en-US" sz="1920" dirty="0"/>
          </a:p>
        </p:txBody>
      </p:sp>
      <p:sp>
        <p:nvSpPr>
          <p:cNvPr id="4" name="Text 1"/>
          <p:cNvSpPr/>
          <p:nvPr/>
        </p:nvSpPr>
        <p:spPr>
          <a:xfrm>
            <a:off x="1276350" y="1985963"/>
            <a:ext cx="2266950" cy="285750"/>
          </a:xfrm>
          <a:prstGeom prst="rect">
            <a:avLst/>
          </a:prstGeom>
          <a:noFill/>
          <a:ln/>
        </p:spPr>
        <p:txBody>
          <a:bodyPr wrap="square" rtlCol="0" anchor="t"/>
          <a:lstStyle/>
          <a:p>
            <a:pPr marL="0" indent="0" algn="ctr">
              <a:lnSpc>
                <a:spcPct val="150000"/>
              </a:lnSpc>
              <a:buNone/>
            </a:pPr>
            <a:r>
              <a:rPr lang="en-US" sz="2400" dirty="0">
                <a:solidFill>
                  <a:srgbClr val="FFFFFF"/>
                </a:solidFill>
                <a:latin typeface="Noto Sans SC" pitchFamily="34" charset="0"/>
                <a:ea typeface="Noto Sans SC" pitchFamily="34" charset="-122"/>
                <a:cs typeface="Noto Sans SC" pitchFamily="34" charset="-120"/>
              </a:rPr>
              <a:t>1.1 概述</a:t>
            </a:r>
            <a:endParaRPr lang="en-US" sz="2400" dirty="0"/>
          </a:p>
        </p:txBody>
      </p:sp>
      <p:sp>
        <p:nvSpPr>
          <p:cNvPr id="5" name="Text 2"/>
          <p:cNvSpPr/>
          <p:nvPr/>
        </p:nvSpPr>
        <p:spPr>
          <a:xfrm>
            <a:off x="5505450" y="1985963"/>
            <a:ext cx="2266950" cy="285750"/>
          </a:xfrm>
          <a:prstGeom prst="rect">
            <a:avLst/>
          </a:prstGeom>
          <a:noFill/>
          <a:ln/>
        </p:spPr>
        <p:txBody>
          <a:bodyPr wrap="square" rtlCol="0" anchor="t"/>
          <a:lstStyle/>
          <a:p>
            <a:pPr algn="ctr">
              <a:lnSpc>
                <a:spcPct val="150000"/>
              </a:lnSpc>
            </a:pPr>
            <a:r>
              <a:rPr lang="en-US" sz="2400" dirty="0">
                <a:solidFill>
                  <a:srgbClr val="FFFFFF"/>
                </a:solidFill>
                <a:latin typeface="Noto Sans SC" pitchFamily="34" charset="0"/>
                <a:ea typeface="Noto Sans SC" pitchFamily="34" charset="-122"/>
              </a:rPr>
              <a:t>1.2 </a:t>
            </a:r>
            <a:r>
              <a:rPr lang="en-US" sz="2400" dirty="0" err="1">
                <a:solidFill>
                  <a:srgbClr val="FFFFFF"/>
                </a:solidFill>
                <a:latin typeface="Noto Sans SC" pitchFamily="34" charset="0"/>
                <a:ea typeface="Noto Sans SC" pitchFamily="34" charset="-122"/>
              </a:rPr>
              <a:t>构架涉众</a:t>
            </a:r>
            <a:endParaRPr lang="en-US" sz="2400" dirty="0">
              <a:solidFill>
                <a:srgbClr val="FFFFFF"/>
              </a:solidFill>
              <a:latin typeface="Noto Sans SC" pitchFamily="34" charset="0"/>
              <a:ea typeface="Noto Sans SC"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1.1 概述</a:t>
            </a:r>
            <a:endParaRPr lang="en-US" sz="2400" dirty="0"/>
          </a:p>
        </p:txBody>
      </p:sp>
      <p:sp>
        <p:nvSpPr>
          <p:cNvPr id="3" name="Text 1"/>
          <p:cNvSpPr/>
          <p:nvPr/>
        </p:nvSpPr>
        <p:spPr>
          <a:xfrm>
            <a:off x="762000" y="1052512"/>
            <a:ext cx="7715250" cy="3667125"/>
          </a:xfrm>
          <a:prstGeom prst="rect">
            <a:avLst/>
          </a:prstGeom>
          <a:noFill/>
          <a:ln/>
        </p:spPr>
        <p:txBody>
          <a:bodyPr wrap="square" rtlCol="0" anchor="t"/>
          <a:lstStyle/>
          <a:p>
            <a:pPr marL="342900" indent="-342900" algn="l">
              <a:lnSpc>
                <a:spcPct val="150000"/>
              </a:lnSpc>
              <a:buSzPct val="100000"/>
              <a:buChar char="•"/>
            </a:pPr>
            <a:r>
              <a:rPr lang="en-US" sz="1408" b="1" dirty="0">
                <a:solidFill>
                  <a:srgbClr val="383838"/>
                </a:solidFill>
                <a:latin typeface="Noto Sans SC" pitchFamily="34" charset="0"/>
                <a:ea typeface="Noto Sans SC" pitchFamily="34" charset="-122"/>
                <a:cs typeface="Noto Sans SC" pitchFamily="34" charset="-120"/>
              </a:rPr>
              <a:t>ATAM</a:t>
            </a:r>
            <a:br/>
            <a:r>
              <a:rPr lang="en-US" sz="1408" dirty="0">
                <a:solidFill>
                  <a:srgbClr val="383838"/>
                </a:solidFill>
                <a:latin typeface="Noto Sans SC" pitchFamily="34" charset="0"/>
                <a:ea typeface="Noto Sans SC" pitchFamily="34" charset="-122"/>
                <a:cs typeface="Noto Sans SC" pitchFamily="34" charset="-120"/>
              </a:rPr>
              <a:t>（Architecture Tradeoff Analysis Method）是由SEI提出的一种软件构架评估方法。ATAM评估方法主要围绕以下目标展开：</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1. 精确描述软件的质量属性需求；</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2. 精确描述构架设计决策；</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3. 评估这些构架设计决策，并判定其是否满意地实现了这些质量需求。</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ATAM评估方法并不是对每个可以量化的质量属性进行详尽的分析，而是让众多风险承担者（包括经理、开发人员、测试人员、用户、客户等）参与其中，以达到上述目标。ATAM注重挖掘潜在风险，降低或缓和现有风险的方法。在评估过程中，特别注重以下三点：风险、敏感点和权衡点。</a:t>
            </a:r>
            <a:endParaRPr lang="en-US" sz="140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1.2 构架涉众</a:t>
            </a:r>
            <a:endParaRPr lang="en-US" sz="2400" dirty="0"/>
          </a:p>
        </p:txBody>
      </p:sp>
      <p:sp>
        <p:nvSpPr>
          <p:cNvPr id="3" name="Text 1"/>
          <p:cNvSpPr/>
          <p:nvPr/>
        </p:nvSpPr>
        <p:spPr>
          <a:xfrm>
            <a:off x="762000" y="1052512"/>
            <a:ext cx="7715250" cy="32004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用户</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系统的实际使用者，关心系统的功能和性能；</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管理员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负责系统的部署、配置和日常运维；</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开发人员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负责系统的设计和开发，关心架构的合理性和可维护性；</a:t>
            </a:r>
            <a:endParaRPr lang="en-US" sz="1536" dirty="0"/>
          </a:p>
          <a:p>
            <a:pPr marL="342900" indent="-342900" algn="l">
              <a:lnSpc>
                <a:spcPct val="150000"/>
              </a:lnSpc>
              <a:buSzPct val="100000"/>
              <a:buChar char="•"/>
            </a:pPr>
            <a:r>
              <a:rPr lang="en-US" sz="1536" b="1" dirty="0">
                <a:solidFill>
                  <a:srgbClr val="383838"/>
                </a:solidFill>
                <a:latin typeface="Noto Sans SC" pitchFamily="34" charset="0"/>
                <a:ea typeface="Noto Sans SC" pitchFamily="34" charset="-122"/>
                <a:cs typeface="Noto Sans SC" pitchFamily="34" charset="-120"/>
              </a:rPr>
              <a:t>测试人员</a:t>
            </a:r>
            <a:r>
              <a:rPr lang="en-US" sz="1536" dirty="0">
                <a:solidFill>
                  <a:srgbClr val="383838"/>
                </a:solidFill>
                <a:latin typeface="Noto Sans SC" pitchFamily="34" charset="0"/>
                <a:ea typeface="Noto Sans SC" pitchFamily="34" charset="-122"/>
                <a:cs typeface="Noto Sans SC" pitchFamily="34" charset="-120"/>
              </a:rPr>
              <a:t>：</a:t>
            </a:r>
            <a:br/>
            <a:r>
              <a:rPr lang="en-US" sz="1536" dirty="0">
                <a:solidFill>
                  <a:srgbClr val="383838"/>
                </a:solidFill>
                <a:latin typeface="Noto Sans SC" pitchFamily="34" charset="0"/>
                <a:ea typeface="Noto Sans SC" pitchFamily="34" charset="-122"/>
                <a:cs typeface="Noto Sans SC" pitchFamily="34" charset="-120"/>
              </a:rPr>
              <a:t>负责系统的质量保障，关心测试的便利性和覆盖面。</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890963" y="1595438"/>
            <a:ext cx="1452563" cy="1243013"/>
          </a:xfrm>
          <a:prstGeom prst="rect">
            <a:avLst/>
          </a:prstGeom>
          <a:noFill/>
          <a:ln/>
        </p:spPr>
        <p:txBody>
          <a:bodyPr wrap="square" rtlCol="0" anchor="ctr"/>
          <a:lstStyle/>
          <a:p>
            <a:pPr marL="0" indent="0" algn="l">
              <a:buNone/>
            </a:pPr>
            <a:r>
              <a:rPr lang="en-US" sz="5400" b="1" dirty="0">
                <a:solidFill>
                  <a:srgbClr val="1537BE"/>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890963" y="2652713"/>
            <a:ext cx="5101590" cy="890587"/>
          </a:xfrm>
          <a:prstGeom prst="rect">
            <a:avLst/>
          </a:prstGeom>
          <a:noFill/>
          <a:ln/>
        </p:spPr>
        <p:txBody>
          <a:bodyPr wrap="square" rtlCol="0" anchor="t"/>
          <a:lstStyle/>
          <a:p>
            <a:pPr marL="0" indent="0" algn="l">
              <a:buNone/>
            </a:pPr>
            <a:r>
              <a:rPr lang="en-US" sz="3200" b="1" dirty="0">
                <a:solidFill>
                  <a:srgbClr val="383838"/>
                </a:solidFill>
                <a:latin typeface="Noto Sans SC" pitchFamily="34" charset="0"/>
                <a:ea typeface="Noto Sans SC" pitchFamily="34" charset="-122"/>
                <a:cs typeface="Noto Sans SC" pitchFamily="34" charset="-120"/>
              </a:rPr>
              <a:t>二、商业动机的描述</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二、商业动机的描述</a:t>
            </a:r>
            <a:endParaRPr lang="en-US" sz="2400" dirty="0"/>
          </a:p>
        </p:txBody>
      </p:sp>
      <p:sp>
        <p:nvSpPr>
          <p:cNvPr id="3" name="Text 1"/>
          <p:cNvSpPr/>
          <p:nvPr/>
        </p:nvSpPr>
        <p:spPr>
          <a:xfrm>
            <a:off x="762000" y="1052512"/>
            <a:ext cx="7715250" cy="3614737"/>
          </a:xfrm>
          <a:prstGeom prst="rect">
            <a:avLst/>
          </a:prstGeom>
          <a:noFill/>
          <a:ln/>
        </p:spPr>
        <p:txBody>
          <a:bodyPr wrap="square" rtlCol="0" anchor="t"/>
          <a:lstStyle/>
          <a:p>
            <a:pPr marL="342900" indent="-342900" algn="l">
              <a:lnSpc>
                <a:spcPct val="150000"/>
              </a:lnSpc>
              <a:buSzPct val="100000"/>
              <a:buChar char="•"/>
            </a:pPr>
            <a:r>
              <a:rPr lang="en-US" sz="1472" b="1" dirty="0">
                <a:solidFill>
                  <a:srgbClr val="383838"/>
                </a:solidFill>
                <a:latin typeface="Noto Sans SC" pitchFamily="34" charset="0"/>
                <a:ea typeface="Noto Sans SC" pitchFamily="34" charset="-122"/>
                <a:cs typeface="Noto Sans SC" pitchFamily="34" charset="-120"/>
              </a:rPr>
              <a:t>从客户角度</a:t>
            </a:r>
            <a:r>
              <a:rPr lang="en-US" sz="1472" dirty="0">
                <a:solidFill>
                  <a:srgbClr val="383838"/>
                </a:solidFill>
                <a:latin typeface="Noto Sans SC" pitchFamily="34" charset="0"/>
                <a:ea typeface="Noto Sans SC" pitchFamily="34" charset="-122"/>
                <a:cs typeface="Noto Sans SC" pitchFamily="34" charset="-120"/>
              </a:rPr>
              <a:t>：</a:t>
            </a:r>
            <a:br/>
            <a:r>
              <a:rPr lang="en-US" sz="1472" dirty="0">
                <a:solidFill>
                  <a:srgbClr val="383838"/>
                </a:solidFill>
                <a:latin typeface="Noto Sans SC" pitchFamily="34" charset="0"/>
                <a:ea typeface="Noto Sans SC" pitchFamily="34" charset="-122"/>
                <a:cs typeface="Noto Sans SC" pitchFamily="34" charset="-120"/>
              </a:rPr>
              <a:t>系统操作简便，具有良好的可维护性和稳定性，能够及时且准确地处理分布式系统故障的诊断和分类等操作，从而降低运维难度，减少人力资源消耗，并提升系统的整体稳定性。</a:t>
            </a:r>
            <a:endParaRPr lang="en-US" sz="1472" dirty="0"/>
          </a:p>
          <a:p>
            <a:pPr marL="342900" indent="-342900" algn="l">
              <a:lnSpc>
                <a:spcPct val="150000"/>
              </a:lnSpc>
              <a:buSzPct val="100000"/>
              <a:buChar char="•"/>
            </a:pPr>
            <a:r>
              <a:rPr lang="en-US" sz="1472" b="1" dirty="0">
                <a:solidFill>
                  <a:srgbClr val="383838"/>
                </a:solidFill>
                <a:latin typeface="Noto Sans SC" pitchFamily="34" charset="0"/>
                <a:ea typeface="Noto Sans SC" pitchFamily="34" charset="-122"/>
                <a:cs typeface="Noto Sans SC" pitchFamily="34" charset="-120"/>
              </a:rPr>
              <a:t>从开发组织角度</a:t>
            </a:r>
            <a:r>
              <a:rPr lang="en-US" sz="1472" dirty="0">
                <a:solidFill>
                  <a:srgbClr val="383838"/>
                </a:solidFill>
                <a:latin typeface="Noto Sans SC" pitchFamily="34" charset="0"/>
                <a:ea typeface="Noto Sans SC" pitchFamily="34" charset="-122"/>
                <a:cs typeface="Noto Sans SC" pitchFamily="34" charset="-120"/>
              </a:rPr>
              <a:t>：</a:t>
            </a:r>
            <a:br/>
            <a:r>
              <a:rPr lang="en-US" sz="1472" dirty="0">
                <a:solidFill>
                  <a:srgbClr val="383838"/>
                </a:solidFill>
                <a:latin typeface="Noto Sans SC" pitchFamily="34" charset="0"/>
                <a:ea typeface="Noto Sans SC" pitchFamily="34" charset="-122"/>
                <a:cs typeface="Noto Sans SC" pitchFamily="34" charset="-120"/>
              </a:rPr>
              <a:t>开发一个模块化强、实时分析高效、用户界面友好、与外部其他系统兼容良好的分布式故障诊断系统。这使得开发组织能够将整个产品或其某个模块销售给其他客户，同时由于优秀的界面设计和高效的故障处理能力而受到市场的欢迎。</a:t>
            </a:r>
            <a:endParaRPr lang="en-US" sz="1472" dirty="0"/>
          </a:p>
          <a:p>
            <a:pPr marL="342900" indent="-342900" algn="l">
              <a:lnSpc>
                <a:spcPct val="150000"/>
              </a:lnSpc>
              <a:buSzPct val="100000"/>
              <a:buChar char="•"/>
            </a:pPr>
            <a:r>
              <a:rPr lang="en-US" sz="1472" dirty="0">
                <a:solidFill>
                  <a:srgbClr val="383838"/>
                </a:solidFill>
                <a:latin typeface="Noto Sans SC" pitchFamily="34" charset="0"/>
                <a:ea typeface="Noto Sans SC" pitchFamily="34" charset="-122"/>
                <a:cs typeface="Noto Sans SC" pitchFamily="34" charset="-120"/>
              </a:rPr>
              <a:t>根据上述目标，质量属性可以划分为两类：</a:t>
            </a:r>
            <a:endParaRPr lang="en-US" sz="147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1537BE"/>
                </a:solidFill>
                <a:latin typeface="Noto Sans SC" pitchFamily="34" charset="0"/>
                <a:ea typeface="Noto Sans SC" pitchFamily="34" charset="-122"/>
                <a:cs typeface="Noto Sans SC" pitchFamily="34" charset="-120"/>
              </a:rPr>
              <a:t>根据上述目标，质量属性可以划分为两类：</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4" name="Text 1"/>
          <p:cNvSpPr/>
          <p:nvPr/>
        </p:nvSpPr>
        <p:spPr>
          <a:xfrm>
            <a:off x="2876550" y="1674018"/>
            <a:ext cx="5200650" cy="257175"/>
          </a:xfrm>
          <a:prstGeom prst="rect">
            <a:avLst/>
          </a:prstGeom>
          <a:noFill/>
          <a:ln/>
        </p:spPr>
        <p:txBody>
          <a:bodyPr wrap="square" rtlCol="0" anchor="t"/>
          <a:lstStyle/>
          <a:p>
            <a:pPr marL="0" indent="0" algn="l">
              <a:lnSpc>
                <a:spcPct val="150000"/>
              </a:lnSpc>
              <a:buNone/>
            </a:pPr>
            <a:r>
              <a:rPr lang="en-US" dirty="0">
                <a:solidFill>
                  <a:srgbClr val="000000"/>
                </a:solidFill>
                <a:latin typeface="Noto Sans SC" pitchFamily="34" charset="0"/>
                <a:ea typeface="Noto Sans SC" pitchFamily="34" charset="-122"/>
                <a:cs typeface="Noto Sans SC" pitchFamily="34" charset="-120"/>
              </a:rPr>
              <a:t>高优先级质量属性：</a:t>
            </a:r>
            <a:endParaRPr lang="en-US" dirty="0"/>
          </a:p>
        </p:txBody>
      </p:sp>
      <p:sp>
        <p:nvSpPr>
          <p:cNvPr id="5" name="Text 2"/>
          <p:cNvSpPr/>
          <p:nvPr/>
        </p:nvSpPr>
        <p:spPr>
          <a:xfrm>
            <a:off x="1333500" y="3378994"/>
            <a:ext cx="5200650" cy="257175"/>
          </a:xfrm>
          <a:prstGeom prst="rect">
            <a:avLst/>
          </a:prstGeom>
          <a:noFill/>
          <a:ln/>
        </p:spPr>
        <p:txBody>
          <a:bodyPr wrap="square" rtlCol="0" anchor="t"/>
          <a:lstStyle/>
          <a:p>
            <a:pPr marL="0" indent="0" algn="l">
              <a:lnSpc>
                <a:spcPct val="150000"/>
              </a:lnSpc>
              <a:buNone/>
            </a:pPr>
            <a:r>
              <a:rPr lang="en-US" dirty="0" err="1">
                <a:solidFill>
                  <a:srgbClr val="FFFFFF"/>
                </a:solidFill>
                <a:latin typeface="Noto Sans SC" pitchFamily="34" charset="0"/>
                <a:ea typeface="Noto Sans SC" pitchFamily="34" charset="-122"/>
                <a:cs typeface="Noto Sans SC" pitchFamily="34" charset="-120"/>
              </a:rPr>
              <a:t>重要但优先级较低的属性</a:t>
            </a:r>
            <a:r>
              <a:rPr lang="en-US" dirty="0">
                <a:solidFill>
                  <a:srgbClr val="FFFFFF"/>
                </a:solidFill>
                <a:latin typeface="Noto Sans SC" pitchFamily="34" charset="0"/>
                <a:ea typeface="Noto Sans SC" pitchFamily="34" charset="-122"/>
                <a:cs typeface="Noto Sans SC" pitchFamily="34" charset="-120"/>
              </a:rPr>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545</Words>
  <Application>Microsoft Office PowerPoint</Application>
  <PresentationFormat>全屏显示(16:9)</PresentationFormat>
  <Paragraphs>129</Paragraphs>
  <Slides>34</Slides>
  <Notes>34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Noto Sans SC</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架构评审</dc:subject>
  <dc:creator/>
  <cp:lastModifiedBy>骁凯 张</cp:lastModifiedBy>
  <cp:revision>6</cp:revision>
  <dcterms:created xsi:type="dcterms:W3CDTF">2023-10-08T07:29:26Z</dcterms:created>
  <dcterms:modified xsi:type="dcterms:W3CDTF">2023-10-08T10:37:03Z</dcterms:modified>
</cp:coreProperties>
</file>