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sv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3.sv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sv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4800" y="1395413"/>
            <a:ext cx="4777740" cy="1314450"/>
          </a:xfrm>
          <a:prstGeom prst="rect">
            <a:avLst/>
          </a:prstGeom>
          <a:noFill/>
        </p:spPr>
        <p:txBody>
          <a:bodyPr wrap="square" rtlCol="0" anchor="b"/>
          <a:lstStyle/>
          <a:p>
            <a:pPr marL="0" indent="0" algn="r">
              <a:buNone/>
            </a:pPr>
            <a:r>
              <a:rPr lang="en-US" sz="2910" b="1" dirty="0">
                <a:solidFill>
                  <a:srgbClr val="25426A"/>
                </a:solidFill>
                <a:latin typeface="Noto Sans SC" pitchFamily="34" charset="0"/>
                <a:ea typeface="Noto Sans SC" pitchFamily="34" charset="-122"/>
                <a:cs typeface="Noto Sans SC" pitchFamily="34" charset="-120"/>
              </a:rPr>
              <a:t>基于机器学习的分布式系统故障诊断系统</a:t>
            </a:r>
            <a:endParaRPr lang="en-US" sz="2910" dirty="0"/>
          </a:p>
        </p:txBody>
      </p:sp>
      <p:sp>
        <p:nvSpPr>
          <p:cNvPr id="3" name="Text 1"/>
          <p:cNvSpPr/>
          <p:nvPr/>
        </p:nvSpPr>
        <p:spPr>
          <a:xfrm>
            <a:off x="4291013" y="2905125"/>
            <a:ext cx="4601528" cy="428625"/>
          </a:xfrm>
          <a:prstGeom prst="rect">
            <a:avLst/>
          </a:prstGeom>
          <a:noFill/>
        </p:spPr>
        <p:txBody>
          <a:bodyPr wrap="square" rtlCol="0" anchor="ctr"/>
          <a:lstStyle/>
          <a:p>
            <a:pPr marL="0" indent="0" algn="r">
              <a:buNone/>
            </a:pPr>
            <a:r>
              <a:rPr lang="en-US" sz="1920" dirty="0">
                <a:solidFill>
                  <a:srgbClr val="646464"/>
                </a:solidFill>
                <a:latin typeface="Noto Sans SC" pitchFamily="34" charset="0"/>
                <a:ea typeface="Noto Sans SC" pitchFamily="34" charset="-122"/>
                <a:cs typeface="Noto Sans SC" pitchFamily="34" charset="-120"/>
              </a:rPr>
              <a:t>架构文档</a:t>
            </a:r>
            <a:endParaRPr lang="en-US" sz="1920" dirty="0"/>
          </a:p>
        </p:txBody>
      </p:sp>
      <p:sp>
        <p:nvSpPr>
          <p:cNvPr id="4" name="Text 2"/>
          <p:cNvSpPr/>
          <p:nvPr/>
        </p:nvSpPr>
        <p:spPr>
          <a:xfrm>
            <a:off x="6772275" y="261938"/>
            <a:ext cx="1943100" cy="276225"/>
          </a:xfrm>
          <a:prstGeom prst="rect">
            <a:avLst/>
          </a:prstGeom>
          <a:noFill/>
        </p:spPr>
        <p:txBody>
          <a:bodyPr wrap="square" rtlCol="0" anchor="ctr"/>
          <a:lstStyle/>
          <a:p>
            <a:pPr marL="0" indent="0" algn="r">
              <a:buNone/>
            </a:pPr>
            <a:endParaRPr lang="en-US" sz="1200" dirty="0"/>
          </a:p>
        </p:txBody>
      </p:sp>
      <p:sp>
        <p:nvSpPr>
          <p:cNvPr id="5" name="Text 3"/>
          <p:cNvSpPr/>
          <p:nvPr/>
        </p:nvSpPr>
        <p:spPr>
          <a:xfrm>
            <a:off x="6772275" y="509588"/>
            <a:ext cx="1943100" cy="276225"/>
          </a:xfrm>
          <a:prstGeom prst="rect">
            <a:avLst/>
          </a:prstGeom>
          <a:noFill/>
        </p:spPr>
        <p:txBody>
          <a:bodyPr wrap="square" rtlCol="0" anchor="ctr"/>
          <a:lstStyle/>
          <a:p>
            <a:pPr marL="0" indent="0" algn="r">
              <a:buNone/>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2.2.2 功能性需求</a:t>
            </a:r>
            <a:endParaRPr lang="en-US" sz="2400" dirty="0"/>
          </a:p>
        </p:txBody>
      </p:sp>
      <p:sp>
        <p:nvSpPr>
          <p:cNvPr id="4" name="Text 2"/>
          <p:cNvSpPr/>
          <p:nvPr/>
        </p:nvSpPr>
        <p:spPr>
          <a:xfrm>
            <a:off x="762000" y="1052512"/>
            <a:ext cx="7715250" cy="914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2.2.2.1 用户需求</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2.2.2.2 系统需求</a:t>
            </a:r>
            <a:endParaRPr lang="en-US" sz="153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390525" y="428625"/>
            <a:ext cx="8362950" cy="552450"/>
          </a:xfrm>
          <a:prstGeom prst="rect">
            <a:avLst/>
          </a:prstGeom>
          <a:noFill/>
        </p:spPr>
        <p:txBody>
          <a:bodyPr wrap="square" rtlCol="0" anchor="t"/>
          <a:lstStyle/>
          <a:p>
            <a:pPr marL="0" indent="0">
              <a:buNone/>
            </a:pPr>
            <a:r>
              <a:rPr lang="en-US" sz="1920" b="1" dirty="0">
                <a:solidFill>
                  <a:srgbClr val="383838"/>
                </a:solidFill>
                <a:latin typeface="Noto Sans SC" pitchFamily="34" charset="0"/>
                <a:ea typeface="Noto Sans SC" pitchFamily="34" charset="-122"/>
                <a:cs typeface="Noto Sans SC" pitchFamily="34" charset="-120"/>
              </a:rPr>
              <a:t>2.2.2.1 用户需求</a:t>
            </a:r>
            <a:endParaRPr lang="en-US" sz="1920" dirty="0"/>
          </a:p>
        </p:txBody>
      </p:sp>
      <p:sp>
        <p:nvSpPr>
          <p:cNvPr id="4" name="Text 1"/>
          <p:cNvSpPr/>
          <p:nvPr/>
        </p:nvSpPr>
        <p:spPr>
          <a:xfrm>
            <a:off x="842963"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5" name="Text 2"/>
          <p:cNvSpPr/>
          <p:nvPr/>
        </p:nvSpPr>
        <p:spPr>
          <a:xfrm>
            <a:off x="2952750"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6" name="Text 3"/>
          <p:cNvSpPr/>
          <p:nvPr/>
        </p:nvSpPr>
        <p:spPr>
          <a:xfrm>
            <a:off x="5062537"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7" name="Text 4"/>
          <p:cNvSpPr/>
          <p:nvPr/>
        </p:nvSpPr>
        <p:spPr>
          <a:xfrm>
            <a:off x="7172325"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8" name="Text 5"/>
          <p:cNvSpPr/>
          <p:nvPr/>
        </p:nvSpPr>
        <p:spPr>
          <a:xfrm>
            <a:off x="67627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a:t>
            </a:r>
            <a:endParaRPr lang="en-US" sz="1280" dirty="0"/>
          </a:p>
        </p:txBody>
      </p:sp>
      <p:sp>
        <p:nvSpPr>
          <p:cNvPr id="9" name="Text 6"/>
          <p:cNvSpPr/>
          <p:nvPr/>
        </p:nvSpPr>
        <p:spPr>
          <a:xfrm>
            <a:off x="2762250" y="3571875"/>
            <a:ext cx="146685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a:t>
            </a:r>
            <a:endParaRPr lang="en-US" sz="1280" dirty="0"/>
          </a:p>
        </p:txBody>
      </p:sp>
      <p:sp>
        <p:nvSpPr>
          <p:cNvPr id="10" name="Text 7"/>
          <p:cNvSpPr/>
          <p:nvPr/>
        </p:nvSpPr>
        <p:spPr>
          <a:xfrm>
            <a:off x="484822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a:t>
            </a:r>
            <a:endParaRPr lang="en-US" sz="1280" dirty="0"/>
          </a:p>
        </p:txBody>
      </p:sp>
      <p:sp>
        <p:nvSpPr>
          <p:cNvPr id="11" name="Text 8"/>
          <p:cNvSpPr/>
          <p:nvPr/>
        </p:nvSpPr>
        <p:spPr>
          <a:xfrm>
            <a:off x="6934200"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a:t>
            </a:r>
            <a:endParaRPr lang="en-US" sz="12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1 基于机器学习的故障诊断功能</a:t>
            </a:r>
            <a:endParaRPr lang="en-US" sz="2400" dirty="0"/>
          </a:p>
        </p:txBody>
      </p:sp>
      <p:sp>
        <p:nvSpPr>
          <p:cNvPr id="4" name="Text 2"/>
          <p:cNvSpPr/>
          <p:nvPr/>
        </p:nvSpPr>
        <p:spPr>
          <a:xfrm>
            <a:off x="762000" y="1052512"/>
            <a:ext cx="7715250" cy="3600450"/>
          </a:xfrm>
          <a:prstGeom prst="rect">
            <a:avLst/>
          </a:prstGeom>
          <a:noFill/>
        </p:spPr>
        <p:txBody>
          <a:bodyPr wrap="square" rtlCol="0" anchor="t"/>
          <a:lstStyle/>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故障诊断与分类</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用户需要系统能够准确地诊断和分类分布式系统中的故障。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KPI指标监控</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用户希望在所有节点正常运行时，所有KPI指标都在正常范围内。</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故障检测</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用户希望系统能够检测到节点的故障，并识别导致KPI指标异常的故障。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故障传播识别</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用户希望系统能够识别故障在分布式系统中的传播情况。</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在线模型训练与测试</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用户希望能够在线上传训练数据、训练模型，并上传测试数据进行故障诊断测试。</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测试结果处理</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用户希望能够可视化和下载测试结果。</a:t>
            </a:r>
            <a:endParaRPr lang="en-US" sz="11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数据上传界面</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用户需要一个界面来上传训练数据和测试数据。</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在线模型训练与测试</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模型下载</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用户希望WEB平台能够提供模型下载功能。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测试结果处理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用户希望WEB平台能够支持测试结果的可视化和下载。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异常处理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用户希望WEB平台能够处理网络连接问题、数据格式问题和模型训练失败等问题。</a:t>
            </a:r>
            <a:endParaRPr lang="en-US" sz="134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 用户下载模型与训练结果功能</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模型与结果下载</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训练结果摘要查看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用户希望在下载前能够查看训练结果的摘要。</a:t>
            </a:r>
            <a:endParaRPr lang="en-US" sz="153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4 可视化分类结果功能</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分类结果可视化</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可视化方式选择</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用户希望可以选择不同的可视化方式，如柱状图、饼图、散点图等。</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详细查看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用户希望可以放大、缩小或滚动查看详细的可视化结果。</a:t>
            </a:r>
            <a:endParaRPr lang="en-US" sz="15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61975" y="371475"/>
            <a:ext cx="8015288" cy="500063"/>
          </a:xfrm>
          <a:prstGeom prst="rect">
            <a:avLst/>
          </a:prstGeom>
          <a:noFill/>
        </p:spPr>
        <p:txBody>
          <a:bodyPr wrap="square" rtlCol="0" anchor="t"/>
          <a:lstStyle/>
          <a:p>
            <a:pPr marL="0" indent="0">
              <a:buNone/>
            </a:pPr>
            <a:r>
              <a:rPr lang="en-US" sz="1760" b="1" dirty="0">
                <a:solidFill>
                  <a:srgbClr val="383838"/>
                </a:solidFill>
                <a:latin typeface="Noto Sans SC" pitchFamily="34" charset="0"/>
                <a:ea typeface="Noto Sans SC" pitchFamily="34" charset="-122"/>
                <a:cs typeface="Noto Sans SC" pitchFamily="34" charset="-120"/>
              </a:rPr>
              <a:t>2.2.2.2 系统需求</a:t>
            </a:r>
            <a:endParaRPr lang="en-US" sz="1760" dirty="0"/>
          </a:p>
        </p:txBody>
      </p:sp>
      <p:sp>
        <p:nvSpPr>
          <p:cNvPr id="4" name="Text 1"/>
          <p:cNvSpPr/>
          <p:nvPr/>
        </p:nvSpPr>
        <p:spPr>
          <a:xfrm>
            <a:off x="752475" y="1947863"/>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基于机器学习的故障诊断功能（SystemHealer-SR1）</a:t>
            </a:r>
            <a:endParaRPr lang="en-US" sz="1280" dirty="0"/>
          </a:p>
        </p:txBody>
      </p:sp>
      <p:sp>
        <p:nvSpPr>
          <p:cNvPr id="5" name="Text 2"/>
          <p:cNvSpPr/>
          <p:nvPr/>
        </p:nvSpPr>
        <p:spPr>
          <a:xfrm>
            <a:off x="4857750"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WEB平台功能（SystemHealer-SR2）</a:t>
            </a:r>
            <a:endParaRPr lang="en-US" sz="1280" dirty="0"/>
          </a:p>
        </p:txBody>
      </p:sp>
      <p:sp>
        <p:nvSpPr>
          <p:cNvPr id="6" name="Text 3"/>
          <p:cNvSpPr/>
          <p:nvPr/>
        </p:nvSpPr>
        <p:spPr>
          <a:xfrm>
            <a:off x="752475"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用户下载模型与训练结果功能（SystemHealer-SR-TS3）</a:t>
            </a:r>
            <a:endParaRPr lang="en-US" sz="1280" dirty="0"/>
          </a:p>
        </p:txBody>
      </p:sp>
      <p:sp>
        <p:nvSpPr>
          <p:cNvPr id="7" name="Text 4"/>
          <p:cNvSpPr/>
          <p:nvPr/>
        </p:nvSpPr>
        <p:spPr>
          <a:xfrm>
            <a:off x="4857750"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可视化分类结果功能（SystemHealer-SR-TS4）</a:t>
            </a:r>
            <a:endParaRPr lang="en-US" sz="128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080" b="1" dirty="0">
                <a:solidFill>
                  <a:srgbClr val="FFFFFF"/>
                </a:solidFill>
                <a:latin typeface="Noto Sans SC" pitchFamily="34" charset="0"/>
                <a:ea typeface="Noto Sans SC" pitchFamily="34" charset="-122"/>
                <a:cs typeface="Noto Sans SC" pitchFamily="34" charset="-120"/>
              </a:rPr>
              <a:t>1 基于机器学习的故障诊断功能（SystemHealer-SR1）</a:t>
            </a:r>
            <a:endParaRPr lang="en-US" sz="2080" dirty="0"/>
          </a:p>
        </p:txBody>
      </p:sp>
      <p:sp>
        <p:nvSpPr>
          <p:cNvPr id="4" name="Text 2"/>
          <p:cNvSpPr/>
          <p:nvPr/>
        </p:nvSpPr>
        <p:spPr>
          <a:xfrm>
            <a:off x="762000" y="1052512"/>
            <a:ext cx="7715250" cy="3652838"/>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初始假设：</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分布式系统中存在多个节点。</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每个节点有一系列的KPI指标，如feature0、feature1 ...feature106。</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故障会导致某些KPI指标异常。</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正常状态：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分布式系统的所有节点正常运行。</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所有KPI指标在正常范围内。</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有哪些会出错：</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节点可能会发生故障。</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故障会导致相关的KPI指标异常。</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故障可能会沿着分布式系统的拓扑结构传播。</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其他活动：</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用户可以上传训练数据并在线训练模型。</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用户可以上传单条或多条测试语句进行测试。</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系统支持可视化测试结果和下载测试结果。</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完成的系统状态：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故障被准确地诊断并分类。</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分布式系统恢复到正常状态。</a:t>
            </a:r>
            <a:endParaRPr lang="en-US" sz="83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WEB平台功能（SystemHealer-SR2）</a:t>
            </a:r>
            <a:endParaRPr lang="en-US" sz="240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用户需要一个界面来上传训练数据和测试数据。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WEB平台正常运行。</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用户可以顺利上传、训练和测试。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网络连接问题。</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用户上传的数据格式不正确。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模型训练失败。</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WEB平台提供模型下载功能。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WEB平台支持测试结果的可视化和下载。</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用户成功完成模型的训练和测试。</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用户可以下载训练的模型和测试结果。</a:t>
            </a:r>
            <a:endParaRPr lang="en-US" sz="89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1920" b="1" dirty="0">
                <a:solidFill>
                  <a:srgbClr val="FFFFFF"/>
                </a:solidFill>
                <a:latin typeface="Noto Sans SC" pitchFamily="34" charset="0"/>
                <a:ea typeface="Noto Sans SC" pitchFamily="34" charset="-122"/>
                <a:cs typeface="Noto Sans SC" pitchFamily="34" charset="-120"/>
              </a:rPr>
              <a:t>3 用户下载模型与训练结果功能（SystemHealer-SR-TS3）</a:t>
            </a:r>
            <a:endParaRPr lang="en-US" sz="1920" dirty="0"/>
          </a:p>
        </p:txBody>
      </p:sp>
      <p:sp>
        <p:nvSpPr>
          <p:cNvPr id="4" name="Text 2"/>
          <p:cNvSpPr/>
          <p:nvPr/>
        </p:nvSpPr>
        <p:spPr>
          <a:xfrm>
            <a:off x="762000" y="1052512"/>
            <a:ext cx="7715250" cy="3581400"/>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1. </a:t>
            </a:r>
            <a:r>
              <a:rPr lang="en-US" sz="1025" b="1" dirty="0">
                <a:solidFill>
                  <a:srgbClr val="383838"/>
                </a:solidFill>
                <a:latin typeface="Noto Sans SC" pitchFamily="34" charset="0"/>
                <a:ea typeface="Noto Sans SC" pitchFamily="34" charset="-122"/>
                <a:cs typeface="Noto Sans SC" pitchFamily="34" charset="-120"/>
              </a:rPr>
              <a:t>初始假设：</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用户已经完成了模型的在线训练。</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2. </a:t>
            </a:r>
            <a:r>
              <a:rPr lang="en-US" sz="1025" b="1" dirty="0">
                <a:solidFill>
                  <a:srgbClr val="383838"/>
                </a:solidFill>
                <a:latin typeface="Noto Sans SC" pitchFamily="34" charset="0"/>
                <a:ea typeface="Noto Sans SC" pitchFamily="34" charset="-122"/>
                <a:cs typeface="Noto Sans SC" pitchFamily="34" charset="-120"/>
              </a:rPr>
              <a:t>正常状态：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WEB平台提供了下载模型和训练结果的功能。</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用户可以轻松找到并点击下载按钮。</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3. </a:t>
            </a:r>
            <a:r>
              <a:rPr lang="en-US" sz="1025" b="1" dirty="0">
                <a:solidFill>
                  <a:srgbClr val="383838"/>
                </a:solidFill>
                <a:latin typeface="Noto Sans SC" pitchFamily="34" charset="0"/>
                <a:ea typeface="Noto Sans SC" pitchFamily="34" charset="-122"/>
                <a:cs typeface="Noto Sans SC" pitchFamily="34" charset="-120"/>
              </a:rPr>
              <a:t>有哪些会出错：</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网络连接问题导致下载中断。</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服务器存储问题导致模型或结果丢失。</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用户下载过程中出现未知错误。</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4. </a:t>
            </a:r>
            <a:r>
              <a:rPr lang="en-US" sz="1025" b="1" dirty="0">
                <a:solidFill>
                  <a:srgbClr val="383838"/>
                </a:solidFill>
                <a:latin typeface="Noto Sans SC" pitchFamily="34" charset="0"/>
                <a:ea typeface="Noto Sans SC" pitchFamily="34" charset="-122"/>
                <a:cs typeface="Noto Sans SC" pitchFamily="34" charset="-120"/>
              </a:rPr>
              <a:t>其他活动：</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5. </a:t>
            </a:r>
            <a:r>
              <a:rPr lang="en-US" sz="1025" b="1" dirty="0">
                <a:solidFill>
                  <a:srgbClr val="383838"/>
                </a:solidFill>
                <a:latin typeface="Noto Sans SC" pitchFamily="34" charset="0"/>
                <a:ea typeface="Noto Sans SC" pitchFamily="34" charset="-122"/>
                <a:cs typeface="Noto Sans SC" pitchFamily="34" charset="-120"/>
              </a:rPr>
              <a:t>完成的系统状态：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用户成功下载了训练的模型和结果。</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用户可以在本地使用或分析这些文件。</a:t>
            </a:r>
            <a:endParaRPr lang="en-US" sz="10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247650"/>
            <a:ext cx="5162550" cy="828675"/>
          </a:xfrm>
          <a:prstGeom prst="rect">
            <a:avLst/>
          </a:prstGeom>
          <a:noFill/>
        </p:spPr>
        <p:txBody>
          <a:bodyPr wrap="square" rtlCol="0" anchor="ctr"/>
          <a:lstStyle/>
          <a:p>
            <a:pPr marL="0" indent="0" algn="l">
              <a:buNone/>
            </a:pPr>
            <a:r>
              <a:rPr lang="en-US" sz="3600" b="1" dirty="0">
                <a:solidFill>
                  <a:srgbClr val="25426A"/>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557338"/>
            <a:ext cx="6119813" cy="2847975"/>
          </a:xfrm>
          <a:prstGeom prst="rect">
            <a:avLst/>
          </a:prstGeom>
          <a:noFill/>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一、简介</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二、分布式故障诊断系统方案</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三、架构设计</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4 可视化分类结果功能（SystemHealer-SR-TS4）</a:t>
            </a:r>
            <a:endParaRPr lang="en-US" sz="224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用户已经上传了测试数据并得到了分类结果。</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WEB平台提供了分类结果的可视化功能。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分类结果以图表、图形或其他形式清晰展示。</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数据太大导致可视化加载缓慢。</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未知的数据格式导致可视化失败。</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用户界面出现显示错误。</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用户可以选择不同的可视化方式（如柱状图、饼图、散点图等）。</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用户可以放大、缩小或滚动查看详细的可视化结果。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用户成功查看了分类结果的可视化。</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用户对分类结果有了更深入的理解。</a:t>
            </a:r>
            <a:endParaRPr lang="en-US" sz="89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2.3 复杂度分析</a:t>
            </a:r>
            <a:endParaRPr lang="en-US" sz="2400" dirty="0"/>
          </a:p>
        </p:txBody>
      </p:sp>
      <p:sp>
        <p:nvSpPr>
          <p:cNvPr id="4" name="Text 2"/>
          <p:cNvSpPr/>
          <p:nvPr/>
        </p:nvSpPr>
        <p:spPr>
          <a:xfrm>
            <a:off x="762000" y="1052512"/>
            <a:ext cx="7715250" cy="3562350"/>
          </a:xfrm>
          <a:prstGeom prst="rect">
            <a:avLst/>
          </a:prstGeom>
          <a:noFill/>
        </p:spPr>
        <p:txBody>
          <a:bodyPr wrap="square" rtlCol="0" anchor="t"/>
          <a:lstStyle/>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系统提供了基于机器学习的故障诊断功能、WEB平台功能及用户下载模型与训练结果功能，使用户可以方便地进行故障诊断和管理。</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可靠性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系统需要确保在处理大量的分布式系统故障数据时，能够稳定运行，并准确地分析和识别故障类别。</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可维护性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系统提供了在线模型训练与测试、数据上传界面以及异常处理功能，确保在出现问题时可以迅速定位并解决，同时支持服务器重启和日志记录。</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安全性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系统需确保数据的安全性，只有授权的用户可以上传训练数据、训练模型和进行故障诊断测试，其他非授权人员无法更改或访问系统数据。</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可移植性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虽然主要为桌面端设计，但系统也需要考虑到移动端的移植性，以满足用户在不同设备上使用的需求。</a:t>
            </a:r>
            <a:endParaRPr lang="en-US" sz="109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2.4 用例图</a:t>
            </a:r>
            <a:endParaRPr lang="en-US" sz="2400" dirty="0"/>
          </a:p>
        </p:txBody>
      </p:sp>
      <p:pic>
        <p:nvPicPr>
          <p:cNvPr id="4" name="Image 0" descr="https://bucket-mindshow.oss-cn-beijing.aliyuncs.com/file/6764203/20231008095716_e2xu.png"/>
          <p:cNvPicPr>
            <a:picLocks noChangeAspect="1"/>
          </p:cNvPicPr>
          <p:nvPr/>
        </p:nvPicPr>
        <p:blipFill>
          <a:blip r:embed="rId1"/>
          <a:stretch>
            <a:fillRect/>
          </a:stretch>
        </p:blipFill>
        <p:spPr>
          <a:xfrm>
            <a:off x="4619625" y="1052512"/>
            <a:ext cx="0" cy="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2.5 时序图</a:t>
            </a:r>
            <a:endParaRPr lang="en-US" sz="2400" dirty="0"/>
          </a:p>
        </p:txBody>
      </p:sp>
      <p:pic>
        <p:nvPicPr>
          <p:cNvPr id="4" name="Image 0" descr="https://bucket-mindshow.oss-cn-beijing.aliyuncs.com/file/6764203/20231008100054_vvdu.png"/>
          <p:cNvPicPr>
            <a:picLocks noChangeAspect="1"/>
          </p:cNvPicPr>
          <p:nvPr/>
        </p:nvPicPr>
        <p:blipFill>
          <a:blip r:embed="rId1"/>
          <a:stretch>
            <a:fillRect/>
          </a:stretch>
        </p:blipFill>
        <p:spPr>
          <a:xfrm>
            <a:off x="4619625" y="1052512"/>
            <a:ext cx="0" cy="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 质量场景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2.6.1 性能场景：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2.6.2 安全性场景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2.6.3 易用性场景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2.6.4 可用性场景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2.6.5 可修改性场景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2.6.6 可移植性场景</a:t>
            </a:r>
            <a:endParaRPr lang="en-US" sz="153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sp>
        <p:nvSpPr>
          <p:cNvPr id="4" name="Text 2"/>
          <p:cNvSpPr/>
          <p:nvPr/>
        </p:nvSpPr>
        <p:spPr>
          <a:xfrm>
            <a:off x="762000" y="1052512"/>
            <a:ext cx="7715250" cy="19431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在分布式系统故障诊断系统中，性能是确保系统稳定运行和提供实时反馈的关键因素。我们关注于减小模型训练和预测的时间，以及优化数据处理和结果可视化的速度，以便在保证精确度的同时提供高效的用户体验。</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当用户提交数据数据进行训练和预测时，模型训练和预测的平性能的描述表如下所示：</a:t>
            </a:r>
            <a:endParaRPr lang="en-US" sz="153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在该系统中，安全性绝对是首要任务。为了保证数据的完整性和机密性，我们采用最先进的加密技术，例如使用SSL/TLS等协议来加密数据传输过程来确保上传的故障数据和标签数据在传输和存储时都得到了充分保护。</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此外，我们还采用了高级的存储加密技术，以确保数据在存储时的安全性。每次数据访问都会经过严格的身份验证和授权过程，确保只有合适的人员可以访问关键数据。</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可用性的描述表如下所示：</a:t>
            </a:r>
            <a:endParaRPr lang="en-US" sz="153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在分布式系统故障诊断系统中，我们专注于创建一个直观的用户界面，包括自解释的UI元素，以及可视化的数据输出。</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当用户在7天内有过登录记录时，系统将保存用户的个人权限信息，提供自动登录以及自动恢复上次上传数据等功能，故障率低于1% 。</a:t>
            </a:r>
            <a:endParaRPr lang="en-US" sz="153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sp>
        <p:nvSpPr>
          <p:cNvPr id="4" name="Text 2"/>
          <p:cNvSpPr/>
          <p:nvPr/>
        </p:nvSpPr>
        <p:spPr>
          <a:xfrm>
            <a:off x="762000" y="1052512"/>
            <a:ext cx="7715250" cy="29718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在工作时间内，分布式故障诊断子系统需具备高度的可用性；当发生错误或异常时，该子系统会向管理员或相关负责人发出警告信息，确保系统继续正常运行，不出现停机情况。</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若出现网络连接、数据格式和模型训练失败等问题，系统可以自动诊断并记录相关的错误信息。对于网络连接问题，系统会尝试重新建立连接并在多次失败后通知管理员进行手动干预。对于数据格式问题，系统会向用户返回明确的错误提示，指导他们提供正确格式的数据。对于模型训练失败的问题，系统将自动尝试使用备用算法或参数进行训练。</a:t>
            </a:r>
            <a:endParaRPr lang="en-US" sz="153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sp>
        <p:nvSpPr>
          <p:cNvPr id="4" name="Text 2"/>
          <p:cNvSpPr/>
          <p:nvPr/>
        </p:nvSpPr>
        <p:spPr>
          <a:xfrm>
            <a:off x="762000" y="1052512"/>
            <a:ext cx="7715250" cy="13716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系统允许用户对展示界面、故障诊断模型和数据处理模块进行修改和优化。这些修改包括，但不限于，对用户数据展示结果界面的布局、色彩和交互进行调整，对故障诊断模型进行优化以提高准确度，以及对数据处理模块进行修改以支持新的数据格式。</a:t>
            </a:r>
            <a:endParaRPr lang="en-US" sz="15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一、简介</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2.6.6 可移植性场景</a:t>
            </a:r>
            <a:endParaRPr lang="en-US" sz="2400" dirty="0"/>
          </a:p>
        </p:txBody>
      </p:sp>
      <p:sp>
        <p:nvSpPr>
          <p:cNvPr id="4" name="Text 2"/>
          <p:cNvSpPr/>
          <p:nvPr/>
        </p:nvSpPr>
        <p:spPr>
          <a:xfrm>
            <a:off x="762000" y="1052512"/>
            <a:ext cx="7715250" cy="6858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系统的模块化设计提供工具和接口，允许我们在未来轻松添加新功能或进行技术升级，同时支持用户在不同版本的系统之间迁移数据和模型。</a:t>
            </a:r>
            <a:endParaRPr lang="en-US" sz="153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三、架构设计</a:t>
            </a: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三、架构设计</a:t>
            </a:r>
            <a:endParaRPr lang="en-US" sz="2400" dirty="0"/>
          </a:p>
        </p:txBody>
      </p:sp>
      <p:sp>
        <p:nvSpPr>
          <p:cNvPr id="4" name="Text 2"/>
          <p:cNvSpPr/>
          <p:nvPr/>
        </p:nvSpPr>
        <p:spPr>
          <a:xfrm>
            <a:off x="762000" y="1052512"/>
            <a:ext cx="7715250" cy="22860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 样式选择、参考模型、参考架构</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 体系结构的设计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3.3 系统架构的分析与设计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3.4 架构演进规划</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3.5 小结</a:t>
            </a:r>
            <a:endParaRPr lang="en-US" sz="153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 样式选择、参考模型、参考架构</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3.1.1 样式选择：</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3.2.2 参考模型</a:t>
            </a:r>
            <a:endParaRPr lang="en-US" sz="1535" dirty="0"/>
          </a:p>
          <a:p>
            <a:pPr marL="0" indent="0" algn="l">
              <a:lnSpc>
                <a:spcPct val="150000"/>
              </a:lnSpc>
              <a:buSzPct val="100000"/>
              <a:buNone/>
            </a:pPr>
            <a:r>
              <a:rPr lang="en-US" sz="1535" b="1" dirty="0">
                <a:solidFill>
                  <a:srgbClr val="383838"/>
                </a:solidFill>
                <a:latin typeface="Noto Sans SC" pitchFamily="34" charset="0"/>
                <a:ea typeface="Noto Sans SC" pitchFamily="34" charset="-122"/>
                <a:cs typeface="Noto Sans SC" pitchFamily="34" charset="-120"/>
              </a:rPr>
              <a:t>3.3.3 参考架构</a:t>
            </a:r>
            <a:br>
              <a:rPr lang="en-US" sz="1535" b="1"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参考架构如下：</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./pics/Referencearch.png</a:t>
            </a:r>
            <a:endParaRPr lang="en-US" sz="153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3.1.1 样式选择：</a:t>
            </a:r>
            <a:endParaRPr lang="en-US" sz="2400" dirty="0"/>
          </a:p>
        </p:txBody>
      </p:sp>
      <p:sp>
        <p:nvSpPr>
          <p:cNvPr id="4" name="Text 2"/>
          <p:cNvSpPr/>
          <p:nvPr/>
        </p:nvSpPr>
        <p:spPr>
          <a:xfrm>
            <a:off x="762000" y="1052512"/>
            <a:ext cx="7715250" cy="19431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参考分层架构样式，在水平方向把系统分割成相互连接的多个层次，即层次模型。每一层都包含系统的一个抽象形式的子任务下层为上层提供服务（service）并为上层的调用返回结果，即下层的功能是服务于上层的。</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./pics/astytle.png</a:t>
            </a:r>
            <a:endParaRPr lang="en-US" sz="153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3.2.2 参考模型</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分布式系统故障诊断系统采用Layered Architecture架构风格，使用Django+Bootstrap框架设计了一个响应式的用户界面，训练模型采用PyTorch框架开发，该框架因其灵活性和动态计算图而被广泛应用于深度学习研究和开发。</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系统的参考模型如下：</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./pics/Referencemodel.png</a:t>
            </a:r>
            <a:endParaRPr lang="en-US" sz="153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sp>
        <p:nvSpPr>
          <p:cNvPr id="4" name="Text 2"/>
          <p:cNvSpPr/>
          <p:nvPr/>
        </p:nvSpPr>
        <p:spPr>
          <a:xfrm>
            <a:off x="762000" y="1052512"/>
            <a:ext cx="7715250" cy="3305175"/>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SystemHealer</a:t>
            </a:r>
            <a:r>
              <a:rPr lang="en-US" sz="1025" dirty="0">
                <a:solidFill>
                  <a:srgbClr val="383838"/>
                </a:solidFill>
                <a:latin typeface="Noto Sans SC" pitchFamily="34" charset="0"/>
                <a:ea typeface="Noto Sans SC" pitchFamily="34" charset="-122"/>
                <a:cs typeface="Noto Sans SC" pitchFamily="34" charset="-120"/>
              </a:rPr>
              <a:t>的设计遵循了</a:t>
            </a:r>
            <a:r>
              <a:rPr lang="en-US" sz="1025" b="1" dirty="0">
                <a:solidFill>
                  <a:srgbClr val="383838"/>
                </a:solidFill>
                <a:latin typeface="Noto Sans SC" pitchFamily="34" charset="0"/>
                <a:ea typeface="Noto Sans SC" pitchFamily="34" charset="-122"/>
                <a:cs typeface="Noto Sans SC" pitchFamily="34" charset="-120"/>
              </a:rPr>
              <a:t>模块化(Modularity)</a:t>
            </a:r>
            <a:r>
              <a:rPr lang="en-US" sz="1025" dirty="0">
                <a:solidFill>
                  <a:srgbClr val="383838"/>
                </a:solidFill>
                <a:latin typeface="Noto Sans SC" pitchFamily="34" charset="0"/>
                <a:ea typeface="Noto Sans SC" pitchFamily="34" charset="-122"/>
                <a:cs typeface="Noto Sans SC" pitchFamily="34" charset="-120"/>
              </a:rPr>
              <a:t>和</a:t>
            </a:r>
            <a:r>
              <a:rPr lang="en-US" sz="1025" b="1" dirty="0">
                <a:solidFill>
                  <a:srgbClr val="383838"/>
                </a:solidFill>
                <a:latin typeface="Noto Sans SC" pitchFamily="34" charset="0"/>
                <a:ea typeface="Noto Sans SC" pitchFamily="34" charset="-122"/>
                <a:cs typeface="Noto Sans SC" pitchFamily="34" charset="-120"/>
              </a:rPr>
              <a:t>层次化(Hierarchical Decomposition)</a:t>
            </a:r>
            <a:r>
              <a:rPr lang="en-US" sz="1025" dirty="0">
                <a:solidFill>
                  <a:srgbClr val="383838"/>
                </a:solidFill>
                <a:latin typeface="Noto Sans SC" pitchFamily="34" charset="0"/>
                <a:ea typeface="Noto Sans SC" pitchFamily="34" charset="-122"/>
                <a:cs typeface="Noto Sans SC" pitchFamily="34" charset="-120"/>
              </a:rPr>
              <a:t>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025" dirty="0"/>
          </a:p>
          <a:p>
            <a:pPr marL="342900" indent="-342900" algn="l">
              <a:lnSpc>
                <a:spcPct val="150000"/>
              </a:lnSpc>
              <a:buSzPct val="100000"/>
              <a:buChar char="•"/>
            </a:pPr>
            <a:r>
              <a:rPr lang="en-US" sz="1025"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endParaRPr lang="en-US" sz="1025" dirty="0"/>
          </a:p>
          <a:p>
            <a:pPr marL="342900" indent="-342900" algn="l">
              <a:lnSpc>
                <a:spcPct val="150000"/>
              </a:lnSpc>
              <a:buSzPct val="100000"/>
              <a:buChar char="•"/>
            </a:pPr>
            <a:r>
              <a:rPr lang="en-US" sz="1025"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025" dirty="0"/>
          </a:p>
          <a:p>
            <a:pPr marL="342900" indent="-342900" algn="l">
              <a:lnSpc>
                <a:spcPct val="150000"/>
              </a:lnSpc>
              <a:buSzPct val="100000"/>
              <a:buChar char="•"/>
            </a:pPr>
            <a:r>
              <a:rPr lang="en-US" sz="1025" dirty="0">
                <a:solidFill>
                  <a:srgbClr val="383838"/>
                </a:solidFill>
                <a:latin typeface="Noto Sans SC" pitchFamily="34" charset="0"/>
                <a:ea typeface="Noto Sans SC" pitchFamily="34" charset="-122"/>
                <a:cs typeface="Noto Sans SC" pitchFamily="34" charset="-120"/>
              </a:rPr>
              <a:t>./pics/Architecture.png</a:t>
            </a:r>
            <a:endParaRPr lang="en-US" sz="102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3.3 系统架构的分析与设计</a:t>
            </a:r>
            <a:endParaRPr lang="en-US" sz="2400" dirty="0"/>
          </a:p>
        </p:txBody>
      </p:sp>
      <p:sp>
        <p:nvSpPr>
          <p:cNvPr id="4" name="Text 2"/>
          <p:cNvSpPr/>
          <p:nvPr/>
        </p:nvSpPr>
        <p:spPr>
          <a:xfrm>
            <a:off x="762000" y="1052512"/>
            <a:ext cx="7715250" cy="3362325"/>
          </a:xfrm>
          <a:prstGeom prst="rect">
            <a:avLst/>
          </a:prstGeom>
          <a:noFill/>
        </p:spPr>
        <p:txBody>
          <a:bodyPr wrap="square" rtlCol="0" anchor="t"/>
          <a:lstStyle/>
          <a:p>
            <a:pPr marL="0" indent="0" algn="l">
              <a:lnSpc>
                <a:spcPct val="150000"/>
              </a:lnSpc>
              <a:buSzPct val="100000"/>
              <a:buNone/>
            </a:pPr>
            <a:r>
              <a:rPr lang="en-US" sz="770" dirty="0">
                <a:solidFill>
                  <a:srgbClr val="383838"/>
                </a:solidFill>
                <a:latin typeface="Noto Sans SC" pitchFamily="34" charset="0"/>
                <a:ea typeface="Noto Sans SC" pitchFamily="34" charset="-122"/>
                <a:cs typeface="Noto Sans SC" pitchFamily="34" charset="-120"/>
              </a:rPr>
              <a:t>在构建</a:t>
            </a:r>
            <a:r>
              <a:rPr lang="en-US" sz="770" dirty="0">
                <a:solidFill>
                  <a:srgbClr val="383838"/>
                </a:solidFill>
                <a:latin typeface="Noto Sans SC" pitchFamily="34" charset="0"/>
                <a:ea typeface="Noto Sans SC" pitchFamily="34" charset="-122"/>
                <a:cs typeface="Noto Sans SC" pitchFamily="34" charset="-120"/>
              </a:rPr>
              <a:t>SystemHealer</a:t>
            </a:r>
            <a:r>
              <a:rPr lang="en-US" sz="770" dirty="0">
                <a:solidFill>
                  <a:srgbClr val="383838"/>
                </a:solidFill>
                <a:latin typeface="Noto Sans SC" pitchFamily="34" charset="0"/>
                <a:ea typeface="Noto Sans SC" pitchFamily="34" charset="-122"/>
                <a:cs typeface="Noto Sans SC" pitchFamily="34" charset="-120"/>
              </a:rPr>
              <a:t>的系统架构时，我们采用了一种综合的方法论，结合了领域驱动设计（Domain-Driven Design, DDD）和微服务架构原则，以确保系统在满足高效故障诊断的同时，也能为用户提供流畅且高响应的交互体验。</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核心的设计目标是确保每个功能模块或组件都具有单一职责原则（Single Responsibility Principle, SRP），这样不仅可以保证模块的高内聚性，还能降低各模块之间的耦合度。因此，我们设计每个模块为一个独立的服务，这些服务在运行时都可以并发处理请求，从而实现负载均衡和高并发处理能力。此外，为了确保服务间的隔离性和故障的局部性，我们采用了容器化技术（如Docker），使得每个服务都运行在独立的容器中。</a:t>
            </a:r>
            <a:endParaRPr lang="en-US" sz="770" dirty="0"/>
          </a:p>
          <a:p>
            <a:pPr marL="0" indent="0" algn="l">
              <a:lnSpc>
                <a:spcPct val="150000"/>
              </a:lnSpc>
              <a:buSzPct val="100000"/>
              <a:buNone/>
            </a:pPr>
            <a:r>
              <a:rPr lang="en-US" sz="770" dirty="0">
                <a:solidFill>
                  <a:srgbClr val="383838"/>
                </a:solidFill>
                <a:latin typeface="Noto Sans SC" pitchFamily="34" charset="0"/>
                <a:ea typeface="Noto Sans SC" pitchFamily="34" charset="-122"/>
                <a:cs typeface="Noto Sans SC" pitchFamily="34" charset="-120"/>
              </a:rPr>
              <a:t>选择微服务架构作为</a:t>
            </a:r>
            <a:r>
              <a:rPr lang="en-US" sz="770" dirty="0">
                <a:solidFill>
                  <a:srgbClr val="383838"/>
                </a:solidFill>
                <a:latin typeface="Noto Sans SC" pitchFamily="34" charset="0"/>
                <a:ea typeface="Noto Sans SC" pitchFamily="34" charset="-122"/>
                <a:cs typeface="Noto Sans SC" pitchFamily="34" charset="-120"/>
              </a:rPr>
              <a:t>SystemHealer</a:t>
            </a:r>
            <a:r>
              <a:rPr lang="en-US" sz="770" dirty="0">
                <a:solidFill>
                  <a:srgbClr val="383838"/>
                </a:solidFill>
                <a:latin typeface="Noto Sans SC" pitchFamily="34" charset="0"/>
                <a:ea typeface="Noto Sans SC" pitchFamily="34" charset="-122"/>
                <a:cs typeface="Noto Sans SC" pitchFamily="34" charset="-120"/>
              </a:rPr>
              <a:t>的基础架构，是因为它具有一系列的优势：首先，它允许独立部署和扩展每个服务，这大大提高了系统的伸缩性和故障恢复能力。其次，微服务架构支持多种编程语言和技术栈的混合使用，从而提供了更大的灵活性和选择余地。再者，与传统的单体应用相比，微服务更容易进行持续集成和持续部署（CI/CD），从而加速软件的交付速度。</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为了确保服务之间的高效通信，我们采用了轻量级的通信协议，如RESTful API和gRPC，同时引入了API网关来统一管理服务间的请求和响应。此外，为了处理异步事件和确保数据的一致性，我们还使用了事件驱动架构和消息队列（如Kafka）。</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系统的目标及实现方法如下：</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 目标 | 实现方式                                                     | 所采用的战术                                                 |</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 性能 | 1. 在进行大规模的数据处理和机器学习模型训练时，系统应确保其他功能（如数据上传、查询等）的正常运行，不被大数据处理任务影响。 2. 用户提交的数据处理和机器学习模型的训练/预测结果应在用户可接受的时间范围内返回。 3. 在高并发的网络环境下，系统能够稳定运行，满足多用户的数据处理和模型训练/预测请求。 | 使用队列管理数据处理和模型训练的请求，确保系统资源的合理利用。 利用缓存技术来存储数据处理和模型训练/预测的中间结果，减少重复计算。  使用分布式数据处理和计算技术来提高系统的处理能力和可扩展性。 利用负载均衡技术来均匀分配用户请求，防止部分服务器过载。 |</a:t>
            </a:r>
            <a:endParaRPr lang="en-US" sz="77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3.4 架构演进规划</a:t>
            </a:r>
            <a:endParaRPr lang="en-US" sz="2400" dirty="0"/>
          </a:p>
        </p:txBody>
      </p:sp>
      <p:sp>
        <p:nvSpPr>
          <p:cNvPr id="4" name="Text 2"/>
          <p:cNvSpPr/>
          <p:nvPr/>
        </p:nvSpPr>
        <p:spPr>
          <a:xfrm>
            <a:off x="762000" y="1052512"/>
            <a:ext cx="7715250" cy="3552825"/>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在一个快速变化的技术环境中，任何系统都需要不断地演进以适应新的业务需求和技术挑战。</a:t>
            </a:r>
            <a:r>
              <a:rPr lang="en-US" sz="830" dirty="0">
                <a:solidFill>
                  <a:srgbClr val="383838"/>
                </a:solidFill>
                <a:latin typeface="Noto Sans SC" pitchFamily="34" charset="0"/>
                <a:ea typeface="Noto Sans SC" pitchFamily="34" charset="-122"/>
                <a:cs typeface="Noto Sans SC" pitchFamily="34" charset="-120"/>
              </a:rPr>
              <a:t>SystemHealer</a:t>
            </a:r>
            <a:r>
              <a:rPr lang="en-US" sz="830" dirty="0">
                <a:solidFill>
                  <a:srgbClr val="383838"/>
                </a:solidFill>
                <a:latin typeface="Noto Sans SC" pitchFamily="34" charset="0"/>
                <a:ea typeface="Noto Sans SC" pitchFamily="34" charset="-122"/>
                <a:cs typeface="Noto Sans SC" pitchFamily="34" charset="-120"/>
              </a:rPr>
              <a:t>也不例外。我们的目标是确保系统架构的适应性、弹性和可扩展性，从而为持续的创新和增长打下坚实的基础。</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引入先进的机器学习算法</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随着机器学习和深度学习领域的不断发展，新的算法和技术不断涌现。我们计划在未来的版本中，引入如卷积神经网络（CNN）、循环神经网络（RNN）以及强化学习等先进技术，以提高故障诊断的准确性和效率。</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优化数据处理流程</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数据是机器学习的基石。为了确保数据质量和处理效率，我们计划进一步优化数据的ETL过程，引入数据湖和大数据处理技术如Apache Spark和Apache Flink，以支持更大规模的数据处理和实时分析。</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增强Web平台的功能与用户体验</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为了满足用户更多样化的需求和提供更好的使用体验，我们计划对Web平台进行全面的升级。这包括但不限于：增强的数据可视化工具、更加直观的交互界面、支持更多的自定义功能以及引入用户反馈机制，以收集用户的意见和建议。</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云原生和微服务优化</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考虑到云计算和微服务架构的趋势，我们还计划对现有架构进行进一步的优化，采用Kubernetes进行容器编排，引入服务网格技术如Istio进行微服务的管理和监控，从而确保更高的系统可用性和弹性。</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安全与合规</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随着数据隐私和安全的重要性日益增强，我们计划引入更严格的数据加密和访问控制机制，并遵循如GDPR和CCPA等国际数据保护法规。</a:t>
            </a:r>
            <a:endParaRPr lang="en-US" sz="83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3.5 小结</a:t>
            </a:r>
            <a:endParaRPr lang="en-US" sz="2400" dirty="0"/>
          </a:p>
        </p:txBody>
      </p:sp>
      <p:sp>
        <p:nvSpPr>
          <p:cNvPr id="4" name="Text 2"/>
          <p:cNvSpPr/>
          <p:nvPr/>
        </p:nvSpPr>
        <p:spPr>
          <a:xfrm>
            <a:off x="762000" y="1052512"/>
            <a:ext cx="7715250" cy="3490913"/>
          </a:xfrm>
          <a:prstGeom prst="rect">
            <a:avLst/>
          </a:prstGeom>
          <a:noFill/>
        </p:spPr>
        <p:txBody>
          <a:bodyPr wrap="square" rtlCol="0" anchor="t"/>
          <a:lstStyle/>
          <a:p>
            <a:pPr marL="0"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SystemHealer</a:t>
            </a:r>
            <a:r>
              <a:rPr lang="en-US" sz="1215" dirty="0">
                <a:solidFill>
                  <a:srgbClr val="383838"/>
                </a:solidFill>
                <a:latin typeface="Noto Sans SC" pitchFamily="34" charset="0"/>
                <a:ea typeface="Noto Sans SC" pitchFamily="34" charset="-122"/>
                <a:cs typeface="Noto Sans SC" pitchFamily="34" charset="-120"/>
              </a:rPr>
              <a:t>不仅仅是一个机器学习应用，而是一个专为分布式系统故障诊断而设计的综合性解决方案。它结合了领域驱动设计（Domain-Driven Design, DDD）和最新的机器学习技术，以识别、分析和解决分布式系统中可能出现的各种问题。</a:t>
            </a:r>
            <a:endParaRPr lang="en-US" sz="1215" dirty="0"/>
          </a:p>
          <a:p>
            <a:pPr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其核心设计理念基于模块化和层次化的结构，以确保系统的各个部分都可以独立、高效地运行。这种结构不仅提高了系统的可靠性，还为未来的扩展和维护提供了便利。通过使用微服务架构，每个功能模块都可以独立地部署和扩展，从而提供了出色的伸缩性和弹性。</a:t>
            </a:r>
            <a:endParaRPr lang="en-US" sz="1215" dirty="0"/>
          </a:p>
          <a:p>
            <a:pPr marL="0"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此外，</a:t>
            </a:r>
            <a:r>
              <a:rPr lang="en-US" sz="1215" dirty="0">
                <a:solidFill>
                  <a:srgbClr val="383838"/>
                </a:solidFill>
                <a:latin typeface="Noto Sans SC" pitchFamily="34" charset="0"/>
                <a:ea typeface="Noto Sans SC" pitchFamily="34" charset="-122"/>
                <a:cs typeface="Noto Sans SC" pitchFamily="34" charset="-120"/>
              </a:rPr>
              <a:t>SystemHealer</a:t>
            </a:r>
            <a:r>
              <a:rPr lang="en-US" sz="1215" dirty="0">
                <a:solidFill>
                  <a:srgbClr val="383838"/>
                </a:solidFill>
                <a:latin typeface="Noto Sans SC" pitchFamily="34" charset="0"/>
                <a:ea typeface="Noto Sans SC" pitchFamily="34" charset="-122"/>
                <a:cs typeface="Noto Sans SC" pitchFamily="34" charset="-120"/>
              </a:rPr>
              <a:t>还重视数据驱动的决策制定。采用先进的数据预处理和分析技术，以确保机器学习模型能够在真实、复杂的环境中准确地工作。</a:t>
            </a:r>
            <a:endParaRPr lang="en-US" sz="1215" dirty="0"/>
          </a:p>
          <a:p>
            <a:pPr marL="0"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随着业务和技术环境的持续变化，</a:t>
            </a:r>
            <a:r>
              <a:rPr lang="en-US" sz="1215" dirty="0">
                <a:solidFill>
                  <a:srgbClr val="383838"/>
                </a:solidFill>
                <a:latin typeface="Noto Sans SC" pitchFamily="34" charset="0"/>
                <a:ea typeface="Noto Sans SC" pitchFamily="34" charset="-122"/>
                <a:cs typeface="Noto Sans SC" pitchFamily="34" charset="-120"/>
              </a:rPr>
              <a:t>SystemHealer</a:t>
            </a:r>
            <a:r>
              <a:rPr lang="en-US" sz="1215" dirty="0">
                <a:solidFill>
                  <a:srgbClr val="383838"/>
                </a:solidFill>
                <a:latin typeface="Noto Sans SC" pitchFamily="34" charset="0"/>
                <a:ea typeface="Noto Sans SC" pitchFamily="34" charset="-122"/>
                <a:cs typeface="Noto Sans SC" pitchFamily="34" charset="-120"/>
              </a:rPr>
              <a:t>也将继续进行演进。无论是引入更先进的机器学习算法，还是优化系统架构和用户体验，我们都致力于确保</a:t>
            </a:r>
            <a:r>
              <a:rPr lang="en-US" sz="1215" dirty="0">
                <a:solidFill>
                  <a:srgbClr val="383838"/>
                </a:solidFill>
                <a:latin typeface="Noto Sans SC" pitchFamily="34" charset="0"/>
                <a:ea typeface="Noto Sans SC" pitchFamily="34" charset="-122"/>
                <a:cs typeface="Noto Sans SC" pitchFamily="34" charset="-120"/>
              </a:rPr>
              <a:t>SystemHealer</a:t>
            </a:r>
            <a:r>
              <a:rPr lang="en-US" sz="1215" dirty="0">
                <a:solidFill>
                  <a:srgbClr val="383838"/>
                </a:solidFill>
                <a:latin typeface="Noto Sans SC" pitchFamily="34" charset="0"/>
                <a:ea typeface="Noto Sans SC" pitchFamily="34" charset="-122"/>
                <a:cs typeface="Noto Sans SC" pitchFamily="34" charset="-120"/>
              </a:rPr>
              <a:t>始终处于行业的前沿，满足客户日益增长的业务需求。</a:t>
            </a:r>
            <a:endParaRPr lang="en-US" sz="121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本文档的目的是详细地介绍基于机器学习的分布式系统故障诊断系统所包含的需求。基于机器学习的分布式系统故障诊断系统是一个利用机器学习和深度学习技术对分布式系统的故障数据进行分析的工具，旨在帮助用户准确地识别和分类分布式系统中的故障，并实现分布式系统故障运维的智能化。为了确保客户能够明确了解产品的具体需求，并使开发人员能够根据这些需求进行设计和编码，我们将在以下部分描述基于机器学习的分布式系统故障诊断系统的功能、性能、用户界面、运行环境和外部接口。此外，我们还将详细说明针对用户操作的各种系统响应。</a:t>
            </a:r>
            <a:endParaRPr lang="en-US" sz="153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025" y="1785938"/>
            <a:ext cx="3395663" cy="552450"/>
          </a:xfrm>
          <a:prstGeom prst="rect">
            <a:avLst/>
          </a:prstGeom>
          <a:noFill/>
        </p:spPr>
        <p:txBody>
          <a:bodyPr wrap="square" rtlCol="0" anchor="ctr"/>
          <a:lstStyle/>
          <a:p>
            <a:pPr marL="0" indent="0" algn="ctr">
              <a:buNone/>
            </a:pPr>
            <a:r>
              <a:rPr lang="en-US" sz="2400" b="1" dirty="0">
                <a:solidFill>
                  <a:srgbClr val="25426A"/>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581025" y="2228850"/>
            <a:ext cx="3395663" cy="1033463"/>
          </a:xfrm>
          <a:prstGeom prst="rect">
            <a:avLst/>
          </a:prstGeom>
          <a:noFill/>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2530" b="1" dirty="0">
                <a:solidFill>
                  <a:srgbClr val="383838"/>
                </a:solidFill>
                <a:latin typeface="Noto Sans SC" pitchFamily="34" charset="0"/>
                <a:ea typeface="Noto Sans SC" pitchFamily="34" charset="-122"/>
                <a:cs typeface="Noto Sans SC" pitchFamily="34" charset="-120"/>
              </a:rPr>
              <a:t>二、分布式故障诊断系统方案</a:t>
            </a:r>
            <a:endParaRPr lang="en-US" sz="25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二、分布式故障诊断系统方案</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2.1 需求介绍</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2.2 需求分析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2.3 复杂度分析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2.4 用例图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2.5 时序图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 质量场景</a:t>
            </a:r>
            <a:endParaRPr lang="en-US" sz="15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2.1 需求介绍</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该项目是为满足分布式系统故障高效、准确诊断的需求而开发的。基于机器学习的分布式系统故障诊断系统不仅可以对分布式系统的故障数据进行深入的分析，还可以设计出准确的故障诊断模型。此外，它还为分布式系统故障的智能化运维提供了有效的技术支持。通过本系统，用户可以实现对分布式系统故障的快速检测和恢复，从而降低运维难度，减少人力资源消耗。</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 需求分析</a:t>
            </a:r>
            <a:endParaRPr lang="en-US" sz="240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sp>
        <p:nvSpPr>
          <p:cNvPr id="5" name="Text 2"/>
          <p:cNvSpPr/>
          <p:nvPr/>
        </p:nvSpPr>
        <p:spPr>
          <a:xfrm>
            <a:off x="2876550" y="1802606"/>
            <a:ext cx="5200650" cy="257175"/>
          </a:xfrm>
          <a:prstGeom prst="rect">
            <a:avLst/>
          </a:prstGeom>
          <a:noFill/>
        </p:spPr>
        <p:txBody>
          <a:bodyPr wrap="square" rtlCol="0" anchor="t"/>
          <a:lstStyle/>
          <a:p>
            <a:pPr marL="0" indent="0" algn="l">
              <a:lnSpc>
                <a:spcPct val="150000"/>
              </a:lnSpc>
              <a:buNone/>
            </a:pPr>
            <a:r>
              <a:rPr lang="en-US" sz="1150" dirty="0">
                <a:solidFill>
                  <a:srgbClr val="000000"/>
                </a:solidFill>
                <a:latin typeface="Noto Sans SC" pitchFamily="34" charset="0"/>
                <a:ea typeface="Noto Sans SC" pitchFamily="34" charset="-122"/>
                <a:cs typeface="Noto Sans SC" pitchFamily="34" charset="-120"/>
              </a:rPr>
              <a:t>2.2.1 一般性需求</a:t>
            </a:r>
            <a:endParaRPr lang="en-US" sz="1150" dirty="0"/>
          </a:p>
        </p:txBody>
      </p:sp>
      <p:sp>
        <p:nvSpPr>
          <p:cNvPr id="6" name="Text 3"/>
          <p:cNvSpPr/>
          <p:nvPr/>
        </p:nvSpPr>
        <p:spPr>
          <a:xfrm>
            <a:off x="1333500" y="3378994"/>
            <a:ext cx="5200650" cy="257175"/>
          </a:xfrm>
          <a:prstGeom prst="rect">
            <a:avLst/>
          </a:prstGeom>
          <a:noFill/>
        </p:spPr>
        <p:txBody>
          <a:bodyPr wrap="square" rtlCol="0" anchor="t"/>
          <a:lstStyle/>
          <a:p>
            <a:pPr marL="0" indent="0" algn="l">
              <a:lnSpc>
                <a:spcPct val="150000"/>
              </a:lnSpc>
              <a:buNone/>
            </a:pPr>
            <a:r>
              <a:rPr lang="en-US" sz="1150" dirty="0">
                <a:solidFill>
                  <a:srgbClr val="FFFFFF"/>
                </a:solidFill>
                <a:latin typeface="Noto Sans SC" pitchFamily="34" charset="0"/>
                <a:ea typeface="Noto Sans SC" pitchFamily="34" charset="-122"/>
                <a:cs typeface="Noto Sans SC" pitchFamily="34" charset="-120"/>
              </a:rPr>
              <a:t>2.2.2 功能性需求</a:t>
            </a:r>
            <a:endParaRPr lang="en-US" sz="11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2.2.1 一般性需求</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操作系统适配性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系统应能够适配主流的操作系统，如Windows、Linux等。</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性能和可靠性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系统需保证高性能运行，同时确保在各种故障情况下的可靠性。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可维护性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系统应当有良好的文档和代码结构，确保后期可以轻松地进行维护和升级。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可扩充性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随着业务的增长和技术的更新，系统应具有良好的可扩充性，以满足未来的需求。</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适应性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系统需能够适应不同的技术和业务场景，以确保其在多种环境下都能够稳定运行。</a:t>
            </a:r>
            <a:endParaRPr lang="en-US" sz="134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7250</Words>
  <Application>WPS 演示</Application>
  <PresentationFormat>On-screen Show (16:9)</PresentationFormat>
  <Paragraphs>250</Paragraphs>
  <Slides>40</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宋体</vt:lpstr>
      <vt:lpstr>Wingdings</vt:lpstr>
      <vt:lpstr>Noto Sans SC</vt:lpstr>
      <vt:lpstr>C059</vt:lpstr>
      <vt:lpstr>Noto Sans SC</vt:lpstr>
      <vt:lpstr>Noto Sans SC</vt:lpstr>
      <vt:lpstr>仿宋</vt:lpstr>
      <vt:lpstr>Calibri</vt:lpstr>
      <vt:lpstr>微软雅黑</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creator/>
  <dc:subject>架构文档</dc:subject>
  <cp:lastModifiedBy>dekrt</cp:lastModifiedBy>
  <cp:revision>3</cp:revision>
  <dcterms:created xsi:type="dcterms:W3CDTF">2023-10-08T06:01:06Z</dcterms:created>
  <dcterms:modified xsi:type="dcterms:W3CDTF">2023-10-08T06:01:06Z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2052-11.1.0.11704</vt:lpwstr>
  </property>
</Properties>
</file>