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8.svg" ContentType="image/svg+xml"/>
  <Override PartName="/ppt/media/image6.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324"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96" r:id="rId29"/>
    <p:sldId id="280" r:id="rId30"/>
    <p:sldId id="281" r:id="rId31"/>
    <p:sldId id="297" r:id="rId32"/>
    <p:sldId id="282" r:id="rId33"/>
    <p:sldId id="298" r:id="rId34"/>
    <p:sldId id="283" r:id="rId35"/>
    <p:sldId id="299" r:id="rId36"/>
    <p:sldId id="284" r:id="rId37"/>
    <p:sldId id="300" r:id="rId38"/>
    <p:sldId id="285" r:id="rId39"/>
    <p:sldId id="286" r:id="rId40"/>
    <p:sldId id="287" r:id="rId41"/>
    <p:sldId id="289" r:id="rId42"/>
    <p:sldId id="290" r:id="rId43"/>
    <p:sldId id="316" r:id="rId44"/>
    <p:sldId id="291" r:id="rId45"/>
    <p:sldId id="317" r:id="rId46"/>
    <p:sldId id="292" r:id="rId47"/>
    <p:sldId id="293" r:id="rId48"/>
    <p:sldId id="294" r:id="rId49"/>
    <p:sldId id="295" r:id="rId50"/>
  </p:sldIdLst>
  <p:sldSz cx="9144000" cy="5143500" type="screen16x9"/>
  <p:notesSz cx="5143500" cy="9144000"/>
  <p:custDataLst>
    <p:tags r:id="rId5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5" d="100"/>
          <a:sy n="85" d="100"/>
        </p:scale>
        <p:origin x="77" y="1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8.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1.sv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3.sv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5.xml"/><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5.xml"/><Relationship Id="rId2" Type="http://schemas.openxmlformats.org/officeDocument/2006/relationships/image" Target="../media/image30.png"/><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6.sv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5.xml"/><Relationship Id="rId3" Type="http://schemas.openxmlformats.org/officeDocument/2006/relationships/image" Target="../media/image32.png"/><Relationship Id="rId2" Type="http://schemas.openxmlformats.org/officeDocument/2006/relationships/tags" Target="../tags/tag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5.xml"/><Relationship Id="rId2" Type="http://schemas.openxmlformats.org/officeDocument/2006/relationships/image" Target="../media/image33.png"/><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5.xml"/><Relationship Id="rId2" Type="http://schemas.openxmlformats.org/officeDocument/2006/relationships/image" Target="../media/image35.png"/><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tags" Target="../tags/tag6.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5.xml"/><Relationship Id="rId2" Type="http://schemas.openxmlformats.org/officeDocument/2006/relationships/image" Target="../media/image37.png"/><Relationship Id="rId1" Type="http://schemas.openxmlformats.org/officeDocument/2006/relationships/tags" Target="../tags/tag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0695" y="3113405"/>
            <a:ext cx="4601845" cy="915035"/>
          </a:xfrm>
          <a:prstGeom prst="rect">
            <a:avLst/>
          </a:prstGeom>
          <a:noFill/>
        </p:spPr>
        <p:txBody>
          <a:bodyPr wrap="square" rtlCol="0" anchor="ctr"/>
          <a:lstStyle/>
          <a:p>
            <a:pPr marL="0" indent="0" algn="l">
              <a:buNone/>
            </a:pPr>
            <a:r>
              <a:rPr lang="en-US" sz="2000" dirty="0">
                <a:solidFill>
                  <a:srgbClr val="646464"/>
                </a:solidFill>
                <a:latin typeface="华文中宋" panose="02010600040101010101" charset="-122"/>
                <a:ea typeface="华文中宋" panose="02010600040101010101" charset="-122"/>
                <a:cs typeface="华文中宋" panose="02010600040101010101" charset="-122"/>
              </a:rPr>
              <a:t>张骁凯	软件2102班  U202117281</a:t>
            </a:r>
            <a:endParaRPr lang="en-US" sz="2000" dirty="0">
              <a:solidFill>
                <a:srgbClr val="646464"/>
              </a:solidFill>
              <a:latin typeface="华文中宋" panose="02010600040101010101" charset="-122"/>
              <a:ea typeface="华文中宋" panose="02010600040101010101" charset="-122"/>
              <a:cs typeface="华文中宋" panose="02010600040101010101" charset="-122"/>
            </a:endParaRPr>
          </a:p>
          <a:p>
            <a:pPr marL="0" indent="0" algn="l">
              <a:buNone/>
            </a:pPr>
            <a:r>
              <a:rPr lang="en-US" sz="2000" dirty="0">
                <a:solidFill>
                  <a:srgbClr val="646464"/>
                </a:solidFill>
                <a:latin typeface="华文中宋" panose="02010600040101010101" charset="-122"/>
                <a:ea typeface="华文中宋" panose="02010600040101010101" charset="-122"/>
                <a:cs typeface="华文中宋" panose="02010600040101010101" charset="-122"/>
              </a:rPr>
              <a:t>陈德霆  </a:t>
            </a:r>
            <a:r>
              <a:rPr lang="en-US" sz="2000" dirty="0">
                <a:solidFill>
                  <a:srgbClr val="646464"/>
                </a:solidFill>
                <a:latin typeface="华文中宋" panose="02010600040101010101" charset="-122"/>
                <a:ea typeface="华文中宋" panose="02010600040101010101" charset="-122"/>
                <a:cs typeface="华文中宋" panose="02010600040101010101" charset="-122"/>
                <a:sym typeface="+mn-ea"/>
              </a:rPr>
              <a:t>软件2102班  U202117254</a:t>
            </a:r>
            <a:endParaRPr lang="en-US" sz="2000" dirty="0">
              <a:solidFill>
                <a:srgbClr val="646464"/>
              </a:solidFill>
              <a:latin typeface="华文中宋" panose="02010600040101010101" charset="-122"/>
              <a:ea typeface="华文中宋" panose="02010600040101010101" charset="-122"/>
              <a:cs typeface="华文中宋" panose="02010600040101010101" charset="-122"/>
              <a:sym typeface="+mn-ea"/>
            </a:endParaRPr>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1"/>
          <a:stretch>
            <a:fillRect/>
          </a:stretch>
        </p:blipFill>
        <p:spPr>
          <a:xfrm>
            <a:off x="4619625" y="1052512"/>
            <a:ext cx="0" cy="0"/>
          </a:xfrm>
          <a:prstGeom prst="rect">
            <a:avLst/>
          </a:prstGeom>
        </p:spPr>
      </p:pic>
      <p:pic>
        <p:nvPicPr>
          <p:cNvPr id="6" name="图片 5"/>
          <p:cNvPicPr>
            <a:picLocks noChangeAspect="1"/>
          </p:cNvPicPr>
          <p:nvPr/>
        </p:nvPicPr>
        <p:blipFill>
          <a:blip r:embed="rId1"/>
          <a:stretch>
            <a:fillRect/>
          </a:stretch>
        </p:blipFill>
        <p:spPr>
          <a:xfrm>
            <a:off x="762000" y="852488"/>
            <a:ext cx="4003013" cy="4210463"/>
          </a:xfrm>
          <a:prstGeom prst="rect">
            <a:avLst/>
          </a:prstGeom>
        </p:spPr>
      </p:pic>
      <p:pic>
        <p:nvPicPr>
          <p:cNvPr id="10" name="图片 9"/>
          <p:cNvPicPr>
            <a:picLocks noChangeAspect="1"/>
          </p:cNvPicPr>
          <p:nvPr/>
        </p:nvPicPr>
        <p:blipFill>
          <a:blip r:embed="rId2"/>
          <a:stretch>
            <a:fillRect/>
          </a:stretch>
        </p:blipFill>
        <p:spPr>
          <a:xfrm>
            <a:off x="5014210" y="1676400"/>
            <a:ext cx="3886586" cy="26146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1"/>
          <a:stretch>
            <a:fillRect/>
          </a:stretch>
        </p:blipFill>
        <p:spPr>
          <a:xfrm>
            <a:off x="4619625" y="1052512"/>
            <a:ext cx="0" cy="0"/>
          </a:xfrm>
          <a:prstGeom prst="rect">
            <a:avLst/>
          </a:prstGeom>
        </p:spPr>
      </p:pic>
      <p:pic>
        <p:nvPicPr>
          <p:cNvPr id="6" name="图形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1211" y="873266"/>
            <a:ext cx="5930153" cy="42780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8" name="图片 7"/>
          <p:cNvPicPr>
            <a:picLocks noChangeAspect="1"/>
          </p:cNvPicPr>
          <p:nvPr/>
        </p:nvPicPr>
        <p:blipFill>
          <a:blip r:embed="rId1"/>
          <a:stretch>
            <a:fillRect/>
          </a:stretch>
        </p:blipFill>
        <p:spPr>
          <a:xfrm>
            <a:off x="464464" y="1004888"/>
            <a:ext cx="8215072" cy="3604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12" name="图片 11"/>
          <p:cNvPicPr>
            <a:picLocks noChangeAspect="1"/>
          </p:cNvPicPr>
          <p:nvPr/>
        </p:nvPicPr>
        <p:blipFill>
          <a:blip r:embed="rId1"/>
          <a:stretch>
            <a:fillRect/>
          </a:stretch>
        </p:blipFill>
        <p:spPr>
          <a:xfrm>
            <a:off x="1102995" y="1555376"/>
            <a:ext cx="7124700" cy="2247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1"/>
          <a:stretch>
            <a:fillRect/>
          </a:stretch>
        </p:blipFill>
        <p:spPr>
          <a:xfrm>
            <a:off x="458740" y="1004888"/>
            <a:ext cx="8413209" cy="37798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1"/>
          <a:stretch>
            <a:fillRect/>
          </a:stretch>
        </p:blipFill>
        <p:spPr>
          <a:xfrm>
            <a:off x="762000" y="1723514"/>
            <a:ext cx="7896116" cy="2382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6" name="图片 5"/>
          <p:cNvPicPr>
            <a:picLocks noChangeAspect="1"/>
          </p:cNvPicPr>
          <p:nvPr/>
        </p:nvPicPr>
        <p:blipFill rotWithShape="1">
          <a:blip r:embed="rId1"/>
          <a:srcRect b="33068"/>
          <a:stretch>
            <a:fillRect/>
          </a:stretch>
        </p:blipFill>
        <p:spPr>
          <a:xfrm>
            <a:off x="512085" y="1323415"/>
            <a:ext cx="8306520" cy="330013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5" name="图片 4"/>
          <p:cNvPicPr>
            <a:picLocks noChangeAspect="1"/>
          </p:cNvPicPr>
          <p:nvPr/>
        </p:nvPicPr>
        <p:blipFill>
          <a:blip r:embed="rId1"/>
          <a:stretch>
            <a:fillRect/>
          </a:stretch>
        </p:blipFill>
        <p:spPr>
          <a:xfrm>
            <a:off x="672353" y="1551734"/>
            <a:ext cx="8197522" cy="23823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6" name="图片 5"/>
          <p:cNvPicPr>
            <a:picLocks noChangeAspect="1"/>
          </p:cNvPicPr>
          <p:nvPr/>
        </p:nvPicPr>
        <p:blipFill rotWithShape="1">
          <a:blip r:embed="rId1"/>
          <a:srcRect b="25875"/>
          <a:stretch>
            <a:fillRect/>
          </a:stretch>
        </p:blipFill>
        <p:spPr>
          <a:xfrm>
            <a:off x="616481" y="1211078"/>
            <a:ext cx="8527519" cy="3620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5" name="图片 4"/>
          <p:cNvPicPr>
            <a:picLocks noChangeAspect="1"/>
          </p:cNvPicPr>
          <p:nvPr/>
        </p:nvPicPr>
        <p:blipFill>
          <a:blip r:embed="rId1"/>
          <a:stretch>
            <a:fillRect/>
          </a:stretch>
        </p:blipFill>
        <p:spPr>
          <a:xfrm>
            <a:off x="421957" y="1180540"/>
            <a:ext cx="8486775" cy="31051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6" name="图片 5"/>
          <p:cNvPicPr>
            <a:picLocks noChangeAspect="1"/>
          </p:cNvPicPr>
          <p:nvPr/>
        </p:nvPicPr>
        <p:blipFill rotWithShape="1">
          <a:blip r:embed="rId1"/>
          <a:srcRect b="7365"/>
          <a:stretch>
            <a:fillRect/>
          </a:stretch>
        </p:blipFill>
        <p:spPr>
          <a:xfrm>
            <a:off x="508275" y="852489"/>
            <a:ext cx="8314140" cy="42215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5" name="图片 4"/>
          <p:cNvPicPr>
            <a:picLocks noChangeAspect="1"/>
          </p:cNvPicPr>
          <p:nvPr/>
        </p:nvPicPr>
        <p:blipFill>
          <a:blip r:embed="rId1"/>
          <a:stretch>
            <a:fillRect/>
          </a:stretch>
        </p:blipFill>
        <p:spPr>
          <a:xfrm>
            <a:off x="960062" y="1685924"/>
            <a:ext cx="7780075" cy="233026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pic>
        <p:nvPicPr>
          <p:cNvPr id="6" name="图片 5"/>
          <p:cNvPicPr>
            <a:picLocks noChangeAspect="1"/>
          </p:cNvPicPr>
          <p:nvPr/>
        </p:nvPicPr>
        <p:blipFill>
          <a:blip r:embed="rId1"/>
          <a:stretch>
            <a:fillRect/>
          </a:stretch>
        </p:blipFill>
        <p:spPr>
          <a:xfrm>
            <a:off x="458740" y="1103078"/>
            <a:ext cx="8413209" cy="678239"/>
          </a:xfrm>
          <a:prstGeom prst="rect">
            <a:avLst/>
          </a:prstGeom>
        </p:spPr>
      </p:pic>
      <p:pic>
        <p:nvPicPr>
          <p:cNvPr id="8" name="图片 7"/>
          <p:cNvPicPr>
            <a:picLocks noChangeAspect="1"/>
          </p:cNvPicPr>
          <p:nvPr/>
        </p:nvPicPr>
        <p:blipFill>
          <a:blip r:embed="rId2"/>
          <a:stretch>
            <a:fillRect/>
          </a:stretch>
        </p:blipFill>
        <p:spPr>
          <a:xfrm>
            <a:off x="876300" y="2031907"/>
            <a:ext cx="7391400" cy="2247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215559"/>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p:txBody>
      </p:sp>
      <p:pic>
        <p:nvPicPr>
          <p:cNvPr id="5" name="图片 4"/>
          <p:cNvPicPr>
            <a:picLocks noChangeAspect="1"/>
          </p:cNvPicPr>
          <p:nvPr/>
        </p:nvPicPr>
        <p:blipFill>
          <a:blip r:embed="rId1"/>
          <a:stretch>
            <a:fillRect/>
          </a:stretch>
        </p:blipFill>
        <p:spPr>
          <a:xfrm>
            <a:off x="2939415" y="2522855"/>
            <a:ext cx="3184525" cy="2346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195"/>
            <a:ext cx="7806690" cy="304038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a:t>
            </a:r>
            <a:endParaRPr lang="en-US" sz="15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pic>
        <p:nvPicPr>
          <p:cNvPr id="100" name="图片 99"/>
          <p:cNvPicPr/>
          <p:nvPr/>
        </p:nvPicPr>
        <p:blipFill>
          <a:blip r:embed="rId1">
            <a:extLst>
              <a:ext uri="{96DAC541-7B7A-43D3-8B79-37D633B846F1}">
                <asvg:svgBlip xmlns:asvg="http://schemas.microsoft.com/office/drawing/2016/SVG/main" r:embed="rId2"/>
              </a:ext>
            </a:extLst>
          </a:blip>
          <a:stretch>
            <a:fillRect/>
          </a:stretch>
        </p:blipFill>
        <p:spPr>
          <a:xfrm>
            <a:off x="4381500" y="2381250"/>
            <a:ext cx="381000" cy="381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参考模型</a:t>
            </a:r>
            <a:endParaRPr lang="en-US" sz="2400" dirty="0"/>
          </a:p>
        </p:txBody>
      </p:sp>
      <p:sp>
        <p:nvSpPr>
          <p:cNvPr id="6" name="Text 2"/>
          <p:cNvSpPr/>
          <p:nvPr>
            <p:custDataLst>
              <p:tags r:id="rId1"/>
            </p:custDataLst>
          </p:nvPr>
        </p:nvSpPr>
        <p:spPr>
          <a:xfrm>
            <a:off x="365125" y="1400175"/>
            <a:ext cx="3406140" cy="2843530"/>
          </a:xfrm>
          <a:prstGeom prst="rect">
            <a:avLst/>
          </a:prstGeom>
          <a:noFill/>
        </p:spPr>
        <p:txBody>
          <a:bodyPr wrap="square" rtlCol="0" anchor="t"/>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endParaRPr lang="en-US" sz="1535"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custDataLst>
              <p:tags r:id="rId2"/>
            </p:custDataLst>
          </p:nvPr>
        </p:nvPicPr>
        <p:blipFill>
          <a:blip r:embed="rId3"/>
          <a:stretch>
            <a:fillRect/>
          </a:stretch>
        </p:blipFill>
        <p:spPr>
          <a:xfrm>
            <a:off x="4231005" y="953770"/>
            <a:ext cx="4250055" cy="40144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a:t>
            </a:r>
            <a:r>
              <a:rPr lang="zh-CN" altLang="en-US" sz="2400" b="1" dirty="0">
                <a:solidFill>
                  <a:srgbClr val="FFFFFF"/>
                </a:solidFill>
                <a:latin typeface="Noto Sans SC" pitchFamily="34" charset="0"/>
                <a:ea typeface="Noto Sans SC" pitchFamily="34" charset="-122"/>
                <a:cs typeface="Noto Sans SC" pitchFamily="34" charset="-120"/>
              </a:rPr>
              <a:t>架构</a:t>
            </a:r>
            <a:endParaRPr lang="zh-CN" altLang="en-US" sz="2400" b="1" dirty="0">
              <a:solidFill>
                <a:srgbClr val="FFFFFF"/>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custDataLst>
              <p:tags r:id="rId1"/>
            </p:custDataLst>
          </p:nvPr>
        </p:nvPicPr>
        <p:blipFill>
          <a:blip r:embed="rId2"/>
          <a:stretch>
            <a:fillRect/>
          </a:stretch>
        </p:blipFill>
        <p:spPr>
          <a:xfrm>
            <a:off x="1179195" y="852805"/>
            <a:ext cx="6902450" cy="42608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1224915" y="1036955"/>
            <a:ext cx="6823710" cy="3533140"/>
          </a:xfrm>
          <a:prstGeom prst="rect">
            <a:avLst/>
          </a:prstGeom>
          <a:noFill/>
        </p:spPr>
        <p:txBody>
          <a:bodyPr wrap="square" rtlCol="0" anchor="t"/>
          <a:lstStyle/>
          <a:p>
            <a:pPr marL="0"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SystemHealer的设计遵循了</a:t>
            </a:r>
            <a:r>
              <a:rPr lang="en-US" sz="1200" b="1" dirty="0">
                <a:solidFill>
                  <a:srgbClr val="383838"/>
                </a:solidFill>
                <a:latin typeface="Noto Sans SC" pitchFamily="34" charset="0"/>
                <a:ea typeface="Noto Sans SC" pitchFamily="34" charset="-122"/>
                <a:cs typeface="Noto Sans SC" pitchFamily="34" charset="-120"/>
              </a:rPr>
              <a:t>模块化(Modularity)</a:t>
            </a:r>
            <a:r>
              <a:rPr lang="en-US" sz="1200" dirty="0">
                <a:solidFill>
                  <a:srgbClr val="383838"/>
                </a:solidFill>
                <a:latin typeface="Noto Sans SC" pitchFamily="34" charset="0"/>
                <a:ea typeface="Noto Sans SC" pitchFamily="34" charset="-122"/>
                <a:cs typeface="Noto Sans SC" pitchFamily="34" charset="-120"/>
              </a:rPr>
              <a:t>和</a:t>
            </a:r>
            <a:r>
              <a:rPr lang="en-US" sz="1200" b="1" dirty="0">
                <a:solidFill>
                  <a:srgbClr val="383838"/>
                </a:solidFill>
                <a:latin typeface="Noto Sans SC" pitchFamily="34" charset="0"/>
                <a:ea typeface="Noto Sans SC" pitchFamily="34" charset="-122"/>
                <a:cs typeface="Noto Sans SC" pitchFamily="34" charset="-120"/>
              </a:rPr>
              <a:t>层次化(Hierarchical Decomposition)</a:t>
            </a:r>
            <a:r>
              <a:rPr lang="en-US" sz="1200"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200" dirty="0"/>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200" dirty="0">
              <a:solidFill>
                <a:srgbClr val="383838"/>
              </a:solidFill>
              <a:latin typeface="Noto Sans SC" pitchFamily="34" charset="0"/>
              <a:ea typeface="Noto Sans SC" pitchFamily="34" charset="-122"/>
              <a:cs typeface="Noto Sans SC" pitchFamily="34" charset="-120"/>
            </a:endParaRPr>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200" dirty="0"/>
          </a:p>
          <a:p>
            <a:pPr indent="0" algn="l">
              <a:lnSpc>
                <a:spcPct val="150000"/>
              </a:lnSpc>
              <a:buSzPct val="100000"/>
              <a:buNone/>
            </a:pPr>
            <a:endParaRPr 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2512695" y="852805"/>
            <a:ext cx="3976370" cy="42964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509905" y="944880"/>
            <a:ext cx="7994015" cy="37642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491490" y="852805"/>
            <a:ext cx="8149590" cy="42906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428625" y="1139190"/>
            <a:ext cx="8474075" cy="3124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pic>
        <p:nvPicPr>
          <p:cNvPr id="5" name="图片 4" descr="website"/>
          <p:cNvPicPr>
            <a:picLocks noChangeAspect="1"/>
          </p:cNvPicPr>
          <p:nvPr/>
        </p:nvPicPr>
        <p:blipFill>
          <a:blip r:embed="rId1"/>
          <a:stretch>
            <a:fillRect/>
          </a:stretch>
        </p:blipFill>
        <p:spPr>
          <a:xfrm>
            <a:off x="862330" y="852805"/>
            <a:ext cx="7419340" cy="4290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sz="1150" dirty="0">
                <a:solidFill>
                  <a:srgbClr val="000000"/>
                </a:solidFill>
                <a:latin typeface="Noto Sans SC" pitchFamily="34" charset="0"/>
                <a:ea typeface="Noto Sans SC" pitchFamily="34" charset="-122"/>
                <a:cs typeface="Noto Sans SC" pitchFamily="34" charset="-120"/>
              </a:rPr>
              <a:t>2.2.1 一般性需求</a:t>
            </a:r>
            <a:endParaRPr lang="en-US" sz="1150"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sz="1150" dirty="0">
                <a:solidFill>
                  <a:srgbClr val="FFFFFF"/>
                </a:solidFill>
                <a:latin typeface="Noto Sans SC" pitchFamily="34" charset="0"/>
                <a:ea typeface="Noto Sans SC" pitchFamily="34" charset="-122"/>
                <a:cs typeface="Noto Sans SC" pitchFamily="34" charset="-120"/>
              </a:rPr>
              <a:t>2.2.2 功能性需求</a:t>
            </a:r>
            <a:endParaRPr lang="en-US" sz="115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NGU5YTk2NWU3OTRhNTU0YjZlNWE0ODExMjY4YzM0MT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4277</Words>
  <Application>WPS 演示</Application>
  <PresentationFormat>全屏显示(16:9)</PresentationFormat>
  <Paragraphs>222</Paragraphs>
  <Slides>47</Slides>
  <Notes>44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47</vt:i4>
      </vt:variant>
    </vt:vector>
  </HeadingPairs>
  <TitlesOfParts>
    <vt:vector size="62" baseType="lpstr">
      <vt:lpstr>Arial</vt:lpstr>
      <vt:lpstr>宋体</vt:lpstr>
      <vt:lpstr>Wingdings</vt:lpstr>
      <vt:lpstr>Noto Sans SC</vt:lpstr>
      <vt:lpstr>Segoe Print</vt:lpstr>
      <vt:lpstr>Noto Sans SC</vt:lpstr>
      <vt:lpstr>Noto Sans SC</vt:lpstr>
      <vt:lpstr>Calibri</vt:lpstr>
      <vt:lpstr>微软雅黑</vt:lpstr>
      <vt:lpstr>Arial Unicode MS</vt:lpstr>
      <vt:lpstr>等线</vt:lpstr>
      <vt:lpstr>MingLiU-ExtB</vt:lpstr>
      <vt:lpstr>华文中宋</vt:lpstr>
      <vt:lpstr>华文宋体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creator/>
  <dc:subject>架构文档</dc:subject>
  <cp:lastModifiedBy>陈德霆</cp:lastModifiedBy>
  <cp:revision>7</cp:revision>
  <dcterms:created xsi:type="dcterms:W3CDTF">2023-10-08T06:01:00Z</dcterms:created>
  <dcterms:modified xsi:type="dcterms:W3CDTF">2023-10-08T10:31:20Z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2052-12.1.0.15374</vt:lpwstr>
  </property>
</Properties>
</file>