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notesMasterIdLst>
    <p:notesMasterId r:id="rId3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jp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jp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004-1.jp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006-1.jp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Cover-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Session-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EFAE9"/>
        </a:solidFill>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p:bgPr>
    </p:bg>
    <p:spTree>
      <p:nvGrpSpPr>
        <p:cNvPr id="1" name=""/>
        <p:cNvGrpSpPr/>
        <p:nvPr/>
      </p:nvGrpSpPr>
      <p:grpSpPr>
        <a:xfrm>
          <a:off x="0" y="0"/>
          <a:ext cx="0" cy="0"/>
          <a:chOff x="0" y="0"/>
          <a:chExt cx="0" cy="0"/>
        </a:xfrm>
      </p:grpSpPr>
      <p:pic>
        <p:nvPicPr>
          <p:cNvPr id="2" name="Image 0" descr="https://assets.mindshow.fun/file/6435704/20230818125448_zqx5.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428750" y="2185988"/>
            <a:ext cx="6382703" cy="533400"/>
          </a:xfrm>
          <a:prstGeom prst="rect">
            <a:avLst/>
          </a:prstGeom>
          <a:noFill/>
          <a:ln/>
        </p:spPr>
        <p:txBody>
          <a:bodyPr wrap="square" rtlCol="0" anchor="ctr"/>
          <a:lstStyle/>
          <a:p>
            <a:pPr algn="ctr" indent="0" marL="0">
              <a:buNone/>
            </a:pPr>
            <a:r>
              <a:rPr lang="en-US" sz="2304" b="1" dirty="0">
                <a:solidFill>
                  <a:srgbClr val="C8703D"/>
                </a:solidFill>
                <a:latin typeface="Noto Sans SC" pitchFamily="34" charset="0"/>
                <a:ea typeface="Noto Sans SC" pitchFamily="34" charset="-122"/>
                <a:cs typeface="Noto Sans SC" pitchFamily="34" charset="-120"/>
              </a:rPr>
              <a:t>基于机器学习的分布式系统故障诊断系统</a:t>
            </a:r>
            <a:endParaRPr lang="en-US" sz="2304" dirty="0"/>
          </a:p>
        </p:txBody>
      </p:sp>
      <p:sp>
        <p:nvSpPr>
          <p:cNvPr id="3" name="Text 1"/>
          <p:cNvSpPr/>
          <p:nvPr/>
        </p:nvSpPr>
        <p:spPr>
          <a:xfrm>
            <a:off x="3548062" y="2976563"/>
            <a:ext cx="2144078" cy="228600"/>
          </a:xfrm>
          <a:prstGeom prst="rect">
            <a:avLst/>
          </a:prstGeom>
          <a:noFill/>
          <a:ln/>
        </p:spPr>
        <p:txBody>
          <a:bodyPr wrap="square" rtlCol="0" anchor="ctr"/>
          <a:lstStyle/>
          <a:p>
            <a:pPr algn="ctr" indent="0" marL="0">
              <a:buNone/>
            </a:pPr>
            <a:r>
              <a:rPr lang="en-US" sz="992" dirty="0">
                <a:solidFill>
                  <a:srgbClr val="FFFFFF"/>
                </a:solidFill>
                <a:latin typeface="Noto Sans SC" pitchFamily="34" charset="0"/>
                <a:ea typeface="Noto Sans SC" pitchFamily="34" charset="-122"/>
                <a:cs typeface="Noto Sans SC" pitchFamily="34" charset="-120"/>
              </a:rPr>
              <a:t>架构文档</a:t>
            </a:r>
            <a:endParaRPr lang="en-US" sz="992" dirty="0"/>
          </a:p>
        </p:txBody>
      </p:sp>
      <p:sp>
        <p:nvSpPr>
          <p:cNvPr id="4" name="Text 2"/>
          <p:cNvSpPr/>
          <p:nvPr/>
        </p:nvSpPr>
        <p:spPr>
          <a:xfrm>
            <a:off x="3771900" y="3790950"/>
            <a:ext cx="1624013" cy="276225"/>
          </a:xfrm>
          <a:prstGeom prst="rect">
            <a:avLst/>
          </a:prstGeom>
          <a:noFill/>
          <a:ln/>
        </p:spPr>
        <p:txBody>
          <a:bodyPr wrap="square" rtlCol="0" anchor="ctr"/>
          <a:lstStyle/>
          <a:p>
            <a:pPr algn="ctr" indent="0" marL="0">
              <a:buNone/>
            </a:pPr>
            <a:r>
              <a:rPr lang="en-US" sz="1200" dirty="0">
                <a:solidFill>
                  <a:srgbClr val="C8703D"/>
                </a:solidFill>
                <a:latin typeface="Noto Sans SC" pitchFamily="34" charset="0"/>
                <a:ea typeface="Noto Sans SC" pitchFamily="34" charset="-122"/>
                <a:cs typeface="Noto Sans SC" pitchFamily="34" charset="-120"/>
              </a:rPr>
              <a:t>张骁凯</a:t>
            </a:r>
            <a:endParaRPr lang="en-US" sz="1200" dirty="0"/>
          </a:p>
        </p:txBody>
      </p:sp>
      <p:sp>
        <p:nvSpPr>
          <p:cNvPr id="5" name="Text 3"/>
          <p:cNvSpPr/>
          <p:nvPr/>
        </p:nvSpPr>
        <p:spPr>
          <a:xfrm>
            <a:off x="3771900" y="4019550"/>
            <a:ext cx="1624013" cy="276225"/>
          </a:xfrm>
          <a:prstGeom prst="rect">
            <a:avLst/>
          </a:prstGeom>
          <a:noFill/>
          <a:ln/>
        </p:spPr>
        <p:txBody>
          <a:bodyPr wrap="square" rtlCol="0" anchor="ctr"/>
          <a:lstStyle/>
          <a:p>
            <a:pPr algn="ctr" indent="0" marL="0">
              <a:buNone/>
            </a:pPr>
            <a:r>
              <a:rPr lang="en-US" sz="1200" dirty="0">
                <a:solidFill>
                  <a:srgbClr val="C8703D"/>
                </a:solidFill>
                <a:latin typeface="Noto Sans SC" pitchFamily="34" charset="0"/>
                <a:ea typeface="Noto Sans SC" pitchFamily="34" charset="-122"/>
                <a:cs typeface="Noto Sans SC" pitchFamily="34" charset="-120"/>
              </a:rPr>
              <a:t>2023-09-22</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1 基于机器学习的故障诊断功能</a:t>
            </a:r>
            <a:endParaRPr lang="en-US" sz="2560" dirty="0"/>
          </a:p>
        </p:txBody>
      </p:sp>
      <p:sp>
        <p:nvSpPr>
          <p:cNvPr id="3" name="Text 1"/>
          <p:cNvSpPr/>
          <p:nvPr/>
        </p:nvSpPr>
        <p:spPr>
          <a:xfrm>
            <a:off x="304800" y="1143000"/>
            <a:ext cx="8534400" cy="3600450"/>
          </a:xfrm>
          <a:prstGeom prst="rect">
            <a:avLst/>
          </a:prstGeom>
          <a:noFill/>
          <a:ln/>
        </p:spPr>
        <p:txBody>
          <a:bodyPr wrap="square" rtlCol="0" anchor="t"/>
          <a:lstStyle/>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152" b="1" dirty="0">
                <a:solidFill>
                  <a:srgbClr val="383838"/>
                </a:solidFill>
                <a:latin typeface="Noto Sans SC" pitchFamily="34" charset="0"/>
                <a:ea typeface="Noto Sans SC" pitchFamily="34" charset="-122"/>
                <a:cs typeface="Noto Sans SC" pitchFamily="34" charset="-120"/>
              </a:rPr>
              <a:t>故障诊断与分类</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152" b="1" dirty="0">
                <a:solidFill>
                  <a:srgbClr val="383838"/>
                </a:solidFill>
                <a:latin typeface="Noto Sans SC" pitchFamily="34" charset="0"/>
                <a:ea typeface="Noto Sans SC" pitchFamily="34" charset="-122"/>
                <a:cs typeface="Noto Sans SC" pitchFamily="34" charset="-120"/>
              </a:rPr>
              <a:t>KPI指标监控</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152" b="1" dirty="0">
                <a:solidFill>
                  <a:srgbClr val="383838"/>
                </a:solidFill>
                <a:latin typeface="Noto Sans SC" pitchFamily="34" charset="0"/>
                <a:ea typeface="Noto Sans SC" pitchFamily="34" charset="-122"/>
                <a:cs typeface="Noto Sans SC" pitchFamily="34" charset="-120"/>
              </a:rPr>
              <a:t>故障检测</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152" b="1" dirty="0">
                <a:solidFill>
                  <a:srgbClr val="383838"/>
                </a:solidFill>
                <a:latin typeface="Noto Sans SC" pitchFamily="34" charset="0"/>
                <a:ea typeface="Noto Sans SC" pitchFamily="34" charset="-122"/>
                <a:cs typeface="Noto Sans SC" pitchFamily="34" charset="-120"/>
              </a:rPr>
              <a:t>故障传播识别</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152" b="1" dirty="0">
                <a:solidFill>
                  <a:srgbClr val="383838"/>
                </a:solidFill>
                <a:latin typeface="Noto Sans SC" pitchFamily="34" charset="0"/>
                <a:ea typeface="Noto Sans SC" pitchFamily="34" charset="-122"/>
                <a:cs typeface="Noto Sans SC" pitchFamily="34" charset="-120"/>
              </a:rPr>
              <a:t>在线模型训练与测试</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152" b="1" dirty="0">
                <a:solidFill>
                  <a:srgbClr val="383838"/>
                </a:solidFill>
                <a:latin typeface="Noto Sans SC" pitchFamily="34" charset="0"/>
                <a:ea typeface="Noto Sans SC" pitchFamily="34" charset="-122"/>
                <a:cs typeface="Noto Sans SC" pitchFamily="34" charset="-120"/>
              </a:rPr>
              <a:t>测试结果处理</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 WEB平台功能</a:t>
            </a:r>
            <a:endParaRPr lang="en-US" sz="2560" dirty="0"/>
          </a:p>
        </p:txBody>
      </p:sp>
      <p:sp>
        <p:nvSpPr>
          <p:cNvPr id="3" name="Text 1"/>
          <p:cNvSpPr/>
          <p:nvPr/>
        </p:nvSpPr>
        <p:spPr>
          <a:xfrm>
            <a:off x="304800" y="1143000"/>
            <a:ext cx="8534400" cy="3500438"/>
          </a:xfrm>
          <a:prstGeom prst="rect">
            <a:avLst/>
          </a:prstGeom>
          <a:noFill/>
          <a:ln/>
        </p:spPr>
        <p:txBody>
          <a:bodyPr wrap="square" rtlCol="0" anchor="t"/>
          <a:lstStyle/>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344" b="1" dirty="0">
                <a:solidFill>
                  <a:srgbClr val="383838"/>
                </a:solidFill>
                <a:latin typeface="Noto Sans SC" pitchFamily="34" charset="0"/>
                <a:ea typeface="Noto Sans SC" pitchFamily="34" charset="-122"/>
                <a:cs typeface="Noto Sans SC" pitchFamily="34" charset="-120"/>
              </a:rPr>
              <a:t>数据上传界面</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344" b="1" dirty="0">
                <a:solidFill>
                  <a:srgbClr val="383838"/>
                </a:solidFill>
                <a:latin typeface="Noto Sans SC" pitchFamily="34" charset="0"/>
                <a:ea typeface="Noto Sans SC" pitchFamily="34" charset="-122"/>
                <a:cs typeface="Noto Sans SC" pitchFamily="34" charset="-120"/>
              </a:rPr>
              <a:t>在线模型训练与测试</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344" b="1" dirty="0">
                <a:solidFill>
                  <a:srgbClr val="383838"/>
                </a:solidFill>
                <a:latin typeface="Noto Sans SC" pitchFamily="34" charset="0"/>
                <a:ea typeface="Noto Sans SC" pitchFamily="34" charset="-122"/>
                <a:cs typeface="Noto Sans SC" pitchFamily="34" charset="-120"/>
              </a:rPr>
              <a:t>模型下载</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344" b="1" dirty="0">
                <a:solidFill>
                  <a:srgbClr val="383838"/>
                </a:solidFill>
                <a:latin typeface="Noto Sans SC" pitchFamily="34" charset="0"/>
                <a:ea typeface="Noto Sans SC" pitchFamily="34" charset="-122"/>
                <a:cs typeface="Noto Sans SC" pitchFamily="34" charset="-120"/>
              </a:rPr>
              <a:t>测试结果处理</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344" b="1" dirty="0">
                <a:solidFill>
                  <a:srgbClr val="383838"/>
                </a:solidFill>
                <a:latin typeface="Noto Sans SC" pitchFamily="34" charset="0"/>
                <a:ea typeface="Noto Sans SC" pitchFamily="34" charset="-122"/>
                <a:cs typeface="Noto Sans SC" pitchFamily="34" charset="-120"/>
              </a:rPr>
              <a:t>异常处理</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3 用户下载模型与训练结果功能</a:t>
            </a:r>
            <a:endParaRPr lang="en-US" sz="2560" dirty="0"/>
          </a:p>
        </p:txBody>
      </p:sp>
      <p:sp>
        <p:nvSpPr>
          <p:cNvPr id="3" name="Text 1"/>
          <p:cNvSpPr/>
          <p:nvPr/>
        </p:nvSpPr>
        <p:spPr>
          <a:xfrm>
            <a:off x="304800" y="1143000"/>
            <a:ext cx="8534400" cy="16002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536" b="1" dirty="0">
                <a:solidFill>
                  <a:srgbClr val="383838"/>
                </a:solidFill>
                <a:latin typeface="Noto Sans SC" pitchFamily="34" charset="0"/>
                <a:ea typeface="Noto Sans SC" pitchFamily="34" charset="-122"/>
                <a:cs typeface="Noto Sans SC" pitchFamily="34" charset="-120"/>
              </a:rPr>
              <a:t>模型与结果下载</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536" b="1" dirty="0">
                <a:solidFill>
                  <a:srgbClr val="383838"/>
                </a:solidFill>
                <a:latin typeface="Noto Sans SC" pitchFamily="34" charset="0"/>
                <a:ea typeface="Noto Sans SC" pitchFamily="34" charset="-122"/>
                <a:cs typeface="Noto Sans SC" pitchFamily="34" charset="-120"/>
              </a:rPr>
              <a:t>训练结果摘要查看</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4 可视化分类结果功能</a:t>
            </a:r>
            <a:endParaRPr lang="en-US" sz="2560" dirty="0"/>
          </a:p>
        </p:txBody>
      </p:sp>
      <p:sp>
        <p:nvSpPr>
          <p:cNvPr id="3" name="Text 1"/>
          <p:cNvSpPr/>
          <p:nvPr/>
        </p:nvSpPr>
        <p:spPr>
          <a:xfrm>
            <a:off x="304800" y="1143000"/>
            <a:ext cx="8534400" cy="24003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536" b="1" dirty="0">
                <a:solidFill>
                  <a:srgbClr val="383838"/>
                </a:solidFill>
                <a:latin typeface="Noto Sans SC" pitchFamily="34" charset="0"/>
                <a:ea typeface="Noto Sans SC" pitchFamily="34" charset="-122"/>
                <a:cs typeface="Noto Sans SC" pitchFamily="34" charset="-120"/>
              </a:rPr>
              <a:t>分类结果可视化</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536" b="1" dirty="0">
                <a:solidFill>
                  <a:srgbClr val="383838"/>
                </a:solidFill>
                <a:latin typeface="Noto Sans SC" pitchFamily="34" charset="0"/>
                <a:ea typeface="Noto Sans SC" pitchFamily="34" charset="-122"/>
                <a:cs typeface="Noto Sans SC" pitchFamily="34" charset="-120"/>
              </a:rPr>
              <a:t>可视化方式选择</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1536" b="1" dirty="0">
                <a:solidFill>
                  <a:srgbClr val="383838"/>
                </a:solidFill>
                <a:latin typeface="Noto Sans SC" pitchFamily="34" charset="0"/>
                <a:ea typeface="Noto Sans SC" pitchFamily="34" charset="-122"/>
                <a:cs typeface="Noto Sans SC" pitchFamily="34" charset="-120"/>
              </a:rPr>
              <a:t>详细查看</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2.2.2.2 系统需求</a:t>
            </a:r>
            <a:endParaRPr lang="en-US" sz="2560" dirty="0"/>
          </a:p>
        </p:txBody>
      </p:sp>
      <p:sp>
        <p:nvSpPr>
          <p:cNvPr id="3" name="Text 1"/>
          <p:cNvSpPr/>
          <p:nvPr/>
        </p:nvSpPr>
        <p:spPr>
          <a:xfrm>
            <a:off x="304800" y="1143000"/>
            <a:ext cx="8534400" cy="18288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 WEB平台功能（SystemHealer-SR2）</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080" b="1" dirty="0">
                <a:solidFill>
                  <a:srgbClr val="C8703D"/>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3" name="Text 1"/>
          <p:cNvSpPr/>
          <p:nvPr/>
        </p:nvSpPr>
        <p:spPr>
          <a:xfrm>
            <a:off x="304800" y="1143000"/>
            <a:ext cx="8534400" cy="3371850"/>
          </a:xfrm>
          <a:prstGeom prst="rect">
            <a:avLst/>
          </a:prstGeom>
          <a:noFill/>
          <a:ln/>
        </p:spPr>
        <p:txBody>
          <a:bodyPr wrap="square" rtlCol="0" anchor="t"/>
          <a:lstStyle/>
          <a:p>
            <a:pPr algn="l" marL="342900" indent="-342900">
              <a:lnSpc>
                <a:spcPct val="150000"/>
              </a:lnSpc>
              <a:buSzPct val="100000"/>
              <a:buChar char="•"/>
            </a:pPr>
            <a:r>
              <a:rPr lang="en-US" sz="768" dirty="0">
                <a:solidFill>
                  <a:srgbClr val="383838"/>
                </a:solidFill>
                <a:latin typeface="Noto Sans SC" pitchFamily="34" charset="0"/>
                <a:ea typeface="Noto Sans SC" pitchFamily="34" charset="-122"/>
                <a:cs typeface="Noto Sans SC" pitchFamily="34" charset="-120"/>
              </a:rPr>
              <a:t>1. </a:t>
            </a:r>
            <a:pPr algn="l" indent="0" marL="0">
              <a:lnSpc>
                <a:spcPct val="150000"/>
              </a:lnSpc>
              <a:buNone/>
            </a:pPr>
            <a:r>
              <a:rPr lang="en-US" sz="768" b="1" dirty="0">
                <a:solidFill>
                  <a:srgbClr val="383838"/>
                </a:solidFill>
                <a:latin typeface="Noto Sans SC" pitchFamily="34" charset="0"/>
                <a:ea typeface="Noto Sans SC" pitchFamily="34" charset="-122"/>
                <a:cs typeface="Noto Sans SC" pitchFamily="34" charset="-120"/>
              </a:rPr>
              <a:t>初始假设：</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分布式系统中存在多个节点。</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故障会导致某些KPI指标异常。</a:t>
            </a:r>
            <a:endParaRPr lang="en-US" sz="768" dirty="0"/>
          </a:p>
          <a:p>
            <a:pPr algn="l" marL="342900" indent="-342900">
              <a:lnSpc>
                <a:spcPct val="150000"/>
              </a:lnSpc>
              <a:buSzPct val="100000"/>
              <a:buChar char="•"/>
            </a:pPr>
            <a:r>
              <a:rPr lang="en-US" sz="768" dirty="0">
                <a:solidFill>
                  <a:srgbClr val="383838"/>
                </a:solidFill>
                <a:latin typeface="Noto Sans SC" pitchFamily="34" charset="0"/>
                <a:ea typeface="Noto Sans SC" pitchFamily="34" charset="-122"/>
                <a:cs typeface="Noto Sans SC" pitchFamily="34" charset="-120"/>
              </a:rPr>
              <a:t>2. </a:t>
            </a:r>
            <a:pPr algn="l" indent="0" marL="0">
              <a:lnSpc>
                <a:spcPct val="150000"/>
              </a:lnSpc>
              <a:buNone/>
            </a:pPr>
            <a:r>
              <a:rPr lang="en-US" sz="768" b="1" dirty="0">
                <a:solidFill>
                  <a:srgbClr val="383838"/>
                </a:solidFill>
                <a:latin typeface="Noto Sans SC" pitchFamily="34" charset="0"/>
                <a:ea typeface="Noto Sans SC" pitchFamily="34" charset="-122"/>
                <a:cs typeface="Noto Sans SC" pitchFamily="34" charset="-120"/>
              </a:rPr>
              <a:t>正常状态：</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分布式系统的所有节点正常运行。</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所有KPI指标在正常范围内。</a:t>
            </a:r>
            <a:endParaRPr lang="en-US" sz="768" dirty="0"/>
          </a:p>
          <a:p>
            <a:pPr algn="l" marL="342900" indent="-342900">
              <a:lnSpc>
                <a:spcPct val="150000"/>
              </a:lnSpc>
              <a:buSzPct val="100000"/>
              <a:buChar char="•"/>
            </a:pPr>
            <a:r>
              <a:rPr lang="en-US" sz="768" dirty="0">
                <a:solidFill>
                  <a:srgbClr val="383838"/>
                </a:solidFill>
                <a:latin typeface="Noto Sans SC" pitchFamily="34" charset="0"/>
                <a:ea typeface="Noto Sans SC" pitchFamily="34" charset="-122"/>
                <a:cs typeface="Noto Sans SC" pitchFamily="34" charset="-120"/>
              </a:rPr>
              <a:t>3. </a:t>
            </a:r>
            <a:pPr algn="l" indent="0" marL="0">
              <a:lnSpc>
                <a:spcPct val="150000"/>
              </a:lnSpc>
              <a:buNone/>
            </a:pPr>
            <a:r>
              <a:rPr lang="en-US" sz="768" b="1" dirty="0">
                <a:solidFill>
                  <a:srgbClr val="383838"/>
                </a:solidFill>
                <a:latin typeface="Noto Sans SC" pitchFamily="34" charset="0"/>
                <a:ea typeface="Noto Sans SC" pitchFamily="34" charset="-122"/>
                <a:cs typeface="Noto Sans SC" pitchFamily="34" charset="-120"/>
              </a:rPr>
              <a:t>有哪些会出错：</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节点可能会发生故障。</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故障会导致相关的KPI指标异常。</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768" dirty="0"/>
          </a:p>
          <a:p>
            <a:pPr algn="l" marL="342900" indent="-342900">
              <a:lnSpc>
                <a:spcPct val="150000"/>
              </a:lnSpc>
              <a:buSzPct val="100000"/>
              <a:buChar char="•"/>
            </a:pPr>
            <a:r>
              <a:rPr lang="en-US" sz="768" dirty="0">
                <a:solidFill>
                  <a:srgbClr val="383838"/>
                </a:solidFill>
                <a:latin typeface="Noto Sans SC" pitchFamily="34" charset="0"/>
                <a:ea typeface="Noto Sans SC" pitchFamily="34" charset="-122"/>
                <a:cs typeface="Noto Sans SC" pitchFamily="34" charset="-120"/>
              </a:rPr>
              <a:t>4. </a:t>
            </a:r>
            <a:pPr algn="l" indent="0" marL="0">
              <a:lnSpc>
                <a:spcPct val="150000"/>
              </a:lnSpc>
              <a:buNone/>
            </a:pPr>
            <a:r>
              <a:rPr lang="en-US" sz="768" b="1" dirty="0">
                <a:solidFill>
                  <a:srgbClr val="383838"/>
                </a:solidFill>
                <a:latin typeface="Noto Sans SC" pitchFamily="34" charset="0"/>
                <a:ea typeface="Noto Sans SC" pitchFamily="34" charset="-122"/>
                <a:cs typeface="Noto Sans SC" pitchFamily="34" charset="-120"/>
              </a:rPr>
              <a:t>其他活动：</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用户可以上传训练数据并在线训练模型。</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用户可以上传单条或多条测试语句进行测试。</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768" dirty="0"/>
          </a:p>
          <a:p>
            <a:pPr algn="l" marL="342900" indent="-342900">
              <a:lnSpc>
                <a:spcPct val="150000"/>
              </a:lnSpc>
              <a:buSzPct val="100000"/>
              <a:buChar char="•"/>
            </a:pPr>
            <a:r>
              <a:rPr lang="en-US" sz="768" dirty="0">
                <a:solidFill>
                  <a:srgbClr val="383838"/>
                </a:solidFill>
                <a:latin typeface="Noto Sans SC" pitchFamily="34" charset="0"/>
                <a:ea typeface="Noto Sans SC" pitchFamily="34" charset="-122"/>
                <a:cs typeface="Noto Sans SC" pitchFamily="34" charset="-120"/>
              </a:rPr>
              <a:t>5. </a:t>
            </a:r>
            <a:pPr algn="l" indent="0" marL="0">
              <a:lnSpc>
                <a:spcPct val="150000"/>
              </a:lnSpc>
              <a:buNone/>
            </a:pPr>
            <a:r>
              <a:rPr lang="en-US" sz="768" b="1" dirty="0">
                <a:solidFill>
                  <a:srgbClr val="383838"/>
                </a:solidFill>
                <a:latin typeface="Noto Sans SC" pitchFamily="34" charset="0"/>
                <a:ea typeface="Noto Sans SC" pitchFamily="34" charset="-122"/>
                <a:cs typeface="Noto Sans SC" pitchFamily="34" charset="-120"/>
              </a:rPr>
              <a:t>完成的系统状态：</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故障被准确地诊断并分类。</a:t>
            </a:r>
            <a:br/>
            <a:pPr algn="l" indent="0" marL="0">
              <a:lnSpc>
                <a:spcPct val="150000"/>
              </a:lnSpc>
              <a:buNone/>
            </a:pPr>
            <a:r>
              <a:rPr lang="en-US" sz="768" dirty="0">
                <a:solidFill>
                  <a:srgbClr val="383838"/>
                </a:solidFill>
                <a:latin typeface="Noto Sans SC" pitchFamily="34" charset="0"/>
                <a:ea typeface="Noto Sans SC" pitchFamily="34" charset="-122"/>
                <a:cs typeface="Noto Sans SC" pitchFamily="34" charset="-120"/>
              </a:rPr>
              <a:t>分布式系统恢复到正常状态。</a:t>
            </a:r>
            <a:endParaRPr lang="en-US" sz="768"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 WEB平台功能（SystemHealer-SR2）</a:t>
            </a:r>
            <a:endParaRPr lang="en-US" sz="2560" dirty="0"/>
          </a:p>
        </p:txBody>
      </p:sp>
      <p:sp>
        <p:nvSpPr>
          <p:cNvPr id="3" name="Text 1"/>
          <p:cNvSpPr/>
          <p:nvPr/>
        </p:nvSpPr>
        <p:spPr>
          <a:xfrm>
            <a:off x="304800" y="1143000"/>
            <a:ext cx="8534400" cy="3533775"/>
          </a:xfrm>
          <a:prstGeom prst="rect">
            <a:avLst/>
          </a:prstGeom>
          <a:noFill/>
          <a:ln/>
        </p:spPr>
        <p:txBody>
          <a:bodyPr wrap="square" rtlCol="0" anchor="t"/>
          <a:lstStyle/>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1.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初始假设：</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用户需要一个界面来上传训练数据和测试数据。</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2.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正常状态：</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WEB平台正常运行。</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用户可以顺利上传、训练和测试。</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3.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有哪些会出错：</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网络连接问题。</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用户上传的数据格式不正确。</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模型训练失败。</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4.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其他活动：</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WEB平台提供模型下载功能。</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5.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完成的系统状态：</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用户成功完成模型的训练和测试。</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080" b="1" dirty="0">
                <a:solidFill>
                  <a:srgbClr val="C8703D"/>
                </a:solidFill>
                <a:latin typeface="Noto Sans SC" pitchFamily="34" charset="0"/>
                <a:ea typeface="Noto Sans SC" pitchFamily="34" charset="-122"/>
                <a:cs typeface="Noto Sans SC" pitchFamily="34" charset="-120"/>
              </a:rPr>
              <a:t>3 用户下载模型与训练结果功能（SystemHealer-SR-TS3）</a:t>
            </a:r>
            <a:endParaRPr lang="en-US" sz="2080" dirty="0"/>
          </a:p>
        </p:txBody>
      </p:sp>
      <p:sp>
        <p:nvSpPr>
          <p:cNvPr id="3" name="Text 1"/>
          <p:cNvSpPr/>
          <p:nvPr/>
        </p:nvSpPr>
        <p:spPr>
          <a:xfrm>
            <a:off x="304800" y="1143000"/>
            <a:ext cx="8534400" cy="3581400"/>
          </a:xfrm>
          <a:prstGeom prst="rect">
            <a:avLst/>
          </a:prstGeom>
          <a:noFill/>
          <a:ln/>
        </p:spPr>
        <p:txBody>
          <a:bodyPr wrap="square" rtlCol="0" anchor="t"/>
          <a:lstStyle/>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1. </a:t>
            </a:r>
            <a:pPr algn="l" indent="0" marL="0">
              <a:lnSpc>
                <a:spcPct val="150000"/>
              </a:lnSpc>
              <a:buNone/>
            </a:pPr>
            <a:r>
              <a:rPr lang="en-US" sz="1024" b="1" dirty="0">
                <a:solidFill>
                  <a:srgbClr val="383838"/>
                </a:solidFill>
                <a:latin typeface="Noto Sans SC" pitchFamily="34" charset="0"/>
                <a:ea typeface="Noto Sans SC" pitchFamily="34" charset="-122"/>
                <a:cs typeface="Noto Sans SC" pitchFamily="34" charset="-120"/>
              </a:rPr>
              <a:t>初始假设：</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用户已经完成了模型的在线训练。</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2. </a:t>
            </a:r>
            <a:pPr algn="l" indent="0" marL="0">
              <a:lnSpc>
                <a:spcPct val="150000"/>
              </a:lnSpc>
              <a:buNone/>
            </a:pPr>
            <a:r>
              <a:rPr lang="en-US" sz="1024" b="1" dirty="0">
                <a:solidFill>
                  <a:srgbClr val="383838"/>
                </a:solidFill>
                <a:latin typeface="Noto Sans SC" pitchFamily="34" charset="0"/>
                <a:ea typeface="Noto Sans SC" pitchFamily="34" charset="-122"/>
                <a:cs typeface="Noto Sans SC" pitchFamily="34" charset="-120"/>
              </a:rPr>
              <a:t>正常状态：</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WEB平台提供了下载模型和训练结果的功能。</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3. </a:t>
            </a:r>
            <a:pPr algn="l" indent="0" marL="0">
              <a:lnSpc>
                <a:spcPct val="150000"/>
              </a:lnSpc>
              <a:buNone/>
            </a:pPr>
            <a:r>
              <a:rPr lang="en-US" sz="1024" b="1" dirty="0">
                <a:solidFill>
                  <a:srgbClr val="383838"/>
                </a:solidFill>
                <a:latin typeface="Noto Sans SC" pitchFamily="34" charset="0"/>
                <a:ea typeface="Noto Sans SC" pitchFamily="34" charset="-122"/>
                <a:cs typeface="Noto Sans SC" pitchFamily="34" charset="-120"/>
              </a:rPr>
              <a:t>有哪些会出错：</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网络连接问题导致下载中断。</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服务器存储问题导致模型或结果丢失。</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用户下载过程中出现未知错误。</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4. </a:t>
            </a:r>
            <a:pPr algn="l" indent="0" marL="0">
              <a:lnSpc>
                <a:spcPct val="150000"/>
              </a:lnSpc>
              <a:buNone/>
            </a:pPr>
            <a:r>
              <a:rPr lang="en-US" sz="1024" b="1" dirty="0">
                <a:solidFill>
                  <a:srgbClr val="383838"/>
                </a:solidFill>
                <a:latin typeface="Noto Sans SC" pitchFamily="34" charset="0"/>
                <a:ea typeface="Noto Sans SC" pitchFamily="34" charset="-122"/>
                <a:cs typeface="Noto Sans SC" pitchFamily="34" charset="-120"/>
              </a:rPr>
              <a:t>其他活动：</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5. </a:t>
            </a:r>
            <a:pPr algn="l" indent="0" marL="0">
              <a:lnSpc>
                <a:spcPct val="150000"/>
              </a:lnSpc>
              <a:buNone/>
            </a:pPr>
            <a:r>
              <a:rPr lang="en-US" sz="1024" b="1" dirty="0">
                <a:solidFill>
                  <a:srgbClr val="383838"/>
                </a:solidFill>
                <a:latin typeface="Noto Sans SC" pitchFamily="34" charset="0"/>
                <a:ea typeface="Noto Sans SC" pitchFamily="34" charset="-122"/>
                <a:cs typeface="Noto Sans SC" pitchFamily="34" charset="-120"/>
              </a:rPr>
              <a:t>完成的系统状态：</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用户成功下载了训练的模型和结果。</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4"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400" b="1" dirty="0">
                <a:solidFill>
                  <a:srgbClr val="C8703D"/>
                </a:solidFill>
                <a:latin typeface="Noto Sans SC" pitchFamily="34" charset="0"/>
                <a:ea typeface="Noto Sans SC" pitchFamily="34" charset="-122"/>
                <a:cs typeface="Noto Sans SC" pitchFamily="34" charset="-120"/>
              </a:rPr>
              <a:t>4 可视化分类结果功能（SystemHealer-SR-TS4）</a:t>
            </a:r>
            <a:endParaRPr lang="en-US" sz="2400" dirty="0"/>
          </a:p>
        </p:txBody>
      </p:sp>
      <p:sp>
        <p:nvSpPr>
          <p:cNvPr id="3" name="Text 1"/>
          <p:cNvSpPr/>
          <p:nvPr/>
        </p:nvSpPr>
        <p:spPr>
          <a:xfrm>
            <a:off x="304800" y="1143000"/>
            <a:ext cx="8534400" cy="3533775"/>
          </a:xfrm>
          <a:prstGeom prst="rect">
            <a:avLst/>
          </a:prstGeom>
          <a:noFill/>
          <a:ln/>
        </p:spPr>
        <p:txBody>
          <a:bodyPr wrap="square" rtlCol="0" anchor="t"/>
          <a:lstStyle/>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1.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初始假设：</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用户已经上传了测试数据并得到了分类结果。</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2.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正常状态：</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WEB平台提供了分类结果的可视化功能。</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3.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有哪些会出错：</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数据太大导致可视化加载缓慢。</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未知的数据格式导致可视化失败。</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用户界面出现显示错误。</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4.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其他活动：</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5.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完成的系统状态：</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用户成功查看了分类结果的可视化。</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6"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2.3 复杂度分析</a:t>
            </a:r>
            <a:endParaRPr lang="en-US" sz="2560" dirty="0"/>
          </a:p>
        </p:txBody>
      </p:sp>
      <p:sp>
        <p:nvSpPr>
          <p:cNvPr id="3" name="Text 1"/>
          <p:cNvSpPr/>
          <p:nvPr/>
        </p:nvSpPr>
        <p:spPr>
          <a:xfrm>
            <a:off x="304800" y="1143000"/>
            <a:ext cx="8534400" cy="3562350"/>
          </a:xfrm>
          <a:prstGeom prst="rect">
            <a:avLst/>
          </a:prstGeom>
          <a:noFill/>
          <a:ln/>
        </p:spPr>
        <p:txBody>
          <a:bodyPr wrap="square" rtlCol="0" anchor="t"/>
          <a:lstStyle/>
          <a:p>
            <a:pPr algn="l" marL="342900" indent="-342900">
              <a:lnSpc>
                <a:spcPct val="150000"/>
              </a:lnSpc>
              <a:buSzPct val="100000"/>
              <a:buChar char="•"/>
            </a:pPr>
            <a:r>
              <a:rPr lang="en-US" sz="1088" b="1" dirty="0">
                <a:solidFill>
                  <a:srgbClr val="383838"/>
                </a:solidFill>
                <a:latin typeface="Noto Sans SC" pitchFamily="34" charset="0"/>
                <a:ea typeface="Noto Sans SC" pitchFamily="34" charset="-122"/>
                <a:cs typeface="Noto Sans SC" pitchFamily="34" charset="-120"/>
              </a:rPr>
              <a:t>可用性</a:t>
            </a: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88" dirty="0"/>
          </a:p>
          <a:p>
            <a:pPr algn="l" marL="342900" indent="-342900">
              <a:lnSpc>
                <a:spcPct val="150000"/>
              </a:lnSpc>
              <a:buSzPct val="100000"/>
              <a:buChar char="•"/>
            </a:pPr>
            <a:r>
              <a:rPr lang="en-US" sz="1088" b="1" dirty="0">
                <a:solidFill>
                  <a:srgbClr val="383838"/>
                </a:solidFill>
                <a:latin typeface="Noto Sans SC" pitchFamily="34" charset="0"/>
                <a:ea typeface="Noto Sans SC" pitchFamily="34" charset="-122"/>
                <a:cs typeface="Noto Sans SC" pitchFamily="34" charset="-120"/>
              </a:rPr>
              <a:t>可靠性</a:t>
            </a: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88" dirty="0"/>
          </a:p>
          <a:p>
            <a:pPr algn="l" marL="342900" indent="-342900">
              <a:lnSpc>
                <a:spcPct val="150000"/>
              </a:lnSpc>
              <a:buSzPct val="100000"/>
              <a:buChar char="•"/>
            </a:pPr>
            <a:r>
              <a:rPr lang="en-US" sz="1088" b="1" dirty="0">
                <a:solidFill>
                  <a:srgbClr val="383838"/>
                </a:solidFill>
                <a:latin typeface="Noto Sans SC" pitchFamily="34" charset="0"/>
                <a:ea typeface="Noto Sans SC" pitchFamily="34" charset="-122"/>
                <a:cs typeface="Noto Sans SC" pitchFamily="34" charset="-120"/>
              </a:rPr>
              <a:t>可维护性</a:t>
            </a: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88" dirty="0"/>
          </a:p>
          <a:p>
            <a:pPr algn="l" marL="342900" indent="-342900">
              <a:lnSpc>
                <a:spcPct val="150000"/>
              </a:lnSpc>
              <a:buSzPct val="100000"/>
              <a:buChar char="•"/>
            </a:pPr>
            <a:r>
              <a:rPr lang="en-US" sz="1088" b="1" dirty="0">
                <a:solidFill>
                  <a:srgbClr val="383838"/>
                </a:solidFill>
                <a:latin typeface="Noto Sans SC" pitchFamily="34" charset="0"/>
                <a:ea typeface="Noto Sans SC" pitchFamily="34" charset="-122"/>
                <a:cs typeface="Noto Sans SC" pitchFamily="34" charset="-120"/>
              </a:rPr>
              <a:t>安全性</a:t>
            </a: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88" dirty="0"/>
          </a:p>
          <a:p>
            <a:pPr algn="l" marL="342900" indent="-342900">
              <a:lnSpc>
                <a:spcPct val="150000"/>
              </a:lnSpc>
              <a:buSzPct val="100000"/>
              <a:buChar char="•"/>
            </a:pPr>
            <a:r>
              <a:rPr lang="en-US" sz="1088" b="1" dirty="0">
                <a:solidFill>
                  <a:srgbClr val="383838"/>
                </a:solidFill>
                <a:latin typeface="Noto Sans SC" pitchFamily="34" charset="0"/>
                <a:ea typeface="Noto Sans SC" pitchFamily="34" charset="-122"/>
                <a:cs typeface="Noto Sans SC" pitchFamily="34" charset="-120"/>
              </a:rPr>
              <a:t>可移植性</a:t>
            </a: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8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338263" y="304800"/>
            <a:ext cx="6334125" cy="828675"/>
          </a:xfrm>
          <a:prstGeom prst="rect">
            <a:avLst/>
          </a:prstGeom>
          <a:noFill/>
          <a:ln/>
        </p:spPr>
        <p:txBody>
          <a:bodyPr wrap="square" rtlCol="0" anchor="ctr"/>
          <a:lstStyle/>
          <a:p>
            <a:pPr algn="l" indent="0" marL="0">
              <a:buNone/>
            </a:pPr>
            <a:r>
              <a:rPr lang="en-US" sz="4590" b="1" dirty="0">
                <a:solidFill>
                  <a:srgbClr val="C8703D"/>
                </a:solidFill>
                <a:latin typeface="Noto Sans SC" pitchFamily="34" charset="0"/>
                <a:ea typeface="Noto Sans SC" pitchFamily="34" charset="-122"/>
                <a:cs typeface="Noto Sans SC" pitchFamily="34" charset="-120"/>
              </a:rPr>
              <a:t> CONTENTS </a:t>
            </a:r>
            <a:endParaRPr lang="en-US" sz="4590" dirty="0"/>
          </a:p>
        </p:txBody>
      </p:sp>
      <p:sp>
        <p:nvSpPr>
          <p:cNvPr id="3" name="Text 1"/>
          <p:cNvSpPr/>
          <p:nvPr/>
        </p:nvSpPr>
        <p:spPr>
          <a:xfrm>
            <a:off x="1338263" y="1366838"/>
            <a:ext cx="6619875" cy="3338512"/>
          </a:xfrm>
          <a:prstGeom prst="rect">
            <a:avLst/>
          </a:prstGeom>
          <a:noFill/>
          <a:ln/>
        </p:spPr>
        <p:txBody>
          <a:bodyPr wrap="square" rtlCol="0" anchor="t"/>
          <a:lstStyle/>
          <a:p>
            <a:pPr algn="l" marL="342900" indent="-342900">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algn="l" marL="342900" indent="-342900">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algn="l" marL="342900" indent="-342900">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2.5 质量场景</a:t>
            </a:r>
            <a:endParaRPr lang="en-US" sz="2560" dirty="0"/>
          </a:p>
        </p:txBody>
      </p:sp>
      <p:sp>
        <p:nvSpPr>
          <p:cNvPr id="3" name="Text 1"/>
          <p:cNvSpPr/>
          <p:nvPr/>
        </p:nvSpPr>
        <p:spPr>
          <a:xfrm>
            <a:off x="304800" y="1143000"/>
            <a:ext cx="8534400" cy="3505200"/>
          </a:xfrm>
          <a:prstGeom prst="rect">
            <a:avLst/>
          </a:prstGeom>
          <a:noFill/>
          <a:ln/>
        </p:spPr>
        <p:txBody>
          <a:bodyPr wrap="square" rtlCol="0" anchor="t"/>
          <a:lstStyle/>
          <a:p>
            <a:pPr algn="l" marL="342900" indent="-342900">
              <a:lnSpc>
                <a:spcPct val="150000"/>
              </a:lnSpc>
              <a:buSzPct val="100000"/>
              <a:buChar char="•"/>
            </a:pPr>
            <a:r>
              <a:rPr lang="en-US" sz="1024" b="1" dirty="0">
                <a:solidFill>
                  <a:srgbClr val="383838"/>
                </a:solidFill>
                <a:latin typeface="Noto Sans SC" pitchFamily="34" charset="0"/>
                <a:ea typeface="Noto Sans SC" pitchFamily="34" charset="-122"/>
                <a:cs typeface="Noto Sans SC" pitchFamily="34" charset="-120"/>
              </a:rPr>
              <a:t>2.5.1 性能场景：</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在系统处于访问高峰时期，保证进入系统的每个用户进行操作的响应时间在2.5s以内，如果需要等待则给出友好的提示。系统可以保证以2.5s的平均响应时间同时响应100个用户的操作。</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2.5.2 安全性场景</a:t>
            </a:r>
            <a:endParaRPr lang="en-US" sz="1024" dirty="0"/>
          </a:p>
          <a:p>
            <a:pPr algn="l" marL="342900" indent="-342900">
              <a:lnSpc>
                <a:spcPct val="150000"/>
              </a:lnSpc>
              <a:buSzPct val="100000"/>
              <a:buChar char="•"/>
            </a:pPr>
            <a:r>
              <a:rPr lang="en-US" sz="1024" b="1" dirty="0">
                <a:solidFill>
                  <a:srgbClr val="383838"/>
                </a:solidFill>
                <a:latin typeface="Noto Sans SC" pitchFamily="34" charset="0"/>
                <a:ea typeface="Noto Sans SC" pitchFamily="34" charset="-122"/>
                <a:cs typeface="Noto Sans SC" pitchFamily="34" charset="-120"/>
              </a:rPr>
              <a:t>2.5.3 易用性场景</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在该系统中，若用户进行了错误的操作，可以在运行时取消某操作，使错误操作的影响降到最低，取消要在1秒内完成。</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2.5.4 可用性场景</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2.5.5 可修改性场景</a:t>
            </a:r>
            <a:endParaRPr lang="en-US" sz="1024" dirty="0"/>
          </a:p>
          <a:p>
            <a:pPr algn="l" marL="342900" indent="-342900">
              <a:lnSpc>
                <a:spcPct val="150000"/>
              </a:lnSpc>
              <a:buSzPct val="100000"/>
              <a:buChar char="•"/>
            </a:pPr>
            <a:r>
              <a:rPr lang="en-US" sz="1024" b="1" dirty="0">
                <a:solidFill>
                  <a:srgbClr val="383838"/>
                </a:solidFill>
                <a:latin typeface="Noto Sans SC" pitchFamily="34" charset="0"/>
                <a:ea typeface="Noto Sans SC" pitchFamily="34" charset="-122"/>
                <a:cs typeface="Noto Sans SC" pitchFamily="34" charset="-120"/>
              </a:rPr>
              <a:t>2.5.6 模块性场景</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系统模块职责划分明确，模块之间通过接口进行通信，每个模块可以使用实现相同接口的模块替代，且不影响其他模块的运行。</a:t>
            </a:r>
            <a:endParaRPr lang="en-US" sz="1024" dirty="0"/>
          </a:p>
          <a:p>
            <a:pPr algn="l" marL="342900" indent="-342900">
              <a:lnSpc>
                <a:spcPct val="150000"/>
              </a:lnSpc>
              <a:buSzPct val="100000"/>
              <a:buChar char="•"/>
            </a:pPr>
            <a:r>
              <a:rPr lang="en-US" sz="1024" b="1" dirty="0">
                <a:solidFill>
                  <a:srgbClr val="383838"/>
                </a:solidFill>
                <a:latin typeface="Noto Sans SC" pitchFamily="34" charset="0"/>
                <a:ea typeface="Noto Sans SC" pitchFamily="34" charset="-122"/>
                <a:cs typeface="Noto Sans SC" pitchFamily="34" charset="-120"/>
              </a:rPr>
              <a:t>2.5.7 可移植性场景</a:t>
            </a:r>
            <a:b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系统移植到新的操作系统或数据库后，仅需修改少量代码便可正常运行</a:t>
            </a:r>
            <a:endParaRPr lang="en-US" sz="1024"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2.5.2 安全性场景</a:t>
            </a:r>
            <a:endParaRPr lang="en-US" sz="2560" dirty="0"/>
          </a:p>
        </p:txBody>
      </p:sp>
      <p:sp>
        <p:nvSpPr>
          <p:cNvPr id="3" name="Text 1"/>
          <p:cNvSpPr/>
          <p:nvPr/>
        </p:nvSpPr>
        <p:spPr>
          <a:xfrm>
            <a:off x="304800" y="1143000"/>
            <a:ext cx="8534400" cy="3176588"/>
          </a:xfrm>
          <a:prstGeom prst="rect">
            <a:avLst/>
          </a:prstGeom>
          <a:noFill/>
          <a:ln/>
        </p:spPr>
        <p:txBody>
          <a:bodyPr wrap="square" rtlCol="0" anchor="t"/>
          <a:lstStyle/>
          <a:p>
            <a:pPr algn="l" marL="342900" indent="-342900">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在该系统中，安全性绝对是首要任务。为了保证数据的完整性和机密性，我们采用最先进的加密技术，例如使用SSL/TLS等协议来加密数据传输过程来确保上传的故障数据和标签数据在传输和存储时都得到了充分保护。</a:t>
            </a:r>
            <a:endParaRPr lang="en-US" sz="1472" dirty="0"/>
          </a:p>
          <a:p>
            <a:pPr algn="l" marL="342900" indent="-342900">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此外，我们还采用了高级的存储加密技术，以确保数据在存储时的安全性。每次数据访问都会经过严格的身份验证和授权过程，确保只有合适的人员可以访问关键数据。</a:t>
            </a:r>
            <a:endParaRPr lang="en-US" sz="1472" dirty="0"/>
          </a:p>
          <a:p>
            <a:pPr algn="l" marL="342900" indent="-342900">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可用性的描述表如下所示：</a:t>
            </a:r>
            <a:endParaRPr lang="en-US" sz="1472" dirty="0"/>
          </a:p>
          <a:p>
            <a:pPr algn="l" marL="342900" indent="-342900">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安全性一般场景表示：</a:t>
            </a:r>
            <a:endParaRPr lang="en-US" sz="1472" dirty="0"/>
          </a:p>
          <a:p>
            <a:pPr algn="l" marL="342900" indent="-342900">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./pics/SecurityScenario.png</a:t>
            </a:r>
            <a:endParaRPr lang="en-US" sz="1472"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2.5.4 可用性场景</a:t>
            </a:r>
            <a:endParaRPr lang="en-US" sz="2560" dirty="0"/>
          </a:p>
        </p:txBody>
      </p:sp>
      <p:sp>
        <p:nvSpPr>
          <p:cNvPr id="3" name="Text 1"/>
          <p:cNvSpPr/>
          <p:nvPr/>
        </p:nvSpPr>
        <p:spPr>
          <a:xfrm>
            <a:off x="304800" y="1143000"/>
            <a:ext cx="8534400" cy="3038475"/>
          </a:xfrm>
          <a:prstGeom prst="rect">
            <a:avLst/>
          </a:prstGeom>
          <a:noFill/>
          <a:ln/>
        </p:spPr>
        <p:txBody>
          <a:bodyPr wrap="square" rtlCol="0" anchor="t"/>
          <a:lstStyle/>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在工作时间内，分布式故障诊断子系统需具备高度的可用性；当发生错误或异常时，该子系统会向管理员或相关负责人发出警告信息，确保系统继续正常运行，不出现停机情况。</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若出现网络连接、数据格式和模型训练失败等问题，系统可以自动诊断并记录相关的错误信息。对于网络连接问题，系统会尝试重新建立连接并在多次失败后通知管理员进行手动干预。对于数据格式问题，系统会向用户返回明确的错误提示，指导他们提供正确格式的数据。对于模型训练失败的问题，系统将自动尝试使用备用算法或参数进行训练。</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可用性的描述表如下所示：</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704" b="1" dirty="0">
                <a:solidFill>
                  <a:srgbClr val="383838"/>
                </a:solidFill>
                <a:latin typeface="Noto Sans SC" pitchFamily="34" charset="0"/>
                <a:ea typeface="Noto Sans SC" pitchFamily="34" charset="-122"/>
                <a:cs typeface="Noto Sans SC" pitchFamily="34" charset="-120"/>
              </a:rPr>
              <a:t>场景</a:t>
            </a:r>
            <a:br/>
            <a:pPr algn="l" indent="0" marL="0">
              <a:lnSpc>
                <a:spcPct val="150000"/>
              </a:lnSpc>
              <a:buNone/>
            </a:pPr>
            <a:r>
              <a:rPr lang="en-US" sz="704" dirty="0">
                <a:solidFill>
                  <a:srgbClr val="383838"/>
                </a:solidFill>
                <a:latin typeface="Noto Sans SC" pitchFamily="34" charset="0"/>
                <a:ea typeface="Noto Sans SC" pitchFamily="34" charset="-122"/>
                <a:cs typeface="Noto Sans SC" pitchFamily="34" charset="-120"/>
              </a:rPr>
              <a:t> | </a:t>
            </a:r>
            <a:pPr algn="l" indent="0" marL="0">
              <a:lnSpc>
                <a:spcPct val="150000"/>
              </a:lnSpc>
              <a:buNone/>
            </a:pPr>
            <a:r>
              <a:rPr lang="en-US" sz="704" b="1" dirty="0">
                <a:solidFill>
                  <a:srgbClr val="383838"/>
                </a:solidFill>
                <a:latin typeface="Noto Sans SC" pitchFamily="34" charset="0"/>
                <a:ea typeface="Noto Sans SC" pitchFamily="34" charset="-122"/>
                <a:cs typeface="Noto Sans SC" pitchFamily="34" charset="-120"/>
              </a:rPr>
              <a:t>可能的值</a:t>
            </a:r>
            <a:pPr algn="l" indent="0" marL="0">
              <a:lnSpc>
                <a:spcPct val="150000"/>
              </a:lnSpc>
              <a:buNone/>
            </a:pPr>
            <a:r>
              <a:rPr lang="en-US" sz="704" dirty="0">
                <a:solidFill>
                  <a:srgbClr val="383838"/>
                </a:solidFill>
                <a:latin typeface="Noto Sans SC" pitchFamily="34" charset="0"/>
                <a:ea typeface="Noto Sans SC" pitchFamily="34" charset="-122"/>
                <a:cs typeface="Noto Sans SC" pitchFamily="34" charset="-120"/>
              </a:rPr>
              <a:t>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 |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刺激源   | 系统用户、外部设备、数据库、网络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刺激     | 错误：数据库连接失败、外部设备故障、无响应、错误的数据输入、系统组件失败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制品     | 服务器、数据库、通讯接口、用户界面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环境     | 正常操作、高并发、低带宽、设备维修时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响应     | 系统应检测故障，并进行以下活动之一或多个：记录错误日志、通知管理员、重新连接数据库、隔离故障组件、启动备份系统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响应度量 | 系统正常运行时间、系统恢复时间、系统响应时间、故障发生频率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一般表示为：</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./pics/UsabilityScenarios.png</a:t>
            </a:r>
            <a:endParaRPr lang="en-US" sz="704"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2.5.5 可修改性场景</a:t>
            </a:r>
            <a:endParaRPr lang="en-US" sz="2560" dirty="0"/>
          </a:p>
        </p:txBody>
      </p:sp>
      <p:sp>
        <p:nvSpPr>
          <p:cNvPr id="3" name="Text 1"/>
          <p:cNvSpPr/>
          <p:nvPr/>
        </p:nvSpPr>
        <p:spPr>
          <a:xfrm>
            <a:off x="304800" y="1143000"/>
            <a:ext cx="8534400" cy="19431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系统允许用户对展示界面、故障诊断模型和数据处理模块进行修改和优化。这些修改包括，但不限于，对用户数据展示结果界面的布局、色彩和交互进行调整，对故障诊断模型进行优化以提高准确度，以及对数据处理模块进行修改以支持新的数据格式。</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./pics/ModifiableScenarios.png</a:t>
            </a:r>
            <a:endParaRPr lang="en-US" sz="1536"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a:ln/>
        </p:spPr>
        <p:txBody>
          <a:bodyPr wrap="square" rtlCol="0" anchor="ctr"/>
          <a:lstStyle/>
          <a:p>
            <a:pPr algn="ctr" indent="0" marL="0">
              <a:buNone/>
            </a:pPr>
            <a:r>
              <a:rPr lang="en-US" sz="2760" b="1" dirty="0">
                <a:solidFill>
                  <a:srgbClr val="FFFFFF"/>
                </a:solidFill>
                <a:latin typeface="Noto Sans SC" pitchFamily="34" charset="0"/>
                <a:ea typeface="Noto Sans SC" pitchFamily="34" charset="-122"/>
                <a:cs typeface="Noto Sans SC" pitchFamily="34" charset="-120"/>
              </a:rPr>
              <a:t>03</a:t>
            </a:r>
            <a:endParaRPr lang="en-US" sz="2760" dirty="0"/>
          </a:p>
        </p:txBody>
      </p:sp>
      <p:sp>
        <p:nvSpPr>
          <p:cNvPr id="3" name="Text 1"/>
          <p:cNvSpPr/>
          <p:nvPr/>
        </p:nvSpPr>
        <p:spPr>
          <a:xfrm>
            <a:off x="1504950" y="2352675"/>
            <a:ext cx="6263640" cy="800100"/>
          </a:xfrm>
          <a:prstGeom prst="rect">
            <a:avLst/>
          </a:prstGeom>
          <a:noFill/>
          <a:ln/>
        </p:spPr>
        <p:txBody>
          <a:bodyPr wrap="square" rtlCol="0" anchor="ctr"/>
          <a:lstStyle/>
          <a:p>
            <a:pPr algn="ctr" indent="0" marL="0">
              <a:buNone/>
            </a:pPr>
            <a:r>
              <a:rPr lang="en-US" sz="3200" b="1" dirty="0">
                <a:solidFill>
                  <a:srgbClr val="C8703D"/>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三、架构设计</a:t>
            </a:r>
            <a:endParaRPr lang="en-US" sz="2560" dirty="0"/>
          </a:p>
        </p:txBody>
      </p:sp>
      <p:sp>
        <p:nvSpPr>
          <p:cNvPr id="3" name="Text 1"/>
          <p:cNvSpPr/>
          <p:nvPr/>
        </p:nvSpPr>
        <p:spPr>
          <a:xfrm>
            <a:off x="304800" y="1143000"/>
            <a:ext cx="8534400" cy="22860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3.1 样式选择，参考模型，参考架构</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3.2 体系结构的设计</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3.3 系统架构的分析与设计</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3.4 架构演进规划</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3.5 小结</a:t>
            </a:r>
            <a:endParaRPr lang="en-US" sz="1536"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3.1 样式选择，参考模型，参考架构</a:t>
            </a:r>
            <a:endParaRPr lang="en-US" sz="2560" dirty="0"/>
          </a:p>
        </p:txBody>
      </p:sp>
      <p:sp>
        <p:nvSpPr>
          <p:cNvPr id="3" name="Text 1"/>
          <p:cNvSpPr/>
          <p:nvPr/>
        </p:nvSpPr>
        <p:spPr>
          <a:xfrm>
            <a:off x="304800" y="1143000"/>
            <a:ext cx="8534400" cy="3376612"/>
          </a:xfrm>
          <a:prstGeom prst="rect">
            <a:avLst/>
          </a:prstGeom>
          <a:noFill/>
          <a:ln/>
        </p:spPr>
        <p:txBody>
          <a:bodyPr wrap="square" rtlCol="0" anchor="t"/>
          <a:lstStyle/>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152" dirty="0">
                <a:solidFill>
                  <a:srgbClr val="383838"/>
                </a:solidFill>
                <a:latin typeface="Noto Sans SC" pitchFamily="34" charset="0"/>
                <a:ea typeface="Noto Sans SC" pitchFamily="34" charset="-122"/>
                <a:cs typeface="Noto Sans SC" pitchFamily="34" charset="-120"/>
              </a:rPr>
              <a:t>的设计遵循了模块化(Modularity)和层次化(Hierarchical Decomposition)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152" dirty="0"/>
          </a:p>
          <a:p>
            <a:pPr algn="l" marL="342900" indent="-342900">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152"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3.2 体系结构的设计</a:t>
            </a:r>
            <a:endParaRPr lang="en-US" sz="2560" dirty="0"/>
          </a:p>
        </p:txBody>
      </p:sp>
      <p:sp>
        <p:nvSpPr>
          <p:cNvPr id="3" name="Text 1"/>
          <p:cNvSpPr/>
          <p:nvPr/>
        </p:nvSpPr>
        <p:spPr>
          <a:xfrm>
            <a:off x="304800" y="1143000"/>
            <a:ext cx="8534400" cy="3271838"/>
          </a:xfrm>
          <a:prstGeom prst="rect">
            <a:avLst/>
          </a:prstGeom>
          <a:noFill/>
          <a:ln/>
        </p:spPr>
        <p:txBody>
          <a:bodyPr wrap="square" rtlCol="0" anchor="t"/>
          <a:lstStyle/>
          <a:p>
            <a:pPr algn="l" marL="342900" indent="-342900">
              <a:lnSpc>
                <a:spcPct val="150000"/>
              </a:lnSpc>
              <a:buSzPct val="100000"/>
              <a:buChar char="•"/>
            </a:pPr>
            <a:r>
              <a:rPr lang="en-US" sz="1088"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088" dirty="0">
                <a:solidFill>
                  <a:srgbClr val="383838"/>
                </a:solidFill>
                <a:latin typeface="Noto Sans SC" pitchFamily="34" charset="0"/>
                <a:ea typeface="Noto Sans SC" pitchFamily="34" charset="-122"/>
                <a:cs typeface="Noto Sans SC" pitchFamily="34" charset="-120"/>
              </a:rPr>
              <a:t>的设计遵循了模块化(Modularity)和层次化(Hierarchical Decomposition)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088" dirty="0"/>
          </a:p>
          <a:p>
            <a:pPr algn="l" marL="342900" indent="-342900">
              <a:lnSpc>
                <a:spcPct val="150000"/>
              </a:lnSpc>
              <a:buSzPct val="100000"/>
              <a:buChar char="•"/>
            </a:pPr>
            <a:r>
              <a:rPr lang="en-US" sz="1088"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088" dirty="0"/>
          </a:p>
          <a:p>
            <a:pPr algn="l" marL="342900" indent="-342900">
              <a:lnSpc>
                <a:spcPct val="150000"/>
              </a:lnSpc>
              <a:buSzPct val="100000"/>
              <a:buChar char="•"/>
            </a:pPr>
            <a:r>
              <a:rPr lang="en-US" sz="1088"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088" dirty="0"/>
          </a:p>
          <a:p>
            <a:pPr algn="l" marL="342900" indent="-342900">
              <a:lnSpc>
                <a:spcPct val="150000"/>
              </a:lnSpc>
              <a:buSzPct val="100000"/>
              <a:buChar char="•"/>
            </a:pPr>
            <a:r>
              <a:rPr lang="en-US" sz="1088" dirty="0">
                <a:solidFill>
                  <a:srgbClr val="383838"/>
                </a:solidFill>
                <a:latin typeface="Noto Sans SC" pitchFamily="34" charset="0"/>
                <a:ea typeface="Noto Sans SC" pitchFamily="34" charset="-122"/>
                <a:cs typeface="Noto Sans SC" pitchFamily="34" charset="-120"/>
              </a:rPr>
              <a:t>./pics/Architecture.png</a:t>
            </a:r>
            <a:endParaRPr lang="en-US" sz="1088"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3.3 系统架构的分析与设计</a:t>
            </a:r>
            <a:endParaRPr lang="en-US" sz="2560" dirty="0"/>
          </a:p>
        </p:txBody>
      </p:sp>
      <p:sp>
        <p:nvSpPr>
          <p:cNvPr id="3" name="Text 1"/>
          <p:cNvSpPr/>
          <p:nvPr/>
        </p:nvSpPr>
        <p:spPr>
          <a:xfrm>
            <a:off x="304800" y="1143000"/>
            <a:ext cx="8534400" cy="3105150"/>
          </a:xfrm>
          <a:prstGeom prst="rect">
            <a:avLst/>
          </a:prstGeom>
          <a:noFill/>
          <a:ln/>
        </p:spPr>
        <p:txBody>
          <a:bodyPr wrap="square" rtlCol="0" anchor="t"/>
          <a:lstStyle/>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在构建</a:t>
            </a: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的系统架构时，我们采用了一种综合的方法论，结合了领域驱动设计（Domain-Driven Design, DDD）和微服务架构原则，以确保系统在满足高效故障诊断的同时，也能为用户提供流畅且高响应的交互体验。</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核心的设计目标是确保每个功能模块或组件都具有单一职责原则（Single Responsibility Principle, SRP），这样不仅可以保证模块的高内聚性，还能降低各模块之间的耦合度。因此，我们设计每个模块为一个独立的服务，这些服务在运行时都可以并发处理请求，从而实现负载均衡和高并发处理能力。此外，为了确保服务间的隔离性和故障的局部性，我们采用了容器化技术（如Docker），使得每个服务都运行在独立的容器中。</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选择微服务架构作为</a:t>
            </a: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024" dirty="0">
                <a:solidFill>
                  <a:srgbClr val="383838"/>
                </a:solidFill>
                <a:latin typeface="Noto Sans SC" pitchFamily="34" charset="0"/>
                <a:ea typeface="Noto Sans SC" pitchFamily="34" charset="-122"/>
                <a:cs typeface="Noto Sans SC" pitchFamily="34" charset="-120"/>
              </a:rPr>
              <a:t>的基础架构，是因为它具有一系列的优势：首先，它允许独立部署和扩展每个服务，这大大提高了系统的伸缩性和故障恢复能力。其次，微服务架构支持多种编程语言和技术栈的混合使用，从而提供了更大的灵活性和选择余地。再者，与传统的单体应用相比，微服务更容易进行持续集成和持续部署（CI/CD），从而加速软件的交付速度。</a:t>
            </a:r>
            <a:endParaRPr lang="en-US" sz="1024" dirty="0"/>
          </a:p>
          <a:p>
            <a:pPr algn="l" marL="342900" indent="-342900">
              <a:lnSpc>
                <a:spcPct val="150000"/>
              </a:lnSpc>
              <a:buSzPct val="100000"/>
              <a:buChar char="•"/>
            </a:pPr>
            <a:r>
              <a:rPr lang="en-US" sz="1024" dirty="0">
                <a:solidFill>
                  <a:srgbClr val="383838"/>
                </a:solidFill>
                <a:latin typeface="Noto Sans SC" pitchFamily="34" charset="0"/>
                <a:ea typeface="Noto Sans SC" pitchFamily="34" charset="-122"/>
                <a:cs typeface="Noto Sans SC" pitchFamily="34" charset="-120"/>
              </a:rPr>
              <a:t>为了确保服务之间的高效通信，我们采用了轻量级的通信协议，如RESTful API和gRPC，同时引入了API网关来统一管理服务间的请求和响应。此外，为了处理异步事件和确保数据的一致性，我们还使用了事件驱动架构和消息队列（如Kafka）。</a:t>
            </a:r>
            <a:endParaRPr lang="en-US" sz="1024"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3.4 架构演进规划</a:t>
            </a:r>
            <a:endParaRPr lang="en-US" sz="2560" dirty="0"/>
          </a:p>
        </p:txBody>
      </p:sp>
      <p:sp>
        <p:nvSpPr>
          <p:cNvPr id="3" name="Text 1"/>
          <p:cNvSpPr/>
          <p:nvPr/>
        </p:nvSpPr>
        <p:spPr>
          <a:xfrm>
            <a:off x="304800" y="1143000"/>
            <a:ext cx="8534400" cy="3624263"/>
          </a:xfrm>
          <a:prstGeom prst="rect">
            <a:avLst/>
          </a:prstGeom>
          <a:noFill/>
          <a:ln/>
        </p:spPr>
        <p:txBody>
          <a:bodyPr wrap="square" rtlCol="0" anchor="t"/>
          <a:lstStyle/>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在一个快速变化的技术环境中，任何系统都需要不断地演进以适应新的业务需求和技术挑战。</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也不例外。我们的目标是确保系统架构的适应性、弹性和可扩展性，从而为持续的创新和增长打下坚实的基础。</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1.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引入先进的机器学习算法</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随着机器学习和深度学习领域的不断发展，新的算法和技术不断涌现。我们计划在未来的版本中，引入如卷积神经网络（CNN）、循环神经网络（RNN）以及强化学习等先进技术，以提高故障诊断的准确性和效率。</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2.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优化数据处理流程</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数据是机器学习的基石。为了确保数据质量和处理效率，我们计划进一步优化数据的ETL过程，引入数据湖和大数据处理技术如Apache Spark和Apache Flink，以支持更大规模的数据处理和实时分析。</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3.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增强Web平台的功能与用户体验</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为了满足用户更多样化的需求和提供更好的使用体验，我们计划对Web平台进行全面的升级。这包括但不限于：增强的数据可视化工具、更加直观的交互界面、支持更多的自定义功能以及引入用户反馈机制，以收集用户的意见和建议。</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4.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云原生和微服务优化</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考虑到云计算和微服务架构的趋势，我们还计划对现有架构进行进一步的优化，采用Kubernetes进行容器编排，引入服务网格技术如Istio进行微服务的管理和监控，从而确保更高的系统可用性和弹性。</a:t>
            </a:r>
            <a:endParaRPr lang="en-US" sz="896" dirty="0"/>
          </a:p>
          <a:p>
            <a:pPr algn="l" marL="342900" indent="-342900">
              <a:lnSpc>
                <a:spcPct val="150000"/>
              </a:lnSpc>
              <a:buSzPct val="100000"/>
              <a:buChar char="•"/>
            </a:pPr>
            <a:r>
              <a:rPr lang="en-US" sz="896" dirty="0">
                <a:solidFill>
                  <a:srgbClr val="383838"/>
                </a:solidFill>
                <a:latin typeface="Noto Sans SC" pitchFamily="34" charset="0"/>
                <a:ea typeface="Noto Sans SC" pitchFamily="34" charset="-122"/>
                <a:cs typeface="Noto Sans SC" pitchFamily="34" charset="-120"/>
              </a:rPr>
              <a:t>5. </a:t>
            </a:r>
            <a:pPr algn="l" indent="0" marL="0">
              <a:lnSpc>
                <a:spcPct val="150000"/>
              </a:lnSpc>
              <a:buNone/>
            </a:pPr>
            <a:r>
              <a:rPr lang="en-US" sz="896" b="1" dirty="0">
                <a:solidFill>
                  <a:srgbClr val="383838"/>
                </a:solidFill>
                <a:latin typeface="Noto Sans SC" pitchFamily="34" charset="0"/>
                <a:ea typeface="Noto Sans SC" pitchFamily="34" charset="-122"/>
                <a:cs typeface="Noto Sans SC" pitchFamily="34" charset="-120"/>
              </a:rPr>
              <a:t>安全与合规</a:t>
            </a: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896" dirty="0">
                <a:solidFill>
                  <a:srgbClr val="383838"/>
                </a:solidFill>
                <a:latin typeface="Noto Sans SC" pitchFamily="34" charset="0"/>
                <a:ea typeface="Noto Sans SC" pitchFamily="34" charset="-122"/>
                <a:cs typeface="Noto Sans SC" pitchFamily="34" charset="-120"/>
              </a:rPr>
              <a:t>随着数据隐私和安全的重要性日益增强，我们计划引入更严格的数据加密和访问控制机制，并遵循如GDPR和CCPA等国际数据保护法规。</a:t>
            </a:r>
            <a:endParaRPr lang="en-US" sz="89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a:ln/>
        </p:spPr>
        <p:txBody>
          <a:bodyPr wrap="square" rtlCol="0" anchor="ctr"/>
          <a:lstStyle/>
          <a:p>
            <a:pPr algn="ctr" indent="0" marL="0">
              <a:buNone/>
            </a:pPr>
            <a:r>
              <a:rPr lang="en-US" sz="2760" b="1" dirty="0">
                <a:solidFill>
                  <a:srgbClr val="FFFFFF"/>
                </a:solidFill>
                <a:latin typeface="Noto Sans SC" pitchFamily="34" charset="0"/>
                <a:ea typeface="Noto Sans SC" pitchFamily="34" charset="-122"/>
                <a:cs typeface="Noto Sans SC" pitchFamily="34" charset="-120"/>
              </a:rPr>
              <a:t>01</a:t>
            </a:r>
            <a:endParaRPr lang="en-US" sz="2760" dirty="0"/>
          </a:p>
        </p:txBody>
      </p:sp>
      <p:sp>
        <p:nvSpPr>
          <p:cNvPr id="3" name="Text 1"/>
          <p:cNvSpPr/>
          <p:nvPr/>
        </p:nvSpPr>
        <p:spPr>
          <a:xfrm>
            <a:off x="1504950" y="2352675"/>
            <a:ext cx="6263640" cy="800100"/>
          </a:xfrm>
          <a:prstGeom prst="rect">
            <a:avLst/>
          </a:prstGeom>
          <a:noFill/>
          <a:ln/>
        </p:spPr>
        <p:txBody>
          <a:bodyPr wrap="square" rtlCol="0" anchor="ctr"/>
          <a:lstStyle/>
          <a:p>
            <a:pPr algn="ctr" indent="0" marL="0">
              <a:buNone/>
            </a:pPr>
            <a:r>
              <a:rPr lang="en-US" sz="3200" b="1" dirty="0">
                <a:solidFill>
                  <a:srgbClr val="C8703D"/>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3.5 小结</a:t>
            </a:r>
            <a:endParaRPr lang="en-US" sz="2560" dirty="0"/>
          </a:p>
        </p:txBody>
      </p:sp>
      <p:sp>
        <p:nvSpPr>
          <p:cNvPr id="3" name="Text 1"/>
          <p:cNvSpPr/>
          <p:nvPr/>
        </p:nvSpPr>
        <p:spPr>
          <a:xfrm>
            <a:off x="304800" y="1143000"/>
            <a:ext cx="8534400" cy="3490913"/>
          </a:xfrm>
          <a:prstGeom prst="rect">
            <a:avLst/>
          </a:prstGeom>
          <a:noFill/>
          <a:ln/>
        </p:spPr>
        <p:txBody>
          <a:bodyPr wrap="square" rtlCol="0" anchor="t"/>
          <a:lstStyle/>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不仅仅是一个机器学习应用，而是一个专为分布式系统故障诊断而设计的综合性解决方案。它结合了领域驱动设计（Domain-Driven Design, DDD）和最新的机器学习技术，以识别、分析和解决分布式系统中可能出现的各种问题。</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其核心设计理念基于模块化和层次化的结构，以确保系统的各个部分都可以独立、高效地运行。这种结构不仅提高了系统的可靠性，还为未来的扩展和维护提供了便利。通过使用微服务架构，每个功能模块都可以独立地部署和扩展，从而提供了出色的伸缩性和弹性。</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此外，</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还重视数据驱动的决策制定。采用先进的数据预处理和分析技术，以确保机器学习模型能够在真实、复杂的环境中准确地工作。</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随着业务和技术环境的持续变化，</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也将继续进行演进。无论是引入更先进的机器学习算法，还是优化系统架构和用户体验，我们都致力于确保</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SystemHealer</a:t>
            </a:r>
            <a:pPr algn="l" indent="0" marL="0">
              <a:lnSpc>
                <a:spcPct val="150000"/>
              </a:lnSpc>
              <a:buNone/>
            </a:pPr>
            <a:r>
              <a:rPr lang="en-US" sz="1216" dirty="0">
                <a:solidFill>
                  <a:srgbClr val="383838"/>
                </a:solidFill>
                <a:latin typeface="Noto Sans SC" pitchFamily="34" charset="0"/>
                <a:ea typeface="Noto Sans SC" pitchFamily="34" charset="-122"/>
                <a:cs typeface="Noto Sans SC" pitchFamily="34" charset="-120"/>
              </a:rPr>
              <a:t>始终处于行业的前沿，满足客户日益增长的业务需求。</a:t>
            </a:r>
            <a:endParaRPr lang="en-US" sz="1216"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2747963" y="1762125"/>
            <a:ext cx="3648075" cy="590550"/>
          </a:xfrm>
          <a:prstGeom prst="rect">
            <a:avLst/>
          </a:prstGeom>
          <a:noFill/>
          <a:ln/>
        </p:spPr>
        <p:txBody>
          <a:bodyPr wrap="square" rtlCol="0" anchor="ctr"/>
          <a:lstStyle/>
          <a:p>
            <a:pPr algn="ctr" indent="0" marL="0">
              <a:buNone/>
            </a:pPr>
            <a:r>
              <a:rPr lang="en-US" sz="2700" b="1" dirty="0">
                <a:solidFill>
                  <a:srgbClr val="C8703D"/>
                </a:solidFill>
                <a:latin typeface="Noto Sans SC" pitchFamily="34" charset="0"/>
                <a:ea typeface="Noto Sans SC" pitchFamily="34" charset="-122"/>
                <a:cs typeface="Noto Sans SC" pitchFamily="34" charset="-120"/>
              </a:rPr>
              <a:t>THE END</a:t>
            </a:r>
            <a:endParaRPr lang="en-US" sz="2700" dirty="0"/>
          </a:p>
        </p:txBody>
      </p:sp>
      <p:sp>
        <p:nvSpPr>
          <p:cNvPr id="3" name="Text 1"/>
          <p:cNvSpPr/>
          <p:nvPr/>
        </p:nvSpPr>
        <p:spPr>
          <a:xfrm>
            <a:off x="2747963" y="2333625"/>
            <a:ext cx="3648075" cy="1109663"/>
          </a:xfrm>
          <a:prstGeom prst="rect">
            <a:avLst/>
          </a:prstGeom>
          <a:noFill/>
          <a:ln/>
        </p:spPr>
        <p:txBody>
          <a:bodyPr wrap="square" rtlCol="0" anchor="ctr"/>
          <a:lstStyle/>
          <a:p>
            <a:pPr algn="ctr" indent="0" marL="0">
              <a:buNone/>
            </a:pPr>
            <a:r>
              <a:rPr lang="en-US" sz="5070" b="1" dirty="0">
                <a:solidFill>
                  <a:srgbClr val="C8703D"/>
                </a:solidFill>
                <a:latin typeface="Noto Sans SC" pitchFamily="34" charset="0"/>
                <a:ea typeface="Noto Sans SC" pitchFamily="34" charset="-122"/>
                <a:cs typeface="Noto Sans SC" pitchFamily="34" charset="-120"/>
              </a:rPr>
              <a:t>THANKS</a:t>
            </a:r>
            <a:endParaRPr lang="en-US" sz="50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一、简介</a:t>
            </a:r>
            <a:endParaRPr lang="en-US" sz="2560" dirty="0"/>
          </a:p>
        </p:txBody>
      </p:sp>
      <p:sp>
        <p:nvSpPr>
          <p:cNvPr id="3" name="Text 1"/>
          <p:cNvSpPr/>
          <p:nvPr/>
        </p:nvSpPr>
        <p:spPr>
          <a:xfrm>
            <a:off x="304800" y="1143000"/>
            <a:ext cx="8534400" cy="27432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a:ln/>
        </p:spPr>
        <p:txBody>
          <a:bodyPr wrap="square" rtlCol="0" anchor="ctr"/>
          <a:lstStyle/>
          <a:p>
            <a:pPr algn="ctr" indent="0" marL="0">
              <a:buNone/>
            </a:pPr>
            <a:r>
              <a:rPr lang="en-US" sz="2760" b="1" dirty="0">
                <a:solidFill>
                  <a:srgbClr val="FFFFFF"/>
                </a:solidFill>
                <a:latin typeface="Noto Sans SC" pitchFamily="34" charset="0"/>
                <a:ea typeface="Noto Sans SC" pitchFamily="34" charset="-122"/>
                <a:cs typeface="Noto Sans SC" pitchFamily="34" charset="-120"/>
              </a:rPr>
              <a:t>02</a:t>
            </a:r>
            <a:endParaRPr lang="en-US" sz="2760" dirty="0"/>
          </a:p>
        </p:txBody>
      </p:sp>
      <p:sp>
        <p:nvSpPr>
          <p:cNvPr id="3" name="Text 1"/>
          <p:cNvSpPr/>
          <p:nvPr/>
        </p:nvSpPr>
        <p:spPr>
          <a:xfrm>
            <a:off x="1504950" y="2352675"/>
            <a:ext cx="6263640" cy="800100"/>
          </a:xfrm>
          <a:prstGeom prst="rect">
            <a:avLst/>
          </a:prstGeom>
          <a:noFill/>
          <a:ln/>
        </p:spPr>
        <p:txBody>
          <a:bodyPr wrap="square" rtlCol="0" anchor="ctr"/>
          <a:lstStyle/>
          <a:p>
            <a:pPr algn="ctr" indent="0" marL="0">
              <a:buNone/>
            </a:pPr>
            <a:r>
              <a:rPr lang="en-US" sz="3136" b="1" dirty="0">
                <a:solidFill>
                  <a:srgbClr val="C8703D"/>
                </a:solidFill>
                <a:latin typeface="Noto Sans SC" pitchFamily="34" charset="0"/>
                <a:ea typeface="Noto Sans SC" pitchFamily="34" charset="-122"/>
                <a:cs typeface="Noto Sans SC" pitchFamily="34" charset="-120"/>
              </a:rPr>
              <a:t>二、分布式故障诊断系统方案</a:t>
            </a:r>
            <a:endParaRPr lang="en-US" sz="31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二、分布式故障诊断系统方案</a:t>
            </a:r>
            <a:endParaRPr lang="en-US" sz="2560" dirty="0"/>
          </a:p>
        </p:txBody>
      </p:sp>
      <p:sp>
        <p:nvSpPr>
          <p:cNvPr id="3" name="Text 1"/>
          <p:cNvSpPr/>
          <p:nvPr/>
        </p:nvSpPr>
        <p:spPr>
          <a:xfrm>
            <a:off x="304800" y="1143000"/>
            <a:ext cx="8534400" cy="3600450"/>
          </a:xfrm>
          <a:prstGeom prst="rect">
            <a:avLst/>
          </a:prstGeom>
          <a:noFill/>
          <a:ln/>
        </p:spPr>
        <p:txBody>
          <a:bodyPr wrap="square" rtlCol="0" anchor="t"/>
          <a:lstStyle/>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2.1 需求介绍</a:t>
            </a:r>
            <a:pPr algn="l" indent="0" marL="0">
              <a:lnSpc>
                <a:spcPct val="150000"/>
              </a:lnSpc>
              <a:buNone/>
            </a:pP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2.2 需求分析</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2.3 复杂度分析</a:t>
            </a:r>
            <a:endParaRPr lang="en-US" sz="1344" dirty="0"/>
          </a:p>
          <a:p>
            <a:pPr algn="l" marL="342900" indent="-342900">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2.4 时序图</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./pics/TimingDiagram.svg</a:t>
            </a:r>
            <a:endParaRPr lang="en-US" sz="1344" dirty="0"/>
          </a:p>
          <a:p>
            <a:pPr algn="l" marL="342900" indent="-342900">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2.5 质量场景</a:t>
            </a:r>
            <a:endParaRPr lang="en-US" sz="13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2.2 需求分析</a:t>
            </a:r>
            <a:endParaRPr lang="en-US" sz="2560" dirty="0"/>
          </a:p>
        </p:txBody>
      </p:sp>
      <p:sp>
        <p:nvSpPr>
          <p:cNvPr id="3" name="Text 1"/>
          <p:cNvSpPr/>
          <p:nvPr/>
        </p:nvSpPr>
        <p:spPr>
          <a:xfrm>
            <a:off x="304800" y="1143000"/>
            <a:ext cx="8534400" cy="9144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2.2.1 一般性需求</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2.2.2 功能性需求</a:t>
            </a:r>
            <a:endParaRPr lang="en-US" sz="153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2.2.1 一般性需求</a:t>
            </a:r>
            <a:endParaRPr lang="en-US" sz="2560" dirty="0"/>
          </a:p>
        </p:txBody>
      </p:sp>
      <p:sp>
        <p:nvSpPr>
          <p:cNvPr id="3" name="Text 1"/>
          <p:cNvSpPr/>
          <p:nvPr/>
        </p:nvSpPr>
        <p:spPr>
          <a:xfrm>
            <a:off x="304800" y="1143000"/>
            <a:ext cx="8534400" cy="3562350"/>
          </a:xfrm>
          <a:prstGeom prst="rect">
            <a:avLst/>
          </a:prstGeom>
          <a:noFill/>
          <a:ln/>
        </p:spPr>
        <p:txBody>
          <a:bodyPr wrap="square" rtlCol="0" anchor="t"/>
          <a:lstStyle/>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操作系统适配性：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性能和可靠性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可维护性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可扩充性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适应性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408" dirty="0"/>
          </a:p>
          <a:p>
            <a:pPr algn="l" marL="342900" indent="-342900">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2.2.2.1 用户需求</a:t>
            </a:r>
            <a:endParaRPr lang="en-US" sz="1408" dirty="0"/>
          </a:p>
          <a:p>
            <a:pPr algn="l" marL="342900" indent="-342900">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2.2.2.2 系统需求</a:t>
            </a:r>
            <a:endParaRPr lang="en-US" sz="140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04800" y="366713"/>
            <a:ext cx="8263890" cy="595313"/>
          </a:xfrm>
          <a:prstGeom prst="rect">
            <a:avLst/>
          </a:prstGeom>
          <a:noFill/>
          <a:ln/>
        </p:spPr>
        <p:txBody>
          <a:bodyPr wrap="square" rtlCol="0" anchor="ctr"/>
          <a:lstStyle/>
          <a:p>
            <a:pPr algn="l" indent="0" marL="0">
              <a:buNone/>
            </a:pPr>
            <a:r>
              <a:rPr lang="en-US" sz="2560" b="1" dirty="0">
                <a:solidFill>
                  <a:srgbClr val="C8703D"/>
                </a:solidFill>
                <a:latin typeface="Noto Sans SC" pitchFamily="34" charset="0"/>
                <a:ea typeface="Noto Sans SC" pitchFamily="34" charset="-122"/>
                <a:cs typeface="Noto Sans SC" pitchFamily="34" charset="-120"/>
              </a:rPr>
              <a:t>2.2.2.1 用户需求</a:t>
            </a:r>
            <a:endParaRPr lang="en-US" sz="2560" dirty="0"/>
          </a:p>
        </p:txBody>
      </p:sp>
      <p:sp>
        <p:nvSpPr>
          <p:cNvPr id="3" name="Text 1"/>
          <p:cNvSpPr/>
          <p:nvPr/>
        </p:nvSpPr>
        <p:spPr>
          <a:xfrm>
            <a:off x="304800" y="1143000"/>
            <a:ext cx="8534400" cy="18288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 基于机器学习的故障诊断功能</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 WEB平台功能</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 用户下载模型与训练结果功能</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4 可视化分类结果功能</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架构文档</dc:subject>
  <dc:creator>张骁凯</dc:creator>
  <cp:lastModifiedBy>张骁凯</cp:lastModifiedBy>
  <cp:revision>1</cp:revision>
  <dcterms:created xsi:type="dcterms:W3CDTF">2023-09-22T02:42:36Z</dcterms:created>
  <dcterms:modified xsi:type="dcterms:W3CDTF">2023-09-22T02:42:36Z</dcterms:modified>
</cp:coreProperties>
</file>