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15.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96" r:id="rId28"/>
    <p:sldId id="280" r:id="rId29"/>
    <p:sldId id="281" r:id="rId30"/>
    <p:sldId id="297" r:id="rId31"/>
    <p:sldId id="282" r:id="rId32"/>
    <p:sldId id="298" r:id="rId33"/>
    <p:sldId id="283" r:id="rId34"/>
    <p:sldId id="299" r:id="rId35"/>
    <p:sldId id="284" r:id="rId36"/>
    <p:sldId id="300" r:id="rId37"/>
    <p:sldId id="285" r:id="rId38"/>
    <p:sldId id="286" r:id="rId39"/>
    <p:sldId id="287" r:id="rId40"/>
    <p:sldId id="289" r:id="rId41"/>
    <p:sldId id="290" r:id="rId42"/>
    <p:sldId id="316" r:id="rId43"/>
    <p:sldId id="291" r:id="rId44"/>
    <p:sldId id="317" r:id="rId45"/>
    <p:sldId id="292" r:id="rId46"/>
    <p:sldId id="293" r:id="rId47"/>
    <p:sldId id="294" r:id="rId48"/>
    <p:sldId id="295" r:id="rId49"/>
  </p:sldIdLst>
  <p:sldSz cx="9144000" cy="5143500" type="screen16x9"/>
  <p:notesSz cx="5143500" cy="9144000"/>
  <p:custDataLst>
    <p:tags r:id="rId53"/>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5" d="100"/>
          <a:sy n="85" d="100"/>
        </p:scale>
        <p:origin x="77" y="13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gs" Target="tags/tag8.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image" Target="../media/image8.sv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5.xml"/><Relationship Id="rId2" Type="http://schemas.openxmlformats.org/officeDocument/2006/relationships/image" Target="../media/image10.sv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5.xml"/><Relationship Id="rId2" Type="http://schemas.openxmlformats.org/officeDocument/2006/relationships/image" Target="../media/image12.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5.xml"/><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image" Target="../media/image25.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5.xml"/><Relationship Id="rId2" Type="http://schemas.openxmlformats.org/officeDocument/2006/relationships/image" Target="../media/image27.png"/><Relationship Id="rId1" Type="http://schemas.openxmlformats.org/officeDocument/2006/relationships/image" Target="../media/image2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5.xml"/><Relationship Id="rId3" Type="http://schemas.openxmlformats.org/officeDocument/2006/relationships/image" Target="../media/image29.png"/><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5.xml"/><Relationship Id="rId2" Type="http://schemas.openxmlformats.org/officeDocument/2006/relationships/image" Target="../media/image30.png"/><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5.xml"/><Relationship Id="rId2" Type="http://schemas.openxmlformats.org/officeDocument/2006/relationships/image" Target="../media/image31.png"/><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5.xml"/><Relationship Id="rId2" Type="http://schemas.openxmlformats.org/officeDocument/2006/relationships/image" Target="../media/image32.png"/><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5.xml"/><Relationship Id="rId2" Type="http://schemas.openxmlformats.org/officeDocument/2006/relationships/image" Target="../media/image33.png"/><Relationship Id="rId1" Type="http://schemas.openxmlformats.org/officeDocument/2006/relationships/tags" Target="../tags/tag6.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5.xml"/><Relationship Id="rId2" Type="http://schemas.openxmlformats.org/officeDocument/2006/relationships/image" Target="../media/image34.png"/><Relationship Id="rId1" Type="http://schemas.openxmlformats.org/officeDocument/2006/relationships/tags" Target="../tags/tag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xml"/><Relationship Id="rId2" Type="http://schemas.openxmlformats.org/officeDocument/2006/relationships/image" Target="../media/image6.sv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114800" y="1395413"/>
            <a:ext cx="4777740" cy="1314450"/>
          </a:xfrm>
          <a:prstGeom prst="rect">
            <a:avLst/>
          </a:prstGeom>
          <a:noFill/>
        </p:spPr>
        <p:txBody>
          <a:bodyPr wrap="square" rtlCol="0" anchor="b"/>
          <a:lstStyle/>
          <a:p>
            <a:pPr marL="0" indent="0" algn="r">
              <a:buNone/>
            </a:pPr>
            <a:r>
              <a:rPr lang="en-US" sz="2910" b="1" dirty="0">
                <a:solidFill>
                  <a:srgbClr val="25426A"/>
                </a:solidFill>
                <a:latin typeface="Noto Sans SC" pitchFamily="34" charset="0"/>
                <a:ea typeface="Noto Sans SC" pitchFamily="34" charset="-122"/>
                <a:cs typeface="Noto Sans SC" pitchFamily="34" charset="-120"/>
              </a:rPr>
              <a:t>基于机器学习的分布式系统故障诊断系统</a:t>
            </a:r>
            <a:endParaRPr lang="en-US" sz="2910" dirty="0"/>
          </a:p>
        </p:txBody>
      </p:sp>
      <p:sp>
        <p:nvSpPr>
          <p:cNvPr id="3" name="Text 1"/>
          <p:cNvSpPr/>
          <p:nvPr/>
        </p:nvSpPr>
        <p:spPr>
          <a:xfrm>
            <a:off x="4291013" y="2905125"/>
            <a:ext cx="4601528" cy="428625"/>
          </a:xfrm>
          <a:prstGeom prst="rect">
            <a:avLst/>
          </a:prstGeom>
          <a:noFill/>
        </p:spPr>
        <p:txBody>
          <a:bodyPr wrap="square" rtlCol="0" anchor="ctr"/>
          <a:lstStyle/>
          <a:p>
            <a:pPr marL="0" indent="0" algn="r">
              <a:buNone/>
            </a:pPr>
            <a:r>
              <a:rPr lang="en-US" sz="1920" dirty="0">
                <a:solidFill>
                  <a:srgbClr val="646464"/>
                </a:solidFill>
                <a:latin typeface="Noto Sans SC" pitchFamily="34" charset="0"/>
                <a:ea typeface="Noto Sans SC" pitchFamily="34" charset="-122"/>
                <a:cs typeface="Noto Sans SC" pitchFamily="34" charset="-120"/>
              </a:rPr>
              <a:t>架构文档</a:t>
            </a:r>
            <a:endParaRPr lang="en-US" sz="1920" dirty="0"/>
          </a:p>
        </p:txBody>
      </p:sp>
      <p:sp>
        <p:nvSpPr>
          <p:cNvPr id="4" name="Text 2"/>
          <p:cNvSpPr/>
          <p:nvPr/>
        </p:nvSpPr>
        <p:spPr>
          <a:xfrm>
            <a:off x="6772275" y="261938"/>
            <a:ext cx="1943100" cy="276225"/>
          </a:xfrm>
          <a:prstGeom prst="rect">
            <a:avLst/>
          </a:prstGeom>
          <a:noFill/>
        </p:spPr>
        <p:txBody>
          <a:bodyPr wrap="square" rtlCol="0" anchor="ctr"/>
          <a:lstStyle/>
          <a:p>
            <a:pPr marL="0" indent="0" algn="r">
              <a:buNone/>
            </a:pPr>
            <a:endParaRPr lang="en-US" sz="1200" dirty="0"/>
          </a:p>
        </p:txBody>
      </p:sp>
      <p:sp>
        <p:nvSpPr>
          <p:cNvPr id="5" name="Text 3"/>
          <p:cNvSpPr/>
          <p:nvPr/>
        </p:nvSpPr>
        <p:spPr>
          <a:xfrm>
            <a:off x="6772275" y="509588"/>
            <a:ext cx="1943100" cy="276225"/>
          </a:xfrm>
          <a:prstGeom prst="rect">
            <a:avLst/>
          </a:prstGeom>
          <a:noFill/>
        </p:spPr>
        <p:txBody>
          <a:bodyPr wrap="square" rtlCol="0" anchor="ctr"/>
          <a:lstStyle/>
          <a:p>
            <a:pPr marL="0" indent="0" algn="r">
              <a:buNone/>
            </a:pP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2.2.2 功能性需求</a:t>
            </a:r>
            <a:endParaRPr lang="en-US" sz="2400" dirty="0"/>
          </a:p>
        </p:txBody>
      </p:sp>
      <p:sp>
        <p:nvSpPr>
          <p:cNvPr id="4" name="Text 2"/>
          <p:cNvSpPr/>
          <p:nvPr/>
        </p:nvSpPr>
        <p:spPr>
          <a:xfrm>
            <a:off x="762000" y="1052512"/>
            <a:ext cx="7715250" cy="9144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2.2.2.1 用户需求</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2.2.2.2 系统需求</a:t>
            </a:r>
            <a:endParaRPr lang="en-US" sz="153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390525" y="428625"/>
            <a:ext cx="8362950" cy="552450"/>
          </a:xfrm>
          <a:prstGeom prst="rect">
            <a:avLst/>
          </a:prstGeom>
          <a:noFill/>
        </p:spPr>
        <p:txBody>
          <a:bodyPr wrap="square" rtlCol="0" anchor="t"/>
          <a:lstStyle/>
          <a:p>
            <a:pPr marL="0" indent="0">
              <a:buNone/>
            </a:pPr>
            <a:r>
              <a:rPr lang="en-US" sz="1920" b="1" dirty="0">
                <a:solidFill>
                  <a:srgbClr val="383838"/>
                </a:solidFill>
                <a:latin typeface="Noto Sans SC" pitchFamily="34" charset="0"/>
                <a:ea typeface="Noto Sans SC" pitchFamily="34" charset="-122"/>
                <a:cs typeface="Noto Sans SC" pitchFamily="34" charset="-120"/>
              </a:rPr>
              <a:t>2.2.2.1 用户需求</a:t>
            </a:r>
            <a:endParaRPr lang="en-US" sz="1920" dirty="0"/>
          </a:p>
        </p:txBody>
      </p:sp>
      <p:sp>
        <p:nvSpPr>
          <p:cNvPr id="4" name="Text 1"/>
          <p:cNvSpPr/>
          <p:nvPr/>
        </p:nvSpPr>
        <p:spPr>
          <a:xfrm>
            <a:off x="842963"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5" name="Text 2"/>
          <p:cNvSpPr/>
          <p:nvPr/>
        </p:nvSpPr>
        <p:spPr>
          <a:xfrm>
            <a:off x="2952750"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6" name="Text 3"/>
          <p:cNvSpPr/>
          <p:nvPr/>
        </p:nvSpPr>
        <p:spPr>
          <a:xfrm>
            <a:off x="5062537"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7" name="Text 4"/>
          <p:cNvSpPr/>
          <p:nvPr/>
        </p:nvSpPr>
        <p:spPr>
          <a:xfrm>
            <a:off x="7172325"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8" name="Text 5"/>
          <p:cNvSpPr/>
          <p:nvPr/>
        </p:nvSpPr>
        <p:spPr>
          <a:xfrm>
            <a:off x="676275"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1 基于机器学习的故障诊断功能</a:t>
            </a:r>
            <a:endParaRPr lang="en-US" sz="1280" dirty="0"/>
          </a:p>
        </p:txBody>
      </p:sp>
      <p:sp>
        <p:nvSpPr>
          <p:cNvPr id="9" name="Text 6"/>
          <p:cNvSpPr/>
          <p:nvPr/>
        </p:nvSpPr>
        <p:spPr>
          <a:xfrm>
            <a:off x="2762250" y="3571875"/>
            <a:ext cx="1466850" cy="285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2 WEB平台功能</a:t>
            </a:r>
            <a:endParaRPr lang="en-US" sz="1280" dirty="0"/>
          </a:p>
        </p:txBody>
      </p:sp>
      <p:sp>
        <p:nvSpPr>
          <p:cNvPr id="10" name="Text 7"/>
          <p:cNvSpPr/>
          <p:nvPr/>
        </p:nvSpPr>
        <p:spPr>
          <a:xfrm>
            <a:off x="4848225"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3 用户下载模型与训练结果功能</a:t>
            </a:r>
            <a:endParaRPr lang="en-US" sz="1280" dirty="0"/>
          </a:p>
        </p:txBody>
      </p:sp>
      <p:sp>
        <p:nvSpPr>
          <p:cNvPr id="11" name="Text 8"/>
          <p:cNvSpPr/>
          <p:nvPr/>
        </p:nvSpPr>
        <p:spPr>
          <a:xfrm>
            <a:off x="6934200"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4 可视化分类结果功能</a:t>
            </a:r>
            <a:endParaRPr lang="en-US" sz="128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1 基于机器学习的故障诊断功能</a:t>
            </a:r>
            <a:endParaRPr lang="en-US" sz="2400" dirty="0"/>
          </a:p>
        </p:txBody>
      </p:sp>
      <p:sp>
        <p:nvSpPr>
          <p:cNvPr id="4" name="Text 2"/>
          <p:cNvSpPr/>
          <p:nvPr/>
        </p:nvSpPr>
        <p:spPr>
          <a:xfrm>
            <a:off x="762000" y="1052512"/>
            <a:ext cx="7715250" cy="3600450"/>
          </a:xfrm>
          <a:prstGeom prst="rect">
            <a:avLst/>
          </a:prstGeom>
          <a:noFill/>
        </p:spPr>
        <p:txBody>
          <a:bodyPr wrap="square" rtlCol="0" anchor="t"/>
          <a:lstStyle/>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故障诊断与分类</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用户需要系统能够准确地诊断和分类分布式系统中的故障。</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KPI指标监控</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用户希望在所有节点正常运行时，所有KPI指标都在正常范围内。</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故障检测</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用户希望系统能够检测到节点的故障，并识别导致KPI指标异常的故障。</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故障传播识别</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用户希望系统能够识别故障在分布式系统中的传播情况。</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在线模型训练与测试</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用户希望能够在线上传训练数据、训练模型，并上传测试数据进行故障诊断测试。</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测试结果处理</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用户希望能够可视化和下载测试结果。</a:t>
            </a:r>
            <a:endParaRPr lang="en-US" sz="11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 WEB平台功能</a:t>
            </a:r>
            <a:endParaRPr lang="en-US" sz="2400" dirty="0"/>
          </a:p>
        </p:txBody>
      </p:sp>
      <p:sp>
        <p:nvSpPr>
          <p:cNvPr id="4" name="Text 2"/>
          <p:cNvSpPr/>
          <p:nvPr/>
        </p:nvSpPr>
        <p:spPr>
          <a:xfrm>
            <a:off x="762000" y="1052512"/>
            <a:ext cx="7715250" cy="3500438"/>
          </a:xfrm>
          <a:prstGeom prst="rect">
            <a:avLst/>
          </a:prstGeom>
          <a:noFill/>
        </p:spPr>
        <p:txBody>
          <a:bodyPr wrap="square" rtlCol="0" anchor="t"/>
          <a:lstStyle/>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数据上传界面</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用户需要一个界面来上传训练数据和测试数据。</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在线模型训练与测试</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用户希望在线进行模型的训练和测试。</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模型下载</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用户希望WEB平台能够提供模型下载功能。</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测试结果处理</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用户希望WEB平台能够支持测试结果的可视化和下载。</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异常处理</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用户希望WEB平台能够处理网络连接问题、数据格式问题和模型训练失败等问题。</a:t>
            </a:r>
            <a:endParaRPr lang="en-US" sz="134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 用户下载模型与训练结果功能</a:t>
            </a:r>
            <a:endParaRPr lang="en-US" sz="2400" dirty="0"/>
          </a:p>
        </p:txBody>
      </p:sp>
      <p:sp>
        <p:nvSpPr>
          <p:cNvPr id="4" name="Text 2"/>
          <p:cNvSpPr/>
          <p:nvPr/>
        </p:nvSpPr>
        <p:spPr>
          <a:xfrm>
            <a:off x="762000" y="1052512"/>
            <a:ext cx="7715250" cy="1600200"/>
          </a:xfrm>
          <a:prstGeom prst="rect">
            <a:avLst/>
          </a:prstGeom>
          <a:noFill/>
        </p:spPr>
        <p:txBody>
          <a:bodyPr wrap="square" rtlCol="0" anchor="t"/>
          <a:lstStyle/>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模型与结果下载</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用户希望下载训练的模型和结果以便于离线使用或进一步分析。</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训练结果摘要查看</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用户希望在下载前能够查看训练结果的摘要。</a:t>
            </a:r>
            <a:endParaRPr lang="en-US" sz="153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4 可视化分类结果功能</a:t>
            </a:r>
            <a:endParaRPr lang="en-US" sz="2400" dirty="0"/>
          </a:p>
        </p:txBody>
      </p:sp>
      <p:sp>
        <p:nvSpPr>
          <p:cNvPr id="4" name="Text 2"/>
          <p:cNvSpPr/>
          <p:nvPr/>
        </p:nvSpPr>
        <p:spPr>
          <a:xfrm>
            <a:off x="762000" y="1052512"/>
            <a:ext cx="7715250" cy="2400300"/>
          </a:xfrm>
          <a:prstGeom prst="rect">
            <a:avLst/>
          </a:prstGeom>
          <a:noFill/>
        </p:spPr>
        <p:txBody>
          <a:bodyPr wrap="square" rtlCol="0" anchor="t"/>
          <a:lstStyle/>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分类结果可视化</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用户希望通过图形化的方式更直观地查看分类结果。</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可视化方式选择</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用户希望可以选择不同的可视化方式，如柱状图、饼图、散点图等。</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详细查看</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用户希望可以放大、缩小或滚动查看详细的可视化结果。</a:t>
            </a:r>
            <a:endParaRPr lang="en-US" sz="153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561975" y="371475"/>
            <a:ext cx="8015288" cy="500063"/>
          </a:xfrm>
          <a:prstGeom prst="rect">
            <a:avLst/>
          </a:prstGeom>
          <a:noFill/>
        </p:spPr>
        <p:txBody>
          <a:bodyPr wrap="square" rtlCol="0" anchor="t"/>
          <a:lstStyle/>
          <a:p>
            <a:pPr marL="0" indent="0">
              <a:buNone/>
            </a:pPr>
            <a:r>
              <a:rPr lang="en-US" sz="1760" b="1" dirty="0">
                <a:solidFill>
                  <a:srgbClr val="383838"/>
                </a:solidFill>
                <a:latin typeface="Noto Sans SC" pitchFamily="34" charset="0"/>
                <a:ea typeface="Noto Sans SC" pitchFamily="34" charset="-122"/>
                <a:cs typeface="Noto Sans SC" pitchFamily="34" charset="-120"/>
              </a:rPr>
              <a:t>2.2.2.2 系统需求</a:t>
            </a:r>
            <a:endParaRPr lang="en-US" sz="1760" dirty="0"/>
          </a:p>
        </p:txBody>
      </p:sp>
      <p:sp>
        <p:nvSpPr>
          <p:cNvPr id="4" name="Text 1"/>
          <p:cNvSpPr/>
          <p:nvPr/>
        </p:nvSpPr>
        <p:spPr>
          <a:xfrm>
            <a:off x="752475" y="1947863"/>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1 基于机器学习的故障诊断功能（SystemHealer-SR1）</a:t>
            </a:r>
            <a:endParaRPr lang="en-US" sz="1280" dirty="0"/>
          </a:p>
        </p:txBody>
      </p:sp>
      <p:sp>
        <p:nvSpPr>
          <p:cNvPr id="5" name="Text 2"/>
          <p:cNvSpPr/>
          <p:nvPr/>
        </p:nvSpPr>
        <p:spPr>
          <a:xfrm>
            <a:off x="4857750" y="1947863"/>
            <a:ext cx="3533775" cy="285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2 WEB平台功能（SystemHealer-SR2）</a:t>
            </a:r>
            <a:endParaRPr lang="en-US" sz="1280" dirty="0"/>
          </a:p>
        </p:txBody>
      </p:sp>
      <p:sp>
        <p:nvSpPr>
          <p:cNvPr id="6" name="Text 3"/>
          <p:cNvSpPr/>
          <p:nvPr/>
        </p:nvSpPr>
        <p:spPr>
          <a:xfrm>
            <a:off x="752475" y="3619500"/>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3 用户下载模型与训练结果功能（SystemHealer-SR-TS3）</a:t>
            </a:r>
            <a:endParaRPr lang="en-US" sz="1280" dirty="0"/>
          </a:p>
        </p:txBody>
      </p:sp>
      <p:sp>
        <p:nvSpPr>
          <p:cNvPr id="7" name="Text 4"/>
          <p:cNvSpPr/>
          <p:nvPr/>
        </p:nvSpPr>
        <p:spPr>
          <a:xfrm>
            <a:off x="4857750" y="3619500"/>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4 可视化分类结果功能（SystemHealer-SR-TS4）</a:t>
            </a:r>
            <a:endParaRPr lang="en-US" sz="128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080" b="1" dirty="0">
                <a:solidFill>
                  <a:srgbClr val="FFFFFF"/>
                </a:solidFill>
                <a:latin typeface="Noto Sans SC" pitchFamily="34" charset="0"/>
                <a:ea typeface="Noto Sans SC" pitchFamily="34" charset="-122"/>
                <a:cs typeface="Noto Sans SC" pitchFamily="34" charset="-120"/>
              </a:rPr>
              <a:t>1 基于机器学习的故障诊断功能（SystemHealer-SR1）</a:t>
            </a:r>
            <a:endParaRPr lang="en-US" sz="2080" dirty="0"/>
          </a:p>
        </p:txBody>
      </p:sp>
      <p:sp>
        <p:nvSpPr>
          <p:cNvPr id="4" name="Text 2"/>
          <p:cNvSpPr/>
          <p:nvPr/>
        </p:nvSpPr>
        <p:spPr>
          <a:xfrm>
            <a:off x="762000" y="1052512"/>
            <a:ext cx="7715250" cy="3652838"/>
          </a:xfrm>
          <a:prstGeom prst="rect">
            <a:avLst/>
          </a:prstGeom>
          <a:noFill/>
        </p:spPr>
        <p:txBody>
          <a:bodyPr wrap="square" rtlCol="0" anchor="t"/>
          <a:lstStyle/>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1. </a:t>
            </a:r>
            <a:r>
              <a:rPr lang="en-US" sz="830" b="1" dirty="0">
                <a:solidFill>
                  <a:srgbClr val="383838"/>
                </a:solidFill>
                <a:latin typeface="Noto Sans SC" pitchFamily="34" charset="0"/>
                <a:ea typeface="Noto Sans SC" pitchFamily="34" charset="-122"/>
                <a:cs typeface="Noto Sans SC" pitchFamily="34" charset="-120"/>
              </a:rPr>
              <a:t>初始假设：</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分布式系统中存在多个节点。</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每个节点有一系列的KPI指标，如feature0、feature1 ...feature106。</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故障会导致某些KPI指标异常。</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2. </a:t>
            </a:r>
            <a:r>
              <a:rPr lang="en-US" sz="830" b="1" dirty="0">
                <a:solidFill>
                  <a:srgbClr val="383838"/>
                </a:solidFill>
                <a:latin typeface="Noto Sans SC" pitchFamily="34" charset="0"/>
                <a:ea typeface="Noto Sans SC" pitchFamily="34" charset="-122"/>
                <a:cs typeface="Noto Sans SC" pitchFamily="34" charset="-120"/>
              </a:rPr>
              <a:t>正常状态：</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分布式系统的所有节点正常运行。</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所有KPI指标在正常范围内。</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3. </a:t>
            </a:r>
            <a:r>
              <a:rPr lang="en-US" sz="830" b="1" dirty="0">
                <a:solidFill>
                  <a:srgbClr val="383838"/>
                </a:solidFill>
                <a:latin typeface="Noto Sans SC" pitchFamily="34" charset="0"/>
                <a:ea typeface="Noto Sans SC" pitchFamily="34" charset="-122"/>
                <a:cs typeface="Noto Sans SC" pitchFamily="34" charset="-120"/>
              </a:rPr>
              <a:t>有哪些会出错：</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节点可能会发生故障。</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故障会导致相关的KPI指标异常。</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故障可能会沿着分布式系统的拓扑结构传播。</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4. </a:t>
            </a:r>
            <a:r>
              <a:rPr lang="en-US" sz="830" b="1" dirty="0">
                <a:solidFill>
                  <a:srgbClr val="383838"/>
                </a:solidFill>
                <a:latin typeface="Noto Sans SC" pitchFamily="34" charset="0"/>
                <a:ea typeface="Noto Sans SC" pitchFamily="34" charset="-122"/>
                <a:cs typeface="Noto Sans SC" pitchFamily="34" charset="-120"/>
              </a:rPr>
              <a:t>其他活动：</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用户可以上传训练数据并在线训练模型。</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用户可以上传单条或多条测试语句进行测试。</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系统支持可视化测试结果和下载测试结果。</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5. </a:t>
            </a:r>
            <a:r>
              <a:rPr lang="en-US" sz="830" b="1" dirty="0">
                <a:solidFill>
                  <a:srgbClr val="383838"/>
                </a:solidFill>
                <a:latin typeface="Noto Sans SC" pitchFamily="34" charset="0"/>
                <a:ea typeface="Noto Sans SC" pitchFamily="34" charset="-122"/>
                <a:cs typeface="Noto Sans SC" pitchFamily="34" charset="-120"/>
              </a:rPr>
              <a:t>完成的系统状态：</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故障被准确地诊断并分类。</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分布式系统恢复到正常状态。</a:t>
            </a:r>
            <a:endParaRPr lang="en-US" sz="83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 WEB平台功能（SystemHealer-SR2）</a:t>
            </a:r>
            <a:endParaRPr lang="en-US" sz="2400" dirty="0"/>
          </a:p>
        </p:txBody>
      </p:sp>
      <p:sp>
        <p:nvSpPr>
          <p:cNvPr id="4" name="Text 2"/>
          <p:cNvSpPr/>
          <p:nvPr/>
        </p:nvSpPr>
        <p:spPr>
          <a:xfrm>
            <a:off x="762000" y="1052512"/>
            <a:ext cx="7715250" cy="3533775"/>
          </a:xfrm>
          <a:prstGeom prst="rect">
            <a:avLst/>
          </a:prstGeom>
          <a:noFill/>
        </p:spPr>
        <p:txBody>
          <a:bodyPr wrap="square" rtlCol="0" anchor="t"/>
          <a:lstStyle/>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1. </a:t>
            </a:r>
            <a:r>
              <a:rPr lang="en-US" sz="895" b="1" dirty="0">
                <a:solidFill>
                  <a:srgbClr val="383838"/>
                </a:solidFill>
                <a:latin typeface="Noto Sans SC" pitchFamily="34" charset="0"/>
                <a:ea typeface="Noto Sans SC" pitchFamily="34" charset="-122"/>
                <a:cs typeface="Noto Sans SC" pitchFamily="34" charset="-120"/>
              </a:rPr>
              <a:t>初始假设：</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用户需要一个界面来上传训练数据和测试数据。</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用户希望在线进行模型的训练和测试。</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2. </a:t>
            </a:r>
            <a:r>
              <a:rPr lang="en-US" sz="895" b="1" dirty="0">
                <a:solidFill>
                  <a:srgbClr val="383838"/>
                </a:solidFill>
                <a:latin typeface="Noto Sans SC" pitchFamily="34" charset="0"/>
                <a:ea typeface="Noto Sans SC" pitchFamily="34" charset="-122"/>
                <a:cs typeface="Noto Sans SC" pitchFamily="34" charset="-120"/>
              </a:rPr>
              <a:t>正常状态：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WEB平台正常运行。</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用户可以顺利上传、训练和测试。</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3. </a:t>
            </a:r>
            <a:r>
              <a:rPr lang="en-US" sz="895" b="1" dirty="0">
                <a:solidFill>
                  <a:srgbClr val="383838"/>
                </a:solidFill>
                <a:latin typeface="Noto Sans SC" pitchFamily="34" charset="0"/>
                <a:ea typeface="Noto Sans SC" pitchFamily="34" charset="-122"/>
                <a:cs typeface="Noto Sans SC" pitchFamily="34" charset="-120"/>
              </a:rPr>
              <a:t>有哪些会出错：</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网络连接问题。</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用户上传的数据格式不正确。</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模型训练失败。</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4. </a:t>
            </a:r>
            <a:r>
              <a:rPr lang="en-US" sz="895" b="1" dirty="0">
                <a:solidFill>
                  <a:srgbClr val="383838"/>
                </a:solidFill>
                <a:latin typeface="Noto Sans SC" pitchFamily="34" charset="0"/>
                <a:ea typeface="Noto Sans SC" pitchFamily="34" charset="-122"/>
                <a:cs typeface="Noto Sans SC" pitchFamily="34" charset="-120"/>
              </a:rPr>
              <a:t>其他活动：</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WEB平台提供模型下载功能。</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WEB平台支持测试结果的可视化和下载。</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5. </a:t>
            </a:r>
            <a:r>
              <a:rPr lang="en-US" sz="895" b="1" dirty="0">
                <a:solidFill>
                  <a:srgbClr val="383838"/>
                </a:solidFill>
                <a:latin typeface="Noto Sans SC" pitchFamily="34" charset="0"/>
                <a:ea typeface="Noto Sans SC" pitchFamily="34" charset="-122"/>
                <a:cs typeface="Noto Sans SC" pitchFamily="34" charset="-120"/>
              </a:rPr>
              <a:t>完成的系统状态：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用户成功完成模型的训练和测试。</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用户可以下载训练的模型和测试结果。</a:t>
            </a:r>
            <a:endParaRPr lang="en-US" sz="89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1920" b="1" dirty="0">
                <a:solidFill>
                  <a:srgbClr val="FFFFFF"/>
                </a:solidFill>
                <a:latin typeface="Noto Sans SC" pitchFamily="34" charset="0"/>
                <a:ea typeface="Noto Sans SC" pitchFamily="34" charset="-122"/>
                <a:cs typeface="Noto Sans SC" pitchFamily="34" charset="-120"/>
              </a:rPr>
              <a:t>3 用户下载模型与训练结果功能（SystemHealer-SR-TS3）</a:t>
            </a:r>
            <a:endParaRPr lang="en-US" sz="1920" dirty="0"/>
          </a:p>
        </p:txBody>
      </p:sp>
      <p:sp>
        <p:nvSpPr>
          <p:cNvPr id="4" name="Text 2"/>
          <p:cNvSpPr/>
          <p:nvPr/>
        </p:nvSpPr>
        <p:spPr>
          <a:xfrm>
            <a:off x="762000" y="1052512"/>
            <a:ext cx="7715250" cy="3581400"/>
          </a:xfrm>
          <a:prstGeom prst="rect">
            <a:avLst/>
          </a:prstGeom>
          <a:noFill/>
        </p:spPr>
        <p:txBody>
          <a:bodyPr wrap="square" rtlCol="0" anchor="t"/>
          <a:lstStyle/>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1. </a:t>
            </a:r>
            <a:r>
              <a:rPr lang="en-US" sz="1025" b="1" dirty="0">
                <a:solidFill>
                  <a:srgbClr val="383838"/>
                </a:solidFill>
                <a:latin typeface="Noto Sans SC" pitchFamily="34" charset="0"/>
                <a:ea typeface="Noto Sans SC" pitchFamily="34" charset="-122"/>
                <a:cs typeface="Noto Sans SC" pitchFamily="34" charset="-120"/>
              </a:rPr>
              <a:t>初始假设：</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用户已经完成了模型的在线训练。</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用户希望下载训练的模型和结果以便于离线使用或进一步分析。</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2. </a:t>
            </a:r>
            <a:r>
              <a:rPr lang="en-US" sz="1025" b="1" dirty="0">
                <a:solidFill>
                  <a:srgbClr val="383838"/>
                </a:solidFill>
                <a:latin typeface="Noto Sans SC" pitchFamily="34" charset="0"/>
                <a:ea typeface="Noto Sans SC" pitchFamily="34" charset="-122"/>
                <a:cs typeface="Noto Sans SC" pitchFamily="34" charset="-120"/>
              </a:rPr>
              <a:t>正常状态：</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WEB平台提供了下载模型和训练结果的功能。</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用户可以轻松找到并点击下载按钮。</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3. </a:t>
            </a:r>
            <a:r>
              <a:rPr lang="en-US" sz="1025" b="1" dirty="0">
                <a:solidFill>
                  <a:srgbClr val="383838"/>
                </a:solidFill>
                <a:latin typeface="Noto Sans SC" pitchFamily="34" charset="0"/>
                <a:ea typeface="Noto Sans SC" pitchFamily="34" charset="-122"/>
                <a:cs typeface="Noto Sans SC" pitchFamily="34" charset="-120"/>
              </a:rPr>
              <a:t>有哪些会出错：</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网络连接问题导致下载中断。</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服务器存储问题导致模型或结果丢失。</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用户下载过程中出现未知错误。</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4. </a:t>
            </a:r>
            <a:r>
              <a:rPr lang="en-US" sz="1025" b="1" dirty="0">
                <a:solidFill>
                  <a:srgbClr val="383838"/>
                </a:solidFill>
                <a:latin typeface="Noto Sans SC" pitchFamily="34" charset="0"/>
                <a:ea typeface="Noto Sans SC" pitchFamily="34" charset="-122"/>
                <a:cs typeface="Noto Sans SC" pitchFamily="34" charset="-120"/>
              </a:rPr>
              <a:t>其他活动：</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5. </a:t>
            </a:r>
            <a:r>
              <a:rPr lang="en-US" sz="1025" b="1" dirty="0">
                <a:solidFill>
                  <a:srgbClr val="383838"/>
                </a:solidFill>
                <a:latin typeface="Noto Sans SC" pitchFamily="34" charset="0"/>
                <a:ea typeface="Noto Sans SC" pitchFamily="34" charset="-122"/>
                <a:cs typeface="Noto Sans SC" pitchFamily="34" charset="-120"/>
              </a:rPr>
              <a:t>完成的系统状态：</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用户成功下载了训练的模型和结果。</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用户可以在本地使用或分析这些文件。</a:t>
            </a:r>
            <a:endParaRPr lang="en-US" sz="10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662238" y="247650"/>
            <a:ext cx="5162550" cy="828675"/>
          </a:xfrm>
          <a:prstGeom prst="rect">
            <a:avLst/>
          </a:prstGeom>
          <a:noFill/>
        </p:spPr>
        <p:txBody>
          <a:bodyPr wrap="square" rtlCol="0" anchor="ctr"/>
          <a:lstStyle/>
          <a:p>
            <a:pPr marL="0" indent="0" algn="l">
              <a:buNone/>
            </a:pPr>
            <a:r>
              <a:rPr lang="en-US" sz="3600" b="1" dirty="0">
                <a:solidFill>
                  <a:srgbClr val="25426A"/>
                </a:solidFill>
                <a:latin typeface="Noto Sans SC" pitchFamily="34" charset="0"/>
                <a:ea typeface="Noto Sans SC" pitchFamily="34" charset="-122"/>
                <a:cs typeface="Noto Sans SC" pitchFamily="34" charset="-120"/>
              </a:rPr>
              <a:t> CONTENTS </a:t>
            </a:r>
            <a:endParaRPr lang="en-US" sz="3600" dirty="0"/>
          </a:p>
        </p:txBody>
      </p:sp>
      <p:sp>
        <p:nvSpPr>
          <p:cNvPr id="3" name="Text 1"/>
          <p:cNvSpPr/>
          <p:nvPr/>
        </p:nvSpPr>
        <p:spPr>
          <a:xfrm>
            <a:off x="2662238" y="1557338"/>
            <a:ext cx="6119813" cy="2847975"/>
          </a:xfrm>
          <a:prstGeom prst="rect">
            <a:avLst/>
          </a:prstGeom>
          <a:noFill/>
        </p:spPr>
        <p:txBody>
          <a:bodyPr wrap="square" rtlCol="0" anchor="t"/>
          <a:lstStyle/>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一、简介</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二、分布式故障诊断系统方案</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三、架构设计</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240" b="1" dirty="0">
                <a:solidFill>
                  <a:srgbClr val="FFFFFF"/>
                </a:solidFill>
                <a:latin typeface="Noto Sans SC" pitchFamily="34" charset="0"/>
                <a:ea typeface="Noto Sans SC" pitchFamily="34" charset="-122"/>
                <a:cs typeface="Noto Sans SC" pitchFamily="34" charset="-120"/>
              </a:rPr>
              <a:t>4 可视化分类结果功能（SystemHealer-SR-TS4）</a:t>
            </a:r>
            <a:endParaRPr lang="en-US" sz="2240" dirty="0"/>
          </a:p>
        </p:txBody>
      </p:sp>
      <p:sp>
        <p:nvSpPr>
          <p:cNvPr id="4" name="Text 2"/>
          <p:cNvSpPr/>
          <p:nvPr/>
        </p:nvSpPr>
        <p:spPr>
          <a:xfrm>
            <a:off x="762000" y="1052512"/>
            <a:ext cx="7715250" cy="3533775"/>
          </a:xfrm>
          <a:prstGeom prst="rect">
            <a:avLst/>
          </a:prstGeom>
          <a:noFill/>
        </p:spPr>
        <p:txBody>
          <a:bodyPr wrap="square" rtlCol="0" anchor="t"/>
          <a:lstStyle/>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1. </a:t>
            </a:r>
            <a:r>
              <a:rPr lang="en-US" sz="895" b="1" dirty="0">
                <a:solidFill>
                  <a:srgbClr val="383838"/>
                </a:solidFill>
                <a:latin typeface="Noto Sans SC" pitchFamily="34" charset="0"/>
                <a:ea typeface="Noto Sans SC" pitchFamily="34" charset="-122"/>
                <a:cs typeface="Noto Sans SC" pitchFamily="34" charset="-120"/>
              </a:rPr>
              <a:t>初始假设：</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用户已经上传了测试数据并得到了分类结果。</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用户希望通过图形化的方式更直观地查看分类结果。</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2. </a:t>
            </a:r>
            <a:r>
              <a:rPr lang="en-US" sz="895" b="1" dirty="0">
                <a:solidFill>
                  <a:srgbClr val="383838"/>
                </a:solidFill>
                <a:latin typeface="Noto Sans SC" pitchFamily="34" charset="0"/>
                <a:ea typeface="Noto Sans SC" pitchFamily="34" charset="-122"/>
                <a:cs typeface="Noto Sans SC" pitchFamily="34" charset="-120"/>
              </a:rPr>
              <a:t>正常状态：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WEB平台提供了分类结果的可视化功能。</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分类结果以图表、图形或其他形式清晰展示。</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3. </a:t>
            </a:r>
            <a:r>
              <a:rPr lang="en-US" sz="895" b="1" dirty="0">
                <a:solidFill>
                  <a:srgbClr val="383838"/>
                </a:solidFill>
                <a:latin typeface="Noto Sans SC" pitchFamily="34" charset="0"/>
                <a:ea typeface="Noto Sans SC" pitchFamily="34" charset="-122"/>
                <a:cs typeface="Noto Sans SC" pitchFamily="34" charset="-120"/>
              </a:rPr>
              <a:t>有哪些会出错：</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数据太大导致可视化加载缓慢。</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未知的数据格式导致可视化失败。</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用户界面出现显示错误。</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4. </a:t>
            </a:r>
            <a:r>
              <a:rPr lang="en-US" sz="895" b="1" dirty="0">
                <a:solidFill>
                  <a:srgbClr val="383838"/>
                </a:solidFill>
                <a:latin typeface="Noto Sans SC" pitchFamily="34" charset="0"/>
                <a:ea typeface="Noto Sans SC" pitchFamily="34" charset="-122"/>
                <a:cs typeface="Noto Sans SC" pitchFamily="34" charset="-120"/>
              </a:rPr>
              <a:t>其他活动：</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用户可以选择不同的可视化方式（如柱状图、饼图、散点图等）。</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用户可以放大、缩小或滚动查看详细的可视化结果。</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5. </a:t>
            </a:r>
            <a:r>
              <a:rPr lang="en-US" sz="895" b="1" dirty="0">
                <a:solidFill>
                  <a:srgbClr val="383838"/>
                </a:solidFill>
                <a:latin typeface="Noto Sans SC" pitchFamily="34" charset="0"/>
                <a:ea typeface="Noto Sans SC" pitchFamily="34" charset="-122"/>
                <a:cs typeface="Noto Sans SC" pitchFamily="34" charset="-120"/>
              </a:rPr>
              <a:t>完成的系统状态：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用户成功查看了分类结果的可视化。</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用户对分类结果有了更深入的理解。</a:t>
            </a:r>
            <a:endParaRPr lang="en-US" sz="89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2.3 复杂度分析</a:t>
            </a:r>
            <a:endParaRPr lang="en-US" sz="2400" dirty="0"/>
          </a:p>
        </p:txBody>
      </p:sp>
      <p:sp>
        <p:nvSpPr>
          <p:cNvPr id="4" name="Text 2"/>
          <p:cNvSpPr/>
          <p:nvPr/>
        </p:nvSpPr>
        <p:spPr>
          <a:xfrm>
            <a:off x="762000" y="1052512"/>
            <a:ext cx="7715250" cy="3562350"/>
          </a:xfrm>
          <a:prstGeom prst="rect">
            <a:avLst/>
          </a:prstGeom>
          <a:noFill/>
        </p:spPr>
        <p:txBody>
          <a:bodyPr wrap="square" rtlCol="0" anchor="t"/>
          <a:lstStyle/>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可用性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系统提供了基于机器学习的故障诊断功能、WEB平台功能及用户下载模型与训练结果功能，使用户可以方便地进行故障诊断和管理。</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可靠性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系统需要确保在处理大量的分布式系统故障数据时，能够稳定运行，并准确地分析和识别故障类别。</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可维护性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系统提供了在线模型训练与测试、数据上传界面以及异常处理功能，确保在出现问题时可以迅速定位并解决，同时支持服务器重启和日志记录。</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安全性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系统需确保数据的安全性，只有授权的用户可以上传训练数据、训练模型和进行故障诊断测试，其他非授权人员无法更改或访问系统数据。</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可移植性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虽然主要为桌面端设计，但系统也需要考虑到移动端的移植性，以满足用户在不同设备上使用的需求。</a:t>
            </a:r>
            <a:endParaRPr lang="en-US" sz="109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2.4 用例图</a:t>
            </a:r>
            <a:endParaRPr lang="en-US" sz="2400" dirty="0"/>
          </a:p>
        </p:txBody>
      </p:sp>
      <p:pic>
        <p:nvPicPr>
          <p:cNvPr id="4" name="Image 0" descr="https://bucket-mindshow.oss-cn-beijing.aliyuncs.com/file/6764203/20231008095716_e2xu.png"/>
          <p:cNvPicPr>
            <a:picLocks noChangeAspect="1"/>
          </p:cNvPicPr>
          <p:nvPr/>
        </p:nvPicPr>
        <p:blipFill>
          <a:blip r:embed="rId1"/>
          <a:stretch>
            <a:fillRect/>
          </a:stretch>
        </p:blipFill>
        <p:spPr>
          <a:xfrm>
            <a:off x="4619625" y="1052512"/>
            <a:ext cx="0" cy="0"/>
          </a:xfrm>
          <a:prstGeom prst="rect">
            <a:avLst/>
          </a:prstGeom>
        </p:spPr>
      </p:pic>
      <p:pic>
        <p:nvPicPr>
          <p:cNvPr id="6" name="图片 5"/>
          <p:cNvPicPr>
            <a:picLocks noChangeAspect="1"/>
          </p:cNvPicPr>
          <p:nvPr/>
        </p:nvPicPr>
        <p:blipFill>
          <a:blip r:embed="rId1"/>
          <a:stretch>
            <a:fillRect/>
          </a:stretch>
        </p:blipFill>
        <p:spPr>
          <a:xfrm>
            <a:off x="762000" y="852488"/>
            <a:ext cx="4003013" cy="4210463"/>
          </a:xfrm>
          <a:prstGeom prst="rect">
            <a:avLst/>
          </a:prstGeom>
        </p:spPr>
      </p:pic>
      <p:pic>
        <p:nvPicPr>
          <p:cNvPr id="10" name="图片 9"/>
          <p:cNvPicPr>
            <a:picLocks noChangeAspect="1"/>
          </p:cNvPicPr>
          <p:nvPr/>
        </p:nvPicPr>
        <p:blipFill>
          <a:blip r:embed="rId2"/>
          <a:stretch>
            <a:fillRect/>
          </a:stretch>
        </p:blipFill>
        <p:spPr>
          <a:xfrm>
            <a:off x="5014210" y="1676400"/>
            <a:ext cx="3886586" cy="261461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2.5 时序图</a:t>
            </a:r>
            <a:endParaRPr lang="en-US" sz="2400" dirty="0"/>
          </a:p>
        </p:txBody>
      </p:sp>
      <p:pic>
        <p:nvPicPr>
          <p:cNvPr id="4" name="Image 0" descr="https://bucket-mindshow.oss-cn-beijing.aliyuncs.com/file/6764203/20231008100054_vvdu.png"/>
          <p:cNvPicPr>
            <a:picLocks noChangeAspect="1"/>
          </p:cNvPicPr>
          <p:nvPr/>
        </p:nvPicPr>
        <p:blipFill>
          <a:blip r:embed="rId1"/>
          <a:stretch>
            <a:fillRect/>
          </a:stretch>
        </p:blipFill>
        <p:spPr>
          <a:xfrm>
            <a:off x="4619625" y="1052512"/>
            <a:ext cx="0" cy="0"/>
          </a:xfrm>
          <a:prstGeom prst="rect">
            <a:avLst/>
          </a:prstGeom>
        </p:spPr>
      </p:pic>
      <p:pic>
        <p:nvPicPr>
          <p:cNvPr id="6" name="图形 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1211" y="873266"/>
            <a:ext cx="5930153" cy="427807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 质量场景</a:t>
            </a:r>
            <a:endParaRPr lang="en-US" sz="2400" dirty="0"/>
          </a:p>
        </p:txBody>
      </p:sp>
      <p:sp>
        <p:nvSpPr>
          <p:cNvPr id="4" name="Text 2"/>
          <p:cNvSpPr/>
          <p:nvPr/>
        </p:nvSpPr>
        <p:spPr>
          <a:xfrm>
            <a:off x="762000" y="1052512"/>
            <a:ext cx="7715250" cy="27432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2.6.1 性能场景：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2.6.2 安全性场景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2.6.3 易用性场景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2.6.4 可用性场景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2.6.5 可修改性场景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2.6.6 可移植性场景</a:t>
            </a:r>
            <a:endParaRPr lang="en-US" sz="153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2.6.1 性能场景：</a:t>
            </a:r>
            <a:endParaRPr lang="en-US" sz="2400" dirty="0"/>
          </a:p>
        </p:txBody>
      </p:sp>
      <p:pic>
        <p:nvPicPr>
          <p:cNvPr id="8" name="图片 7"/>
          <p:cNvPicPr>
            <a:picLocks noChangeAspect="1"/>
          </p:cNvPicPr>
          <p:nvPr/>
        </p:nvPicPr>
        <p:blipFill>
          <a:blip r:embed="rId1"/>
          <a:stretch>
            <a:fillRect/>
          </a:stretch>
        </p:blipFill>
        <p:spPr>
          <a:xfrm>
            <a:off x="464464" y="1004888"/>
            <a:ext cx="8215072" cy="360457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2.6.1 性能场景：</a:t>
            </a:r>
            <a:endParaRPr lang="en-US" sz="2400" dirty="0"/>
          </a:p>
        </p:txBody>
      </p:sp>
      <p:pic>
        <p:nvPicPr>
          <p:cNvPr id="12" name="图片 11"/>
          <p:cNvPicPr>
            <a:picLocks noChangeAspect="1"/>
          </p:cNvPicPr>
          <p:nvPr/>
        </p:nvPicPr>
        <p:blipFill>
          <a:blip r:embed="rId1"/>
          <a:stretch>
            <a:fillRect/>
          </a:stretch>
        </p:blipFill>
        <p:spPr>
          <a:xfrm>
            <a:off x="1102995" y="1555376"/>
            <a:ext cx="7124700" cy="22479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2.6.2 安全性场景</a:t>
            </a:r>
            <a:endParaRPr lang="en-US" sz="2400" dirty="0"/>
          </a:p>
        </p:txBody>
      </p:sp>
      <p:pic>
        <p:nvPicPr>
          <p:cNvPr id="6" name="图片 5"/>
          <p:cNvPicPr>
            <a:picLocks noChangeAspect="1"/>
          </p:cNvPicPr>
          <p:nvPr/>
        </p:nvPicPr>
        <p:blipFill>
          <a:blip r:embed="rId1"/>
          <a:stretch>
            <a:fillRect/>
          </a:stretch>
        </p:blipFill>
        <p:spPr>
          <a:xfrm>
            <a:off x="458740" y="1004888"/>
            <a:ext cx="8413209" cy="377984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2.6.2 安全性场景</a:t>
            </a:r>
            <a:endParaRPr lang="en-US" sz="2400" dirty="0"/>
          </a:p>
        </p:txBody>
      </p:sp>
      <p:pic>
        <p:nvPicPr>
          <p:cNvPr id="6" name="图片 5"/>
          <p:cNvPicPr>
            <a:picLocks noChangeAspect="1"/>
          </p:cNvPicPr>
          <p:nvPr/>
        </p:nvPicPr>
        <p:blipFill>
          <a:blip r:embed="rId1"/>
          <a:stretch>
            <a:fillRect/>
          </a:stretch>
        </p:blipFill>
        <p:spPr>
          <a:xfrm>
            <a:off x="762000" y="1723514"/>
            <a:ext cx="7896116" cy="238232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2.6.3 易用性场景</a:t>
            </a:r>
            <a:endParaRPr lang="en-US" sz="2400" dirty="0"/>
          </a:p>
        </p:txBody>
      </p:sp>
      <p:pic>
        <p:nvPicPr>
          <p:cNvPr id="6" name="图片 5"/>
          <p:cNvPicPr>
            <a:picLocks noChangeAspect="1"/>
          </p:cNvPicPr>
          <p:nvPr/>
        </p:nvPicPr>
        <p:blipFill rotWithShape="1">
          <a:blip r:embed="rId1"/>
          <a:srcRect b="33068"/>
          <a:stretch>
            <a:fillRect/>
          </a:stretch>
        </p:blipFill>
        <p:spPr>
          <a:xfrm>
            <a:off x="512085" y="1323415"/>
            <a:ext cx="8306520" cy="33001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3200" b="1" dirty="0">
                <a:solidFill>
                  <a:srgbClr val="383838"/>
                </a:solidFill>
                <a:latin typeface="Noto Sans SC" pitchFamily="34" charset="0"/>
                <a:ea typeface="Noto Sans SC" pitchFamily="34" charset="-122"/>
                <a:cs typeface="Noto Sans SC" pitchFamily="34" charset="-120"/>
              </a:rPr>
              <a:t>一、简介</a:t>
            </a:r>
            <a:endParaRPr 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2.6.3 易用性场景</a:t>
            </a:r>
            <a:endParaRPr lang="en-US" sz="2400" dirty="0"/>
          </a:p>
        </p:txBody>
      </p:sp>
      <p:pic>
        <p:nvPicPr>
          <p:cNvPr id="5" name="图片 4"/>
          <p:cNvPicPr>
            <a:picLocks noChangeAspect="1"/>
          </p:cNvPicPr>
          <p:nvPr/>
        </p:nvPicPr>
        <p:blipFill>
          <a:blip r:embed="rId1"/>
          <a:stretch>
            <a:fillRect/>
          </a:stretch>
        </p:blipFill>
        <p:spPr>
          <a:xfrm>
            <a:off x="672353" y="1551734"/>
            <a:ext cx="8197522" cy="238237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2.6.4 可用性场景</a:t>
            </a:r>
            <a:endParaRPr lang="en-US" sz="2400" dirty="0"/>
          </a:p>
        </p:txBody>
      </p:sp>
      <p:pic>
        <p:nvPicPr>
          <p:cNvPr id="6" name="图片 5"/>
          <p:cNvPicPr>
            <a:picLocks noChangeAspect="1"/>
          </p:cNvPicPr>
          <p:nvPr/>
        </p:nvPicPr>
        <p:blipFill rotWithShape="1">
          <a:blip r:embed="rId1"/>
          <a:srcRect b="25875"/>
          <a:stretch>
            <a:fillRect/>
          </a:stretch>
        </p:blipFill>
        <p:spPr>
          <a:xfrm>
            <a:off x="616481" y="1211078"/>
            <a:ext cx="8527519" cy="36209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2.6.4 可用性场景</a:t>
            </a:r>
            <a:endParaRPr lang="en-US" sz="2400" dirty="0"/>
          </a:p>
        </p:txBody>
      </p:sp>
      <p:pic>
        <p:nvPicPr>
          <p:cNvPr id="5" name="图片 4"/>
          <p:cNvPicPr>
            <a:picLocks noChangeAspect="1"/>
          </p:cNvPicPr>
          <p:nvPr/>
        </p:nvPicPr>
        <p:blipFill>
          <a:blip r:embed="rId1"/>
          <a:stretch>
            <a:fillRect/>
          </a:stretch>
        </p:blipFill>
        <p:spPr>
          <a:xfrm>
            <a:off x="421957" y="1180540"/>
            <a:ext cx="8486775" cy="31051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2.6.5 可修改性场景</a:t>
            </a:r>
            <a:endParaRPr lang="en-US" sz="2400" dirty="0"/>
          </a:p>
        </p:txBody>
      </p:sp>
      <p:pic>
        <p:nvPicPr>
          <p:cNvPr id="6" name="图片 5"/>
          <p:cNvPicPr>
            <a:picLocks noChangeAspect="1"/>
          </p:cNvPicPr>
          <p:nvPr/>
        </p:nvPicPr>
        <p:blipFill rotWithShape="1">
          <a:blip r:embed="rId1"/>
          <a:srcRect b="7365"/>
          <a:stretch>
            <a:fillRect/>
          </a:stretch>
        </p:blipFill>
        <p:spPr>
          <a:xfrm>
            <a:off x="508275" y="852489"/>
            <a:ext cx="8314140" cy="422153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2.6.5 可修改性场景</a:t>
            </a:r>
            <a:endParaRPr lang="en-US" sz="2400" dirty="0"/>
          </a:p>
        </p:txBody>
      </p:sp>
      <p:pic>
        <p:nvPicPr>
          <p:cNvPr id="5" name="图片 4"/>
          <p:cNvPicPr>
            <a:picLocks noChangeAspect="1"/>
          </p:cNvPicPr>
          <p:nvPr/>
        </p:nvPicPr>
        <p:blipFill>
          <a:blip r:embed="rId1"/>
          <a:stretch>
            <a:fillRect/>
          </a:stretch>
        </p:blipFill>
        <p:spPr>
          <a:xfrm>
            <a:off x="960062" y="1685924"/>
            <a:ext cx="7780075" cy="233026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2.6.6 可移植性场景</a:t>
            </a:r>
            <a:endParaRPr lang="en-US" sz="2400" dirty="0"/>
          </a:p>
        </p:txBody>
      </p:sp>
      <p:pic>
        <p:nvPicPr>
          <p:cNvPr id="6" name="图片 5"/>
          <p:cNvPicPr>
            <a:picLocks noChangeAspect="1"/>
          </p:cNvPicPr>
          <p:nvPr/>
        </p:nvPicPr>
        <p:blipFill>
          <a:blip r:embed="rId1"/>
          <a:stretch>
            <a:fillRect/>
          </a:stretch>
        </p:blipFill>
        <p:spPr>
          <a:xfrm>
            <a:off x="458740" y="1103078"/>
            <a:ext cx="8413209" cy="678239"/>
          </a:xfrm>
          <a:prstGeom prst="rect">
            <a:avLst/>
          </a:prstGeom>
        </p:spPr>
      </p:pic>
      <p:pic>
        <p:nvPicPr>
          <p:cNvPr id="8" name="图片 7"/>
          <p:cNvPicPr>
            <a:picLocks noChangeAspect="1"/>
          </p:cNvPicPr>
          <p:nvPr/>
        </p:nvPicPr>
        <p:blipFill>
          <a:blip r:embed="rId2"/>
          <a:stretch>
            <a:fillRect/>
          </a:stretch>
        </p:blipFill>
        <p:spPr>
          <a:xfrm>
            <a:off x="876300" y="2031907"/>
            <a:ext cx="7391400" cy="22479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3200" b="1" dirty="0">
                <a:solidFill>
                  <a:srgbClr val="383838"/>
                </a:solidFill>
                <a:latin typeface="Noto Sans SC" pitchFamily="34" charset="0"/>
                <a:ea typeface="Noto Sans SC" pitchFamily="34" charset="-122"/>
                <a:cs typeface="Noto Sans SC" pitchFamily="34" charset="-120"/>
              </a:rPr>
              <a:t>三、架构设计</a:t>
            </a:r>
            <a:endParaRPr lang="en-US" sz="3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三、架构设计</a:t>
            </a:r>
            <a:endParaRPr lang="en-US" sz="2400" dirty="0"/>
          </a:p>
        </p:txBody>
      </p:sp>
      <p:sp>
        <p:nvSpPr>
          <p:cNvPr id="4" name="Text 2"/>
          <p:cNvSpPr/>
          <p:nvPr/>
        </p:nvSpPr>
        <p:spPr>
          <a:xfrm>
            <a:off x="762000" y="1052512"/>
            <a:ext cx="7715250" cy="22860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3.1 样式选择、参考模型、参考架构</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3.2 体系结构的设计</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3.3 系统架构的分析与设计</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3.4 架构演进规划</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3.5 小结</a:t>
            </a:r>
            <a:endParaRPr lang="en-US" sz="1535"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3.1.1 样式选择：</a:t>
            </a:r>
            <a:endParaRPr lang="en-US" sz="2400" dirty="0"/>
          </a:p>
        </p:txBody>
      </p:sp>
      <p:sp>
        <p:nvSpPr>
          <p:cNvPr id="4" name="Text 2"/>
          <p:cNvSpPr/>
          <p:nvPr/>
        </p:nvSpPr>
        <p:spPr>
          <a:xfrm>
            <a:off x="762000" y="1052512"/>
            <a:ext cx="7715250" cy="1215559"/>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分布式系统故障诊断系统参考分层架构样式，在水平方向把系统分割成相互连接的多个层次，即层次模型。每一层都包含系统的一个抽象形式的子任务下层为上层提供服务（service）并为上层的调用返回结果，即下层的功能是服务于上层的。</a:t>
            </a:r>
            <a:endParaRPr lang="en-US" sz="1535" dirty="0"/>
          </a:p>
        </p:txBody>
      </p:sp>
      <p:pic>
        <p:nvPicPr>
          <p:cNvPr id="5" name="图片 4"/>
          <p:cNvPicPr>
            <a:picLocks noChangeAspect="1"/>
          </p:cNvPicPr>
          <p:nvPr/>
        </p:nvPicPr>
        <p:blipFill>
          <a:blip r:embed="rId1"/>
          <a:stretch>
            <a:fillRect/>
          </a:stretch>
        </p:blipFill>
        <p:spPr>
          <a:xfrm>
            <a:off x="2939415" y="2522855"/>
            <a:ext cx="3184525" cy="234632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3.1.2 参考模型</a:t>
            </a:r>
            <a:endParaRPr lang="en-US" sz="2400" dirty="0"/>
          </a:p>
        </p:txBody>
      </p:sp>
      <p:sp>
        <p:nvSpPr>
          <p:cNvPr id="6" name="Text 2"/>
          <p:cNvSpPr/>
          <p:nvPr>
            <p:custDataLst>
              <p:tags r:id="rId1"/>
            </p:custDataLst>
          </p:nvPr>
        </p:nvSpPr>
        <p:spPr>
          <a:xfrm>
            <a:off x="365125" y="1400175"/>
            <a:ext cx="3406140" cy="2843530"/>
          </a:xfrm>
          <a:prstGeom prst="rect">
            <a:avLst/>
          </a:prstGeom>
          <a:noFill/>
        </p:spPr>
        <p:txBody>
          <a:bodyPr wrap="square" rtlCol="0" anchor="t"/>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分布式系统故障诊断系统采用Layered Architecture架构风格，使用Django+Bootstrap框架设计了一个响应式的用户界面，训练模型采用PyTorch框架开发，该框架因其灵活性和动态计算图而被广泛应用于深度学习研究和开发。</a:t>
            </a:r>
            <a:endParaRPr lang="en-US" sz="1535" dirty="0">
              <a:solidFill>
                <a:srgbClr val="383838"/>
              </a:solidFill>
              <a:latin typeface="Noto Sans SC" pitchFamily="34" charset="0"/>
              <a:ea typeface="Noto Sans SC" pitchFamily="34" charset="-122"/>
              <a:cs typeface="Noto Sans SC" pitchFamily="34" charset="-120"/>
            </a:endParaRPr>
          </a:p>
        </p:txBody>
      </p:sp>
      <p:pic>
        <p:nvPicPr>
          <p:cNvPr id="7" name="图片 6"/>
          <p:cNvPicPr>
            <a:picLocks noChangeAspect="1"/>
          </p:cNvPicPr>
          <p:nvPr>
            <p:custDataLst>
              <p:tags r:id="rId2"/>
            </p:custDataLst>
          </p:nvPr>
        </p:nvPicPr>
        <p:blipFill>
          <a:blip r:embed="rId3"/>
          <a:stretch>
            <a:fillRect/>
          </a:stretch>
        </p:blipFill>
        <p:spPr>
          <a:xfrm>
            <a:off x="4231005" y="953770"/>
            <a:ext cx="4250055" cy="40144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一、简介</a:t>
            </a:r>
            <a:endParaRPr lang="en-US" sz="2400" dirty="0"/>
          </a:p>
        </p:txBody>
      </p:sp>
      <p:sp>
        <p:nvSpPr>
          <p:cNvPr id="4" name="Text 2"/>
          <p:cNvSpPr/>
          <p:nvPr/>
        </p:nvSpPr>
        <p:spPr>
          <a:xfrm>
            <a:off x="762000" y="1052512"/>
            <a:ext cx="7715250" cy="27432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本文档的目的是详细地介绍基于机器学习的分布式系统故障诊断系统所包含的需求。基于机器学习的分布式系统故障诊断系统是一个利用机器学习和深度学习技术对分布式系统的故障数据进行分析的工具，旨在帮助用户准确地识别和分类分布式系统中的故障，并实现分布式系统故障运维的智能化。为了确保客户能够明确了解产品的具体需求，并使开发人员能够根据这些需求进行设计和编码，我们将在以下部分描述基于机器学习的分布式系统故障诊断系统的功能、性能、用户界面、运行环境和外部接口。此外，我们还将详细说明针对用户操作的各种系统响应。</a:t>
            </a:r>
            <a:endParaRPr lang="en-US" sz="1535"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3.1.2 参考</a:t>
            </a:r>
            <a:r>
              <a:rPr lang="zh-CN" altLang="en-US" sz="2400" b="1" dirty="0">
                <a:solidFill>
                  <a:srgbClr val="FFFFFF"/>
                </a:solidFill>
                <a:latin typeface="Noto Sans SC" pitchFamily="34" charset="0"/>
                <a:ea typeface="Noto Sans SC" pitchFamily="34" charset="-122"/>
                <a:cs typeface="Noto Sans SC" pitchFamily="34" charset="-120"/>
              </a:rPr>
              <a:t>架构</a:t>
            </a:r>
            <a:endParaRPr lang="zh-CN" altLang="en-US" sz="2400" b="1" dirty="0">
              <a:solidFill>
                <a:srgbClr val="FFFFFF"/>
              </a:solidFill>
              <a:latin typeface="Noto Sans SC" pitchFamily="34" charset="0"/>
              <a:ea typeface="Noto Sans SC" pitchFamily="34" charset="-122"/>
              <a:cs typeface="Noto Sans SC" pitchFamily="34" charset="-120"/>
            </a:endParaRPr>
          </a:p>
        </p:txBody>
      </p:sp>
      <p:pic>
        <p:nvPicPr>
          <p:cNvPr id="4" name="图片 3"/>
          <p:cNvPicPr>
            <a:picLocks noChangeAspect="1"/>
          </p:cNvPicPr>
          <p:nvPr>
            <p:custDataLst>
              <p:tags r:id="rId1"/>
            </p:custDataLst>
          </p:nvPr>
        </p:nvPicPr>
        <p:blipFill>
          <a:blip r:embed="rId2"/>
          <a:stretch>
            <a:fillRect/>
          </a:stretch>
        </p:blipFill>
        <p:spPr>
          <a:xfrm>
            <a:off x="1179195" y="852805"/>
            <a:ext cx="6902450" cy="426085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3.2 体系结构的设计</a:t>
            </a:r>
            <a:endParaRPr lang="en-US" sz="2400" dirty="0"/>
          </a:p>
        </p:txBody>
      </p:sp>
      <p:sp>
        <p:nvSpPr>
          <p:cNvPr id="4" name="Text 2"/>
          <p:cNvSpPr/>
          <p:nvPr/>
        </p:nvSpPr>
        <p:spPr>
          <a:xfrm>
            <a:off x="1224915" y="1036955"/>
            <a:ext cx="6823710" cy="3533140"/>
          </a:xfrm>
          <a:prstGeom prst="rect">
            <a:avLst/>
          </a:prstGeom>
          <a:noFill/>
        </p:spPr>
        <p:txBody>
          <a:bodyPr wrap="square" rtlCol="0" anchor="t"/>
          <a:lstStyle/>
          <a:p>
            <a:pPr marL="0" indent="457200" algn="l">
              <a:lnSpc>
                <a:spcPct val="150000"/>
              </a:lnSpc>
              <a:buSzPct val="100000"/>
              <a:buNone/>
            </a:pPr>
            <a:r>
              <a:rPr lang="en-US" sz="1200" dirty="0">
                <a:solidFill>
                  <a:srgbClr val="383838"/>
                </a:solidFill>
                <a:latin typeface="Noto Sans SC" pitchFamily="34" charset="0"/>
                <a:ea typeface="Noto Sans SC" pitchFamily="34" charset="-122"/>
                <a:cs typeface="Noto Sans SC" pitchFamily="34" charset="-120"/>
              </a:rPr>
              <a:t>SystemHealer的设计遵循了</a:t>
            </a:r>
            <a:r>
              <a:rPr lang="en-US" sz="1200" b="1" dirty="0">
                <a:solidFill>
                  <a:srgbClr val="383838"/>
                </a:solidFill>
                <a:latin typeface="Noto Sans SC" pitchFamily="34" charset="0"/>
                <a:ea typeface="Noto Sans SC" pitchFamily="34" charset="-122"/>
                <a:cs typeface="Noto Sans SC" pitchFamily="34" charset="-120"/>
              </a:rPr>
              <a:t>模块化(Modularity)</a:t>
            </a:r>
            <a:r>
              <a:rPr lang="en-US" sz="1200" dirty="0">
                <a:solidFill>
                  <a:srgbClr val="383838"/>
                </a:solidFill>
                <a:latin typeface="Noto Sans SC" pitchFamily="34" charset="0"/>
                <a:ea typeface="Noto Sans SC" pitchFamily="34" charset="-122"/>
                <a:cs typeface="Noto Sans SC" pitchFamily="34" charset="-120"/>
              </a:rPr>
              <a:t>和</a:t>
            </a:r>
            <a:r>
              <a:rPr lang="en-US" sz="1200" b="1" dirty="0">
                <a:solidFill>
                  <a:srgbClr val="383838"/>
                </a:solidFill>
                <a:latin typeface="Noto Sans SC" pitchFamily="34" charset="0"/>
                <a:ea typeface="Noto Sans SC" pitchFamily="34" charset="-122"/>
                <a:cs typeface="Noto Sans SC" pitchFamily="34" charset="-120"/>
              </a:rPr>
              <a:t>层次化(Hierarchical Decomposition)</a:t>
            </a:r>
            <a:r>
              <a:rPr lang="en-US" sz="1200" dirty="0">
                <a:solidFill>
                  <a:srgbClr val="383838"/>
                </a:solidFill>
                <a:latin typeface="Noto Sans SC" pitchFamily="34" charset="0"/>
                <a:ea typeface="Noto Sans SC" pitchFamily="34" charset="-122"/>
                <a:cs typeface="Noto Sans SC" pitchFamily="34" charset="-120"/>
              </a:rPr>
              <a:t>的软件工程原则，目的在于创建一个可扩展和易于维护的系统。模块化确保了系统中的每个模块或组件都有一个明确且单独的职责，这不仅增强了组件的可重用性，还提高了系统的整体可靠性。通过层次化的设计，我们将系统分解为多个逻辑层，每层都为其上一层提供了抽象化的服务。</a:t>
            </a:r>
            <a:endParaRPr lang="en-US" sz="1200" dirty="0"/>
          </a:p>
          <a:p>
            <a:pPr indent="457200" algn="l">
              <a:lnSpc>
                <a:spcPct val="150000"/>
              </a:lnSpc>
              <a:buSzPct val="100000"/>
              <a:buNone/>
            </a:pPr>
            <a:r>
              <a:rPr lang="en-US" sz="1200" dirty="0">
                <a:solidFill>
                  <a:srgbClr val="383838"/>
                </a:solidFill>
                <a:latin typeface="Noto Sans SC" pitchFamily="34" charset="0"/>
                <a:ea typeface="Noto Sans SC" pitchFamily="34" charset="-122"/>
                <a:cs typeface="Noto Sans SC" pitchFamily="34" charset="-120"/>
              </a:rPr>
              <a:t>参考模型基于典型的机器学习工作流程，它包括了以下几个关键阶段：数据预处理（其中涉及特征工程、缺失值处理、数据标准化等），模型训练（使用各种优化算法和技术进行参数调整），故障诊断（利用已训练的模型进行预测和分类）以及Web平台交互（提供用户友好的界面来上传数据、查看结果等）。</a:t>
            </a:r>
            <a:endParaRPr lang="en-US" sz="1200" dirty="0">
              <a:solidFill>
                <a:srgbClr val="383838"/>
              </a:solidFill>
              <a:latin typeface="Noto Sans SC" pitchFamily="34" charset="0"/>
              <a:ea typeface="Noto Sans SC" pitchFamily="34" charset="-122"/>
              <a:cs typeface="Noto Sans SC" pitchFamily="34" charset="-120"/>
            </a:endParaRPr>
          </a:p>
          <a:p>
            <a:pPr indent="457200" algn="l">
              <a:lnSpc>
                <a:spcPct val="150000"/>
              </a:lnSpc>
              <a:buSzPct val="100000"/>
              <a:buNone/>
            </a:pPr>
            <a:r>
              <a:rPr lang="en-US" sz="1200" dirty="0">
                <a:solidFill>
                  <a:srgbClr val="383838"/>
                </a:solidFill>
                <a:latin typeface="Noto Sans SC" pitchFamily="34" charset="0"/>
                <a:ea typeface="Noto Sans SC" pitchFamily="34" charset="-122"/>
                <a:cs typeface="Noto Sans SC" pitchFamily="34" charset="-120"/>
              </a:rPr>
              <a:t>为了确保系统的高伸缩性、弹性和故障容错性，我们采用了微服务架构作为参考架构。在微服务架构中，每个功能模块都被设计为一个独立的、松耦合的服务，这些服务之间通过轻量级的通信协议（如RESTful API或gRPC）进行交互。每个微服务可以独立地部署、扩展和更新，这大大提高了系统的敏捷性和可维护性。此外，使用容器化技术（如Docker）和容器编排工具（如Kubernetes）可以进一步提高系统的部署和运行效率。</a:t>
            </a:r>
            <a:endParaRPr lang="en-US" sz="1200" dirty="0"/>
          </a:p>
          <a:p>
            <a:pPr indent="0" algn="l">
              <a:lnSpc>
                <a:spcPct val="150000"/>
              </a:lnSpc>
              <a:buSzPct val="100000"/>
              <a:buNone/>
            </a:pPr>
            <a:endParaRPr lang="en-US" sz="1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3.2 体系结构的设计</a:t>
            </a:r>
            <a:endParaRPr lang="en-US" sz="2400" dirty="0"/>
          </a:p>
        </p:txBody>
      </p:sp>
      <p:pic>
        <p:nvPicPr>
          <p:cNvPr id="5" name="图片 4"/>
          <p:cNvPicPr>
            <a:picLocks noChangeAspect="1"/>
          </p:cNvPicPr>
          <p:nvPr>
            <p:custDataLst>
              <p:tags r:id="rId1"/>
            </p:custDataLst>
          </p:nvPr>
        </p:nvPicPr>
        <p:blipFill>
          <a:blip r:embed="rId2"/>
          <a:stretch>
            <a:fillRect/>
          </a:stretch>
        </p:blipFill>
        <p:spPr>
          <a:xfrm>
            <a:off x="2512695" y="852805"/>
            <a:ext cx="3976370" cy="429641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3.3 系统架构的分析与设计</a:t>
            </a:r>
            <a:endParaRPr lang="en-US" sz="2400" dirty="0"/>
          </a:p>
        </p:txBody>
      </p:sp>
      <p:pic>
        <p:nvPicPr>
          <p:cNvPr id="5" name="图片 4"/>
          <p:cNvPicPr>
            <a:picLocks noChangeAspect="1"/>
          </p:cNvPicPr>
          <p:nvPr>
            <p:custDataLst>
              <p:tags r:id="rId1"/>
            </p:custDataLst>
          </p:nvPr>
        </p:nvPicPr>
        <p:blipFill>
          <a:blip r:embed="rId2"/>
          <a:stretch>
            <a:fillRect/>
          </a:stretch>
        </p:blipFill>
        <p:spPr>
          <a:xfrm>
            <a:off x="509905" y="944880"/>
            <a:ext cx="7994015" cy="376428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3.4 架构演进规划</a:t>
            </a:r>
            <a:endParaRPr lang="en-US" sz="2400" dirty="0"/>
          </a:p>
        </p:txBody>
      </p:sp>
      <p:pic>
        <p:nvPicPr>
          <p:cNvPr id="5" name="图片 4"/>
          <p:cNvPicPr>
            <a:picLocks noChangeAspect="1"/>
          </p:cNvPicPr>
          <p:nvPr>
            <p:custDataLst>
              <p:tags r:id="rId1"/>
            </p:custDataLst>
          </p:nvPr>
        </p:nvPicPr>
        <p:blipFill>
          <a:blip r:embed="rId2"/>
          <a:stretch>
            <a:fillRect/>
          </a:stretch>
        </p:blipFill>
        <p:spPr>
          <a:xfrm>
            <a:off x="491490" y="852805"/>
            <a:ext cx="8149590" cy="429069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3.5 小结</a:t>
            </a:r>
            <a:endParaRPr lang="en-US" sz="2400" dirty="0"/>
          </a:p>
        </p:txBody>
      </p:sp>
      <p:pic>
        <p:nvPicPr>
          <p:cNvPr id="5" name="图片 4"/>
          <p:cNvPicPr>
            <a:picLocks noChangeAspect="1"/>
          </p:cNvPicPr>
          <p:nvPr>
            <p:custDataLst>
              <p:tags r:id="rId1"/>
            </p:custDataLst>
          </p:nvPr>
        </p:nvPicPr>
        <p:blipFill>
          <a:blip r:embed="rId2"/>
          <a:stretch>
            <a:fillRect/>
          </a:stretch>
        </p:blipFill>
        <p:spPr>
          <a:xfrm>
            <a:off x="428625" y="1139190"/>
            <a:ext cx="8474075" cy="31242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81025" y="1785938"/>
            <a:ext cx="3395663" cy="552450"/>
          </a:xfrm>
          <a:prstGeom prst="rect">
            <a:avLst/>
          </a:prstGeom>
          <a:noFill/>
        </p:spPr>
        <p:txBody>
          <a:bodyPr wrap="square" rtlCol="0" anchor="ctr"/>
          <a:lstStyle/>
          <a:p>
            <a:pPr marL="0" indent="0" algn="ctr">
              <a:buNone/>
            </a:pPr>
            <a:r>
              <a:rPr lang="en-US" sz="2400" b="1" dirty="0">
                <a:solidFill>
                  <a:srgbClr val="25426A"/>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581025" y="2228850"/>
            <a:ext cx="3395663" cy="1033463"/>
          </a:xfrm>
          <a:prstGeom prst="rect">
            <a:avLst/>
          </a:prstGeom>
          <a:noFill/>
        </p:spPr>
        <p:txBody>
          <a:bodyPr wrap="square" rtlCol="0" anchor="ctr"/>
          <a:lstStyle/>
          <a:p>
            <a:pPr marL="0" indent="0" algn="ctr">
              <a:buNone/>
            </a:pPr>
            <a:r>
              <a:rPr lang="en-US" sz="4500" b="1" dirty="0">
                <a:solidFill>
                  <a:srgbClr val="383838"/>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2530" b="1" dirty="0">
                <a:solidFill>
                  <a:srgbClr val="383838"/>
                </a:solidFill>
                <a:latin typeface="Noto Sans SC" pitchFamily="34" charset="0"/>
                <a:ea typeface="Noto Sans SC" pitchFamily="34" charset="-122"/>
                <a:cs typeface="Noto Sans SC" pitchFamily="34" charset="-120"/>
              </a:rPr>
              <a:t>二、分布式故障诊断系统方案</a:t>
            </a:r>
            <a:endParaRPr lang="en-US" sz="253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二、分布式故障诊断系统方案</a:t>
            </a:r>
            <a:endParaRPr lang="en-US" sz="2400" dirty="0"/>
          </a:p>
        </p:txBody>
      </p:sp>
      <p:sp>
        <p:nvSpPr>
          <p:cNvPr id="4" name="Text 2"/>
          <p:cNvSpPr/>
          <p:nvPr/>
        </p:nvSpPr>
        <p:spPr>
          <a:xfrm>
            <a:off x="762000" y="1052512"/>
            <a:ext cx="7715250" cy="27432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2.1 需求介绍</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2.2 需求分析</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2.3 复杂度分析</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2.4 用例图</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2.5 时序图</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 质量场景</a:t>
            </a:r>
            <a:endParaRPr lang="en-US" sz="153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2.1 需求介绍</a:t>
            </a:r>
            <a:endParaRPr lang="en-US" sz="2400" dirty="0"/>
          </a:p>
        </p:txBody>
      </p:sp>
      <p:sp>
        <p:nvSpPr>
          <p:cNvPr id="4" name="Text 2"/>
          <p:cNvSpPr/>
          <p:nvPr/>
        </p:nvSpPr>
        <p:spPr>
          <a:xfrm>
            <a:off x="762000" y="1052512"/>
            <a:ext cx="7715250" cy="20574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该项目是为满足分布式系统故障高效、准确诊断的需求而开发的。基于机器学习的分布式系统故障诊断系统不仅可以对分布式系统的故障数据进行深入的分析，还可以设计出准确的故障诊断模型。此外，它还为分布式系统故障的智能化运维提供了有效的技术支持。通过本系统，用户可以实现对分布式系统故障的快速检测和恢复，从而降低运维难度，减少人力资源消耗。</a:t>
            </a:r>
            <a:endParaRPr lang="en-US" sz="153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 需求分析</a:t>
            </a:r>
            <a:endParaRPr lang="en-US" sz="2400" dirty="0"/>
          </a:p>
        </p:txBody>
      </p:sp>
      <p:pic>
        <p:nvPicPr>
          <p:cNvPr id="4"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62000" y="992981"/>
            <a:ext cx="7715250" cy="3452813"/>
          </a:xfrm>
          <a:prstGeom prst="rect">
            <a:avLst/>
          </a:prstGeom>
        </p:spPr>
      </p:pic>
      <p:sp>
        <p:nvSpPr>
          <p:cNvPr id="5" name="Text 2"/>
          <p:cNvSpPr/>
          <p:nvPr/>
        </p:nvSpPr>
        <p:spPr>
          <a:xfrm>
            <a:off x="2876550" y="1802606"/>
            <a:ext cx="5200650" cy="257175"/>
          </a:xfrm>
          <a:prstGeom prst="rect">
            <a:avLst/>
          </a:prstGeom>
          <a:noFill/>
        </p:spPr>
        <p:txBody>
          <a:bodyPr wrap="square" rtlCol="0" anchor="t"/>
          <a:lstStyle/>
          <a:p>
            <a:pPr marL="0" indent="0" algn="l">
              <a:lnSpc>
                <a:spcPct val="150000"/>
              </a:lnSpc>
              <a:buNone/>
            </a:pPr>
            <a:r>
              <a:rPr lang="en-US" sz="1150" dirty="0">
                <a:solidFill>
                  <a:srgbClr val="000000"/>
                </a:solidFill>
                <a:latin typeface="Noto Sans SC" pitchFamily="34" charset="0"/>
                <a:ea typeface="Noto Sans SC" pitchFamily="34" charset="-122"/>
                <a:cs typeface="Noto Sans SC" pitchFamily="34" charset="-120"/>
              </a:rPr>
              <a:t>2.2.1 一般性需求</a:t>
            </a:r>
            <a:endParaRPr lang="en-US" sz="1150" dirty="0"/>
          </a:p>
        </p:txBody>
      </p:sp>
      <p:sp>
        <p:nvSpPr>
          <p:cNvPr id="6" name="Text 3"/>
          <p:cNvSpPr/>
          <p:nvPr/>
        </p:nvSpPr>
        <p:spPr>
          <a:xfrm>
            <a:off x="1333500" y="3378994"/>
            <a:ext cx="5200650" cy="257175"/>
          </a:xfrm>
          <a:prstGeom prst="rect">
            <a:avLst/>
          </a:prstGeom>
          <a:noFill/>
        </p:spPr>
        <p:txBody>
          <a:bodyPr wrap="square" rtlCol="0" anchor="t"/>
          <a:lstStyle/>
          <a:p>
            <a:pPr marL="0" indent="0" algn="l">
              <a:lnSpc>
                <a:spcPct val="150000"/>
              </a:lnSpc>
              <a:buNone/>
            </a:pPr>
            <a:r>
              <a:rPr lang="en-US" sz="1150" dirty="0">
                <a:solidFill>
                  <a:srgbClr val="FFFFFF"/>
                </a:solidFill>
                <a:latin typeface="Noto Sans SC" pitchFamily="34" charset="0"/>
                <a:ea typeface="Noto Sans SC" pitchFamily="34" charset="-122"/>
                <a:cs typeface="Noto Sans SC" pitchFamily="34" charset="-120"/>
              </a:rPr>
              <a:t>2.2.2 功能性需求</a:t>
            </a:r>
            <a:endParaRPr lang="en-US" sz="11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2.2.1 一般性需求</a:t>
            </a:r>
            <a:endParaRPr lang="en-US" sz="2400" dirty="0"/>
          </a:p>
        </p:txBody>
      </p:sp>
      <p:sp>
        <p:nvSpPr>
          <p:cNvPr id="4" name="Text 2"/>
          <p:cNvSpPr/>
          <p:nvPr/>
        </p:nvSpPr>
        <p:spPr>
          <a:xfrm>
            <a:off x="762000" y="1052512"/>
            <a:ext cx="7715250" cy="3500438"/>
          </a:xfrm>
          <a:prstGeom prst="rect">
            <a:avLst/>
          </a:prstGeom>
          <a:noFill/>
        </p:spPr>
        <p:txBody>
          <a:bodyPr wrap="square" rtlCol="0" anchor="t"/>
          <a:lstStyle/>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操作系统适配性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系统应能够适配主流的操作系统，如Windows、Linux等。</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性能和可靠性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系统需保证高性能运行，同时确保在各种故障情况下的可靠性。</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可维护性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系统应当有良好的文档和代码结构，确保后期可以轻松地进行维护和升级。</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可扩充性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随着业务的增长和技术的更新，系统应具有良好的可扩充性，以满足未来的需求。</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适应性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系统需能够适应不同的技术和业务场景，以确保其在多种环境下都能够稳定运行。</a:t>
            </a:r>
            <a:endParaRPr lang="en-US" sz="1345"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commondata" val="eyJoZGlkIjoiNGU5YTk2NWU3OTRhNTU0YjZlNWE0ODExMjY4YzM0MTg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4230</Words>
  <Application>WPS 演示</Application>
  <PresentationFormat>全屏显示(16:9)</PresentationFormat>
  <Paragraphs>218</Paragraphs>
  <Slides>46</Slides>
  <Notes>44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46</vt:i4>
      </vt:variant>
    </vt:vector>
  </HeadingPairs>
  <TitlesOfParts>
    <vt:vector size="59" baseType="lpstr">
      <vt:lpstr>Arial</vt:lpstr>
      <vt:lpstr>宋体</vt:lpstr>
      <vt:lpstr>Wingdings</vt:lpstr>
      <vt:lpstr>Noto Sans SC</vt:lpstr>
      <vt:lpstr>Segoe Print</vt:lpstr>
      <vt:lpstr>Noto Sans SC</vt:lpstr>
      <vt:lpstr>Noto Sans SC</vt:lpstr>
      <vt:lpstr>Calibri</vt:lpstr>
      <vt:lpstr>微软雅黑</vt:lpstr>
      <vt:lpstr>Arial Unicode MS</vt:lpstr>
      <vt:lpstr>等线</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基于机器学习的分布式系统故障诊断系统</dc:title>
  <dc:creator/>
  <dc:subject>架构文档</dc:subject>
  <cp:lastModifiedBy>陈德霆</cp:lastModifiedBy>
  <cp:revision>5</cp:revision>
  <dcterms:created xsi:type="dcterms:W3CDTF">2023-10-08T06:01:00Z</dcterms:created>
  <dcterms:modified xsi:type="dcterms:W3CDTF">2023-10-08T08:51:15Z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2052-12.1.0.15374</vt:lpwstr>
  </property>
</Properties>
</file>