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08CC-17DF-5743-80F3-C8F81C87CC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B251-1C9D-1445-8F6B-CA58D181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9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ginx.org/en/docs/http/ngx_http_uwsgi_module.html#uwsgi_pass" TargetMode="External"/><Relationship Id="rId4" Type="http://schemas.openxmlformats.org/officeDocument/2006/relationships/hyperlink" Target="http://nginx.org/en/docs/http/ngx_http_scgi_module.html#scgi_pass" TargetMode="External"/><Relationship Id="rId5" Type="http://schemas.openxmlformats.org/officeDocument/2006/relationships/hyperlink" Target="http://nginx.org/en/docs/http/ngx_http_memcached_module.html#memcached_pas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ginx.org/en/docs/http/ngx_http_fastcgi_module.html#fastcgi_pas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ginx.org/en/docs/http/ngx_http_scgi_module.html" TargetMode="External"/><Relationship Id="rId4" Type="http://schemas.openxmlformats.org/officeDocument/2006/relationships/hyperlink" Target="http://nginx.org/en/docs/http/ngx_http_uwsgi_module.html" TargetMode="External"/><Relationship Id="rId5" Type="http://schemas.openxmlformats.org/officeDocument/2006/relationships/hyperlink" Target="http://nginx.org/en/docs/http/ngx_http_memcached_modul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ginx.org/en/docs/http/ngx_http_fastcgi_modul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9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Proxy Pass (</a:t>
            </a:r>
            <a:r>
              <a:rPr lang="en-US" dirty="0" err="1"/>
              <a:t>proxy_pass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5000" y="2014834"/>
            <a:ext cx="69088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location /some/path/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proxy_pass</a:t>
            </a:r>
            <a:r>
              <a:rPr lang="en-US" dirty="0"/>
              <a:t> http:</a:t>
            </a:r>
            <a:r>
              <a:rPr lang="en-US" i="1" dirty="0">
                <a:solidFill>
                  <a:srgbClr val="808080"/>
                </a:solidFill>
              </a:rPr>
              <a:t>//</a:t>
            </a:r>
            <a:r>
              <a:rPr lang="en-US" i="1" dirty="0" err="1">
                <a:solidFill>
                  <a:srgbClr val="808080"/>
                </a:solidFill>
              </a:rPr>
              <a:t>www.example.com</a:t>
            </a:r>
            <a:r>
              <a:rPr lang="en-US" i="1" dirty="0">
                <a:solidFill>
                  <a:srgbClr val="808080"/>
                </a:solidFill>
              </a:rPr>
              <a:t>/link/;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0700" y="2184112"/>
            <a:ext cx="1551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External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5000" y="3477001"/>
            <a:ext cx="6096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location ~ \.</a:t>
            </a:r>
            <a:r>
              <a:rPr lang="en-US" dirty="0" err="1"/>
              <a:t>php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proxy_pass</a:t>
            </a:r>
            <a:r>
              <a:rPr lang="en-US" dirty="0"/>
              <a:t> http:</a:t>
            </a:r>
            <a:r>
              <a:rPr lang="en-US" i="1" dirty="0">
                <a:solidFill>
                  <a:srgbClr val="808080"/>
                </a:solidFill>
              </a:rPr>
              <a:t>//127.0.0.1:8000;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0699" y="3646278"/>
            <a:ext cx="1035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Local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0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pass a request to a non-HTTP </a:t>
            </a:r>
            <a:r>
              <a:rPr lang="en-US" sz="4000" dirty="0" err="1"/>
              <a:t>proxied</a:t>
            </a:r>
            <a:r>
              <a:rPr lang="en-US" sz="4000" dirty="0"/>
              <a:t>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dirty="0">
                <a:solidFill>
                  <a:srgbClr val="009639"/>
                </a:solidFill>
                <a:latin typeface="inherit" charset="0"/>
                <a:hlinkClick r:id="rId2"/>
              </a:rPr>
              <a:t>fastcgi_pass</a:t>
            </a:r>
            <a:r>
              <a:rPr lang="en-US" dirty="0">
                <a:solidFill>
                  <a:srgbClr val="000000"/>
                </a:solidFill>
                <a:latin typeface="inherit" charset="0"/>
              </a:rPr>
              <a:t> passes a request to a </a:t>
            </a:r>
            <a:r>
              <a:rPr lang="en-US" dirty="0" err="1">
                <a:solidFill>
                  <a:srgbClr val="000000"/>
                </a:solidFill>
                <a:latin typeface="inherit" charset="0"/>
              </a:rPr>
              <a:t>FastCGI</a:t>
            </a:r>
            <a:r>
              <a:rPr lang="en-US" dirty="0">
                <a:solidFill>
                  <a:srgbClr val="000000"/>
                </a:solidFill>
                <a:latin typeface="inherit" charset="0"/>
              </a:rPr>
              <a:t> server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solidFill>
                  <a:srgbClr val="009639"/>
                </a:solidFill>
                <a:latin typeface="inherit" charset="0"/>
                <a:hlinkClick r:id="rId3"/>
              </a:rPr>
              <a:t>uwsgi_pass</a:t>
            </a:r>
            <a:r>
              <a:rPr lang="en-US" dirty="0">
                <a:solidFill>
                  <a:srgbClr val="000000"/>
                </a:solidFill>
                <a:latin typeface="inherit" charset="0"/>
              </a:rPr>
              <a:t> passes a request to a </a:t>
            </a:r>
            <a:r>
              <a:rPr lang="en-US" dirty="0" err="1">
                <a:solidFill>
                  <a:srgbClr val="000000"/>
                </a:solidFill>
                <a:latin typeface="inherit" charset="0"/>
              </a:rPr>
              <a:t>uwsgi</a:t>
            </a:r>
            <a:r>
              <a:rPr lang="en-US" dirty="0">
                <a:solidFill>
                  <a:srgbClr val="000000"/>
                </a:solidFill>
                <a:latin typeface="inherit" charset="0"/>
              </a:rPr>
              <a:t> server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solidFill>
                  <a:srgbClr val="009639"/>
                </a:solidFill>
                <a:latin typeface="inherit" charset="0"/>
                <a:hlinkClick r:id="rId4"/>
              </a:rPr>
              <a:t>scgi_pass</a:t>
            </a:r>
            <a:r>
              <a:rPr lang="en-US" dirty="0">
                <a:solidFill>
                  <a:srgbClr val="000000"/>
                </a:solidFill>
                <a:latin typeface="inherit" charset="0"/>
              </a:rPr>
              <a:t> passes a request to an SCGI server</a:t>
            </a:r>
          </a:p>
          <a:p>
            <a:pPr fontAlgn="base">
              <a:buFont typeface="Arial" charset="0"/>
              <a:buChar char="•"/>
            </a:pPr>
            <a:r>
              <a:rPr lang="en-US" dirty="0">
                <a:solidFill>
                  <a:srgbClr val="009639"/>
                </a:solidFill>
                <a:latin typeface="inherit" charset="0"/>
                <a:hlinkClick r:id="rId5"/>
              </a:rPr>
              <a:t>memcached_pass</a:t>
            </a:r>
            <a:r>
              <a:rPr lang="en-US" dirty="0">
                <a:solidFill>
                  <a:srgbClr val="000000"/>
                </a:solidFill>
                <a:latin typeface="inherit" charset="0"/>
              </a:rPr>
              <a:t> passes a request to a </a:t>
            </a:r>
            <a:r>
              <a:rPr lang="en-US" dirty="0" err="1">
                <a:solidFill>
                  <a:srgbClr val="000000"/>
                </a:solidFill>
                <a:latin typeface="inherit" charset="0"/>
              </a:rPr>
              <a:t>memcached</a:t>
            </a:r>
            <a:r>
              <a:rPr lang="en-US">
                <a:solidFill>
                  <a:srgbClr val="000000"/>
                </a:solidFill>
                <a:latin typeface="inherit" charset="0"/>
              </a:rPr>
              <a:t> server</a:t>
            </a:r>
            <a:endParaRPr lang="en-US" b="0" i="0">
              <a:solidFill>
                <a:srgbClr val="000000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Passing Request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NGINX redefines two header fields in </a:t>
            </a:r>
            <a:r>
              <a:rPr lang="en-US" dirty="0" err="1"/>
              <a:t>proxied</a:t>
            </a:r>
            <a:r>
              <a:rPr lang="en-US" dirty="0"/>
              <a:t>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Host -&gt; </a:t>
            </a:r>
            <a:r>
              <a:rPr lang="en-US" dirty="0"/>
              <a:t> $</a:t>
            </a:r>
            <a:r>
              <a:rPr lang="en-US" dirty="0" err="1" smtClean="0"/>
              <a:t>proxy_host</a:t>
            </a:r>
            <a:endParaRPr lang="en-US" dirty="0" smtClean="0"/>
          </a:p>
          <a:p>
            <a:pPr lvl="1"/>
            <a:r>
              <a:rPr lang="en-US" dirty="0" smtClean="0"/>
              <a:t>Connection -&gt; close</a:t>
            </a:r>
          </a:p>
          <a:p>
            <a:r>
              <a:rPr lang="en-US" dirty="0" smtClean="0"/>
              <a:t>Set it to empty if do not want to pass the headers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3423" y="41779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location /some/path/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proxy_set_header</a:t>
            </a:r>
            <a:r>
              <a:rPr lang="en-US" sz="2400" dirty="0"/>
              <a:t> Accept-Encoding </a:t>
            </a:r>
            <a:r>
              <a:rPr lang="en-US" sz="2400" b="1" dirty="0">
                <a:solidFill>
                  <a:srgbClr val="008000"/>
                </a:solidFill>
              </a:rPr>
              <a:t>""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proxy_pass</a:t>
            </a:r>
            <a:r>
              <a:rPr lang="en-US" sz="2400" dirty="0"/>
              <a:t> http:</a:t>
            </a:r>
            <a:r>
              <a:rPr lang="en-US" sz="2400" i="1" dirty="0">
                <a:solidFill>
                  <a:srgbClr val="808080"/>
                </a:solidFill>
              </a:rPr>
              <a:t>//localhost:8000;</a:t>
            </a:r>
            <a:br>
              <a:rPr lang="en-US" sz="2400" i="1" dirty="0">
                <a:solidFill>
                  <a:srgbClr val="808080"/>
                </a:solidFill>
              </a:rPr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6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Traffic is intelligently distributed amongst multiple servers(app instances) 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resource </a:t>
            </a:r>
            <a:r>
              <a:rPr lang="en-US" dirty="0" smtClean="0"/>
              <a:t>utilization</a:t>
            </a:r>
          </a:p>
          <a:p>
            <a:pPr lvl="1"/>
            <a:r>
              <a:rPr lang="en-US" dirty="0" smtClean="0"/>
              <a:t>Reducing </a:t>
            </a:r>
            <a:r>
              <a:rPr lang="en-US" dirty="0"/>
              <a:t>latency </a:t>
            </a:r>
          </a:p>
          <a:p>
            <a:pPr lvl="1"/>
            <a:r>
              <a:rPr lang="en-US" dirty="0" smtClean="0"/>
              <a:t>Ensuring </a:t>
            </a:r>
            <a:r>
              <a:rPr lang="en-US" dirty="0"/>
              <a:t>fault tolerance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load balancing </a:t>
            </a:r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Nginx</a:t>
            </a:r>
          </a:p>
          <a:p>
            <a:pPr lvl="2"/>
            <a:r>
              <a:rPr lang="en-US" dirty="0" err="1" smtClean="0"/>
              <a:t>Haproxy</a:t>
            </a:r>
            <a:endParaRPr lang="en-US" dirty="0"/>
          </a:p>
          <a:p>
            <a:pPr lvl="1"/>
            <a:r>
              <a:rPr lang="en-US" dirty="0" smtClean="0"/>
              <a:t>Corporate Standard</a:t>
            </a:r>
          </a:p>
          <a:p>
            <a:pPr lvl="2"/>
            <a:r>
              <a:rPr lang="en-US" dirty="0" smtClean="0"/>
              <a:t>F5</a:t>
            </a:r>
          </a:p>
          <a:p>
            <a:pPr lvl="2"/>
            <a:r>
              <a:rPr lang="en-US" dirty="0" smtClean="0"/>
              <a:t>Citrix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2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costs of poor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dirty="0"/>
              <a:t>: search enhancements cost 0.5s page </a:t>
            </a:r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Ad </a:t>
            </a:r>
            <a:r>
              <a:rPr lang="en-US" dirty="0"/>
              <a:t>CTR dropped 20%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Amazon</a:t>
            </a:r>
            <a:r>
              <a:rPr lang="en-US" dirty="0"/>
              <a:t>: Artificially increased page load by </a:t>
            </a:r>
            <a:r>
              <a:rPr lang="en-US" dirty="0" smtClean="0"/>
              <a:t>100ms</a:t>
            </a:r>
          </a:p>
          <a:p>
            <a:pPr lvl="1"/>
            <a:r>
              <a:rPr lang="en-US" dirty="0" smtClean="0"/>
              <a:t>Customer </a:t>
            </a:r>
            <a:r>
              <a:rPr lang="en-US" dirty="0"/>
              <a:t>revenue dropped </a:t>
            </a:r>
            <a:r>
              <a:rPr lang="en-US" dirty="0" smtClean="0"/>
              <a:t>1%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Walmart</a:t>
            </a:r>
            <a:r>
              <a:rPr lang="en-US" dirty="0"/>
              <a:t>, Yahoo, </a:t>
            </a:r>
            <a:r>
              <a:rPr lang="en-US" dirty="0" err="1"/>
              <a:t>Shopzilla</a:t>
            </a:r>
            <a:r>
              <a:rPr lang="en-US" dirty="0"/>
              <a:t>, Edmunds, </a:t>
            </a:r>
            <a:r>
              <a:rPr lang="en-US" dirty="0" smtClean="0"/>
              <a:t>Mozilla…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reported similar effects on revenue</a:t>
            </a:r>
          </a:p>
        </p:txBody>
      </p:sp>
    </p:spTree>
    <p:extLst>
      <p:ext uri="{BB962C8B-B14F-4D97-AF65-F5344CB8AC3E}">
        <p14:creationId xmlns:p14="http://schemas.microsoft.com/office/powerpoint/2010/main" val="184837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Load-balancing Web </a:t>
            </a:r>
            <a:r>
              <a:rPr lang="en-US" dirty="0" smtClean="0"/>
              <a:t>Servers </a:t>
            </a:r>
            <a:r>
              <a:rPr lang="mr-IN" dirty="0" smtClean="0"/>
              <a:t>–</a:t>
            </a:r>
            <a:r>
              <a:rPr lang="en-US" dirty="0" smtClean="0"/>
              <a:t>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Application Availability</a:t>
            </a:r>
          </a:p>
          <a:p>
            <a:r>
              <a:rPr lang="en-US" dirty="0" smtClean="0"/>
              <a:t>Management</a:t>
            </a:r>
            <a:endParaRPr lang="en-US" dirty="0"/>
          </a:p>
          <a:p>
            <a:r>
              <a:rPr lang="en-US" dirty="0" smtClean="0"/>
              <a:t>Increased </a:t>
            </a:r>
            <a:r>
              <a:rPr lang="en-US" dirty="0"/>
              <a:t>Capacity</a:t>
            </a:r>
          </a:p>
          <a:p>
            <a:r>
              <a:rPr lang="en-US" dirty="0" smtClean="0"/>
              <a:t>Advanced </a:t>
            </a:r>
            <a:r>
              <a:rPr lang="en-US" dirty="0"/>
              <a:t>techniques e.g. A|B testing</a:t>
            </a:r>
          </a:p>
        </p:txBody>
      </p:sp>
    </p:spTree>
    <p:extLst>
      <p:ext uri="{BB962C8B-B14F-4D97-AF65-F5344CB8AC3E}">
        <p14:creationId xmlns:p14="http://schemas.microsoft.com/office/powerpoint/2010/main" val="11188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Load-balancing Web Servers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Round Robin</a:t>
            </a:r>
          </a:p>
          <a:p>
            <a:r>
              <a:rPr lang="en-US" dirty="0" smtClean="0"/>
              <a:t>Hardware </a:t>
            </a:r>
            <a:r>
              <a:rPr lang="en-US" dirty="0"/>
              <a:t>L4 load balancer</a:t>
            </a:r>
          </a:p>
          <a:p>
            <a:r>
              <a:rPr lang="en-US" dirty="0" smtClean="0"/>
              <a:t>Software </a:t>
            </a:r>
            <a:r>
              <a:rPr lang="en-US" dirty="0"/>
              <a:t>Reverse Proxy LB</a:t>
            </a:r>
          </a:p>
          <a:p>
            <a:r>
              <a:rPr lang="en-US" dirty="0" smtClean="0"/>
              <a:t>Cloud </a:t>
            </a:r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39476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with Nginx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/>
              <a:t>balancing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Round robin</a:t>
            </a:r>
          </a:p>
          <a:p>
            <a:pPr lvl="1"/>
            <a:r>
              <a:rPr lang="en-US" dirty="0" smtClean="0"/>
              <a:t>Least connected</a:t>
            </a:r>
          </a:p>
          <a:p>
            <a:pPr lvl="1"/>
            <a:r>
              <a:rPr lang="en-US" dirty="0" err="1" smtClean="0"/>
              <a:t>Ip</a:t>
            </a:r>
            <a:r>
              <a:rPr lang="en-US" dirty="0" smtClean="0"/>
              <a:t>-hash</a:t>
            </a:r>
          </a:p>
          <a:p>
            <a:r>
              <a:rPr lang="en-US" dirty="0" smtClean="0"/>
              <a:t>Session persistence</a:t>
            </a:r>
          </a:p>
          <a:p>
            <a:r>
              <a:rPr lang="en-US" dirty="0" smtClean="0"/>
              <a:t>Weighted </a:t>
            </a:r>
            <a:r>
              <a:rPr lang="en-US" dirty="0"/>
              <a:t>load balancing </a:t>
            </a:r>
            <a:endParaRPr lang="en-US" dirty="0" smtClean="0"/>
          </a:p>
          <a:p>
            <a:r>
              <a:rPr lang="en-US" dirty="0" smtClean="0"/>
              <a:t>Health </a:t>
            </a:r>
            <a:r>
              <a:rPr lang="en-US" dirty="0"/>
              <a:t>check(passive)</a:t>
            </a:r>
          </a:p>
        </p:txBody>
      </p:sp>
    </p:spTree>
    <p:extLst>
      <p:ext uri="{BB962C8B-B14F-4D97-AF65-F5344CB8AC3E}">
        <p14:creationId xmlns:p14="http://schemas.microsoft.com/office/powerpoint/2010/main" val="208924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servers have same </a:t>
            </a:r>
            <a:r>
              <a:rPr lang="en-US" dirty="0" smtClean="0"/>
              <a:t>applications/services</a:t>
            </a:r>
          </a:p>
          <a:p>
            <a:r>
              <a:rPr lang="en-US" dirty="0"/>
              <a:t>Load-balancer extracts optimal performance</a:t>
            </a:r>
          </a:p>
        </p:txBody>
      </p:sp>
    </p:spTree>
    <p:extLst>
      <p:ext uri="{BB962C8B-B14F-4D97-AF65-F5344CB8AC3E}">
        <p14:creationId xmlns:p14="http://schemas.microsoft.com/office/powerpoint/2010/main" val="48787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load balancing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252" y="1825625"/>
            <a:ext cx="64894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</a:p>
          <a:p>
            <a:pPr lvl="1"/>
            <a:r>
              <a:rPr lang="en-US" dirty="0" smtClean="0"/>
              <a:t>Nginx</a:t>
            </a:r>
          </a:p>
          <a:p>
            <a:pPr lvl="2"/>
            <a:r>
              <a:rPr lang="en-US" dirty="0" smtClean="0"/>
              <a:t>Reverse Proxy</a:t>
            </a:r>
          </a:p>
          <a:p>
            <a:pPr lvl="2"/>
            <a:r>
              <a:rPr lang="en-US" dirty="0" smtClean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1514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logging to debug: “$</a:t>
            </a:r>
            <a:r>
              <a:rPr lang="en-US" dirty="0" err="1"/>
              <a:t>upstream_addr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105"/>
            <a:ext cx="12192000" cy="41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5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Load Balancing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99" y="1411964"/>
            <a:ext cx="5265711" cy="1467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9" y="3070560"/>
            <a:ext cx="5265711" cy="1712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99" y="4973517"/>
            <a:ext cx="5265711" cy="1723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90301" y="1690688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"/>
              </a:rPr>
              <a:t>Round-robin is the default</a:t>
            </a:r>
          </a:p>
          <a:p>
            <a:r>
              <a:rPr lang="en-US" sz="2400" dirty="0">
                <a:latin typeface="‡^ˇ" charset="0"/>
              </a:rPr>
              <a:t>– </a:t>
            </a:r>
            <a:r>
              <a:rPr lang="en-US" sz="2400" dirty="0">
                <a:latin typeface=""/>
              </a:rPr>
              <a:t>Suitable for consistent pages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890301" y="3468065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"/>
              </a:rPr>
              <a:t>Least Connections</a:t>
            </a:r>
          </a:p>
          <a:p>
            <a:r>
              <a:rPr lang="en-US" sz="2400" dirty="0">
                <a:latin typeface="‡^ˇ" charset="0"/>
              </a:rPr>
              <a:t>– </a:t>
            </a:r>
            <a:r>
              <a:rPr lang="en-US" sz="2400" dirty="0">
                <a:latin typeface=""/>
              </a:rPr>
              <a:t>Suitable for varying pages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890301" y="5245443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"/>
              </a:rPr>
              <a:t>IP Hash</a:t>
            </a:r>
          </a:p>
          <a:p>
            <a:r>
              <a:rPr lang="en-US" sz="2400" dirty="0">
                <a:latin typeface="‡^ˇ" charset="0"/>
              </a:rPr>
              <a:t>– </a:t>
            </a:r>
            <a:r>
              <a:rPr lang="en-US" sz="2400" dirty="0">
                <a:latin typeface=""/>
              </a:rPr>
              <a:t>Fixed mapping, basic session</a:t>
            </a:r>
          </a:p>
          <a:p>
            <a:r>
              <a:rPr lang="en-US" sz="2400" dirty="0">
                <a:latin typeface=""/>
              </a:rPr>
              <a:t>persistence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79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 - </a:t>
            </a:r>
            <a:r>
              <a:rPr lang="en-US" dirty="0"/>
              <a:t>‘Master’ and ‘Slave’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7772"/>
          </a:xfrm>
        </p:spPr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 admin traffic (e.g. image uploads)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334"/>
            <a:ext cx="12192000" cy="39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9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 - ‘Master’ and ‘Slave’ servers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134" y="1840615"/>
            <a:ext cx="6773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10" y="425086"/>
            <a:ext cx="10515600" cy="1325563"/>
          </a:xfrm>
        </p:spPr>
        <p:txBody>
          <a:bodyPr/>
          <a:lstStyle/>
          <a:p>
            <a:r>
              <a:rPr lang="en-US" dirty="0"/>
              <a:t>More advance </a:t>
            </a:r>
            <a:r>
              <a:rPr lang="en-US" dirty="0" smtClean="0"/>
              <a:t>- </a:t>
            </a:r>
            <a:r>
              <a:rPr lang="en-US" dirty="0"/>
              <a:t>A|B 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210" y="2024119"/>
            <a:ext cx="10515600" cy="40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 - A|B 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910" y="1930555"/>
            <a:ext cx="7834736" cy="44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9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072" y="574987"/>
            <a:ext cx="9744856" cy="54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circa 2002. Igor </a:t>
            </a:r>
            <a:r>
              <a:rPr lang="en-US" dirty="0" err="1"/>
              <a:t>Sysoev</a:t>
            </a:r>
            <a:r>
              <a:rPr lang="en-US" dirty="0"/>
              <a:t>. Russian dev.</a:t>
            </a:r>
          </a:p>
          <a:p>
            <a:r>
              <a:rPr lang="en-US" dirty="0"/>
              <a:t>writes </a:t>
            </a:r>
            <a:r>
              <a:rPr lang="en-US" dirty="0" err="1"/>
              <a:t>mod_accel</a:t>
            </a:r>
            <a:r>
              <a:rPr lang="en-US" dirty="0"/>
              <a:t>. Realizes the Apache’s </a:t>
            </a:r>
            <a:r>
              <a:rPr lang="en-US" dirty="0" smtClean="0"/>
              <a:t>low scalability</a:t>
            </a:r>
            <a:r>
              <a:rPr lang="en-US" dirty="0"/>
              <a:t>.</a:t>
            </a:r>
          </a:p>
          <a:p>
            <a:r>
              <a:rPr lang="en-US" dirty="0"/>
              <a:t>2004 - powers </a:t>
            </a:r>
            <a:r>
              <a:rPr lang="en-US" dirty="0" err="1"/>
              <a:t>rambler.ru</a:t>
            </a:r>
            <a:r>
              <a:rPr lang="en-US" dirty="0"/>
              <a:t>. Initial </a:t>
            </a:r>
            <a:r>
              <a:rPr lang="en-US" dirty="0" smtClean="0"/>
              <a:t>public version </a:t>
            </a:r>
            <a:r>
              <a:rPr lang="en-US" dirty="0"/>
              <a:t>released.</a:t>
            </a:r>
          </a:p>
          <a:p>
            <a:r>
              <a:rPr lang="en-US" dirty="0"/>
              <a:t>was built to address the C10K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143 Millions Websites (as of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- C10K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serve concurrent 10K connections</a:t>
            </a:r>
          </a:p>
          <a:p>
            <a:r>
              <a:rPr lang="en-US" dirty="0"/>
              <a:t>Why? I/O is the bottleneck. A thread </a:t>
            </a:r>
            <a:r>
              <a:rPr lang="en-US" dirty="0" smtClean="0"/>
              <a:t>per connection </a:t>
            </a:r>
            <a:r>
              <a:rPr lang="en-US" dirty="0"/>
              <a:t>model </a:t>
            </a:r>
            <a:r>
              <a:rPr lang="en-US" dirty="0" smtClean="0"/>
              <a:t>fails.</a:t>
            </a:r>
          </a:p>
          <a:p>
            <a:r>
              <a:rPr lang="en-US" dirty="0" smtClean="0"/>
              <a:t>select</a:t>
            </a:r>
            <a:r>
              <a:rPr lang="en-US" dirty="0"/>
              <a:t>() vs </a:t>
            </a:r>
            <a:r>
              <a:rPr lang="en-US" dirty="0" err="1"/>
              <a:t>epoll</a:t>
            </a:r>
            <a:r>
              <a:rPr lang="en-US" dirty="0"/>
              <a:t>()</a:t>
            </a:r>
          </a:p>
          <a:p>
            <a:r>
              <a:rPr lang="en-US" dirty="0"/>
              <a:t>http://</a:t>
            </a:r>
            <a:r>
              <a:rPr lang="en-US" dirty="0" err="1"/>
              <a:t>www.kegel.com</a:t>
            </a:r>
            <a:r>
              <a:rPr lang="en-US" dirty="0"/>
              <a:t>/c10k.html</a:t>
            </a:r>
          </a:p>
        </p:txBody>
      </p:sp>
    </p:spTree>
    <p:extLst>
      <p:ext uri="{BB962C8B-B14F-4D97-AF65-F5344CB8AC3E}">
        <p14:creationId xmlns:p14="http://schemas.microsoft.com/office/powerpoint/2010/main" val="25003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vs Reverse Proxy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27" y="1482895"/>
            <a:ext cx="11541346" cy="46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Proxy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 </a:t>
            </a:r>
            <a:r>
              <a:rPr lang="en-US" dirty="0"/>
              <a:t>the load among several </a:t>
            </a:r>
            <a:r>
              <a:rPr lang="en-US" dirty="0" smtClean="0"/>
              <a:t>servers</a:t>
            </a:r>
          </a:p>
          <a:p>
            <a:r>
              <a:rPr lang="en-US" dirty="0" smtClean="0"/>
              <a:t>Seamlessly </a:t>
            </a:r>
            <a:r>
              <a:rPr lang="en-US" dirty="0"/>
              <a:t>show content from different </a:t>
            </a:r>
            <a:r>
              <a:rPr lang="en-US" dirty="0" smtClean="0"/>
              <a:t>websites</a:t>
            </a:r>
          </a:p>
          <a:p>
            <a:r>
              <a:rPr lang="en-US" dirty="0" smtClean="0"/>
              <a:t>Pass </a:t>
            </a:r>
            <a:r>
              <a:rPr lang="en-US" dirty="0"/>
              <a:t>requests for processing to application </a:t>
            </a:r>
            <a:r>
              <a:rPr lang="en-US" dirty="0" smtClean="0"/>
              <a:t>servers (may be not HTTP)</a:t>
            </a:r>
          </a:p>
          <a:p>
            <a:pPr lvl="1"/>
            <a:r>
              <a:rPr lang="en-US" dirty="0" smtClean="0">
                <a:hlinkClick r:id="rId2"/>
              </a:rPr>
              <a:t>FastCGI</a:t>
            </a:r>
            <a:endParaRPr lang="en-US" dirty="0"/>
          </a:p>
          <a:p>
            <a:pPr lvl="1"/>
            <a:r>
              <a:rPr lang="en-US" dirty="0" err="1" smtClean="0">
                <a:hlinkClick r:id="rId3"/>
              </a:rPr>
              <a:t>U</a:t>
            </a:r>
            <a:r>
              <a:rPr lang="en-US" dirty="0" err="1" smtClean="0">
                <a:hlinkClick r:id="rId4"/>
              </a:rPr>
              <a:t>wsgi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SCGI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memcached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66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Nginx Configuration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/</a:t>
            </a:r>
            <a:r>
              <a:rPr lang="en-US" dirty="0" err="1" smtClean="0"/>
              <a:t>nginx.conf</a:t>
            </a:r>
            <a:endParaRPr lang="en-US" dirty="0" smtClean="0"/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/</a:t>
            </a:r>
            <a:r>
              <a:rPr lang="en-US" dirty="0" err="1" smtClean="0"/>
              <a:t>nginx.conf</a:t>
            </a:r>
            <a:endParaRPr lang="en-US" dirty="0" smtClean="0"/>
          </a:p>
          <a:p>
            <a:pPr lvl="1"/>
            <a:r>
              <a:rPr lang="en-US" dirty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nginx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nginx.conf</a:t>
            </a:r>
            <a:endParaRPr lang="en-US" dirty="0" smtClean="0"/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nginx</a:t>
            </a:r>
            <a:r>
              <a:rPr lang="en-US" dirty="0"/>
              <a:t>/</a:t>
            </a:r>
            <a:r>
              <a:rPr lang="en-US" dirty="0" err="1"/>
              <a:t>nginx.conf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905000"/>
            <a:ext cx="11760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http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include      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mime.types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default_type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application/octet-stream;</a:t>
            </a:r>
          </a:p>
          <a:p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 err="1" smtClean="0">
                <a:solidFill>
                  <a:srgbClr val="000000"/>
                </a:solidFill>
                <a:latin typeface="Menlo-Regular" charset="0"/>
              </a:rPr>
              <a:t>sendfile</a:t>
            </a:r>
            <a:r>
              <a:rPr lang="mr-IN" sz="1600" dirty="0" smtClean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on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Menlo-Regular" charset="0"/>
              </a:rPr>
              <a:t>keepalive_timeout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65;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mr-IN" sz="1600" dirty="0" err="1" smtClean="0">
                <a:solidFill>
                  <a:srgbClr val="000000"/>
                </a:solidFill>
                <a:latin typeface="Menlo-Regular" charset="0"/>
              </a:rPr>
              <a:t>server</a:t>
            </a:r>
            <a:r>
              <a:rPr lang="mr-IN" sz="16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listen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8080;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server_name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localhost;</a:t>
            </a:r>
          </a:p>
          <a:p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mr-IN" sz="1600" dirty="0" err="1" smtClean="0">
                <a:solidFill>
                  <a:srgbClr val="C00000"/>
                </a:solidFill>
                <a:latin typeface="Menlo-Regular" charset="0"/>
              </a:rPr>
              <a:t>location</a:t>
            </a:r>
            <a:r>
              <a:rPr lang="mr-IN" sz="1600" dirty="0" smtClean="0">
                <a:solidFill>
                  <a:srgbClr val="C00000"/>
                </a:solidFill>
                <a:latin typeface="Menlo-Regular" charset="0"/>
              </a:rPr>
              <a:t> </a:t>
            </a:r>
            <a:r>
              <a:rPr lang="mr-IN" sz="1600" dirty="0">
                <a:solidFill>
                  <a:srgbClr val="C00000"/>
                </a:solidFill>
                <a:latin typeface="Menlo-Regular" charset="0"/>
              </a:rPr>
              <a:t>/ {</a:t>
            </a:r>
          </a:p>
          <a:p>
            <a:r>
              <a:rPr lang="mr-IN" sz="1600" dirty="0">
                <a:solidFill>
                  <a:srgbClr val="C00000"/>
                </a:solidFill>
                <a:latin typeface="Menlo-Regular" charset="0"/>
              </a:rPr>
              <a:t>            </a:t>
            </a:r>
            <a:r>
              <a:rPr lang="mr-IN" sz="1600" dirty="0" err="1">
                <a:solidFill>
                  <a:srgbClr val="C00000"/>
                </a:solidFill>
                <a:latin typeface="Menlo-Regular" charset="0"/>
              </a:rPr>
              <a:t>root</a:t>
            </a:r>
            <a:r>
              <a:rPr lang="mr-IN" sz="1600" dirty="0">
                <a:solidFill>
                  <a:srgbClr val="C00000"/>
                </a:solidFill>
                <a:latin typeface="Menlo-Regular" charset="0"/>
              </a:rPr>
              <a:t>   </a:t>
            </a:r>
            <a:r>
              <a:rPr lang="mr-IN" sz="1600" dirty="0" err="1">
                <a:solidFill>
                  <a:srgbClr val="C00000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C00000"/>
                </a:solidFill>
                <a:latin typeface="Menlo-Regular" charset="0"/>
              </a:rPr>
              <a:t>;</a:t>
            </a:r>
          </a:p>
          <a:p>
            <a:r>
              <a:rPr lang="en-US" sz="1600" dirty="0">
                <a:solidFill>
                  <a:srgbClr val="C00000"/>
                </a:solidFill>
                <a:latin typeface="Menlo-Regular" charset="0"/>
              </a:rPr>
              <a:t>            index  </a:t>
            </a:r>
            <a:r>
              <a:rPr lang="en-US" sz="1600" dirty="0" err="1">
                <a:solidFill>
                  <a:srgbClr val="C00000"/>
                </a:solidFill>
                <a:latin typeface="Menlo-Regular" charset="0"/>
              </a:rPr>
              <a:t>index.html</a:t>
            </a:r>
            <a:r>
              <a:rPr lang="en-US" sz="1600" dirty="0">
                <a:solidFill>
                  <a:srgbClr val="C00000"/>
                </a:solidFill>
                <a:latin typeface="Menlo-Regular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Menlo-Regular" charset="0"/>
              </a:rPr>
              <a:t>index.htm</a:t>
            </a:r>
            <a:r>
              <a:rPr lang="en-US" sz="1600" dirty="0">
                <a:solidFill>
                  <a:srgbClr val="C00000"/>
                </a:solidFill>
                <a:latin typeface="Menlo-Regular" charset="0"/>
              </a:rPr>
              <a:t>;</a:t>
            </a:r>
          </a:p>
          <a:p>
            <a:r>
              <a:rPr lang="mr-IN" sz="1600" dirty="0">
                <a:solidFill>
                  <a:srgbClr val="C00000"/>
                </a:solidFill>
                <a:latin typeface="Menlo-Regular" charset="0"/>
              </a:rPr>
              <a:t>        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nginx.conf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430</Words>
  <Application>Microsoft Macintosh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inherit</vt:lpstr>
      <vt:lpstr>Mangal</vt:lpstr>
      <vt:lpstr>Menlo-Regular</vt:lpstr>
      <vt:lpstr>‡^ˇ</vt:lpstr>
      <vt:lpstr>Arial</vt:lpstr>
      <vt:lpstr>Office Theme</vt:lpstr>
      <vt:lpstr>Day 4</vt:lpstr>
      <vt:lpstr>Agenda</vt:lpstr>
      <vt:lpstr>PowerPoint Presentation</vt:lpstr>
      <vt:lpstr>Nginx</vt:lpstr>
      <vt:lpstr>Nginx - C10K problem</vt:lpstr>
      <vt:lpstr>Proxy vs Reverse Proxy</vt:lpstr>
      <vt:lpstr>Reverse Proxy Functions</vt:lpstr>
      <vt:lpstr>Nginx Configuration Location</vt:lpstr>
      <vt:lpstr>nginx.conf</vt:lpstr>
      <vt:lpstr>Sample Proxy Pass (proxy_pass )</vt:lpstr>
      <vt:lpstr>To pass a request to a non-HTTP proxied server</vt:lpstr>
      <vt:lpstr>Passing Request Headers</vt:lpstr>
      <vt:lpstr>Load balancing</vt:lpstr>
      <vt:lpstr>The costs of poor performance</vt:lpstr>
      <vt:lpstr>Load-balancing Web Servers – Why?</vt:lpstr>
      <vt:lpstr>Load-balancing Web Servers – How?</vt:lpstr>
      <vt:lpstr>Load balancing with Nginx</vt:lpstr>
      <vt:lpstr>Basic Load Balancing</vt:lpstr>
      <vt:lpstr>Basic load balancing</vt:lpstr>
      <vt:lpstr>Basic load balancing</vt:lpstr>
      <vt:lpstr>Basic Load Balancing</vt:lpstr>
      <vt:lpstr>More advance - ‘Master’ and ‘Slave’ servers</vt:lpstr>
      <vt:lpstr>More advance - ‘Master’ and ‘Slave’ servers</vt:lpstr>
      <vt:lpstr>More advance - A|B Testing</vt:lpstr>
      <vt:lpstr>More advance - A|B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</dc:title>
  <dc:creator>Microsoft Office User</dc:creator>
  <cp:lastModifiedBy>Microsoft Office User</cp:lastModifiedBy>
  <cp:revision>3</cp:revision>
  <dcterms:created xsi:type="dcterms:W3CDTF">2017-10-05T01:03:21Z</dcterms:created>
  <dcterms:modified xsi:type="dcterms:W3CDTF">2017-10-05T01:07:18Z</dcterms:modified>
</cp:coreProperties>
</file>