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0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267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C2608-F41C-4CA8-AA78-A637A6D49544}" v="4" dt="2023-09-18T22:46:45.136"/>
    <p1510:client id="{DF3BF63A-F3EA-41A6-8B6F-43FBD906B8A1}" v="1759" dt="2023-09-18T23:59:09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DDB2-0DF1-6398-D080-AF02351F3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16694-5CCB-DFFD-7A1E-E560E4764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F3604-265A-BCF8-BCCF-AD83A03D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A4C8-E628-4E56-80D9-5BBCE2656DF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92CC-B8F8-C00C-A3B0-31D3B8BC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A061E-7A47-9428-1D3D-345FF78F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887-7721-403C-9484-026EC0AE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06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83D0-5521-93D1-2EF4-2923EF8D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BF6CC-CB37-CF2C-E64C-01F613A1C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58842-0AA2-5B9B-0A21-9ADFA590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A4C8-E628-4E56-80D9-5BBCE2656DF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16B3B-5A9B-E1B0-BEF3-579E9D19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EFE2-4B57-6B76-1417-F27A61E9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887-7721-403C-9484-026EC0AE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10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2FAF5-EE38-17C7-C993-56C2CF714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B26E4-C240-F98C-7E43-E981BEE35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7C133-2A08-5229-3A54-C2490A85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A4C8-E628-4E56-80D9-5BBCE2656DF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FD318-7B94-A363-8DC4-7F37D846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D060E-6114-6FEB-30CD-11AF86AA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887-7721-403C-9484-026EC0AE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85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41B3-F8F8-35AE-9592-8E3B21D3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6620C-89DE-50D0-275D-7BD444BC7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C57FF-F7AD-405D-90F5-A332D4B6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A4C8-E628-4E56-80D9-5BBCE2656DF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0D0D-C706-C465-FEF3-5FE5C446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38E01-D641-BBBF-1C68-4C3FE6A9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887-7721-403C-9484-026EC0AE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43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5099-859D-69ED-9C8D-C50A2B9A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2969C-18D1-FAF1-5F9A-FEBCB5451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34830-2207-D180-F255-27ECFC91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A4C8-E628-4E56-80D9-5BBCE2656DF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5774D-751C-BEF6-12C1-1AEAC457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25C18-FD9A-B072-A2F2-6B642F51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887-7721-403C-9484-026EC0AE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93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E2C7-97A1-3A6B-831E-F3688107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76B1-6687-ED18-56F3-B064AD682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12F92-56FF-5403-AE4C-787823637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8BF7D-7E53-8514-8ED1-C7B87B20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A4C8-E628-4E56-80D9-5BBCE2656DF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1DEE3-38D1-54AA-532F-3DE4C021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7330C-8724-2CED-9754-4EF0FAAA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887-7721-403C-9484-026EC0AE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29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E885-C85D-B83B-2366-69C5C86CE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1A95-C0CA-5513-0AF0-0135684A6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6DADF-554D-9C67-4C8A-317FF744B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CBEB6-EA43-9C42-A386-A6841C62D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A3913-D9B0-7FAB-7039-827FF189B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BEF2F-8CC0-51E2-8125-A564E327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A4C8-E628-4E56-80D9-5BBCE2656DF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972EA6-A133-A5B0-0A7F-B5F28782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E1957-D457-3065-E494-60178C5D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887-7721-403C-9484-026EC0AE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32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772C-AA02-5232-32CB-1490F0E2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077A5-6A4B-F47F-374D-541003DF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A4C8-E628-4E56-80D9-5BBCE2656DF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A7332-3200-F7E1-8042-6ED98D9F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60067-2F9F-64A8-7304-E8BD0083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887-7721-403C-9484-026EC0AE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50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E3374-5B8E-E61B-B194-FE6DD2D3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A4C8-E628-4E56-80D9-5BBCE2656DF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DD634-8A73-7F5A-EA5D-B2A275B0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D78FD-A43F-AD2B-A307-7296BB73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887-7721-403C-9484-026EC0AE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96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58FD-39EA-9B99-3404-4695EEEE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271E-3E78-61DC-1E86-D603E0C9B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7C0C3-82BA-7EC3-0C40-A5621838C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1943F-43EA-1DAC-7200-8EA86E27C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A4C8-E628-4E56-80D9-5BBCE2656DF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20ADF-EB3F-64E4-1C92-007CF16F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C5AD6-E277-18D1-B590-3C2F3C04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887-7721-403C-9484-026EC0AE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10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16CE-4231-0469-FDAF-8D640127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541CB-BDC3-4E05-40EE-955A03D1B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6C3-816D-9BF3-8E4D-F28DB785C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4D584-BE8F-FF07-CED8-67E713D0A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A4C8-E628-4E56-80D9-5BBCE2656DF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77508-C630-EE7F-F49A-0B0E14C9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1FA7A-75D0-549B-1729-6C8DF07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887-7721-403C-9484-026EC0AE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 t="-34000" b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CA423-82B8-E9D4-99D7-BF002274B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2DA88-C8D1-F59A-D76E-1D7990CF2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3B8B0-982E-3804-2170-BAD4F1C8F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BA4C8-E628-4E56-80D9-5BBCE2656DF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95E4F-1BAA-8B40-4B44-D32F7F3DE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05755-12FF-9C6D-9EDF-85BF07C4D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95887-7721-403C-9484-026EC0AE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9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itkanlathatotortenelem.blog.hu/2014/09/05/a_titanic_szinesben_435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EA8F4-F30B-667C-1976-0A143E2F9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345810"/>
            <a:ext cx="5120561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400" kern="1200">
                <a:latin typeface="Algerian"/>
              </a:rPr>
              <a:t>Titanic – </a:t>
            </a:r>
            <a:br>
              <a:rPr lang="en-US" sz="4400">
                <a:latin typeface="Algerian"/>
              </a:rPr>
            </a:br>
            <a:r>
              <a:rPr lang="en-US" sz="4400" kern="1200">
                <a:latin typeface="Algerian"/>
              </a:rPr>
              <a:t>A Survival 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2B4D3-5D65-A041-BAE7-BBB680DA6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2046691"/>
            <a:ext cx="5092194" cy="41302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4000"/>
              <a:t>Robert </a:t>
            </a:r>
            <a:r>
              <a:rPr lang="en-US" sz="4000" err="1"/>
              <a:t>Earland</a:t>
            </a:r>
            <a:endParaRPr lang="en-US" sz="400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4000" err="1"/>
              <a:t>Malav</a:t>
            </a:r>
            <a:r>
              <a:rPr lang="en-US" sz="4000"/>
              <a:t> Ghia</a:t>
            </a:r>
            <a:endParaRPr lang="en-US" sz="400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4000"/>
              <a:t>Ariel Foy</a:t>
            </a:r>
            <a:endParaRPr lang="en-US" sz="400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4000"/>
              <a:t>Rachel Rodriguez</a:t>
            </a:r>
            <a:endParaRPr lang="en-US" sz="4000">
              <a:cs typeface="Calibri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ey paper boats and one orange boat">
            <a:extLst>
              <a:ext uri="{FF2B5EF4-FFF2-40B4-BE49-F238E27FC236}">
                <a16:creationId xmlns:a16="http://schemas.microsoft.com/office/drawing/2014/main" id="{31A58A2C-5ADA-4076-900F-7F11A1328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79" r="18188" b="-3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43" name="Arc 42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arge ship in the water with RMS Queen Mary in the background&#10;&#10;Description automatically generated">
            <a:extLst>
              <a:ext uri="{FF2B5EF4-FFF2-40B4-BE49-F238E27FC236}">
                <a16:creationId xmlns:a16="http://schemas.microsoft.com/office/drawing/2014/main" id="{87A58299-8662-9A45-B1CB-96CFFEF32B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4298" r="12629" b="-2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7489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8C1B-E441-94FD-A553-08074376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42" y="0"/>
            <a:ext cx="10479315" cy="112795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kern="1200">
                <a:latin typeface="Algerian"/>
              </a:rPr>
              <a:t>Titanic – A Survival Story</a:t>
            </a:r>
            <a:endParaRPr lang="en-US" sz="6000" b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B61F3-892F-C8CE-6905-17B36F3E0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4737" y="3239096"/>
            <a:ext cx="4339512" cy="217473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We split our training data 80% - 20%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Verifying we have equal amount of features  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604D69-393E-CA3E-7DA4-6E2716BDD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171" y="1468192"/>
            <a:ext cx="6899092" cy="5200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9C2A6A-34C8-536B-2AFB-BC7CD5742384}"/>
              </a:ext>
            </a:extLst>
          </p:cNvPr>
          <p:cNvSpPr txBox="1"/>
          <p:nvPr/>
        </p:nvSpPr>
        <p:spPr>
          <a:xfrm>
            <a:off x="359694" y="1583360"/>
            <a:ext cx="4316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 Nova" panose="020B0504020202020204" pitchFamily="34" charset="0"/>
              </a:rPr>
              <a:t>Stratified </a:t>
            </a:r>
          </a:p>
          <a:p>
            <a:pPr algn="ctr"/>
            <a:r>
              <a:rPr lang="en-US" sz="3600" b="1">
                <a:latin typeface="Arial Nova" panose="020B0504020202020204" pitchFamily="34" charset="0"/>
              </a:rPr>
              <a:t>Shuffle Split </a:t>
            </a:r>
          </a:p>
        </p:txBody>
      </p:sp>
    </p:spTree>
    <p:extLst>
      <p:ext uri="{BB962C8B-B14F-4D97-AF65-F5344CB8AC3E}">
        <p14:creationId xmlns:p14="http://schemas.microsoft.com/office/powerpoint/2010/main" val="1817114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BD41-30E9-4567-57C6-B9C9C3CB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65" y="232228"/>
            <a:ext cx="10690411" cy="1341078"/>
          </a:xfrm>
        </p:spPr>
        <p:txBody>
          <a:bodyPr>
            <a:normAutofit/>
          </a:bodyPr>
          <a:lstStyle/>
          <a:p>
            <a:pPr algn="ctr"/>
            <a:r>
              <a:rPr lang="en-US" sz="6000" b="1" kern="1200">
                <a:latin typeface="Algerian"/>
              </a:rPr>
              <a:t>Titanic – A Survival Story</a:t>
            </a:r>
            <a:endParaRPr lang="en-US" sz="60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97A7F-652E-EE6C-AFB1-001CCFC88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38082" y="2317482"/>
            <a:ext cx="7637930" cy="1150257"/>
          </a:xfrm>
        </p:spPr>
        <p:txBody>
          <a:bodyPr>
            <a:normAutofit/>
          </a:bodyPr>
          <a:lstStyle/>
          <a:p>
            <a:pPr algn="ctr"/>
            <a:r>
              <a:rPr lang="en-US" sz="6000" b="1">
                <a:latin typeface="Arial Nova" panose="020B0504020202020204" pitchFamily="34" charset="0"/>
              </a:rPr>
              <a:t>Our Accuracy Score </a:t>
            </a:r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C5FC840-BCAC-BF8B-C81B-037C58F63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366" y="4341942"/>
            <a:ext cx="7228781" cy="18614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7285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A24A-CC68-B3B9-8ABB-BD2D1246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45" y="1544436"/>
            <a:ext cx="3932237" cy="1152819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latin typeface="Arial Nova"/>
                <a:cs typeface="Calibri Light"/>
              </a:rPr>
              <a:t>Test Data</a:t>
            </a:r>
            <a:endParaRPr lang="en-US" sz="5400" b="1">
              <a:latin typeface="Arial Nova" panose="020B0504020202020204" pitchFamily="34" charset="0"/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309BD-6C32-C0A2-B710-4706A52BA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5888" y="2876530"/>
            <a:ext cx="6884499" cy="3589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sz="3200">
                <a:cs typeface="Calibri"/>
              </a:rPr>
              <a:t>418 passengers</a:t>
            </a:r>
            <a:endParaRPr lang="en-US" sz="2000">
              <a:cs typeface="Calibri" panose="020F0502020204030204"/>
            </a:endParaRPr>
          </a:p>
          <a:p>
            <a:pPr marL="457200" indent="-457200">
              <a:buChar char="•"/>
            </a:pPr>
            <a:r>
              <a:rPr lang="en-US" sz="3200">
                <a:cs typeface="Calibri"/>
              </a:rPr>
              <a:t>Survived?</a:t>
            </a:r>
          </a:p>
          <a:p>
            <a:pPr marL="914400" lvl="1" indent="-457200">
              <a:buChar char="•"/>
            </a:pPr>
            <a:r>
              <a:rPr lang="en-US" sz="2800">
                <a:cs typeface="Calibri"/>
              </a:rPr>
              <a:t>Model predicted that 141 passengers survived</a:t>
            </a:r>
          </a:p>
          <a:p>
            <a:pPr marL="914400" lvl="1" indent="-457200">
              <a:buChar char="•"/>
            </a:pPr>
            <a:r>
              <a:rPr lang="en-US" sz="2800">
                <a:cs typeface="Calibri"/>
              </a:rPr>
              <a:t>Original data set close to 34% survived, while predicted data model 38% survived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5A0912-DB70-4558-B284-5F0D1C72AD11}"/>
              </a:ext>
            </a:extLst>
          </p:cNvPr>
          <p:cNvSpPr txBox="1">
            <a:spLocks/>
          </p:cNvSpPr>
          <p:nvPr/>
        </p:nvSpPr>
        <p:spPr>
          <a:xfrm>
            <a:off x="464457" y="159824"/>
            <a:ext cx="11176000" cy="12053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>
                <a:latin typeface="Algerian"/>
              </a:rPr>
              <a:t>Titanic – A Survival Story</a:t>
            </a:r>
            <a:endParaRPr lang="en-US" sz="6000" b="1"/>
          </a:p>
        </p:txBody>
      </p:sp>
      <p:pic>
        <p:nvPicPr>
          <p:cNvPr id="4" name="Picture Placeholder 3" descr="A screenshot of a table&#10;&#10;Description automatically generated">
            <a:extLst>
              <a:ext uri="{FF2B5EF4-FFF2-40B4-BE49-F238E27FC236}">
                <a16:creationId xmlns:a16="http://schemas.microsoft.com/office/drawing/2014/main" id="{C1990067-11D6-EF60-8F92-27887A7A9CC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725" r="658" b="-279"/>
          <a:stretch/>
        </p:blipFill>
        <p:spPr>
          <a:xfrm>
            <a:off x="8485095" y="1544436"/>
            <a:ext cx="2702858" cy="47594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8724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B23C015-0EC4-CA6C-8AA6-87A4226F44A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EF3335-939A-9B93-0848-E01C7082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400" b="1">
                <a:latin typeface="Algerian"/>
              </a:rPr>
              <a:t>Grab your lifesavers!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4967E72-124D-2328-DC06-49413CF019B8}"/>
              </a:ext>
            </a:extLst>
          </p:cNvPr>
          <p:cNvSpPr txBox="1"/>
          <p:nvPr/>
        </p:nvSpPr>
        <p:spPr>
          <a:xfrm>
            <a:off x="738114" y="1622342"/>
            <a:ext cx="4135582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4800" b="1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509389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9540-80C7-A035-2FF5-DB504528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108" y="1530790"/>
            <a:ext cx="5735781" cy="970306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latin typeface="Arial Nova"/>
              </a:rPr>
              <a:t>Overview</a:t>
            </a:r>
            <a:endParaRPr lang="en-US" sz="4800" b="1">
              <a:latin typeface="Arial Nova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AE712-523D-526A-39A2-209E65934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93782" y="2900071"/>
            <a:ext cx="8200145" cy="34730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571500">
              <a:buChar char="•"/>
            </a:pPr>
            <a:r>
              <a:rPr lang="en-US" sz="4400">
                <a:ea typeface="Calibri"/>
                <a:cs typeface="Calibri" panose="020F0502020204030204"/>
              </a:rPr>
              <a:t>Survivability Predictions</a:t>
            </a:r>
          </a:p>
          <a:p>
            <a:pPr marL="571500" indent="-571500">
              <a:buChar char="•"/>
            </a:pPr>
            <a:r>
              <a:rPr lang="en-US" sz="4400">
                <a:ea typeface="Calibri"/>
                <a:cs typeface="Calibri" panose="020F0502020204030204"/>
              </a:rPr>
              <a:t>Dataset Description</a:t>
            </a:r>
          </a:p>
          <a:p>
            <a:pPr marL="571500" indent="-571500">
              <a:buChar char="•"/>
            </a:pPr>
            <a:r>
              <a:rPr lang="en-US" sz="4400">
                <a:ea typeface="Calibri"/>
                <a:cs typeface="Calibri" panose="020F0502020204030204"/>
              </a:rPr>
              <a:t>Preprocessing</a:t>
            </a:r>
          </a:p>
          <a:p>
            <a:pPr marL="571500" indent="-571500">
              <a:buChar char="•"/>
            </a:pPr>
            <a:r>
              <a:rPr lang="en-US" sz="4400">
                <a:ea typeface="Calibri"/>
                <a:cs typeface="Calibri" panose="020F0502020204030204"/>
              </a:rPr>
              <a:t>Model Training and Evaluation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014EAB-9F21-6223-8A86-372BE502F3FC}"/>
              </a:ext>
            </a:extLst>
          </p:cNvPr>
          <p:cNvSpPr txBox="1">
            <a:spLocks/>
          </p:cNvSpPr>
          <p:nvPr/>
        </p:nvSpPr>
        <p:spPr>
          <a:xfrm>
            <a:off x="228600" y="0"/>
            <a:ext cx="11734799" cy="13811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>
                <a:latin typeface="Algerian"/>
              </a:rPr>
              <a:t>Titanic – A Survival Story</a:t>
            </a:r>
            <a:endParaRPr lang="en-US" sz="6600" b="1"/>
          </a:p>
        </p:txBody>
      </p:sp>
    </p:spTree>
    <p:extLst>
      <p:ext uri="{BB962C8B-B14F-4D97-AF65-F5344CB8AC3E}">
        <p14:creationId xmlns:p14="http://schemas.microsoft.com/office/powerpoint/2010/main" val="3455233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9540-80C7-A035-2FF5-DB504528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33799"/>
            <a:ext cx="5735781" cy="970306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Arial Nova" panose="020F0502020204030204" pitchFamily="34" charset="0"/>
                <a:cs typeface="Calibri Light"/>
              </a:rPr>
              <a:t>How Many Survived  </a:t>
            </a:r>
            <a:endParaRPr lang="en-US" sz="4000" b="1">
              <a:latin typeface="Arial Nova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AE712-523D-526A-39A2-209E65934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848" y="2743200"/>
            <a:ext cx="4721726" cy="3019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cs typeface="Calibri" panose="020F0502020204030204"/>
              </a:rPr>
              <a:t>Of the dataset we have 821</a:t>
            </a:r>
          </a:p>
          <a:p>
            <a:pPr marL="742950" lvl="1" indent="-285750">
              <a:buChar char="•"/>
            </a:pPr>
            <a:r>
              <a:rPr lang="en-US" sz="3600">
                <a:cs typeface="Calibri" panose="020F0502020204030204"/>
              </a:rPr>
              <a:t>~ 500 – Perished (0)</a:t>
            </a:r>
          </a:p>
          <a:p>
            <a:pPr marL="742950" lvl="1" indent="-285750">
              <a:buChar char="•"/>
            </a:pPr>
            <a:r>
              <a:rPr lang="en-US" sz="3600">
                <a:cs typeface="Calibri" panose="020F0502020204030204"/>
              </a:rPr>
              <a:t>~ 300 – Survived (1)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014EAB-9F21-6223-8A86-372BE502F3FC}"/>
              </a:ext>
            </a:extLst>
          </p:cNvPr>
          <p:cNvSpPr txBox="1">
            <a:spLocks/>
          </p:cNvSpPr>
          <p:nvPr/>
        </p:nvSpPr>
        <p:spPr>
          <a:xfrm>
            <a:off x="1604884" y="180975"/>
            <a:ext cx="9311426" cy="9703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latin typeface="Algerian"/>
              </a:rPr>
              <a:t>Titanic – A </a:t>
            </a:r>
            <a:r>
              <a:rPr lang="en-US" sz="4900" b="1">
                <a:latin typeface="Algerian"/>
              </a:rPr>
              <a:t>Survival</a:t>
            </a:r>
            <a:r>
              <a:rPr lang="en-US" sz="4800" b="1">
                <a:latin typeface="Algerian"/>
              </a:rPr>
              <a:t> Story</a:t>
            </a:r>
            <a:endParaRPr lang="en-US" sz="4800" b="1"/>
          </a:p>
        </p:txBody>
      </p:sp>
      <p:pic>
        <p:nvPicPr>
          <p:cNvPr id="7" name="Picture Placeholder 6" descr="A graph with blue squares and white text&#10;&#10;Description automatically generated">
            <a:extLst>
              <a:ext uri="{FF2B5EF4-FFF2-40B4-BE49-F238E27FC236}">
                <a16:creationId xmlns:a16="http://schemas.microsoft.com/office/drawing/2014/main" id="{D91C83F5-BBA9-981B-5D0D-0E050B68A36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828" r="4828"/>
          <a:stretch/>
        </p:blipFill>
        <p:spPr>
          <a:xfrm>
            <a:off x="5355701" y="1516377"/>
            <a:ext cx="6517451" cy="46485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8728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400F-A097-8A7B-A90D-BC3A8E1A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39" y="1390272"/>
            <a:ext cx="4542704" cy="1369264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Arial Nova" panose="020B0504020202020204" pitchFamily="34" charset="0"/>
                <a:cs typeface="Calibri Light"/>
              </a:rPr>
              <a:t>Breakdown of Survival by Sex</a:t>
            </a:r>
            <a:endParaRPr lang="en-US" sz="4000" b="1">
              <a:latin typeface="Arial Nova" panose="020B05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0EB12-C726-222F-A4B4-9FF128FFD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998527"/>
            <a:ext cx="4542704" cy="41564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cs typeface="Calibri"/>
              </a:rPr>
              <a:t>Perished</a:t>
            </a:r>
          </a:p>
          <a:p>
            <a:pPr marL="285750" indent="-285750">
              <a:buChar char="•"/>
            </a:pPr>
            <a:r>
              <a:rPr lang="en-US" sz="2800">
                <a:cs typeface="Calibri"/>
              </a:rPr>
              <a:t>~ Over 400 male</a:t>
            </a:r>
          </a:p>
          <a:p>
            <a:pPr marL="285750" indent="-285750">
              <a:buChar char="•"/>
            </a:pPr>
            <a:r>
              <a:rPr lang="en-US" sz="2800">
                <a:cs typeface="Calibri"/>
              </a:rPr>
              <a:t>~ 100 female</a:t>
            </a:r>
          </a:p>
          <a:p>
            <a:pPr marL="285750" indent="-285750">
              <a:buChar char="•"/>
            </a:pPr>
            <a:endParaRPr lang="en-US" sz="2800">
              <a:cs typeface="Calibri"/>
            </a:endParaRPr>
          </a:p>
          <a:p>
            <a:r>
              <a:rPr lang="en-US" sz="3600" b="1">
                <a:cs typeface="Calibri"/>
              </a:rPr>
              <a:t>Survived</a:t>
            </a:r>
          </a:p>
          <a:p>
            <a:pPr marL="285750" indent="-285750">
              <a:buChar char="•"/>
            </a:pPr>
            <a:r>
              <a:rPr lang="en-US" sz="2800">
                <a:cs typeface="Calibri"/>
              </a:rPr>
              <a:t>~ 100 male</a:t>
            </a:r>
          </a:p>
          <a:p>
            <a:pPr marL="285750" indent="-285750">
              <a:buChar char="•"/>
            </a:pPr>
            <a:r>
              <a:rPr lang="en-US" sz="2800">
                <a:cs typeface="Calibri"/>
              </a:rPr>
              <a:t>~ 200 female</a:t>
            </a:r>
          </a:p>
        </p:txBody>
      </p:sp>
      <p:pic>
        <p:nvPicPr>
          <p:cNvPr id="8" name="Picture Placeholder 7" descr="A graph with blue and pink bars&#10;&#10;Description automatically generated">
            <a:extLst>
              <a:ext uri="{FF2B5EF4-FFF2-40B4-BE49-F238E27FC236}">
                <a16:creationId xmlns:a16="http://schemas.microsoft.com/office/drawing/2014/main" id="{21EC5AE1-3E83-967B-DA50-990B1532F9D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962" r="6962"/>
          <a:stretch/>
        </p:blipFill>
        <p:spPr>
          <a:xfrm>
            <a:off x="5908386" y="1787235"/>
            <a:ext cx="6056650" cy="48897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6AB16E-18D6-E7D5-C1F5-05433156C1E2}"/>
              </a:ext>
            </a:extLst>
          </p:cNvPr>
          <p:cNvSpPr txBox="1">
            <a:spLocks/>
          </p:cNvSpPr>
          <p:nvPr/>
        </p:nvSpPr>
        <p:spPr>
          <a:xfrm>
            <a:off x="1604884" y="180975"/>
            <a:ext cx="9311426" cy="9703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latin typeface="Algerian"/>
              </a:rPr>
              <a:t>Titanic – A </a:t>
            </a:r>
            <a:r>
              <a:rPr lang="en-US" sz="4900" b="1">
                <a:latin typeface="Algerian"/>
              </a:rPr>
              <a:t>Survival</a:t>
            </a:r>
            <a:r>
              <a:rPr lang="en-US" sz="4800" b="1">
                <a:latin typeface="Algerian"/>
              </a:rPr>
              <a:t> Story</a:t>
            </a:r>
            <a:endParaRPr lang="en-US" sz="4800" b="1"/>
          </a:p>
        </p:txBody>
      </p:sp>
    </p:spTree>
    <p:extLst>
      <p:ext uri="{BB962C8B-B14F-4D97-AF65-F5344CB8AC3E}">
        <p14:creationId xmlns:p14="http://schemas.microsoft.com/office/powerpoint/2010/main" val="3883570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3EC1-D0F9-E75C-A8C8-927EACAD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268" y="657999"/>
            <a:ext cx="4560557" cy="800100"/>
          </a:xfrm>
        </p:spPr>
        <p:txBody>
          <a:bodyPr>
            <a:normAutofit/>
          </a:bodyPr>
          <a:lstStyle/>
          <a:p>
            <a:r>
              <a:rPr lang="en-US" sz="3600" b="1">
                <a:latin typeface="Arial Nova" panose="020B0504020202020204" pitchFamily="34" charset="0"/>
                <a:cs typeface="Calibri Light"/>
              </a:rPr>
              <a:t>Survival by Class</a:t>
            </a:r>
            <a:endParaRPr lang="en-US" sz="3600" b="1">
              <a:latin typeface="Arial Nova" panose="020B05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C72C90-6DBE-1245-C9A0-342F4BE9AED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591" r="3591"/>
          <a:stretch/>
        </p:blipFill>
        <p:spPr>
          <a:xfrm>
            <a:off x="5377825" y="1245566"/>
            <a:ext cx="6557112" cy="5426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E6C18-1AA3-11D4-D7E5-27140DAF0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7063" y="1483114"/>
            <a:ext cx="4735851" cy="542685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85750">
              <a:buChar char="•"/>
            </a:pPr>
            <a:r>
              <a:rPr lang="en-US" sz="2800" b="1">
                <a:cs typeface="Calibri"/>
              </a:rPr>
              <a:t>Class 1 - Upper Class</a:t>
            </a:r>
            <a:r>
              <a:rPr lang="en-US" sz="2400" b="1">
                <a:cs typeface="Calibri"/>
              </a:rPr>
              <a:t> </a:t>
            </a:r>
            <a:endParaRPr lang="en-US" sz="4400" b="1"/>
          </a:p>
          <a:p>
            <a:pPr marL="742950" lvl="1" indent="-285750">
              <a:buChar char="•"/>
            </a:pPr>
            <a:r>
              <a:rPr lang="en-US" sz="2400">
                <a:cs typeface="Calibri"/>
              </a:rPr>
              <a:t>Perished</a:t>
            </a:r>
          </a:p>
          <a:p>
            <a:pPr marL="1200150" lvl="2" indent="-285750">
              <a:buChar char="•"/>
            </a:pPr>
            <a:r>
              <a:rPr lang="en-US" sz="2400">
                <a:cs typeface="Calibri"/>
              </a:rPr>
              <a:t>~70 </a:t>
            </a:r>
          </a:p>
          <a:p>
            <a:pPr marL="742950" lvl="1" indent="-285750">
              <a:buChar char="•"/>
            </a:pPr>
            <a:r>
              <a:rPr lang="en-US" sz="2400">
                <a:cs typeface="Calibri"/>
              </a:rPr>
              <a:t>Survived</a:t>
            </a:r>
          </a:p>
          <a:p>
            <a:pPr marL="1200150" lvl="2" indent="-285750">
              <a:buChar char="•"/>
            </a:pPr>
            <a:r>
              <a:rPr lang="en-US" sz="2400">
                <a:cs typeface="Calibri"/>
              </a:rPr>
              <a:t>~150 </a:t>
            </a:r>
          </a:p>
          <a:p>
            <a:pPr marL="285750" indent="-285750">
              <a:buChar char="•"/>
            </a:pPr>
            <a:r>
              <a:rPr lang="en-US" sz="2800" b="1">
                <a:cs typeface="Calibri"/>
              </a:rPr>
              <a:t>Class 2 - Middle Class</a:t>
            </a: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US" sz="2400">
                <a:cs typeface="Calibri"/>
              </a:rPr>
              <a:t>Perished</a:t>
            </a:r>
          </a:p>
          <a:p>
            <a:pPr marL="1200150" lvl="2" indent="-285750">
              <a:buFont typeface="Arial,Sans-Serif" panose="020B0604020202020204" pitchFamily="34" charset="0"/>
              <a:buChar char="•"/>
            </a:pPr>
            <a:r>
              <a:rPr lang="en-US" sz="2400">
                <a:cs typeface="Calibri"/>
              </a:rPr>
              <a:t>~100 </a:t>
            </a: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US" sz="2400">
                <a:cs typeface="Calibri"/>
              </a:rPr>
              <a:t>Survived</a:t>
            </a:r>
          </a:p>
          <a:p>
            <a:pPr marL="1200150" lvl="2" indent="-285750">
              <a:buFont typeface="Arial,Sans-Serif" panose="020B0604020202020204" pitchFamily="34" charset="0"/>
              <a:buChar char="•"/>
            </a:pPr>
            <a:r>
              <a:rPr lang="en-US" sz="2400">
                <a:cs typeface="Calibri"/>
              </a:rPr>
              <a:t>~100 </a:t>
            </a:r>
          </a:p>
          <a:p>
            <a:pPr marL="285750" indent="-285750">
              <a:buChar char="•"/>
            </a:pPr>
            <a:r>
              <a:rPr lang="en-US" sz="2800" b="1">
                <a:cs typeface="Calibri"/>
              </a:rPr>
              <a:t>Class 3 – Lower Class</a:t>
            </a: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US" sz="2400">
                <a:cs typeface="Calibri"/>
              </a:rPr>
              <a:t>Perished</a:t>
            </a:r>
          </a:p>
          <a:p>
            <a:pPr marL="1200150" lvl="2" indent="-285750">
              <a:buFont typeface="Arial,Sans-Serif" panose="020B0604020202020204" pitchFamily="34" charset="0"/>
              <a:buChar char="•"/>
            </a:pPr>
            <a:r>
              <a:rPr lang="en-US" sz="2400">
                <a:cs typeface="Calibri"/>
              </a:rPr>
              <a:t>~350</a:t>
            </a: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US" sz="2400">
                <a:cs typeface="Calibri"/>
              </a:rPr>
              <a:t>Survived</a:t>
            </a:r>
          </a:p>
          <a:p>
            <a:pPr marL="1200150" lvl="2" indent="-285750">
              <a:buFont typeface="Arial,Sans-Serif" panose="020B0604020202020204" pitchFamily="34" charset="0"/>
              <a:buChar char="•"/>
            </a:pPr>
            <a:r>
              <a:rPr lang="en-US" sz="2400">
                <a:cs typeface="Calibri"/>
              </a:rPr>
              <a:t>~125</a:t>
            </a:r>
            <a:endParaRPr lang="en-US" sz="24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03C2F6-02F4-9B5D-B1EC-708D058DADDB}"/>
              </a:ext>
            </a:extLst>
          </p:cNvPr>
          <p:cNvSpPr txBox="1">
            <a:spLocks/>
          </p:cNvSpPr>
          <p:nvPr/>
        </p:nvSpPr>
        <p:spPr>
          <a:xfrm>
            <a:off x="1440287" y="-334806"/>
            <a:ext cx="9311426" cy="12053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latin typeface="Algerian"/>
              </a:rPr>
              <a:t>Titanic – A </a:t>
            </a:r>
            <a:r>
              <a:rPr lang="en-US" sz="4900" b="1">
                <a:latin typeface="Algerian"/>
              </a:rPr>
              <a:t>Survival</a:t>
            </a:r>
            <a:r>
              <a:rPr lang="en-US" sz="4800" b="1">
                <a:latin typeface="Algerian"/>
              </a:rPr>
              <a:t> Story</a:t>
            </a:r>
            <a:endParaRPr lang="en-US" sz="4800" b="1"/>
          </a:p>
        </p:txBody>
      </p:sp>
    </p:spTree>
    <p:extLst>
      <p:ext uri="{BB962C8B-B14F-4D97-AF65-F5344CB8AC3E}">
        <p14:creationId xmlns:p14="http://schemas.microsoft.com/office/powerpoint/2010/main" val="149163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AFFB-E497-DD88-9E38-35573AAF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107386"/>
            <a:ext cx="3932237" cy="873714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latin typeface="Arial Nova" panose="020B0504020202020204" pitchFamily="34" charset="0"/>
                <a:cs typeface="Calibri Light"/>
              </a:rPr>
              <a:t>Age by Class</a:t>
            </a:r>
            <a:endParaRPr lang="en-US" sz="4800" b="1">
              <a:latin typeface="Arial Nova" panose="020B05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38FBF-B762-6D6A-5B78-07EB804C8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3486" y="3284112"/>
            <a:ext cx="4278539" cy="25848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cs typeface="Calibri"/>
              </a:rPr>
              <a:t>Older people are travelling by Class 1 &amp; 2</a:t>
            </a:r>
            <a:endParaRPr lang="en-US" sz="32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C69B03-8503-6D50-EBD9-2405ACAFCCB3}"/>
              </a:ext>
            </a:extLst>
          </p:cNvPr>
          <p:cNvSpPr txBox="1">
            <a:spLocks/>
          </p:cNvSpPr>
          <p:nvPr/>
        </p:nvSpPr>
        <p:spPr>
          <a:xfrm>
            <a:off x="519838" y="-622892"/>
            <a:ext cx="11416368" cy="21805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>
                <a:latin typeface="Algerian"/>
              </a:rPr>
              <a:t>Titanic – A Survival Story</a:t>
            </a:r>
            <a:endParaRPr lang="en-US" sz="6600" b="1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3954FF9-F7F1-5359-9A5B-E30D23EE8A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124" r="5124"/>
          <a:stretch/>
        </p:blipFill>
        <p:spPr>
          <a:xfrm>
            <a:off x="5207951" y="1860642"/>
            <a:ext cx="6818018" cy="48361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4542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2003-4607-9D4D-F5E3-B144A44E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31" y="1847252"/>
            <a:ext cx="5375140" cy="1476960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latin typeface="Arial Nova" panose="020B0504020202020204" pitchFamily="34" charset="0"/>
                <a:cs typeface="Calibri Light"/>
              </a:rPr>
              <a:t>Age of Passengers</a:t>
            </a:r>
            <a:endParaRPr lang="en-US" sz="4800" b="1">
              <a:latin typeface="Arial Nova" panose="020B05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FE26A-4604-8D8F-836A-B979F21EB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0231" y="3809559"/>
            <a:ext cx="5202625" cy="16187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cs typeface="Calibri"/>
              </a:rPr>
              <a:t>Majority of the passengers were from the ages 20-40</a:t>
            </a:r>
          </a:p>
        </p:txBody>
      </p:sp>
      <p:pic>
        <p:nvPicPr>
          <p:cNvPr id="7" name="Picture Placeholder 6" descr="A blue graph with numbers&#10;&#10;Description automatically generated">
            <a:extLst>
              <a:ext uri="{FF2B5EF4-FFF2-40B4-BE49-F238E27FC236}">
                <a16:creationId xmlns:a16="http://schemas.microsoft.com/office/drawing/2014/main" id="{3C0E32FD-8221-722A-8C0C-5AB2DBC539C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alphaModFix/>
          </a:blip>
          <a:srcRect l="9238" r="9238"/>
          <a:stretch/>
        </p:blipFill>
        <p:spPr>
          <a:xfrm>
            <a:off x="5729086" y="2153491"/>
            <a:ext cx="6222683" cy="45415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7A1498C-1B9D-CE01-5B03-0E56FEDFE38A}"/>
              </a:ext>
            </a:extLst>
          </p:cNvPr>
          <p:cNvSpPr txBox="1">
            <a:spLocks/>
          </p:cNvSpPr>
          <p:nvPr/>
        </p:nvSpPr>
        <p:spPr>
          <a:xfrm>
            <a:off x="428171" y="-228930"/>
            <a:ext cx="11335657" cy="14481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>
                <a:latin typeface="Algerian"/>
              </a:rPr>
              <a:t>Titanic – A Survival Story</a:t>
            </a:r>
            <a:endParaRPr lang="en-US" sz="6000" b="1"/>
          </a:p>
        </p:txBody>
      </p:sp>
    </p:spTree>
    <p:extLst>
      <p:ext uri="{BB962C8B-B14F-4D97-AF65-F5344CB8AC3E}">
        <p14:creationId xmlns:p14="http://schemas.microsoft.com/office/powerpoint/2010/main" val="192440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A24A-CC68-B3B9-8ABB-BD2D1246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681" y="1773036"/>
            <a:ext cx="3932237" cy="1152819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latin typeface="Arial Nova" panose="020B0504020202020204" pitchFamily="34" charset="0"/>
                <a:cs typeface="Calibri Light"/>
              </a:rPr>
              <a:t>Fare</a:t>
            </a:r>
            <a:endParaRPr lang="en-US" sz="6000" b="1">
              <a:latin typeface="Arial Nova" panose="020B05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533F12-49E3-FF33-5957-7CFA20077C6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514" r="7514"/>
          <a:stretch/>
        </p:blipFill>
        <p:spPr>
          <a:xfrm>
            <a:off x="5598333" y="1773036"/>
            <a:ext cx="6285088" cy="49582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309BD-6C32-C0A2-B710-4706A52BA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5889" y="3182257"/>
            <a:ext cx="5177820" cy="27432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Majority of the passengers paid between 0-$150</a:t>
            </a:r>
          </a:p>
          <a:p>
            <a:r>
              <a:rPr lang="en-US" sz="2400">
                <a:cs typeface="Calibri"/>
              </a:rPr>
              <a:t>2 people got free rides (Jack won his trip on a poker game)</a:t>
            </a:r>
          </a:p>
          <a:p>
            <a:r>
              <a:rPr lang="en-US" sz="2400">
                <a:cs typeface="Calibri"/>
              </a:rPr>
              <a:t>And only 1 person paid $500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5A0912-DB70-4558-B284-5F0D1C72AD11}"/>
              </a:ext>
            </a:extLst>
          </p:cNvPr>
          <p:cNvSpPr txBox="1">
            <a:spLocks/>
          </p:cNvSpPr>
          <p:nvPr/>
        </p:nvSpPr>
        <p:spPr>
          <a:xfrm>
            <a:off x="0" y="-163170"/>
            <a:ext cx="12192000" cy="12053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>
                <a:latin typeface="Algerian"/>
              </a:rPr>
              <a:t>Titanic – A Survival Story</a:t>
            </a:r>
            <a:endParaRPr lang="en-US" sz="6000" b="1"/>
          </a:p>
        </p:txBody>
      </p:sp>
    </p:spTree>
    <p:extLst>
      <p:ext uri="{BB962C8B-B14F-4D97-AF65-F5344CB8AC3E}">
        <p14:creationId xmlns:p14="http://schemas.microsoft.com/office/powerpoint/2010/main" val="3627715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443BB1-8672-60A0-750C-122BDD3BEF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81" r="181"/>
          <a:stretch/>
        </p:blipFill>
        <p:spPr>
          <a:xfrm>
            <a:off x="5365376" y="1501294"/>
            <a:ext cx="6646834" cy="524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73545B-80AB-1076-EF0D-CDF6A4155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6945" y="2711561"/>
            <a:ext cx="4135583" cy="3811588"/>
          </a:xfrm>
        </p:spPr>
        <p:txBody>
          <a:bodyPr>
            <a:normAutofit/>
          </a:bodyPr>
          <a:lstStyle/>
          <a:p>
            <a:r>
              <a:rPr lang="en-US" sz="2400"/>
              <a:t>We used a heat map to see negative and positive correlation compared to the survived column. </a:t>
            </a:r>
          </a:p>
          <a:p>
            <a:endParaRPr lang="en-US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err="1"/>
              <a:t>Pclass</a:t>
            </a:r>
            <a:r>
              <a:rPr lang="en-US" sz="240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Fare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EF3335-939A-9B93-0848-E01C7082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88" y="-250243"/>
            <a:ext cx="11551023" cy="1170188"/>
          </a:xfrm>
        </p:spPr>
        <p:txBody>
          <a:bodyPr>
            <a:normAutofit/>
          </a:bodyPr>
          <a:lstStyle/>
          <a:p>
            <a:pPr algn="ctr"/>
            <a:r>
              <a:rPr lang="en-US" sz="5400" b="1" kern="1200">
                <a:latin typeface="Algerian"/>
              </a:rPr>
              <a:t>Titanic – A Survival Story</a:t>
            </a:r>
            <a:endParaRPr lang="en-US" sz="5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67E72-124D-2328-DC06-49413CF019B8}"/>
              </a:ext>
            </a:extLst>
          </p:cNvPr>
          <p:cNvSpPr txBox="1"/>
          <p:nvPr/>
        </p:nvSpPr>
        <p:spPr>
          <a:xfrm>
            <a:off x="738114" y="1622342"/>
            <a:ext cx="41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latin typeface="Arial Nova" panose="020B0504020202020204" pitchFamily="34" charset="0"/>
              </a:rPr>
              <a:t>Heat Map </a:t>
            </a:r>
          </a:p>
        </p:txBody>
      </p:sp>
    </p:spTree>
    <p:extLst>
      <p:ext uri="{BB962C8B-B14F-4D97-AF65-F5344CB8AC3E}">
        <p14:creationId xmlns:p14="http://schemas.microsoft.com/office/powerpoint/2010/main" val="1482042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Arial Nova</vt:lpstr>
      <vt:lpstr>Arial,Sans-Serif</vt:lpstr>
      <vt:lpstr>Calibri</vt:lpstr>
      <vt:lpstr>Calibri Light</vt:lpstr>
      <vt:lpstr>Office Theme</vt:lpstr>
      <vt:lpstr>Titanic –  A Survival Story</vt:lpstr>
      <vt:lpstr>Overview</vt:lpstr>
      <vt:lpstr>How Many Survived  </vt:lpstr>
      <vt:lpstr>Breakdown of Survival by Sex</vt:lpstr>
      <vt:lpstr>Survival by Class</vt:lpstr>
      <vt:lpstr>Age by Class</vt:lpstr>
      <vt:lpstr>Age of Passengers</vt:lpstr>
      <vt:lpstr>Fare</vt:lpstr>
      <vt:lpstr>Titanic – A Survival Story</vt:lpstr>
      <vt:lpstr>Titanic – A Survival Story</vt:lpstr>
      <vt:lpstr>Titanic – A Survival Story</vt:lpstr>
      <vt:lpstr>Test Data</vt:lpstr>
      <vt:lpstr>Grab your lifesavers!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Rodriguez</dc:creator>
  <cp:lastModifiedBy>Malav Ghia</cp:lastModifiedBy>
  <cp:revision>4</cp:revision>
  <dcterms:created xsi:type="dcterms:W3CDTF">2023-09-11T23:42:18Z</dcterms:created>
  <dcterms:modified xsi:type="dcterms:W3CDTF">2023-09-19T00:41:42Z</dcterms:modified>
</cp:coreProperties>
</file>