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uioFDWGNWYLX4Q9QqVXnIidsg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BB8515-0A82-4890-9AB1-90070610825A}">
  <a:tblStyle styleId="{4DBB8515-0A82-4890-9AB1-90070610825A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9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0" name="Google Shape;60;p1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9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9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9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" name="Google Shape;67;p19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9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9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9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" name="Google Shape;75;p19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9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1" name="Google Shape;81;p19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3" name="Google Shape;83;p19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" name="Google Shape;85;p19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9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9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9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9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5" name="Google Shape;95;p19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9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9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9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4" name="Google Shape;104;p19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9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9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1" name="Google Shape;111;p19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19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3536" y="-2832"/>
            <a:ext cx="1567968" cy="1672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fr-FR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fr-FR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33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4" name="Google Shape;214;p33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6" name="Google Shape;216;p33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7" name="Google Shape;217;p33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9" name="Google Shape;219;p33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20" name="Google Shape;220;p33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56" name="Google Shape;56;p1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643536" y="-2832"/>
            <a:ext cx="1567968" cy="16720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241" name="Google Shape;241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2" name="Google Shape;242;p1"/>
            <p:cNvPicPr preferRelativeResize="0"/>
            <p:nvPr/>
          </p:nvPicPr>
          <p:blipFill rotWithShape="1">
            <a:blip r:embed="rId4">
              <a:alphaModFix amt="30000"/>
            </a:blip>
            <a:srcRect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Google Shape;243;p1"/>
          <p:cNvSpPr txBox="1">
            <a:spLocks noGrp="1"/>
          </p:cNvSpPr>
          <p:nvPr>
            <p:ph type="ctrTitle" idx="4294967295"/>
          </p:nvPr>
        </p:nvSpPr>
        <p:spPr>
          <a:xfrm>
            <a:off x="5270066" y="1122363"/>
            <a:ext cx="5397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 sz="36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ANALYSE SPATIALE DES CRIMES EN FRANCE</a:t>
            </a:r>
            <a:endParaRPr dirty="0"/>
          </a:p>
        </p:txBody>
      </p:sp>
      <p:sp>
        <p:nvSpPr>
          <p:cNvPr id="244" name="Google Shape;244;p1"/>
          <p:cNvSpPr txBox="1"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fr-FR" dirty="0"/>
              <a:t>PLUSIEURS OUTILS DE SPATIALISATION AFIN DE VISUALISER LES DONNEES CONCERNANT LES CRIMES EN FRANCE</a:t>
            </a:r>
            <a:endParaRPr dirty="0"/>
          </a:p>
        </p:txBody>
      </p:sp>
      <p:pic>
        <p:nvPicPr>
          <p:cNvPr id="245" name="Google Shape;245;p1" descr="Codes sur des papiers"/>
          <p:cNvPicPr preferRelativeResize="0"/>
          <p:nvPr/>
        </p:nvPicPr>
        <p:blipFill rotWithShape="1">
          <a:blip r:embed="rId5">
            <a:alphaModFix/>
          </a:blip>
          <a:srcRect l="28414" r="26465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47" name="Google Shape;247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53" name="Google Shape;253;p1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54" name="Google Shape;254;p1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56" name="Google Shape;256;p1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57" name="Google Shape;257;p1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60" name="Google Shape;260;p1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62" name="Google Shape;262;p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65" name="Google Shape;265;p1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68" name="Google Shape;268;p1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70" name="Google Shape;270;p1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72" name="Google Shape;272;p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74" name="Google Shape;274;p1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78" name="Google Shape;278;p1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79" name="Google Shape;279;p1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1" name="Google Shape;281;p1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2" name="Google Shape;282;p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4" name="Google Shape;284;p1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6" name="Google Shape;286;p1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89" name="Google Shape;289;p1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1" name="Google Shape;291;p1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4" name="Google Shape;294;p1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5" name="Google Shape;295;p1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298" name="Google Shape;298;p1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</p:sp>
        <p:sp>
          <p:nvSpPr>
            <p:cNvPr id="300" name="Google Shape;300;p1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302" name="Google Shape;302;p1"/>
            <p:cNvSpPr/>
            <p:nvPr/>
          </p:nvSpPr>
          <p:spPr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l" t="t" r="r" b="b"/>
              <a:pathLst>
                <a:path w="263" h="323" extrusionOk="0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3" name="Google Shape;303;p1"/>
            <p:cNvSpPr/>
            <p:nvPr/>
          </p:nvSpPr>
          <p:spPr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l" t="t" r="r" b="b"/>
              <a:pathLst>
                <a:path w="188" h="727" extrusionOk="0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6" name="Google Shape;306;p1"/>
            <p:cNvSpPr/>
            <p:nvPr/>
          </p:nvSpPr>
          <p:spPr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l" t="t" r="r" b="b"/>
              <a:pathLst>
                <a:path w="192" h="973" extrusionOk="0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8" name="Google Shape;308;p1"/>
            <p:cNvSpPr/>
            <p:nvPr/>
          </p:nvSpPr>
          <p:spPr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l" t="t" r="r" b="b"/>
              <a:pathLst>
                <a:path w="194" h="1135" extrusionOk="0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0" name="Google Shape;310;p1"/>
            <p:cNvSpPr/>
            <p:nvPr/>
          </p:nvSpPr>
          <p:spPr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gradFill>
              <a:gsLst>
                <a:gs pos="0">
                  <a:srgbClr val="82FFFF">
                    <a:alpha val="80000"/>
                  </a:srgbClr>
                </a:gs>
                <a:gs pos="100000">
                  <a:srgbClr val="3B95DE">
                    <a:alpha val="6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1"/>
          <p:cNvSpPr txBox="1">
            <a:spLocks noGrp="1"/>
          </p:cNvSpPr>
          <p:nvPr>
            <p:ph type="ftr" idx="11"/>
          </p:nvPr>
        </p:nvSpPr>
        <p:spPr>
          <a:xfrm>
            <a:off x="2215181" y="5480050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DELORD – DURUFLE – QUINOT  - VUYLSTEKER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/>
              <a:t>PREMIÈRES ANALYSES</a:t>
            </a:r>
            <a:endParaRPr/>
          </a:p>
        </p:txBody>
      </p:sp>
      <p:sp>
        <p:nvSpPr>
          <p:cNvPr id="632" name="Google Shape;632;p1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5400000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/>
              <a:t>Un exemple extrême : Stupéfiants/vols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P-value très satisfaisante : 2,2 e -16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R² peu satisfaisant : 0,8301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L’étude des résidus confirme cette situation</a:t>
            </a:r>
            <a:endParaRPr/>
          </a:p>
          <a:p>
            <a:pPr marL="685800" lvl="1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fr-FR"/>
              <a:t>Toutefois, il sera choisi de travailler avec la somme de toutes les infractions par la suite au vu de leur linéarité globale.</a:t>
            </a:r>
            <a:endParaRPr/>
          </a:p>
        </p:txBody>
      </p:sp>
      <p:pic>
        <p:nvPicPr>
          <p:cNvPr id="633" name="Google Shape;63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2222" y="2397934"/>
            <a:ext cx="5650589" cy="329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/>
              <a:t>PREMIÈRES ANALYSES</a:t>
            </a:r>
            <a:endParaRPr/>
          </a:p>
        </p:txBody>
      </p:sp>
      <p:sp>
        <p:nvSpPr>
          <p:cNvPr id="639" name="Google Shape;639;p1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5400000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/>
              <a:t>Deuxième plot : la population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De nouvelles données corrélées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/>
              <a:t>nb ménages / nb personnes / population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/>
              <a:t>niveau de diplômes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/>
              <a:t>données concernant les plus pauvres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fr-FR" sz="2200"/>
              <a:t>Les données concernant les revenus sont les moins liées</a:t>
            </a:r>
            <a:endParaRPr/>
          </a:p>
          <a:p>
            <a:pPr marL="685800" lvl="1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/>
          </a:p>
          <a:p>
            <a:pPr marL="685800" lvl="1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/>
          </a:p>
        </p:txBody>
      </p:sp>
      <p:pic>
        <p:nvPicPr>
          <p:cNvPr id="640" name="Google Shape;640;p11" descr="Une image contenant tabl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5198" y="1540551"/>
            <a:ext cx="5650589" cy="296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3062" y="4427725"/>
            <a:ext cx="2670362" cy="22944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12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7" name="Google Shape;647;p1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48" name="Google Shape;648;p1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4" name="Google Shape;654;p1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5" name="Google Shape;655;p1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7" name="Google Shape;657;p1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8" name="Google Shape;658;p1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1" name="Google Shape;661;p1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3" name="Google Shape;663;p1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6" name="Google Shape;666;p1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9" name="Google Shape;669;p1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1" name="Google Shape;671;p1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3" name="Google Shape;673;p1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5" name="Google Shape;675;p1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79" name="Google Shape;679;p1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0" name="Google Shape;680;p1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2" name="Google Shape;682;p1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3" name="Google Shape;683;p1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5" name="Google Shape;685;p1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7" name="Google Shape;687;p1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0" name="Google Shape;690;p1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2" name="Google Shape;692;p1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5" name="Google Shape;695;p1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6" name="Google Shape;696;p1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9" name="Google Shape;699;p1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1" name="Google Shape;701;p1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03" name="Google Shape;703;p12"/>
          <p:cNvGrpSpPr/>
          <p:nvPr/>
        </p:nvGrpSpPr>
        <p:grpSpPr>
          <a:xfrm>
            <a:off x="0" y="-1"/>
            <a:ext cx="2305051" cy="6858001"/>
            <a:chOff x="0" y="0"/>
            <a:chExt cx="2305051" cy="6858001"/>
          </a:xfrm>
        </p:grpSpPr>
        <p:sp>
          <p:nvSpPr>
            <p:cNvPr id="704" name="Google Shape;704;p1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10" name="Google Shape;710;p1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11" name="Google Shape;711;p1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13" name="Google Shape;713;p1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14" name="Google Shape;714;p1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17" name="Google Shape;717;p1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19" name="Google Shape;719;p1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22" name="Google Shape;722;p1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25" name="Google Shape;725;p1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27" name="Google Shape;727;p1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29" name="Google Shape;729;p1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31" name="Google Shape;731;p1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35" name="Google Shape;735;p1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36" name="Google Shape;736;p1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38" name="Google Shape;738;p1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39" name="Google Shape;739;p1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41" name="Google Shape;741;p1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43" name="Google Shape;743;p1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46" name="Google Shape;746;p1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48" name="Google Shape;748;p1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51" name="Google Shape;751;p1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52" name="Google Shape;752;p1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55" name="Google Shape;755;p1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757" name="Google Shape;757;p1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12"/>
          <p:cNvSpPr/>
          <p:nvPr/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9" name="Google Shape;759;p12"/>
          <p:cNvSpPr txBox="1">
            <a:spLocks noGrp="1"/>
          </p:cNvSpPr>
          <p:nvPr>
            <p:ph type="title"/>
          </p:nvPr>
        </p:nvSpPr>
        <p:spPr>
          <a:xfrm>
            <a:off x="4654296" y="963613"/>
            <a:ext cx="6809100" cy="5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br>
              <a:rPr lang="fr-FR" sz="4900"/>
            </a:br>
            <a:br>
              <a:rPr lang="fr-FR" sz="4900"/>
            </a:br>
            <a:r>
              <a:rPr lang="fr-FR" sz="4900"/>
              <a:t>ÉTUDES DES RELATIONS CAUSES-CONSÉQUENCES</a:t>
            </a:r>
            <a:endParaRPr sz="2500"/>
          </a:p>
        </p:txBody>
      </p:sp>
      <p:sp>
        <p:nvSpPr>
          <p:cNvPr id="761" name="Google Shape;761;p12"/>
          <p:cNvSpPr/>
          <p:nvPr/>
        </p:nvSpPr>
        <p:spPr>
          <a:xfrm>
            <a:off x="4780856" y="500924"/>
            <a:ext cx="1784250" cy="1784250"/>
          </a:xfrm>
          <a:prstGeom prst="ellipse">
            <a:avLst/>
          </a:prstGeom>
          <a:solidFill>
            <a:srgbClr val="DCE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DELORD – DURUFLE - QUINOT</a:t>
            </a:r>
            <a:r>
              <a:rPr lang="fr-FR" b="0" i="0" u="none" strike="noStrike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 - VUYLSTEKER</a:t>
            </a:r>
            <a:endParaRPr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88C90D9-95BA-4803-8C5F-2E1AC3340E0B}"/>
              </a:ext>
            </a:extLst>
          </p:cNvPr>
          <p:cNvGrpSpPr/>
          <p:nvPr/>
        </p:nvGrpSpPr>
        <p:grpSpPr>
          <a:xfrm>
            <a:off x="5116299" y="964020"/>
            <a:ext cx="1113364" cy="966006"/>
            <a:chOff x="7829752" y="1883835"/>
            <a:chExt cx="1113364" cy="966006"/>
          </a:xfrm>
        </p:grpSpPr>
        <p:pic>
          <p:nvPicPr>
            <p:cNvPr id="121" name="Picture 4">
              <a:extLst>
                <a:ext uri="{FF2B5EF4-FFF2-40B4-BE49-F238E27FC236}">
                  <a16:creationId xmlns:a16="http://schemas.microsoft.com/office/drawing/2014/main" id="{AED91D3A-A952-47E7-9F71-FFDB60A24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6711" l="9211" r="89474">
                          <a14:foregroundMark x1="42105" y1="5263" x2="42105" y2="5263"/>
                          <a14:foregroundMark x1="49342" y1="92105" x2="49342" y2="92105"/>
                          <a14:foregroundMark x1="49342" y1="97368" x2="49342" y2="97368"/>
                          <a14:foregroundMark x1="52632" y1="2632" x2="52632" y2="2632"/>
                          <a14:foregroundMark x1="49342" y1="0" x2="49342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1286" y="1914385"/>
              <a:ext cx="401830" cy="40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>
              <a:extLst>
                <a:ext uri="{FF2B5EF4-FFF2-40B4-BE49-F238E27FC236}">
                  <a16:creationId xmlns:a16="http://schemas.microsoft.com/office/drawing/2014/main" id="{51F7325A-FB46-4D9E-B51F-20BFEF8CA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6711" l="9211" r="89474">
                          <a14:foregroundMark x1="42105" y1="5263" x2="42105" y2="5263"/>
                          <a14:foregroundMark x1="49342" y1="92105" x2="49342" y2="92105"/>
                          <a14:foregroundMark x1="49342" y1="97368" x2="49342" y2="97368"/>
                          <a14:foregroundMark x1="52632" y1="2632" x2="52632" y2="2632"/>
                          <a14:foregroundMark x1="49342" y1="0" x2="49342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752" y="1883835"/>
              <a:ext cx="803661" cy="803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4">
              <a:extLst>
                <a:ext uri="{FF2B5EF4-FFF2-40B4-BE49-F238E27FC236}">
                  <a16:creationId xmlns:a16="http://schemas.microsoft.com/office/drawing/2014/main" id="{803E025A-0201-451A-A6BE-9559ED708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6711" l="9211" r="89474">
                          <a14:foregroundMark x1="42105" y1="5263" x2="42105" y2="5263"/>
                          <a14:foregroundMark x1="49342" y1="92105" x2="49342" y2="92105"/>
                          <a14:foregroundMark x1="49342" y1="97368" x2="49342" y2="97368"/>
                          <a14:foregroundMark x1="52632" y1="2632" x2="52632" y2="2632"/>
                          <a14:foregroundMark x1="49342" y1="0" x2="49342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4094" y="2336112"/>
              <a:ext cx="513729" cy="513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/>
              <a:t>ÉTUDES</a:t>
            </a:r>
            <a:r>
              <a:rPr lang="fr-FR" sz="3600"/>
              <a:t> DES RELATIONS CAUSES-CONSÉQUENCES</a:t>
            </a:r>
            <a:endParaRPr/>
          </a:p>
        </p:txBody>
      </p:sp>
      <p:sp>
        <p:nvSpPr>
          <p:cNvPr id="769" name="Google Shape;769;p1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5400000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/>
              <a:t>Simplification et enrichissement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Conservation :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fr-FR"/>
              <a:t>Revenu médian, sans diplômes, diplômes premier cycle, diplômes supérieurs, revenu médian des plus pauvres, intensité de pauvreté.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Ajout et calculs :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fr-FR"/>
              <a:t>Taux de chômage, nombre total de délits, nombre de délits par habitant</a:t>
            </a:r>
            <a:endParaRPr/>
          </a:p>
        </p:txBody>
      </p:sp>
      <p:sp>
        <p:nvSpPr>
          <p:cNvPr id="770" name="Google Shape;770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DELORD – DURUFLE - QUINOT</a:t>
            </a:r>
            <a:r>
              <a:rPr lang="fr-FR" b="0" i="0" u="none" strike="noStrike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 - VUYLSTEKER</a:t>
            </a:r>
            <a:endParaRPr dirty="0"/>
          </a:p>
        </p:txBody>
      </p:sp>
      <p:pic>
        <p:nvPicPr>
          <p:cNvPr id="771" name="Google Shape;77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2223" y="2122814"/>
            <a:ext cx="5650588" cy="401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/>
              <a:t>ÉTUDES</a:t>
            </a:r>
            <a:r>
              <a:rPr lang="fr-FR" sz="3600"/>
              <a:t> DES RELATIONS CAUSES-CONSÉQUENCES</a:t>
            </a:r>
            <a:endParaRPr/>
          </a:p>
        </p:txBody>
      </p:sp>
      <p:sp>
        <p:nvSpPr>
          <p:cNvPr id="777" name="Google Shape;777;p1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5400000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/>
              <a:t>Analyse en composantes principales (ACP)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Identification à priori d’outliers :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fr-FR"/>
              <a:t>Une ACP sans outliers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fr-FR"/>
              <a:t>Une ACP sans outliers</a:t>
            </a:r>
            <a:endParaRPr/>
          </a:p>
          <a:p>
            <a:pPr marL="1143000" lvl="2" indent="-85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Choix de travailler avec les outliers :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</a:pPr>
            <a:r>
              <a:rPr lang="fr-FR"/>
              <a:t>3 dimensions permettent de conserver près de 90% de la variance (4 sans les outliers) </a:t>
            </a:r>
            <a:endParaRPr/>
          </a:p>
        </p:txBody>
      </p:sp>
      <p:sp>
        <p:nvSpPr>
          <p:cNvPr id="778" name="Google Shape;778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DELORD – DURUFLE - QUINOT</a:t>
            </a:r>
            <a:r>
              <a:rPr lang="fr-FR" b="0" i="0" u="none" strike="noStrike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 - VUYLSTEKER</a:t>
            </a:r>
            <a:endParaRPr dirty="0"/>
          </a:p>
        </p:txBody>
      </p:sp>
      <p:pic>
        <p:nvPicPr>
          <p:cNvPr id="779" name="Google Shape;77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7348" y="2051978"/>
            <a:ext cx="3045371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7348" y="4607003"/>
            <a:ext cx="3038758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14"/>
          <p:cNvSpPr txBox="1"/>
          <p:nvPr/>
        </p:nvSpPr>
        <p:spPr>
          <a:xfrm>
            <a:off x="8435741" y="1631231"/>
            <a:ext cx="2221971" cy="5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lang="fr-F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ACP sans outliers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2" name="Google Shape;782;p14"/>
          <p:cNvSpPr txBox="1"/>
          <p:nvPr/>
        </p:nvSpPr>
        <p:spPr>
          <a:xfrm>
            <a:off x="8435741" y="4211978"/>
            <a:ext cx="2221971" cy="53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lang="fr-F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ACP avec outliers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/>
              <a:t>ÉTUDES</a:t>
            </a:r>
            <a:r>
              <a:rPr lang="fr-FR" sz="3600"/>
              <a:t> DES RELATIONS CAUSES-CONSÉQUENCES</a:t>
            </a:r>
            <a:endParaRPr/>
          </a:p>
        </p:txBody>
      </p:sp>
      <p:sp>
        <p:nvSpPr>
          <p:cNvPr id="788" name="Google Shape;788;p1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5400000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/>
              <a:t>Exploitation des résultats de l’ACP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Identification de 2 catégories :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/>
              <a:t>Forte corrélation en interne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/>
              <a:t>Forte indépendance entre elles</a:t>
            </a:r>
            <a:endParaRPr sz="2200"/>
          </a:p>
          <a:p>
            <a:pPr marL="1143000" lvl="2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/>
          </a:p>
          <a:p>
            <a:pPr marL="1143000" lvl="2" indent="-85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endParaRPr/>
          </a:p>
        </p:txBody>
      </p:sp>
      <p:sp>
        <p:nvSpPr>
          <p:cNvPr id="789" name="Google Shape;789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DELORD – DURUFLE - QUINOT</a:t>
            </a:r>
            <a:r>
              <a:rPr lang="fr-FR" b="0" i="0" u="none" strike="noStrike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 - VUYLSTEKER</a:t>
            </a:r>
            <a:endParaRPr dirty="0"/>
          </a:p>
        </p:txBody>
      </p:sp>
      <p:pic>
        <p:nvPicPr>
          <p:cNvPr id="790" name="Google Shape;79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9847" y="2234898"/>
            <a:ext cx="5650588" cy="401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6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r>
              <a:rPr lang="fr-FR" sz="2500"/>
              <a:t>CONCLUSION</a:t>
            </a:r>
            <a:endParaRPr/>
          </a:p>
        </p:txBody>
      </p:sp>
      <p:sp>
        <p:nvSpPr>
          <p:cNvPr id="796" name="Google Shape;796;p1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58943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fr-FR"/>
              <a:t>La criminalité pourrait être peu, voire pas, liée au taux de chômage.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fr-FR"/>
              <a:t>L’éducation pourrait être un facteur prédominant d’émergence de la criminalité.</a:t>
            </a:r>
            <a:endParaRPr/>
          </a:p>
        </p:txBody>
      </p:sp>
      <p:pic>
        <p:nvPicPr>
          <p:cNvPr id="797" name="Google Shape;797;p16" descr="Loupe montrant des performances en baisse"/>
          <p:cNvPicPr preferRelativeResize="0"/>
          <p:nvPr/>
        </p:nvPicPr>
        <p:blipFill rotWithShape="1">
          <a:blip r:embed="rId4">
            <a:alphaModFix/>
          </a:blip>
          <a:srcRect l="11139" r="41627" b="2"/>
          <a:stretch/>
        </p:blipFill>
        <p:spPr>
          <a:xfrm>
            <a:off x="7162793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798" name="Google Shape;798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</a:pPr>
            <a:r>
              <a:rPr lang="fr-FR" b="0" i="0" u="none" strike="noStrike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DELORD – DURUFLE - QUINOT - VUYLSTEKER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Google Shape;803;p17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1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05" name="Google Shape;805;p17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806" name="Google Shape;806;p17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10" name="Google Shape;810;p1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12" name="Google Shape;812;p17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13" name="Google Shape;813;p17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16" name="Google Shape;816;p17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17" name="Google Shape;817;p17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818" name="Google Shape;818;p1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19" name="Google Shape;819;p1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20" name="Google Shape;820;p1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21" name="Google Shape;821;p17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24" name="Google Shape;824;p1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26" name="Google Shape;826;p17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28" name="Google Shape;828;p1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29" name="Google Shape;829;p17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32" name="Google Shape;832;p17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3" name="Google Shape;833;p17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834" name="Google Shape;834;p1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35" name="Google Shape;835;p17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38" name="Google Shape;838;p17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40" name="Google Shape;840;p1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42" name="Google Shape;842;p17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44" name="Google Shape;844;p17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46" name="Google Shape;846;p17"/>
          <p:cNvSpPr/>
          <p:nvPr/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847" name="Google Shape;847;p17"/>
          <p:cNvGrpSpPr/>
          <p:nvPr/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848" name="Google Shape;848;p17"/>
            <p:cNvSpPr/>
            <p:nvPr/>
          </p:nvSpPr>
          <p:spPr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54" name="Google Shape;854;p17"/>
            <p:cNvSpPr/>
            <p:nvPr/>
          </p:nvSpPr>
          <p:spPr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55" name="Google Shape;855;p17"/>
            <p:cNvSpPr/>
            <p:nvPr/>
          </p:nvSpPr>
          <p:spPr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57" name="Google Shape;857;p17"/>
            <p:cNvSpPr/>
            <p:nvPr/>
          </p:nvSpPr>
          <p:spPr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58" name="Google Shape;858;p17"/>
            <p:cNvSpPr/>
            <p:nvPr/>
          </p:nvSpPr>
          <p:spPr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61" name="Google Shape;861;p17"/>
            <p:cNvSpPr/>
            <p:nvPr/>
          </p:nvSpPr>
          <p:spPr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63" name="Google Shape;863;p17"/>
            <p:cNvSpPr/>
            <p:nvPr/>
          </p:nvSpPr>
          <p:spPr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67" name="Google Shape;867;p17"/>
            <p:cNvSpPr/>
            <p:nvPr/>
          </p:nvSpPr>
          <p:spPr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69" name="Google Shape;869;p17"/>
            <p:cNvSpPr/>
            <p:nvPr/>
          </p:nvSpPr>
          <p:spPr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71" name="Google Shape;871;p17"/>
            <p:cNvSpPr/>
            <p:nvPr/>
          </p:nvSpPr>
          <p:spPr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72" name="Google Shape;872;p17"/>
            <p:cNvSpPr/>
            <p:nvPr/>
          </p:nvSpPr>
          <p:spPr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74" name="Google Shape;874;p17"/>
            <p:cNvSpPr/>
            <p:nvPr/>
          </p:nvSpPr>
          <p:spPr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75" name="Google Shape;875;p17"/>
            <p:cNvSpPr/>
            <p:nvPr/>
          </p:nvSpPr>
          <p:spPr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77" name="Google Shape;877;p17"/>
            <p:cNvSpPr/>
            <p:nvPr/>
          </p:nvSpPr>
          <p:spPr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79" name="Google Shape;879;p17"/>
            <p:cNvSpPr/>
            <p:nvPr/>
          </p:nvSpPr>
          <p:spPr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881" name="Google Shape;881;p17"/>
            <p:cNvSpPr/>
            <p:nvPr/>
          </p:nvSpPr>
          <p:spPr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2" name="Google Shape;882;p17"/>
          <p:cNvPicPr preferRelativeResize="0"/>
          <p:nvPr/>
        </p:nvPicPr>
        <p:blipFill rotWithShape="1">
          <a:blip r:embed="rId5">
            <a:alphaModFix/>
          </a:blip>
          <a:srcRect r="1" b="11905"/>
          <a:stretch/>
        </p:blipFill>
        <p:spPr>
          <a:xfrm>
            <a:off x="2333412" y="1136606"/>
            <a:ext cx="8723567" cy="4577297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17"/>
          <p:cNvSpPr txBox="1">
            <a:spLocks noGrp="1"/>
          </p:cNvSpPr>
          <p:nvPr>
            <p:ph type="ftr" idx="11"/>
          </p:nvPr>
        </p:nvSpPr>
        <p:spPr>
          <a:xfrm>
            <a:off x="2011680" y="6188436"/>
            <a:ext cx="536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DELORD – DURUFLE - QUINOT</a:t>
            </a:r>
            <a:r>
              <a:rPr lang="fr-FR" b="0" i="0" u="none" strike="noStrike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 - VUYLSTEKER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"/>
          <p:cNvSpPr txBox="1"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br>
              <a:rPr lang="fr-FR" sz="2500"/>
            </a:br>
            <a:br>
              <a:rPr lang="fr-FR" sz="2500"/>
            </a:br>
            <a:br>
              <a:rPr lang="fr-FR" sz="2500"/>
            </a:br>
            <a:r>
              <a:rPr lang="fr-FR" sz="2500"/>
              <a:t>INTRODUCTION</a:t>
            </a:r>
            <a:endParaRPr/>
          </a:p>
        </p:txBody>
      </p:sp>
      <p:sp>
        <p:nvSpPr>
          <p:cNvPr id="318" name="Google Shape;318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58943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dirty="0"/>
              <a:t>Les infractions ont-elles une logique spatiale ?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dirty="0"/>
              <a:t>Une représentation spatiale des crimes en France permettrait-elle de participer à l’analyse de leurs occurrences ?</a:t>
            </a:r>
            <a:endParaRPr dirty="0"/>
          </a:p>
        </p:txBody>
      </p:sp>
      <p:sp>
        <p:nvSpPr>
          <p:cNvPr id="319" name="Google Shape;319;p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wentieth Century"/>
              <a:buNone/>
            </a:pPr>
            <a:r>
              <a:rPr lang="fr-FR" b="0" i="0" u="none" strike="noStrike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DELORD – DURUFLE – QUINOT - VUYLSTEKER</a:t>
            </a:r>
            <a:endParaRPr dirty="0"/>
          </a:p>
        </p:txBody>
      </p:sp>
      <p:pic>
        <p:nvPicPr>
          <p:cNvPr id="320" name="Google Shape;32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300" y="950850"/>
            <a:ext cx="3266494" cy="4840350"/>
          </a:xfrm>
          <a:prstGeom prst="rect">
            <a:avLst/>
          </a:prstGeom>
          <a:noFill/>
          <a:ln w="19050" cap="sq" cmpd="sng">
            <a:solidFill>
              <a:srgbClr val="B3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 dirty="0"/>
              <a:t>PLAN</a:t>
            </a:r>
            <a:endParaRPr dirty="0"/>
          </a:p>
        </p:txBody>
      </p:sp>
      <p:grpSp>
        <p:nvGrpSpPr>
          <p:cNvPr id="326" name="Google Shape;326;p3"/>
          <p:cNvGrpSpPr/>
          <p:nvPr/>
        </p:nvGrpSpPr>
        <p:grpSpPr>
          <a:xfrm>
            <a:off x="1174533" y="2535343"/>
            <a:ext cx="9839756" cy="2970001"/>
            <a:chOff x="33121" y="285856"/>
            <a:chExt cx="9839756" cy="2970001"/>
          </a:xfrm>
        </p:grpSpPr>
        <p:sp>
          <p:nvSpPr>
            <p:cNvPr id="327" name="Google Shape;327;p3"/>
            <p:cNvSpPr/>
            <p:nvPr/>
          </p:nvSpPr>
          <p:spPr>
            <a:xfrm>
              <a:off x="581558" y="285856"/>
              <a:ext cx="1715625" cy="1715625"/>
            </a:xfrm>
            <a:prstGeom prst="ellipse">
              <a:avLst/>
            </a:prstGeom>
            <a:solidFill>
              <a:srgbClr val="DCE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947183" y="651481"/>
              <a:ext cx="984375" cy="9843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33121" y="2535857"/>
              <a:ext cx="28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 txBox="1"/>
            <p:nvPr/>
          </p:nvSpPr>
          <p:spPr>
            <a:xfrm>
              <a:off x="33121" y="2535857"/>
              <a:ext cx="28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wentieth Century"/>
                <a:buNone/>
              </a:pPr>
              <a:r>
                <a:rPr lang="fr-FR" sz="2300" b="0" i="0" u="none" strike="noStrike" cap="non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PRÉPARATION DES DONNÉES</a:t>
              </a:r>
              <a:endParaRPr sz="23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886246" y="285856"/>
              <a:ext cx="1715625" cy="1715625"/>
            </a:xfrm>
            <a:prstGeom prst="ellipse">
              <a:avLst/>
            </a:prstGeom>
            <a:solidFill>
              <a:srgbClr val="DCE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337808" y="2535857"/>
              <a:ext cx="28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 txBox="1"/>
            <p:nvPr/>
          </p:nvSpPr>
          <p:spPr>
            <a:xfrm>
              <a:off x="3337808" y="2535857"/>
              <a:ext cx="2812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wentieth Century"/>
                <a:buNone/>
              </a:pPr>
              <a:r>
                <a:rPr lang="fr-FR" sz="2300" b="0" i="0" u="none" strike="noStrike" cap="none" dirty="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PREMIERES ANALYSES</a:t>
              </a:r>
              <a:endParaRPr sz="23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7399874" y="285856"/>
              <a:ext cx="1715625" cy="1715625"/>
            </a:xfrm>
            <a:prstGeom prst="ellipse">
              <a:avLst/>
            </a:prstGeom>
            <a:solidFill>
              <a:srgbClr val="DCE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6642496" y="2535857"/>
              <a:ext cx="3230381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 txBox="1"/>
            <p:nvPr/>
          </p:nvSpPr>
          <p:spPr>
            <a:xfrm>
              <a:off x="6642496" y="2535857"/>
              <a:ext cx="3230381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wentieth Century"/>
                <a:buNone/>
              </a:pPr>
              <a:r>
                <a:rPr lang="fr-FR" sz="2300" b="0" i="0" u="none" strike="noStrike" cap="none" dirty="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ANALYSES COMPLEMENTAIRES</a:t>
              </a:r>
              <a:endParaRPr sz="2300" b="0" i="0" u="none" strike="noStrike" cap="none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39" name="Google Shape;339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DELORD – DURUFLE - QUINOT</a:t>
            </a:r>
            <a:r>
              <a:rPr lang="fr-FR" b="0" i="0" u="none" strike="noStrike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 - VUYLSTEKER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AD6495-8D6B-44D3-A701-5539D77F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48" b="95722" l="4813" r="97326">
                        <a14:foregroundMark x1="14439" y1="20321" x2="14439" y2="20321"/>
                        <a14:foregroundMark x1="13904" y1="22460" x2="4813" y2="44385"/>
                        <a14:foregroundMark x1="4813" y1="44385" x2="11765" y2="74332"/>
                        <a14:foregroundMark x1="13904" y1="79144" x2="34225" y2="91444"/>
                        <a14:foregroundMark x1="34225" y1="91444" x2="56150" y2="94652"/>
                        <a14:foregroundMark x1="56150" y1="94652" x2="77540" y2="88770"/>
                        <a14:foregroundMark x1="77540" y1="88770" x2="90909" y2="70053"/>
                        <a14:foregroundMark x1="90909" y1="70053" x2="91979" y2="61497"/>
                        <a14:foregroundMark x1="45989" y1="95722" x2="58289" y2="94118"/>
                        <a14:foregroundMark x1="93583" y1="59893" x2="91444" y2="39572"/>
                        <a14:foregroundMark x1="91444" y1="39572" x2="81283" y2="19251"/>
                        <a14:foregroundMark x1="81283" y1="19251" x2="63636" y2="9626"/>
                        <a14:foregroundMark x1="63636" y1="9626" x2="40107" y2="8556"/>
                        <a14:foregroundMark x1="40107" y1="8556" x2="18182" y2="17112"/>
                        <a14:foregroundMark x1="18182" y1="17112" x2="14439" y2="22995"/>
                        <a14:foregroundMark x1="40107" y1="5882" x2="60963" y2="5348"/>
                        <a14:foregroundMark x1="60963" y1="5348" x2="65241" y2="5882"/>
                        <a14:foregroundMark x1="97326" y1="45455" x2="97326" y2="60428"/>
                        <a14:foregroundMark x1="25134" y1="10160" x2="25134" y2="10160"/>
                        <a14:foregroundMark x1="25134" y1="8021" x2="25134" y2="8021"/>
                        <a14:foregroundMark x1="85561" y1="17112" x2="85561" y2="17112"/>
                        <a14:foregroundMark x1="18182" y1="87701" x2="18182" y2="87701"/>
                        <a14:foregroundMark x1="17647" y1="86096" x2="17647" y2="86096"/>
                        <a14:foregroundMark x1="16578" y1="86631" x2="16578" y2="86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664" y="2888349"/>
            <a:ext cx="1009611" cy="100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2ABED03-C3F2-4C36-BC73-8E0E66CE5E96}"/>
              </a:ext>
            </a:extLst>
          </p:cNvPr>
          <p:cNvGrpSpPr/>
          <p:nvPr/>
        </p:nvGrpSpPr>
        <p:grpSpPr>
          <a:xfrm>
            <a:off x="8842416" y="2888349"/>
            <a:ext cx="1113364" cy="966006"/>
            <a:chOff x="7829752" y="1883835"/>
            <a:chExt cx="1113364" cy="96600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9F8F39E-9E85-462E-9352-DA8564404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6711" l="9211" r="89474">
                          <a14:foregroundMark x1="42105" y1="5263" x2="42105" y2="5263"/>
                          <a14:foregroundMark x1="49342" y1="92105" x2="49342" y2="92105"/>
                          <a14:foregroundMark x1="49342" y1="97368" x2="49342" y2="97368"/>
                          <a14:foregroundMark x1="52632" y1="2632" x2="52632" y2="2632"/>
                          <a14:foregroundMark x1="49342" y1="0" x2="49342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1286" y="1914385"/>
              <a:ext cx="401830" cy="401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FED7F51D-4CE3-452A-811C-AEF252F009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6711" l="9211" r="89474">
                          <a14:foregroundMark x1="42105" y1="5263" x2="42105" y2="5263"/>
                          <a14:foregroundMark x1="49342" y1="92105" x2="49342" y2="92105"/>
                          <a14:foregroundMark x1="49342" y1="97368" x2="49342" y2="97368"/>
                          <a14:foregroundMark x1="52632" y1="2632" x2="52632" y2="2632"/>
                          <a14:foregroundMark x1="49342" y1="0" x2="49342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752" y="1883835"/>
              <a:ext cx="803661" cy="803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10C7B9A7-4962-4461-89D0-DF82ABAB8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96711" l="9211" r="89474">
                          <a14:foregroundMark x1="42105" y1="5263" x2="42105" y2="5263"/>
                          <a14:foregroundMark x1="49342" y1="92105" x2="49342" y2="92105"/>
                          <a14:foregroundMark x1="49342" y1="97368" x2="49342" y2="97368"/>
                          <a14:foregroundMark x1="52632" y1="2632" x2="52632" y2="2632"/>
                          <a14:foregroundMark x1="49342" y1="0" x2="49342" y2="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4094" y="2336112"/>
              <a:ext cx="513729" cy="513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4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46" name="Google Shape;346;p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2" name="Google Shape;352;p4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3" name="Google Shape;353;p4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4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6" name="Google Shape;356;p4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9" name="Google Shape;359;p4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1" name="Google Shape;361;p4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4" name="Google Shape;364;p4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7" name="Google Shape;367;p4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9" name="Google Shape;369;p4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1" name="Google Shape;371;p4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3" name="Google Shape;373;p4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7" name="Google Shape;377;p4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8" name="Google Shape;378;p4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0" name="Google Shape;380;p4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4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3" name="Google Shape;383;p4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4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8" name="Google Shape;388;p4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0" name="Google Shape;390;p4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4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4" name="Google Shape;394;p4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4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9" name="Google Shape;399;p4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01" name="Google Shape;401;p4"/>
          <p:cNvGrpSpPr/>
          <p:nvPr/>
        </p:nvGrpSpPr>
        <p:grpSpPr>
          <a:xfrm>
            <a:off x="0" y="-1"/>
            <a:ext cx="2305051" cy="6858001"/>
            <a:chOff x="0" y="0"/>
            <a:chExt cx="2305051" cy="6858001"/>
          </a:xfrm>
        </p:grpSpPr>
        <p:sp>
          <p:nvSpPr>
            <p:cNvPr id="402" name="Google Shape;402;p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08" name="Google Shape;408;p4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09" name="Google Shape;409;p4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11" name="Google Shape;411;p4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12" name="Google Shape;412;p4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15" name="Google Shape;415;p4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17" name="Google Shape;417;p4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20" name="Google Shape;420;p4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23" name="Google Shape;423;p4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25" name="Google Shape;425;p4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27" name="Google Shape;427;p4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29" name="Google Shape;429;p4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33" name="Google Shape;433;p4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34" name="Google Shape;434;p4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36" name="Google Shape;436;p4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37" name="Google Shape;437;p4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39" name="Google Shape;439;p4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41" name="Google Shape;441;p4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44" name="Google Shape;444;p4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46" name="Google Shape;446;p4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49" name="Google Shape;449;p4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50" name="Google Shape;450;p4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53" name="Google Shape;453;p4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455" name="Google Shape;455;p4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4"/>
          <p:cNvSpPr/>
          <p:nvPr/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7" name="Google Shape;457;p4"/>
          <p:cNvSpPr txBox="1"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br>
              <a:rPr lang="fr-FR" sz="5000"/>
            </a:br>
            <a:br>
              <a:rPr lang="fr-FR" sz="5000"/>
            </a:br>
            <a:r>
              <a:rPr lang="fr-FR" sz="5000"/>
              <a:t>PRÉPARATION DES DONNÉES</a:t>
            </a:r>
            <a:endParaRPr sz="5000"/>
          </a:p>
        </p:txBody>
      </p:sp>
      <p:grpSp>
        <p:nvGrpSpPr>
          <p:cNvPr id="458" name="Google Shape;458;p4"/>
          <p:cNvGrpSpPr/>
          <p:nvPr/>
        </p:nvGrpSpPr>
        <p:grpSpPr>
          <a:xfrm>
            <a:off x="4780856" y="456858"/>
            <a:ext cx="1784250" cy="1784250"/>
            <a:chOff x="7503730" y="348988"/>
            <a:chExt cx="1784250" cy="1784250"/>
          </a:xfrm>
        </p:grpSpPr>
        <p:sp>
          <p:nvSpPr>
            <p:cNvPr id="459" name="Google Shape;459;p4"/>
            <p:cNvSpPr/>
            <p:nvPr/>
          </p:nvSpPr>
          <p:spPr>
            <a:xfrm>
              <a:off x="7503730" y="348988"/>
              <a:ext cx="1784250" cy="1784250"/>
            </a:xfrm>
            <a:prstGeom prst="ellipse">
              <a:avLst/>
            </a:prstGeom>
            <a:solidFill>
              <a:srgbClr val="DCEC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 descr="Checkmark"/>
            <p:cNvSpPr/>
            <p:nvPr/>
          </p:nvSpPr>
          <p:spPr>
            <a:xfrm>
              <a:off x="7883980" y="729238"/>
              <a:ext cx="1023750" cy="102375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DELORD – DURUFLE - QUINOT</a:t>
            </a:r>
            <a:r>
              <a:rPr lang="fr-FR" b="0" i="0" u="none" strike="noStrike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 - VUYLSTEKER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/>
              <a:t>PRÉPARATION DES DONNÉES</a:t>
            </a:r>
            <a:endParaRPr/>
          </a:p>
        </p:txBody>
      </p:sp>
      <p:sp>
        <p:nvSpPr>
          <p:cNvPr id="467" name="Google Shape;467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 dirty="0"/>
              <a:t>EXTRACT</a:t>
            </a:r>
            <a:endParaRPr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 dirty="0"/>
              <a:t>Données fiables, disponibles et gratuites :</a:t>
            </a:r>
            <a:endParaRPr dirty="0"/>
          </a:p>
          <a:p>
            <a:pPr marL="1143000" lvl="2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 dirty="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 dirty="0" err="1"/>
              <a:t>data.gouv</a:t>
            </a:r>
            <a:r>
              <a:rPr lang="fr-FR" sz="2000" dirty="0"/>
              <a:t>	🡪	criminalité</a:t>
            </a:r>
            <a:endParaRPr sz="2000" dirty="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 dirty="0"/>
              <a:t>INSEE	🡪	population</a:t>
            </a:r>
            <a:endParaRPr sz="2000" dirty="0"/>
          </a:p>
        </p:txBody>
      </p:sp>
      <p:sp>
        <p:nvSpPr>
          <p:cNvPr id="468" name="Google Shape;468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DELORD – DURUFLE - QUINOT</a:t>
            </a:r>
            <a:r>
              <a:rPr lang="fr-FR" b="0" i="0" u="none" strike="noStrike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 - VUYLSTEKER</a:t>
            </a:r>
            <a:endParaRPr dirty="0"/>
          </a:p>
        </p:txBody>
      </p:sp>
      <p:pic>
        <p:nvPicPr>
          <p:cNvPr id="469" name="Google Shape;469;p5" descr="Service d'Information du Gouvern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5166" y="2510546"/>
            <a:ext cx="2022067" cy="2022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p5"/>
          <p:cNvGrpSpPr/>
          <p:nvPr/>
        </p:nvGrpSpPr>
        <p:grpSpPr>
          <a:xfrm>
            <a:off x="5022646" y="5075393"/>
            <a:ext cx="4633553" cy="1149928"/>
            <a:chOff x="4261065" y="4641273"/>
            <a:chExt cx="4633553" cy="1149928"/>
          </a:xfrm>
        </p:grpSpPr>
        <p:sp>
          <p:nvSpPr>
            <p:cNvPr id="471" name="Google Shape;471;p5"/>
            <p:cNvSpPr/>
            <p:nvPr/>
          </p:nvSpPr>
          <p:spPr>
            <a:xfrm>
              <a:off x="4261065" y="4641273"/>
              <a:ext cx="4633553" cy="1149928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72" name="Google Shape;472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261065" y="4660345"/>
              <a:ext cx="4626984" cy="11308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/>
              <a:t>PRÉPARATION DES DONNÉES</a:t>
            </a:r>
            <a:endParaRPr/>
          </a:p>
        </p:txBody>
      </p:sp>
      <p:sp>
        <p:nvSpPr>
          <p:cNvPr id="478" name="Google Shape;478;p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4317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/>
              <a:t>TRANSFORM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Homogénéisation des données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/>
              <a:t>Format unique	🡪	CSV (multi-supports)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Clés primaires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/>
              <a:t>Recherche de clés primaires existantes (INSEE)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/>
              <a:t>Création de clés primaires (data.gouv)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Simplification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/>
              <a:t>107 catégories de crimes	🡪	8 « familles »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/>
              <a:t>7 catégories concernant les diplômes	🡪	3 nouvelles catégories</a:t>
            </a:r>
            <a:endParaRPr sz="2000"/>
          </a:p>
        </p:txBody>
      </p:sp>
      <p:pic>
        <p:nvPicPr>
          <p:cNvPr id="479" name="Google Shape;47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1368" y="3801291"/>
            <a:ext cx="1236932" cy="12135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6"/>
          <p:cNvGrpSpPr/>
          <p:nvPr/>
        </p:nvGrpSpPr>
        <p:grpSpPr>
          <a:xfrm>
            <a:off x="9374657" y="3586827"/>
            <a:ext cx="1835669" cy="2774029"/>
            <a:chOff x="8992520" y="2495006"/>
            <a:chExt cx="1835669" cy="2774029"/>
          </a:xfrm>
        </p:grpSpPr>
        <p:cxnSp>
          <p:nvCxnSpPr>
            <p:cNvPr id="481" name="Google Shape;481;p6"/>
            <p:cNvCxnSpPr/>
            <p:nvPr/>
          </p:nvCxnSpPr>
          <p:spPr>
            <a:xfrm>
              <a:off x="9353006" y="2495006"/>
              <a:ext cx="0" cy="1110343"/>
            </a:xfrm>
            <a:prstGeom prst="straightConnector1">
              <a:avLst/>
            </a:prstGeom>
            <a:noFill/>
            <a:ln w="76200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82" name="Google Shape;482;p6"/>
            <p:cNvCxnSpPr/>
            <p:nvPr/>
          </p:nvCxnSpPr>
          <p:spPr>
            <a:xfrm>
              <a:off x="9910355" y="2495006"/>
              <a:ext cx="0" cy="1653789"/>
            </a:xfrm>
            <a:prstGeom prst="straightConnector1">
              <a:avLst/>
            </a:prstGeom>
            <a:noFill/>
            <a:ln w="76200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83" name="Google Shape;483;p6"/>
            <p:cNvCxnSpPr/>
            <p:nvPr/>
          </p:nvCxnSpPr>
          <p:spPr>
            <a:xfrm>
              <a:off x="10467703" y="2518954"/>
              <a:ext cx="0" cy="1110343"/>
            </a:xfrm>
            <a:prstGeom prst="straightConnector1">
              <a:avLst/>
            </a:prstGeom>
            <a:noFill/>
            <a:ln w="76200" cap="flat" cmpd="sng">
              <a:solidFill>
                <a:srgbClr val="92D05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84" name="Google Shape;484;p6"/>
            <p:cNvSpPr/>
            <p:nvPr/>
          </p:nvSpPr>
          <p:spPr>
            <a:xfrm>
              <a:off x="8992520" y="3100104"/>
              <a:ext cx="1835669" cy="2168931"/>
            </a:xfrm>
            <a:custGeom>
              <a:avLst/>
              <a:gdLst/>
              <a:ahLst/>
              <a:cxnLst/>
              <a:rect l="l" t="t" r="r" b="b"/>
              <a:pathLst>
                <a:path w="1460310" h="2033517" extrusionOk="0">
                  <a:moveTo>
                    <a:pt x="0" y="0"/>
                  </a:moveTo>
                  <a:lnTo>
                    <a:pt x="0" y="491320"/>
                  </a:lnTo>
                  <a:lnTo>
                    <a:pt x="532262" y="1009935"/>
                  </a:lnTo>
                  <a:lnTo>
                    <a:pt x="532262" y="1514902"/>
                  </a:lnTo>
                  <a:lnTo>
                    <a:pt x="218364" y="1514902"/>
                  </a:lnTo>
                  <a:lnTo>
                    <a:pt x="709683" y="2033517"/>
                  </a:lnTo>
                  <a:lnTo>
                    <a:pt x="1228298" y="1528550"/>
                  </a:lnTo>
                  <a:lnTo>
                    <a:pt x="955343" y="1528550"/>
                  </a:lnTo>
                  <a:lnTo>
                    <a:pt x="955343" y="996287"/>
                  </a:lnTo>
                  <a:lnTo>
                    <a:pt x="1460310" y="477672"/>
                  </a:lnTo>
                  <a:lnTo>
                    <a:pt x="1460310" y="27296"/>
                  </a:lnTo>
                </a:path>
              </a:pathLst>
            </a:cu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/>
              <a:t>PRÉPARATION DES DONNÉES</a:t>
            </a:r>
            <a:endParaRPr/>
          </a:p>
        </p:txBody>
      </p:sp>
      <p:sp>
        <p:nvSpPr>
          <p:cNvPr id="490" name="Google Shape;490;p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/>
              <a:t>LOAD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fr-FR"/>
              <a:t>Constitution de la base de données de travail</a:t>
            </a:r>
            <a:endParaRPr/>
          </a:p>
          <a:p>
            <a:pPr marL="1143000" lvl="2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 sz="200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/>
              <a:t>table INSEE / départements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/>
              <a:t>table INSEE / commissariats-brig. de gendarmerie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 sz="2000"/>
              <a:t>table INSEE / tribunaux de grande instance</a:t>
            </a:r>
            <a:endParaRPr/>
          </a:p>
          <a:p>
            <a:pPr marL="1143000" lvl="2" indent="-85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</a:pPr>
            <a:endParaRPr/>
          </a:p>
        </p:txBody>
      </p:sp>
      <p:sp>
        <p:nvSpPr>
          <p:cNvPr id="491" name="Google Shape;491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DELORD – DURUFLE - QUINOT</a:t>
            </a:r>
            <a:r>
              <a:rPr lang="fr-FR" b="0" i="0" u="none" strike="noStrike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 - VUYLSTEKER</a:t>
            </a:r>
            <a:endParaRPr dirty="0"/>
          </a:p>
        </p:txBody>
      </p:sp>
      <p:graphicFrame>
        <p:nvGraphicFramePr>
          <p:cNvPr id="492" name="Google Shape;492;p7"/>
          <p:cNvGraphicFramePr/>
          <p:nvPr/>
        </p:nvGraphicFramePr>
        <p:xfrm>
          <a:off x="7955285" y="2644158"/>
          <a:ext cx="4091850" cy="355058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F1D1CE"/>
                    </a:gs>
                    <a:gs pos="100000">
                      <a:srgbClr val="E3958B"/>
                    </a:gs>
                  </a:gsLst>
                  <a:lin ang="5040000" scaled="0"/>
                </a:gradFill>
                <a:tableStyleId>{4DBB8515-0A82-4890-9AB1-90070610825A}</a:tableStyleId>
              </a:tblPr>
              <a:tblGrid>
                <a:gridCol w="19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2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2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1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id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service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id_service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violence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destruction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dégradation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Etc.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pop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ss_dipl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Etc.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rev_median_pauv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326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Rodez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271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910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570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15140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1851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9630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429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territoriale autonome de Chambéry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2571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2114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2170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9295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933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9550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287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Villefranche-de-Lauragais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957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7476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5922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13938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1776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9500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472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Pornic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3498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657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624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19489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2975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9395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43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Commissariat de police de Pontarlier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1016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242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202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20126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3898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9010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475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Castelsarrasin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3224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1074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894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7647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1365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8950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territoriale autonome de Chamonix-Mont-Blanc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3105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645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411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12239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1320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8870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370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Dole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1255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3234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2128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11162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1738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8790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566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territoriale autonome de Montbrison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1347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10089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5282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34118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5508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8760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400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territoriale autonome de Chantilly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2102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1644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1902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34609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4649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8727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93" name="Google Shape;493;p7"/>
          <p:cNvSpPr/>
          <p:nvPr/>
        </p:nvSpPr>
        <p:spPr>
          <a:xfrm>
            <a:off x="4170363" y="2198688"/>
            <a:ext cx="384732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494" name="Google Shape;494;p7"/>
          <p:cNvGraphicFramePr/>
          <p:nvPr/>
        </p:nvGraphicFramePr>
        <p:xfrm>
          <a:off x="7754984" y="2417731"/>
          <a:ext cx="4091850" cy="3550580"/>
        </p:xfrm>
        <a:graphic>
          <a:graphicData uri="http://schemas.openxmlformats.org/drawingml/2006/table">
            <a:tbl>
              <a:tblPr>
                <a:noFill/>
                <a:tableStyleId>{4DBB8515-0A82-4890-9AB1-90070610825A}</a:tableStyleId>
              </a:tblPr>
              <a:tblGrid>
                <a:gridCol w="19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2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2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1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id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service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id_service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violence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destruction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dégradation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Etc.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pop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ss_dipl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Etc.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rev_median_pauv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326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Rodez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271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910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570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15140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1851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9630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429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territoriale autonome de Chambéry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2571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2114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2170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9295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933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9550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287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Villefranche-de-Lauragais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957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7476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5922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13938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1776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9500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472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Pornic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3498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657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624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19489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2975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9395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43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Commissariat de police de Pontarlier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1016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242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202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20126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3898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9010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475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Castelsarrasin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3224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1074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894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7647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1365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8950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territoriale autonome de Chamonix-Mont-Blanc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3105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645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411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12239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1320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8870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370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Dole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1255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3234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2128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11162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1738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8790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566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territoriale autonome de Montbrison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1347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10089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5282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34118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5508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8760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400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territoriale autonome de Chantilly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2102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1644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1902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34609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4649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8727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95" name="Google Shape;495;p7"/>
          <p:cNvGraphicFramePr/>
          <p:nvPr/>
        </p:nvGraphicFramePr>
        <p:xfrm>
          <a:off x="7567746" y="2152115"/>
          <a:ext cx="4091850" cy="3550580"/>
        </p:xfrm>
        <a:graphic>
          <a:graphicData uri="http://schemas.openxmlformats.org/drawingml/2006/table">
            <a:tbl>
              <a:tblPr>
                <a:noFill/>
                <a:tableStyleId>{4DBB8515-0A82-4890-9AB1-90070610825A}</a:tableStyleId>
              </a:tblPr>
              <a:tblGrid>
                <a:gridCol w="19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2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2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1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id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service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id_service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violence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destruction</a:t>
                      </a:r>
                      <a:endParaRPr sz="9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dégradation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Etc.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pop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ss_dipl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Etc.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FFFFFF"/>
                          </a:solidFill>
                        </a:rPr>
                        <a:t>rev_median_pauv</a:t>
                      </a:r>
                      <a:endParaRPr sz="900" u="none" strike="noStrike" cap="none"/>
                    </a:p>
                  </a:txBody>
                  <a:tcPr marL="35575" marR="35575" marT="23725" marB="23725">
                    <a:solidFill>
                      <a:srgbClr val="A73C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326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Rodez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271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910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570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15140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1851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9630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429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territoriale autonome de Chambéry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2571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2114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2170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9295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933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9550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287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Villefranche-de-Lauragais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957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7476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5922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13938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1776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9500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472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Pornic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3498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657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624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19489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2975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9395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43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Commissariat de police de Pontarlier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1016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242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202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20126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3898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9010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475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Castelsarrasin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3224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1074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894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7647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1365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8950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territoriale autonome de Chamonix-Mont-Blanc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3105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645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411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12239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1320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8870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370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de proximité de Dole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1255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3234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2128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11162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1738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8790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566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territoriale autonome de Montbrison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1347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10089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5282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34118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5508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8760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1" u="none" strike="noStrike" cap="none">
                          <a:solidFill>
                            <a:srgbClr val="000000"/>
                          </a:solidFill>
                        </a:rPr>
                        <a:t>400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Brigade territoriale autonome de Chantilly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2102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1644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1902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34609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4649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900" u="none" strike="noStrike" cap="none"/>
                      </a:br>
                      <a:endParaRPr sz="900" u="none" strike="noStrike" cap="none"/>
                    </a:p>
                  </a:txBody>
                  <a:tcPr marL="35575" marR="35575" marT="23725" marB="23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600" b="0" u="none" strike="noStrike" cap="none">
                          <a:solidFill>
                            <a:srgbClr val="000000"/>
                          </a:solidFill>
                        </a:rPr>
                        <a:t>8727</a:t>
                      </a:r>
                      <a:endParaRPr sz="900" u="none" strike="noStrike" cap="none"/>
                    </a:p>
                  </a:txBody>
                  <a:tcPr marL="35575" marR="35575" marT="23725" marB="23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8"/>
          <p:cNvPicPr preferRelativeResize="0"/>
          <p:nvPr/>
        </p:nvPicPr>
        <p:blipFill rotWithShape="1">
          <a:blip r:embed="rId3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02" name="Google Shape;502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8" name="Google Shape;508;p8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09" name="Google Shape;509;p8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1" name="Google Shape;511;p8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2" name="Google Shape;512;p8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5" name="Google Shape;515;p8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7" name="Google Shape;517;p8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0" name="Google Shape;520;p8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3" name="Google Shape;523;p8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5" name="Google Shape;525;p8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7" name="Google Shape;527;p8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29" name="Google Shape;529;p8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3" name="Google Shape;533;p8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4" name="Google Shape;534;p8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6" name="Google Shape;536;p8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7" name="Google Shape;537;p8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9" name="Google Shape;539;p8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1" name="Google Shape;541;p8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4" name="Google Shape;544;p8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6" name="Google Shape;546;p8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49" name="Google Shape;549;p8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0" name="Google Shape;550;p8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3" name="Google Shape;553;p8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55" name="Google Shape;555;p8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57" name="Google Shape;557;p8"/>
          <p:cNvGrpSpPr/>
          <p:nvPr/>
        </p:nvGrpSpPr>
        <p:grpSpPr>
          <a:xfrm>
            <a:off x="0" y="-1"/>
            <a:ext cx="2305051" cy="6858001"/>
            <a:chOff x="0" y="0"/>
            <a:chExt cx="2305051" cy="6858001"/>
          </a:xfrm>
        </p:grpSpPr>
        <p:sp>
          <p:nvSpPr>
            <p:cNvPr id="558" name="Google Shape;558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64" name="Google Shape;564;p8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65" name="Google Shape;565;p8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67" name="Google Shape;567;p8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68" name="Google Shape;568;p8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71" name="Google Shape;571;p8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73" name="Google Shape;573;p8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76" name="Google Shape;576;p8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79" name="Google Shape;579;p8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81" name="Google Shape;581;p8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83" name="Google Shape;583;p8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85" name="Google Shape;585;p8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89" name="Google Shape;589;p8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90" name="Google Shape;590;p8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92" name="Google Shape;592;p8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93" name="Google Shape;593;p8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95" name="Google Shape;595;p8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597" name="Google Shape;597;p8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600" name="Google Shape;600;p8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602" name="Google Shape;602;p8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605" name="Google Shape;605;p8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606" name="Google Shape;606;p8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609" name="Google Shape;609;p8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</p:sp>
        <p:sp>
          <p:nvSpPr>
            <p:cNvPr id="611" name="Google Shape;611;p8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3B95DE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8"/>
          <p:cNvSpPr/>
          <p:nvPr/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3" name="Google Shape;613;p8"/>
          <p:cNvSpPr txBox="1">
            <a:spLocks noGrp="1"/>
          </p:cNvSpPr>
          <p:nvPr>
            <p:ph type="title"/>
          </p:nvPr>
        </p:nvSpPr>
        <p:spPr>
          <a:xfrm>
            <a:off x="4654296" y="963613"/>
            <a:ext cx="6013703" cy="414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br>
              <a:rPr lang="fr-FR" sz="5000"/>
            </a:br>
            <a:br>
              <a:rPr lang="fr-FR" sz="5000"/>
            </a:br>
            <a:r>
              <a:rPr lang="fr-FR" sz="5000"/>
              <a:t>PREMIÈRES ANALYSES</a:t>
            </a:r>
            <a:endParaRPr sz="5000"/>
          </a:p>
        </p:txBody>
      </p:sp>
      <p:sp>
        <p:nvSpPr>
          <p:cNvPr id="615" name="Google Shape;615;p8"/>
          <p:cNvSpPr/>
          <p:nvPr/>
        </p:nvSpPr>
        <p:spPr>
          <a:xfrm>
            <a:off x="4768691" y="456405"/>
            <a:ext cx="1784250" cy="1784250"/>
          </a:xfrm>
          <a:prstGeom prst="ellipse">
            <a:avLst/>
          </a:prstGeom>
          <a:solidFill>
            <a:srgbClr val="DCEC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DELORD – DURUFLE - QUINOT</a:t>
            </a:r>
            <a:r>
              <a:rPr lang="fr-FR" b="0" i="0" u="none" strike="noStrike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 - VUYLSTEKER</a:t>
            </a:r>
            <a:endParaRPr dirty="0"/>
          </a:p>
        </p:txBody>
      </p:sp>
      <p:pic>
        <p:nvPicPr>
          <p:cNvPr id="120" name="Picture 2">
            <a:extLst>
              <a:ext uri="{FF2B5EF4-FFF2-40B4-BE49-F238E27FC236}">
                <a16:creationId xmlns:a16="http://schemas.microsoft.com/office/drawing/2014/main" id="{2C0783E1-223C-4727-9B48-1564B2FF3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48" b="95722" l="4813" r="97326">
                        <a14:foregroundMark x1="14439" y1="20321" x2="14439" y2="20321"/>
                        <a14:foregroundMark x1="13904" y1="22460" x2="4813" y2="44385"/>
                        <a14:foregroundMark x1="4813" y1="44385" x2="11765" y2="74332"/>
                        <a14:foregroundMark x1="13904" y1="79144" x2="34225" y2="91444"/>
                        <a14:foregroundMark x1="34225" y1="91444" x2="56150" y2="94652"/>
                        <a14:foregroundMark x1="56150" y1="94652" x2="77540" y2="88770"/>
                        <a14:foregroundMark x1="77540" y1="88770" x2="90909" y2="70053"/>
                        <a14:foregroundMark x1="90909" y1="70053" x2="91979" y2="61497"/>
                        <a14:foregroundMark x1="45989" y1="95722" x2="58289" y2="94118"/>
                        <a14:foregroundMark x1="93583" y1="59893" x2="91444" y2="39572"/>
                        <a14:foregroundMark x1="91444" y1="39572" x2="81283" y2="19251"/>
                        <a14:foregroundMark x1="81283" y1="19251" x2="63636" y2="9626"/>
                        <a14:foregroundMark x1="63636" y1="9626" x2="40107" y2="8556"/>
                        <a14:foregroundMark x1="40107" y1="8556" x2="18182" y2="17112"/>
                        <a14:foregroundMark x1="18182" y1="17112" x2="14439" y2="22995"/>
                        <a14:foregroundMark x1="40107" y1="5882" x2="60963" y2="5348"/>
                        <a14:foregroundMark x1="60963" y1="5348" x2="65241" y2="5882"/>
                        <a14:foregroundMark x1="97326" y1="45455" x2="97326" y2="60428"/>
                        <a14:foregroundMark x1="25134" y1="10160" x2="25134" y2="10160"/>
                        <a14:foregroundMark x1="25134" y1="8021" x2="25134" y2="8021"/>
                        <a14:foregroundMark x1="85561" y1="17112" x2="85561" y2="17112"/>
                        <a14:foregroundMark x1="18182" y1="87701" x2="18182" y2="87701"/>
                        <a14:foregroundMark x1="17647" y1="86096" x2="17647" y2="86096"/>
                        <a14:foregroundMark x1="16578" y1="86631" x2="16578" y2="866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10" y="821955"/>
            <a:ext cx="1009611" cy="100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fr-FR"/>
              <a:t>PREMIÈRES ANALYSES</a:t>
            </a:r>
            <a:endParaRPr/>
          </a:p>
        </p:txBody>
      </p:sp>
      <p:sp>
        <p:nvSpPr>
          <p:cNvPr id="623" name="Google Shape;623;p9"/>
          <p:cNvSpPr txBox="1">
            <a:spLocks noGrp="1"/>
          </p:cNvSpPr>
          <p:nvPr>
            <p:ph type="body" idx="1"/>
          </p:nvPr>
        </p:nvSpPr>
        <p:spPr>
          <a:xfrm>
            <a:off x="1141411" y="2249487"/>
            <a:ext cx="5400000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fr-FR"/>
              <a:t>Premier plot : données sur les infractions</a:t>
            </a:r>
            <a:endParaRPr/>
          </a:p>
          <a:p>
            <a:pPr marL="685800" lvl="1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Forte dépendance linéaire entre les différents types d’infractions</a:t>
            </a:r>
            <a:endParaRPr/>
          </a:p>
          <a:p>
            <a:pPr marL="685800" lvl="1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fr-FR"/>
              <a:t>Dépendance confirmée par la matrice des variances/covariances</a:t>
            </a:r>
            <a:endParaRPr/>
          </a:p>
          <a:p>
            <a:pPr marL="685800" lvl="1" indent="-69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endParaRPr/>
          </a:p>
        </p:txBody>
      </p:sp>
      <p:sp>
        <p:nvSpPr>
          <p:cNvPr id="624" name="Google Shape;624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DELORD – DURUFLE - QUINOT</a:t>
            </a:r>
            <a:r>
              <a:rPr lang="fr-FR" b="0" i="0" u="none" strike="noStrike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 - VUYLSTEKER</a:t>
            </a:r>
            <a:endParaRPr dirty="0"/>
          </a:p>
        </p:txBody>
      </p:sp>
      <p:pic>
        <p:nvPicPr>
          <p:cNvPr id="625" name="Google Shape;62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28400" y="1555400"/>
            <a:ext cx="5187400" cy="317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2950" y="4618475"/>
            <a:ext cx="2296850" cy="21633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1119</Words>
  <Application>Microsoft Office PowerPoint</Application>
  <PresentationFormat>Widescreen</PresentationFormat>
  <Paragraphs>517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Twentieth Century</vt:lpstr>
      <vt:lpstr>Circuit</vt:lpstr>
      <vt:lpstr>ANALYSE SPATIALE DES CRIMES EN FRANCE</vt:lpstr>
      <vt:lpstr>   INTRODUCTION</vt:lpstr>
      <vt:lpstr>PLAN</vt:lpstr>
      <vt:lpstr>  PRÉPARATION DES DONNÉES</vt:lpstr>
      <vt:lpstr>PRÉPARATION DES DONNÉES</vt:lpstr>
      <vt:lpstr>PRÉPARATION DES DONNÉES</vt:lpstr>
      <vt:lpstr>PRÉPARATION DES DONNÉES</vt:lpstr>
      <vt:lpstr>  PREMIÈRES ANALYSES</vt:lpstr>
      <vt:lpstr>PREMIÈRES ANALYSES</vt:lpstr>
      <vt:lpstr>PREMIÈRES ANALYSES</vt:lpstr>
      <vt:lpstr>PREMIÈRES ANALYSES</vt:lpstr>
      <vt:lpstr>  ÉTUDES DES RELATIONS CAUSES-CONSÉQUENCES</vt:lpstr>
      <vt:lpstr>ÉTUDES DES RELATIONS CAUSES-CONSÉQUENCES</vt:lpstr>
      <vt:lpstr>ÉTUDES DES RELATIONS CAUSES-CONSÉQUENCES</vt:lpstr>
      <vt:lpstr>ÉTUDES DES RELATIONS CAUSES-CONSÉQUENCES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STATISTIQUE DES CRIMES EN FRANCE</dc:title>
  <dc:creator>Mary SCHRAUT</dc:creator>
  <cp:lastModifiedBy>David Delord</cp:lastModifiedBy>
  <cp:revision>3</cp:revision>
  <dcterms:created xsi:type="dcterms:W3CDTF">2022-01-03T06:18:07Z</dcterms:created>
  <dcterms:modified xsi:type="dcterms:W3CDTF">2022-04-22T07:39:07Z</dcterms:modified>
</cp:coreProperties>
</file>