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70" r:id="rId4"/>
    <p:sldId id="281" r:id="rId5"/>
    <p:sldId id="274" r:id="rId6"/>
    <p:sldId id="273" r:id="rId7"/>
    <p:sldId id="277" r:id="rId8"/>
    <p:sldId id="278" r:id="rId9"/>
    <p:sldId id="280" r:id="rId10"/>
    <p:sldId id="279" r:id="rId11"/>
    <p:sldId id="275" r:id="rId12"/>
    <p:sldId id="272" r:id="rId13"/>
  </p:sldIdLst>
  <p:sldSz cx="6858000" cy="9144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3" autoAdjust="0"/>
    <p:restoredTop sz="99756" autoAdjust="0"/>
  </p:normalViewPr>
  <p:slideViewPr>
    <p:cSldViewPr>
      <p:cViewPr>
        <p:scale>
          <a:sx n="100" d="100"/>
          <a:sy n="100" d="100"/>
        </p:scale>
        <p:origin x="-594" y="108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FF25B-9FA2-47C9-BA88-45A825E4AB40}" type="datetimeFigureOut">
              <a:rPr lang="en-US" smtClean="0"/>
              <a:t>07-Sep-13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411267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FF25B-9FA2-47C9-BA88-45A825E4AB40}" type="datetimeFigureOut">
              <a:rPr lang="en-US" smtClean="0"/>
              <a:t>07-Sep-13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34426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8"/>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8"/>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FF25B-9FA2-47C9-BA88-45A825E4AB40}" type="datetimeFigureOut">
              <a:rPr lang="en-US" smtClean="0"/>
              <a:t>07-Sep-13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359173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FF25B-9FA2-47C9-BA88-45A825E4AB40}" type="datetimeFigureOut">
              <a:rPr lang="en-US" smtClean="0"/>
              <a:t>07-Sep-13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318658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FF25B-9FA2-47C9-BA88-45A825E4AB40}" type="datetimeFigureOut">
              <a:rPr lang="en-US" smtClean="0"/>
              <a:t>07-Sep-13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41261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FF25B-9FA2-47C9-BA88-45A825E4AB40}" type="datetimeFigureOut">
              <a:rPr lang="en-US" smtClean="0"/>
              <a:t>07-Sep-13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11976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FF25B-9FA2-47C9-BA88-45A825E4AB40}" type="datetimeFigureOut">
              <a:rPr lang="en-US" smtClean="0"/>
              <a:t>07-Sep-13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118891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FF25B-9FA2-47C9-BA88-45A825E4AB40}" type="datetimeFigureOut">
              <a:rPr lang="en-US" smtClean="0"/>
              <a:t>07-Sep-13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117029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FF25B-9FA2-47C9-BA88-45A825E4AB40}" type="datetimeFigureOut">
              <a:rPr lang="en-US" smtClean="0"/>
              <a:t>07-Sep-13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267718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FF25B-9FA2-47C9-BA88-45A825E4AB40}" type="datetimeFigureOut">
              <a:rPr lang="en-US" smtClean="0"/>
              <a:t>07-Sep-13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351885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FF25B-9FA2-47C9-BA88-45A825E4AB40}" type="datetimeFigureOut">
              <a:rPr lang="en-US" smtClean="0"/>
              <a:t>07-Sep-13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D47E4-FAEC-4AC8-9EEA-FC17AF6900FA}" type="slidenum">
              <a:rPr lang="en-US" smtClean="0"/>
              <a:t>‹Nr.›</a:t>
            </a:fld>
            <a:endParaRPr lang="en-US"/>
          </a:p>
        </p:txBody>
      </p:sp>
    </p:spTree>
    <p:extLst>
      <p:ext uri="{BB962C8B-B14F-4D97-AF65-F5344CB8AC3E}">
        <p14:creationId xmlns:p14="http://schemas.microsoft.com/office/powerpoint/2010/main" val="282780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F7FF25B-9FA2-47C9-BA88-45A825E4AB40}" type="datetimeFigureOut">
              <a:rPr lang="en-US" smtClean="0"/>
              <a:t>07-Sep-13</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73D47E4-FAEC-4AC8-9EEA-FC17AF6900FA}" type="slidenum">
              <a:rPr lang="en-US" smtClean="0"/>
              <a:t>‹Nr.›</a:t>
            </a:fld>
            <a:endParaRPr lang="en-US"/>
          </a:p>
        </p:txBody>
      </p:sp>
    </p:spTree>
    <p:extLst>
      <p:ext uri="{BB962C8B-B14F-4D97-AF65-F5344CB8AC3E}">
        <p14:creationId xmlns:p14="http://schemas.microsoft.com/office/powerpoint/2010/main" val="311801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3" y="513938"/>
            <a:ext cx="6624865"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0688" y="5409962"/>
            <a:ext cx="6048672" cy="1323439"/>
          </a:xfrm>
          <a:prstGeom prst="rect">
            <a:avLst/>
          </a:prstGeom>
          <a:noFill/>
        </p:spPr>
        <p:txBody>
          <a:bodyPr wrap="square" rtlCol="0">
            <a:spAutoFit/>
          </a:bodyPr>
          <a:lstStyle/>
          <a:p>
            <a:pPr algn="just"/>
            <a:r>
              <a:rPr lang="en-GB" sz="1000" b="1" dirty="0" smtClean="0">
                <a:latin typeface="Arial" pitchFamily="34" charset="0"/>
                <a:cs typeface="Arial" pitchFamily="34" charset="0"/>
              </a:rPr>
              <a:t>Fig 1</a:t>
            </a:r>
            <a:r>
              <a:rPr lang="en-GB" sz="1000" dirty="0" smtClean="0">
                <a:latin typeface="Arial" pitchFamily="34" charset="0"/>
                <a:cs typeface="Arial" pitchFamily="34" charset="0"/>
              </a:rPr>
              <a:t>: </a:t>
            </a:r>
            <a:r>
              <a:rPr lang="en-GB" sz="1000" b="1" dirty="0" smtClean="0">
                <a:latin typeface="Arial" pitchFamily="34" charset="0"/>
                <a:cs typeface="Arial" pitchFamily="34" charset="0"/>
              </a:rPr>
              <a:t>The benchmark dose concept for in vitro toxicology data. </a:t>
            </a:r>
            <a:r>
              <a:rPr lang="en-GB" sz="1000" dirty="0" smtClean="0">
                <a:latin typeface="Arial" pitchFamily="34" charset="0"/>
                <a:cs typeface="Arial" pitchFamily="34" charset="0"/>
              </a:rPr>
              <a:t>For </a:t>
            </a:r>
            <a:r>
              <a:rPr lang="en-GB" sz="1000" dirty="0">
                <a:latin typeface="Arial" pitchFamily="34" charset="0"/>
                <a:cs typeface="Arial" pitchFamily="34" charset="0"/>
              </a:rPr>
              <a:t>benchmark dose calculation of continuous data a mathematical model is fit to the </a:t>
            </a:r>
            <a:r>
              <a:rPr lang="en-GB" sz="1000" dirty="0" smtClean="0">
                <a:latin typeface="Arial" pitchFamily="34" charset="0"/>
                <a:cs typeface="Arial" pitchFamily="34" charset="0"/>
              </a:rPr>
              <a:t>data. A </a:t>
            </a:r>
            <a:r>
              <a:rPr lang="en-GB" sz="1000" dirty="0">
                <a:latin typeface="Arial" pitchFamily="34" charset="0"/>
                <a:cs typeface="Arial" pitchFamily="34" charset="0"/>
              </a:rPr>
              <a:t>benchmark response (BMR) is </a:t>
            </a:r>
            <a:r>
              <a:rPr lang="en-GB" sz="1000" dirty="0" smtClean="0">
                <a:latin typeface="Arial" pitchFamily="34" charset="0"/>
                <a:cs typeface="Arial" pitchFamily="34" charset="0"/>
              </a:rPr>
              <a:t>defined as </a:t>
            </a:r>
            <a:r>
              <a:rPr lang="en-US" sz="1000" dirty="0">
                <a:latin typeface="Arial" pitchFamily="34" charset="0"/>
                <a:cs typeface="Arial" pitchFamily="34" charset="0"/>
              </a:rPr>
              <a:t>change in response rate over </a:t>
            </a:r>
            <a:r>
              <a:rPr lang="en-US" sz="1000" dirty="0" smtClean="0">
                <a:latin typeface="Arial" pitchFamily="34" charset="0"/>
                <a:cs typeface="Arial" pitchFamily="34" charset="0"/>
              </a:rPr>
              <a:t>background. The concentration that causes this BMR is called </a:t>
            </a:r>
            <a:r>
              <a:rPr lang="en-GB" sz="1000" dirty="0" smtClean="0">
                <a:latin typeface="Arial" pitchFamily="34" charset="0"/>
                <a:cs typeface="Arial" pitchFamily="34" charset="0"/>
              </a:rPr>
              <a:t>benchmark </a:t>
            </a:r>
            <a:r>
              <a:rPr lang="en-GB" sz="1000" dirty="0">
                <a:latin typeface="Arial" pitchFamily="34" charset="0"/>
                <a:cs typeface="Arial" pitchFamily="34" charset="0"/>
              </a:rPr>
              <a:t>concentration (BMC</a:t>
            </a:r>
            <a:r>
              <a:rPr lang="en-GB" sz="1000" dirty="0" smtClean="0">
                <a:latin typeface="Arial" pitchFamily="34" charset="0"/>
                <a:cs typeface="Arial" pitchFamily="34" charset="0"/>
              </a:rPr>
              <a:t>). A two sided 90% </a:t>
            </a:r>
            <a:r>
              <a:rPr lang="en-GB" sz="1000" dirty="0">
                <a:latin typeface="Arial" pitchFamily="34" charset="0"/>
                <a:cs typeface="Arial" pitchFamily="34" charset="0"/>
              </a:rPr>
              <a:t>confidence interval can be calculated for the </a:t>
            </a:r>
            <a:r>
              <a:rPr lang="en-GB" sz="1000" dirty="0" smtClean="0">
                <a:latin typeface="Arial" pitchFamily="34" charset="0"/>
                <a:cs typeface="Arial" pitchFamily="34" charset="0"/>
              </a:rPr>
              <a:t>BMC and </a:t>
            </a:r>
            <a:r>
              <a:rPr lang="en-GB" sz="1000" dirty="0">
                <a:latin typeface="Arial" pitchFamily="34" charset="0"/>
                <a:cs typeface="Arial" pitchFamily="34" charset="0"/>
              </a:rPr>
              <a:t>is defined as benchmark concentration at lower confidence limit (BMCL). All concentrations below this value can be considered to be </a:t>
            </a:r>
            <a:r>
              <a:rPr lang="en-GB" sz="1000" dirty="0" err="1" smtClean="0">
                <a:latin typeface="Arial" pitchFamily="34" charset="0"/>
                <a:cs typeface="Arial" pitchFamily="34" charset="0"/>
              </a:rPr>
              <a:t>noncytotoxic</a:t>
            </a:r>
            <a:r>
              <a:rPr lang="en-GB" sz="1000" dirty="0" smtClean="0">
                <a:latin typeface="Arial" pitchFamily="34" charset="0"/>
                <a:cs typeface="Arial" pitchFamily="34" charset="0"/>
              </a:rPr>
              <a:t>. The NOAEL is defined as the maximal concentration </a:t>
            </a:r>
            <a:r>
              <a:rPr lang="en-GB" sz="1000" dirty="0">
                <a:latin typeface="Arial" pitchFamily="34" charset="0"/>
                <a:cs typeface="Arial" pitchFamily="34" charset="0"/>
              </a:rPr>
              <a:t>that </a:t>
            </a:r>
            <a:r>
              <a:rPr lang="en-GB" sz="1000" dirty="0" smtClean="0">
                <a:latin typeface="Arial" pitchFamily="34" charset="0"/>
                <a:cs typeface="Arial" pitchFamily="34" charset="0"/>
              </a:rPr>
              <a:t>has no observable effect and the LOAEL is defined as  lowest concentration that evokes an adverse effect.</a:t>
            </a:r>
            <a:endParaRPr lang="en-US" sz="1000" dirty="0">
              <a:latin typeface="Arial" pitchFamily="34" charset="0"/>
              <a:cs typeface="Arial" pitchFamily="34" charset="0"/>
            </a:endParaRP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1280871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Image 5</a:t>
            </a:r>
            <a:endParaRPr lang="en-GB" dirty="0"/>
          </a:p>
        </p:txBody>
      </p:sp>
      <p:sp>
        <p:nvSpPr>
          <p:cNvPr id="5" name="Inhaltsplatzhalter 4"/>
          <p:cNvSpPr>
            <a:spLocks noGrp="1"/>
          </p:cNvSpPr>
          <p:nvPr>
            <p:ph sz="half" idx="2"/>
          </p:nvPr>
        </p:nvSpPr>
        <p:spPr>
          <a:xfrm>
            <a:off x="3486150" y="2133604"/>
            <a:ext cx="3028950" cy="2294379"/>
          </a:xfrm>
        </p:spPr>
        <p:txBody>
          <a:bodyPr>
            <a:normAutofit fontScale="47500" lnSpcReduction="20000"/>
          </a:bodyPr>
          <a:lstStyle/>
          <a:p>
            <a:pPr marL="0" indent="0">
              <a:buNone/>
            </a:pPr>
            <a:r>
              <a:rPr lang="de-DE" dirty="0" err="1" smtClean="0"/>
              <a:t>To</a:t>
            </a:r>
            <a:r>
              <a:rPr lang="de-DE" dirty="0" smtClean="0"/>
              <a:t> </a:t>
            </a:r>
            <a:r>
              <a:rPr lang="de-DE" dirty="0" err="1" smtClean="0"/>
              <a:t>calculate</a:t>
            </a:r>
            <a:r>
              <a:rPr lang="de-DE" dirty="0" smtClean="0"/>
              <a:t> </a:t>
            </a:r>
            <a:r>
              <a:rPr lang="de-DE" dirty="0" err="1" smtClean="0"/>
              <a:t>the</a:t>
            </a:r>
            <a:r>
              <a:rPr lang="de-DE" dirty="0" smtClean="0"/>
              <a:t> BMC </a:t>
            </a:r>
            <a:r>
              <a:rPr lang="de-DE" dirty="0" err="1" smtClean="0"/>
              <a:t>for</a:t>
            </a:r>
            <a:r>
              <a:rPr lang="de-DE" dirty="0" smtClean="0"/>
              <a:t> a 15% </a:t>
            </a:r>
            <a:r>
              <a:rPr lang="de-DE" dirty="0" err="1" smtClean="0"/>
              <a:t>decrease</a:t>
            </a:r>
            <a:r>
              <a:rPr lang="de-DE" dirty="0" smtClean="0"/>
              <a:t> in </a:t>
            </a:r>
            <a:r>
              <a:rPr lang="de-DE" dirty="0" err="1" smtClean="0"/>
              <a:t>viability</a:t>
            </a:r>
            <a:r>
              <a:rPr lang="de-DE" dirty="0" smtClean="0"/>
              <a:t> </a:t>
            </a:r>
            <a:r>
              <a:rPr lang="de-DE" dirty="0" err="1" smtClean="0"/>
              <a:t>the</a:t>
            </a:r>
            <a:r>
              <a:rPr lang="de-DE" dirty="0" smtClean="0"/>
              <a:t> </a:t>
            </a:r>
            <a:r>
              <a:rPr lang="de-DE" dirty="0" err="1" smtClean="0"/>
              <a:t>average</a:t>
            </a:r>
            <a:r>
              <a:rPr lang="de-DE" dirty="0" smtClean="0"/>
              <a:t> </a:t>
            </a:r>
            <a:r>
              <a:rPr lang="de-DE" dirty="0" err="1" smtClean="0"/>
              <a:t>curve</a:t>
            </a:r>
            <a:r>
              <a:rPr lang="de-DE" dirty="0" smtClean="0"/>
              <a:t> </a:t>
            </a:r>
            <a:r>
              <a:rPr lang="de-DE" dirty="0" err="1" smtClean="0"/>
              <a:t>from</a:t>
            </a:r>
            <a:r>
              <a:rPr lang="de-DE" dirty="0" smtClean="0"/>
              <a:t> all </a:t>
            </a:r>
            <a:r>
              <a:rPr lang="de-DE" dirty="0" err="1" smtClean="0"/>
              <a:t>three</a:t>
            </a:r>
            <a:r>
              <a:rPr lang="de-DE" dirty="0" smtClean="0"/>
              <a:t> </a:t>
            </a:r>
            <a:r>
              <a:rPr lang="de-DE" dirty="0" err="1" smtClean="0"/>
              <a:t>normalized</a:t>
            </a:r>
            <a:r>
              <a:rPr lang="de-DE" dirty="0" smtClean="0"/>
              <a:t> </a:t>
            </a:r>
            <a:r>
              <a:rPr lang="de-DE" dirty="0" err="1" smtClean="0"/>
              <a:t>experiments</a:t>
            </a:r>
            <a:r>
              <a:rPr lang="de-DE" dirty="0" smtClean="0"/>
              <a:t> </a:t>
            </a:r>
            <a:r>
              <a:rPr lang="de-DE" dirty="0" err="1" smtClean="0"/>
              <a:t>is</a:t>
            </a:r>
            <a:r>
              <a:rPr lang="de-DE" dirty="0" smtClean="0"/>
              <a:t> </a:t>
            </a:r>
            <a:r>
              <a:rPr lang="de-DE" dirty="0" err="1" smtClean="0"/>
              <a:t>used</a:t>
            </a:r>
            <a:r>
              <a:rPr lang="de-DE" dirty="0" smtClean="0"/>
              <a:t>. The </a:t>
            </a:r>
            <a:r>
              <a:rPr lang="de-DE" dirty="0" err="1" smtClean="0"/>
              <a:t>two</a:t>
            </a:r>
            <a:r>
              <a:rPr lang="de-DE" dirty="0" smtClean="0"/>
              <a:t> </a:t>
            </a:r>
            <a:r>
              <a:rPr lang="de-DE" dirty="0" err="1" smtClean="0"/>
              <a:t>sided</a:t>
            </a:r>
            <a:r>
              <a:rPr lang="de-DE" dirty="0" smtClean="0"/>
              <a:t> 90% </a:t>
            </a:r>
            <a:r>
              <a:rPr lang="de-DE" dirty="0" err="1" smtClean="0"/>
              <a:t>confidence</a:t>
            </a:r>
            <a:r>
              <a:rPr lang="de-DE" dirty="0" smtClean="0"/>
              <a:t> </a:t>
            </a:r>
            <a:r>
              <a:rPr lang="de-DE" dirty="0" err="1" smtClean="0"/>
              <a:t>interval</a:t>
            </a:r>
            <a:r>
              <a:rPr lang="de-DE" dirty="0" smtClean="0"/>
              <a:t> </a:t>
            </a:r>
            <a:r>
              <a:rPr lang="de-DE" dirty="0" err="1" smtClean="0"/>
              <a:t>is</a:t>
            </a:r>
            <a:r>
              <a:rPr lang="de-DE" dirty="0" smtClean="0"/>
              <a:t> </a:t>
            </a:r>
            <a:r>
              <a:rPr lang="de-DE" dirty="0" err="1" smtClean="0"/>
              <a:t>calculated</a:t>
            </a:r>
            <a:r>
              <a:rPr lang="de-DE" dirty="0" smtClean="0"/>
              <a:t>. All </a:t>
            </a:r>
            <a:r>
              <a:rPr lang="de-DE" dirty="0" err="1" smtClean="0"/>
              <a:t>values</a:t>
            </a:r>
            <a:r>
              <a:rPr lang="de-DE" dirty="0" smtClean="0"/>
              <a:t> </a:t>
            </a:r>
            <a:r>
              <a:rPr lang="de-DE" dirty="0" err="1" smtClean="0"/>
              <a:t>lower</a:t>
            </a:r>
            <a:r>
              <a:rPr lang="de-DE" dirty="0" smtClean="0"/>
              <a:t> </a:t>
            </a:r>
            <a:r>
              <a:rPr lang="de-DE" dirty="0" err="1" smtClean="0"/>
              <a:t>than</a:t>
            </a:r>
            <a:r>
              <a:rPr lang="de-DE" dirty="0" smtClean="0"/>
              <a:t> </a:t>
            </a:r>
            <a:r>
              <a:rPr lang="de-DE" dirty="0" err="1" smtClean="0"/>
              <a:t>the</a:t>
            </a:r>
            <a:r>
              <a:rPr lang="de-DE" dirty="0" smtClean="0"/>
              <a:t> </a:t>
            </a:r>
            <a:r>
              <a:rPr lang="de-DE" dirty="0" err="1" smtClean="0"/>
              <a:t>the</a:t>
            </a:r>
            <a:r>
              <a:rPr lang="de-DE" dirty="0" smtClean="0"/>
              <a:t> BMCL15 </a:t>
            </a:r>
            <a:r>
              <a:rPr lang="de-DE" dirty="0" err="1" smtClean="0"/>
              <a:t>are</a:t>
            </a:r>
            <a:r>
              <a:rPr lang="de-DE" dirty="0" smtClean="0"/>
              <a:t> non </a:t>
            </a:r>
            <a:r>
              <a:rPr lang="de-DE" dirty="0" err="1" smtClean="0"/>
              <a:t>cytotoxic</a:t>
            </a:r>
            <a:r>
              <a:rPr lang="de-DE" dirty="0" smtClean="0"/>
              <a:t>.</a:t>
            </a:r>
          </a:p>
          <a:p>
            <a:pPr marL="0" indent="0">
              <a:buNone/>
            </a:pPr>
            <a:endParaRPr lang="en-GB" dirty="0"/>
          </a:p>
          <a:p>
            <a:pPr marL="0" indent="0">
              <a:buNone/>
            </a:pPr>
            <a:r>
              <a:rPr lang="en-GB" dirty="0" smtClean="0"/>
              <a:t>Error bars are </a:t>
            </a:r>
            <a:r>
              <a:rPr lang="en-GB" dirty="0"/>
              <a:t>calculated as the fitted value plus/minus the estimated error times the 97.5% </a:t>
            </a:r>
            <a:r>
              <a:rPr lang="en-GB" dirty="0" err="1"/>
              <a:t>quantile</a:t>
            </a:r>
            <a:r>
              <a:rPr lang="en-GB" dirty="0"/>
              <a:t> in the t distribution with degrees of freedom equal to the residual degrees of freedom for the model.</a:t>
            </a:r>
          </a:p>
          <a:p>
            <a:pPr marL="0" indent="0">
              <a:buNone/>
            </a:pPr>
            <a:endParaRPr lang="en-GB" dirty="0"/>
          </a:p>
        </p:txBody>
      </p:sp>
      <p:pic>
        <p:nvPicPr>
          <p:cNvPr id="11"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0648" y="1979712"/>
            <a:ext cx="3028950" cy="364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62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000" dirty="0" smtClean="0"/>
              <a:t>The Dynamic Website will </a:t>
            </a:r>
            <a:r>
              <a:rPr lang="de-DE" sz="2000" dirty="0" err="1" smtClean="0"/>
              <a:t>make</a:t>
            </a:r>
            <a:r>
              <a:rPr lang="de-DE" sz="2000" dirty="0" smtClean="0"/>
              <a:t> </a:t>
            </a:r>
            <a:r>
              <a:rPr lang="de-DE" sz="2000" dirty="0" err="1" smtClean="0"/>
              <a:t>it</a:t>
            </a:r>
            <a:r>
              <a:rPr lang="de-DE" sz="2000" dirty="0" smtClean="0"/>
              <a:t> </a:t>
            </a:r>
            <a:r>
              <a:rPr lang="de-DE" sz="2000" dirty="0" err="1" smtClean="0"/>
              <a:t>possible</a:t>
            </a:r>
            <a:r>
              <a:rPr lang="de-DE" sz="2000" dirty="0" smtClean="0"/>
              <a:t> </a:t>
            </a:r>
            <a:r>
              <a:rPr lang="de-DE" sz="2000" dirty="0" err="1" smtClean="0"/>
              <a:t>to</a:t>
            </a:r>
            <a:r>
              <a:rPr lang="de-DE" sz="2000" dirty="0" smtClean="0"/>
              <a:t> </a:t>
            </a:r>
            <a:r>
              <a:rPr lang="de-DE" sz="2000" dirty="0" err="1" smtClean="0"/>
              <a:t>dynamically</a:t>
            </a:r>
            <a:r>
              <a:rPr lang="de-DE" sz="2000" dirty="0" smtClean="0"/>
              <a:t> </a:t>
            </a:r>
            <a:r>
              <a:rPr lang="de-DE" sz="2000" dirty="0" err="1" smtClean="0"/>
              <a:t>remove</a:t>
            </a:r>
            <a:r>
              <a:rPr lang="de-DE" sz="2000" dirty="0" smtClean="0"/>
              <a:t> </a:t>
            </a:r>
            <a:r>
              <a:rPr lang="de-DE" sz="2000" dirty="0" err="1" smtClean="0"/>
              <a:t>outliers</a:t>
            </a:r>
            <a:r>
              <a:rPr lang="de-DE" sz="2000" dirty="0" smtClean="0"/>
              <a:t> </a:t>
            </a:r>
            <a:r>
              <a:rPr lang="de-DE" sz="2000" dirty="0" err="1" smtClean="0"/>
              <a:t>and</a:t>
            </a:r>
            <a:r>
              <a:rPr lang="de-DE" sz="2000" dirty="0" smtClean="0"/>
              <a:t> </a:t>
            </a:r>
            <a:r>
              <a:rPr lang="de-DE" sz="2000" dirty="0" err="1" smtClean="0"/>
              <a:t>test</a:t>
            </a:r>
            <a:r>
              <a:rPr lang="de-DE" sz="2000" dirty="0" smtClean="0"/>
              <a:t> </a:t>
            </a:r>
            <a:r>
              <a:rPr lang="de-DE" sz="2000" dirty="0" err="1" smtClean="0"/>
              <a:t>the</a:t>
            </a:r>
            <a:r>
              <a:rPr lang="de-DE" sz="2000" dirty="0" smtClean="0"/>
              <a:t> </a:t>
            </a:r>
            <a:r>
              <a:rPr lang="de-DE" sz="2000" dirty="0" err="1" smtClean="0"/>
              <a:t>curve</a:t>
            </a:r>
            <a:r>
              <a:rPr lang="de-DE" sz="2000" dirty="0" smtClean="0"/>
              <a:t> </a:t>
            </a:r>
            <a:r>
              <a:rPr lang="de-DE" sz="2000" dirty="0" err="1" smtClean="0"/>
              <a:t>with</a:t>
            </a:r>
            <a:r>
              <a:rPr lang="de-DE" sz="2000" dirty="0" smtClean="0"/>
              <a:t> </a:t>
            </a:r>
            <a:r>
              <a:rPr lang="de-DE" sz="2000" dirty="0" err="1" smtClean="0"/>
              <a:t>suggestet</a:t>
            </a:r>
            <a:r>
              <a:rPr lang="de-DE" sz="2000" dirty="0" smtClean="0"/>
              <a:t> </a:t>
            </a:r>
            <a:r>
              <a:rPr lang="de-DE" sz="2000" dirty="0" err="1" smtClean="0"/>
              <a:t>anchorpoint</a:t>
            </a:r>
            <a:r>
              <a:rPr lang="de-DE" sz="2000" dirty="0" smtClean="0"/>
              <a:t> </a:t>
            </a:r>
            <a:r>
              <a:rPr lang="de-DE" sz="2000" dirty="0" err="1" smtClean="0"/>
              <a:t>and</a:t>
            </a:r>
            <a:r>
              <a:rPr lang="de-DE" sz="2000" dirty="0" smtClean="0"/>
              <a:t> </a:t>
            </a:r>
            <a:r>
              <a:rPr lang="de-DE" sz="2000" dirty="0" err="1" smtClean="0"/>
              <a:t>without</a:t>
            </a:r>
            <a:r>
              <a:rPr lang="de-DE" sz="2000" dirty="0" smtClean="0"/>
              <a:t>!</a:t>
            </a:r>
            <a:endParaRPr lang="en-GB" sz="2000"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3184137"/>
            <a:ext cx="6172200" cy="393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44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14561" y="683568"/>
            <a:ext cx="6291915" cy="1754326"/>
          </a:xfrm>
          <a:prstGeom prst="rect">
            <a:avLst/>
          </a:prstGeom>
          <a:noFill/>
        </p:spPr>
        <p:txBody>
          <a:bodyPr wrap="none" rtlCol="0">
            <a:spAutoFit/>
          </a:bodyPr>
          <a:lstStyle/>
          <a:p>
            <a:r>
              <a:rPr lang="de-DE" dirty="0" smtClean="0"/>
              <a:t>Mögliche weitere </a:t>
            </a:r>
            <a:r>
              <a:rPr lang="de-DE" dirty="0" err="1"/>
              <a:t>f</a:t>
            </a:r>
            <a:r>
              <a:rPr lang="de-DE" dirty="0" err="1" smtClean="0"/>
              <a:t>igures</a:t>
            </a:r>
            <a:r>
              <a:rPr lang="de-DE" dirty="0" smtClean="0"/>
              <a:t>:</a:t>
            </a:r>
          </a:p>
          <a:p>
            <a:r>
              <a:rPr lang="de-DE" dirty="0" smtClean="0"/>
              <a:t>Tabelle welche Modelle gewählt wurden</a:t>
            </a:r>
          </a:p>
          <a:p>
            <a:endParaRPr lang="de-DE" dirty="0" smtClean="0"/>
          </a:p>
          <a:p>
            <a:r>
              <a:rPr lang="de-DE" dirty="0" smtClean="0"/>
              <a:t>Cooks </a:t>
            </a:r>
            <a:r>
              <a:rPr lang="de-DE" dirty="0" err="1" smtClean="0"/>
              <a:t>Distance</a:t>
            </a:r>
            <a:r>
              <a:rPr lang="de-DE" dirty="0" smtClean="0"/>
              <a:t> um zu zeigen welches Dose </a:t>
            </a:r>
            <a:r>
              <a:rPr lang="de-DE" dirty="0" err="1" smtClean="0"/>
              <a:t>Spacing</a:t>
            </a:r>
            <a:r>
              <a:rPr lang="de-DE" dirty="0" smtClean="0"/>
              <a:t> Sinn machen </a:t>
            </a:r>
          </a:p>
          <a:p>
            <a:r>
              <a:rPr lang="de-DE" dirty="0" smtClean="0"/>
              <a:t>würde (Daten im Toxischen irgendwann nicht mehr wichtig) </a:t>
            </a:r>
          </a:p>
          <a:p>
            <a:endParaRPr lang="de-DE" dirty="0" smtClean="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28" y="3419872"/>
            <a:ext cx="4038600" cy="387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32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90" y="8123465"/>
            <a:ext cx="6528978" cy="1015663"/>
          </a:xfrm>
          <a:prstGeom prst="rect">
            <a:avLst/>
          </a:prstGeom>
          <a:noFill/>
        </p:spPr>
        <p:txBody>
          <a:bodyPr wrap="square" rtlCol="0">
            <a:spAutoFit/>
          </a:bodyPr>
          <a:lstStyle/>
          <a:p>
            <a:pPr algn="just"/>
            <a:r>
              <a:rPr lang="de-DE" sz="1000" b="1" dirty="0">
                <a:latin typeface="Arial" pitchFamily="34" charset="0"/>
                <a:cs typeface="Arial" pitchFamily="34" charset="0"/>
              </a:rPr>
              <a:t>Fig. 2: </a:t>
            </a:r>
            <a:r>
              <a:rPr lang="en-GB" sz="1000" b="1" dirty="0">
                <a:latin typeface="Arial" pitchFamily="34" charset="0"/>
                <a:cs typeface="Arial" pitchFamily="34" charset="0"/>
              </a:rPr>
              <a:t>Program sequence </a:t>
            </a:r>
            <a:r>
              <a:rPr lang="en-GB" sz="1000" b="1" dirty="0" smtClean="0">
                <a:latin typeface="Arial" pitchFamily="34" charset="0"/>
                <a:cs typeface="Arial" pitchFamily="34" charset="0"/>
              </a:rPr>
              <a:t>used to calculate the BMC. </a:t>
            </a:r>
            <a:r>
              <a:rPr lang="en-US" sz="1000" dirty="0" smtClean="0">
                <a:latin typeface="Arial" pitchFamily="34" charset="0"/>
                <a:cs typeface="Arial" pitchFamily="34" charset="0"/>
              </a:rPr>
              <a:t>In </a:t>
            </a:r>
            <a:r>
              <a:rPr lang="en-US" sz="1000" b="1" dirty="0" smtClean="0">
                <a:latin typeface="Arial" pitchFamily="34" charset="0"/>
                <a:cs typeface="Arial" pitchFamily="34" charset="0"/>
              </a:rPr>
              <a:t>step 1</a:t>
            </a:r>
            <a:r>
              <a:rPr lang="en-US" sz="1000" dirty="0" smtClean="0">
                <a:latin typeface="Arial" pitchFamily="34" charset="0"/>
                <a:cs typeface="Arial" pitchFamily="34" charset="0"/>
              </a:rPr>
              <a:t> Machine readings from experiment A, B and C are expressed as percent of control. In </a:t>
            </a:r>
            <a:r>
              <a:rPr lang="en-US" sz="1000" b="1" dirty="0" smtClean="0">
                <a:latin typeface="Arial" pitchFamily="34" charset="0"/>
                <a:cs typeface="Arial" pitchFamily="34" charset="0"/>
              </a:rPr>
              <a:t>step 2</a:t>
            </a:r>
            <a:r>
              <a:rPr lang="en-US" sz="1000" dirty="0" smtClean="0">
                <a:latin typeface="Arial" pitchFamily="34" charset="0"/>
                <a:cs typeface="Arial" pitchFamily="34" charset="0"/>
              </a:rPr>
              <a:t> datasets are pooled and the best model is selected according to statistical criteria. The best model is now used to fit a curve through each experiment. In </a:t>
            </a:r>
            <a:r>
              <a:rPr lang="en-US" sz="1000" b="1" dirty="0" smtClean="0">
                <a:latin typeface="Arial" pitchFamily="34" charset="0"/>
                <a:cs typeface="Arial" pitchFamily="34" charset="0"/>
              </a:rPr>
              <a:t>step 3</a:t>
            </a:r>
            <a:r>
              <a:rPr lang="en-US" sz="1000" dirty="0" smtClean="0">
                <a:latin typeface="Arial" pitchFamily="34" charset="0"/>
                <a:cs typeface="Arial" pitchFamily="34" charset="0"/>
              </a:rPr>
              <a:t> an anchor point is added only if data in the toxic range are missing. In </a:t>
            </a:r>
            <a:r>
              <a:rPr lang="en-US" sz="1000" b="1" dirty="0" smtClean="0">
                <a:latin typeface="Arial" pitchFamily="34" charset="0"/>
                <a:cs typeface="Arial" pitchFamily="34" charset="0"/>
              </a:rPr>
              <a:t>step 4</a:t>
            </a:r>
            <a:r>
              <a:rPr lang="en-US" sz="1000" dirty="0" smtClean="0">
                <a:latin typeface="Arial" pitchFamily="34" charset="0"/>
                <a:cs typeface="Arial" pitchFamily="34" charset="0"/>
              </a:rPr>
              <a:t> all datasets are normalized to 100 percent viability. In </a:t>
            </a:r>
            <a:r>
              <a:rPr lang="en-US" sz="1000" b="1" dirty="0" smtClean="0">
                <a:latin typeface="Arial" pitchFamily="34" charset="0"/>
                <a:cs typeface="Arial" pitchFamily="34" charset="0"/>
              </a:rPr>
              <a:t>step 5</a:t>
            </a:r>
            <a:r>
              <a:rPr lang="en-US" sz="1000" dirty="0" smtClean="0">
                <a:latin typeface="Arial" pitchFamily="34" charset="0"/>
                <a:cs typeface="Arial" pitchFamily="34" charset="0"/>
              </a:rPr>
              <a:t> data are pooled again and the previously determined model fit again. The BMC and its lower confidence Limit the BMCL are calculated from this curve fit.</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56" y="107504"/>
            <a:ext cx="6166916" cy="806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7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2348880" cy="774035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hteck 42"/>
          <p:cNvSpPr/>
          <p:nvPr/>
        </p:nvSpPr>
        <p:spPr>
          <a:xfrm>
            <a:off x="2348880" y="0"/>
            <a:ext cx="2016224" cy="7740352"/>
          </a:xfrm>
          <a:prstGeom prst="rect">
            <a:avLst/>
          </a:prstGeom>
          <a:solidFill>
            <a:srgbClr val="92D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819" t="12596" r="28189" b="29453"/>
          <a:stretch/>
        </p:blipFill>
        <p:spPr bwMode="auto">
          <a:xfrm>
            <a:off x="384215" y="4139952"/>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803" t="12583" r="28205" b="29464"/>
          <a:stretch/>
        </p:blipFill>
        <p:spPr bwMode="auto">
          <a:xfrm>
            <a:off x="2493096" y="6012160"/>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8803" t="12583" r="28205" b="29464"/>
          <a:stretch/>
        </p:blipFill>
        <p:spPr bwMode="auto">
          <a:xfrm>
            <a:off x="363652" y="6012160"/>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803" t="12583" r="28205" b="29464"/>
          <a:stretch/>
        </p:blipFill>
        <p:spPr bwMode="auto">
          <a:xfrm>
            <a:off x="363652" y="269572"/>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8803" t="12583" r="28204" b="29464"/>
          <a:stretch/>
        </p:blipFill>
        <p:spPr bwMode="auto">
          <a:xfrm>
            <a:off x="363652" y="2187372"/>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l="8803" t="12583" r="28205" b="29464"/>
          <a:stretch/>
        </p:blipFill>
        <p:spPr bwMode="auto">
          <a:xfrm>
            <a:off x="2493096" y="2183768"/>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803" t="12583" r="28205" b="29464"/>
          <a:stretch/>
        </p:blipFill>
        <p:spPr bwMode="auto">
          <a:xfrm>
            <a:off x="2493096" y="269572"/>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rotWithShape="1">
          <a:blip r:embed="rId9">
            <a:extLst>
              <a:ext uri="{28A0092B-C50C-407E-A947-70E740481C1C}">
                <a14:useLocalDpi xmlns:a14="http://schemas.microsoft.com/office/drawing/2010/main" val="0"/>
              </a:ext>
            </a:extLst>
          </a:blip>
          <a:srcRect l="8803" t="12583" r="28205" b="29464"/>
          <a:stretch/>
        </p:blipFill>
        <p:spPr bwMode="auto">
          <a:xfrm>
            <a:off x="2493096" y="4097964"/>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803" t="12583" r="28205" b="29464"/>
          <a:stretch/>
        </p:blipFill>
        <p:spPr bwMode="auto">
          <a:xfrm>
            <a:off x="384215" y="269572"/>
            <a:ext cx="1800000"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
          <p:cNvSpPr txBox="1"/>
          <p:nvPr/>
        </p:nvSpPr>
        <p:spPr>
          <a:xfrm>
            <a:off x="212390" y="7884368"/>
            <a:ext cx="6528978" cy="1169551"/>
          </a:xfrm>
          <a:prstGeom prst="rect">
            <a:avLst/>
          </a:prstGeom>
          <a:noFill/>
        </p:spPr>
        <p:txBody>
          <a:bodyPr wrap="square" rtlCol="0">
            <a:spAutoFit/>
          </a:bodyPr>
          <a:lstStyle/>
          <a:p>
            <a:pPr algn="just"/>
            <a:r>
              <a:rPr lang="de-DE" sz="1000" b="1" dirty="0">
                <a:latin typeface="Arial" pitchFamily="34" charset="0"/>
                <a:cs typeface="Arial" pitchFamily="34" charset="0"/>
              </a:rPr>
              <a:t>Fig. </a:t>
            </a:r>
            <a:r>
              <a:rPr lang="de-DE" sz="1000" b="1" dirty="0" smtClean="0">
                <a:latin typeface="Arial" pitchFamily="34" charset="0"/>
                <a:cs typeface="Arial" pitchFamily="34" charset="0"/>
              </a:rPr>
              <a:t>3: </a:t>
            </a:r>
            <a:r>
              <a:rPr lang="en-GB" sz="1000" b="1" dirty="0" smtClean="0">
                <a:latin typeface="Arial" pitchFamily="34" charset="0"/>
                <a:cs typeface="Arial" pitchFamily="34" charset="0"/>
              </a:rPr>
              <a:t>Real Life Problems. </a:t>
            </a:r>
            <a:r>
              <a:rPr lang="en-US" sz="1000" b="1" dirty="0" smtClean="0">
                <a:latin typeface="Arial" pitchFamily="34" charset="0"/>
                <a:cs typeface="Arial" pitchFamily="34" charset="0"/>
              </a:rPr>
              <a:t>Problem 1 </a:t>
            </a:r>
            <a:r>
              <a:rPr lang="en-US" sz="1000" dirty="0" smtClean="0">
                <a:latin typeface="Arial" pitchFamily="34" charset="0"/>
                <a:cs typeface="Arial" pitchFamily="34" charset="0"/>
              </a:rPr>
              <a:t>Machine </a:t>
            </a:r>
            <a:r>
              <a:rPr lang="en-US" sz="1000" dirty="0">
                <a:latin typeface="Arial" pitchFamily="34" charset="0"/>
                <a:cs typeface="Arial" pitchFamily="34" charset="0"/>
              </a:rPr>
              <a:t>readings from experiment A, B and C are expressed as percent of control. In </a:t>
            </a:r>
            <a:r>
              <a:rPr lang="en-US" sz="1000" b="1" dirty="0">
                <a:latin typeface="Arial" pitchFamily="34" charset="0"/>
                <a:cs typeface="Arial" pitchFamily="34" charset="0"/>
              </a:rPr>
              <a:t>step 2</a:t>
            </a:r>
            <a:r>
              <a:rPr lang="en-US" sz="1000" dirty="0">
                <a:latin typeface="Arial" pitchFamily="34" charset="0"/>
                <a:cs typeface="Arial" pitchFamily="34" charset="0"/>
              </a:rPr>
              <a:t> datasets are pooled and the best model is selected according to statistical criteria. The best model is now used to fit a curve through each experiment. In </a:t>
            </a:r>
            <a:r>
              <a:rPr lang="en-US" sz="1000" b="1" dirty="0">
                <a:latin typeface="Arial" pitchFamily="34" charset="0"/>
                <a:cs typeface="Arial" pitchFamily="34" charset="0"/>
              </a:rPr>
              <a:t>step 3</a:t>
            </a:r>
            <a:r>
              <a:rPr lang="en-US" sz="1000" dirty="0">
                <a:latin typeface="Arial" pitchFamily="34" charset="0"/>
                <a:cs typeface="Arial" pitchFamily="34" charset="0"/>
              </a:rPr>
              <a:t> an anchor point is added only if data in the toxic range are missing. In </a:t>
            </a:r>
            <a:r>
              <a:rPr lang="en-US" sz="1000" b="1" dirty="0">
                <a:latin typeface="Arial" pitchFamily="34" charset="0"/>
                <a:cs typeface="Arial" pitchFamily="34" charset="0"/>
              </a:rPr>
              <a:t>step 4</a:t>
            </a:r>
            <a:r>
              <a:rPr lang="en-US" sz="1000" dirty="0">
                <a:latin typeface="Arial" pitchFamily="34" charset="0"/>
                <a:cs typeface="Arial" pitchFamily="34" charset="0"/>
              </a:rPr>
              <a:t> all datasets are normalized to 100 percent viability. In </a:t>
            </a:r>
            <a:r>
              <a:rPr lang="en-US" sz="1000" b="1" dirty="0">
                <a:latin typeface="Arial" pitchFamily="34" charset="0"/>
                <a:cs typeface="Arial" pitchFamily="34" charset="0"/>
              </a:rPr>
              <a:t>step 5</a:t>
            </a:r>
            <a:r>
              <a:rPr lang="en-US" sz="1000" dirty="0">
                <a:latin typeface="Arial" pitchFamily="34" charset="0"/>
                <a:cs typeface="Arial" pitchFamily="34" charset="0"/>
              </a:rPr>
              <a:t> data are pooled again and the previously determined model fit again. The BMC and its lower confidence Limit the BMCL are calculated from this curve fit.</a:t>
            </a:r>
          </a:p>
          <a:p>
            <a:pPr algn="just"/>
            <a:r>
              <a:rPr lang="en-GB" sz="1000" b="1" dirty="0" smtClean="0">
                <a:latin typeface="Arial" pitchFamily="34" charset="0"/>
                <a:cs typeface="Arial" pitchFamily="34" charset="0"/>
              </a:rPr>
              <a:t> </a:t>
            </a:r>
            <a:endParaRPr lang="en-US" sz="1000" dirty="0" smtClean="0">
              <a:latin typeface="Arial" pitchFamily="34" charset="0"/>
              <a:cs typeface="Arial" pitchFamily="34" charset="0"/>
            </a:endParaRPr>
          </a:p>
        </p:txBody>
      </p:sp>
      <p:sp>
        <p:nvSpPr>
          <p:cNvPr id="7" name="Textfeld 6"/>
          <p:cNvSpPr txBox="1"/>
          <p:nvPr/>
        </p:nvSpPr>
        <p:spPr>
          <a:xfrm>
            <a:off x="544977" y="24349"/>
            <a:ext cx="1593706" cy="246221"/>
          </a:xfrm>
          <a:prstGeom prst="rect">
            <a:avLst/>
          </a:prstGeom>
          <a:noFill/>
        </p:spPr>
        <p:txBody>
          <a:bodyPr wrap="none" rtlCol="0">
            <a:spAutoFit/>
          </a:bodyPr>
          <a:lstStyle/>
          <a:p>
            <a:r>
              <a:rPr lang="de-DE" sz="1000" b="1" dirty="0" err="1" smtClean="0">
                <a:latin typeface="Arial" pitchFamily="34" charset="0"/>
                <a:cs typeface="Arial" pitchFamily="34" charset="0"/>
              </a:rPr>
              <a:t>Before</a:t>
            </a:r>
            <a:r>
              <a:rPr lang="de-DE" sz="1000" b="1" dirty="0">
                <a:latin typeface="Arial" pitchFamily="34" charset="0"/>
                <a:cs typeface="Arial" pitchFamily="34" charset="0"/>
              </a:rPr>
              <a:t> </a:t>
            </a:r>
            <a:r>
              <a:rPr lang="de-DE" sz="1000" b="1" dirty="0" smtClean="0">
                <a:latin typeface="Arial" pitchFamily="34" charset="0"/>
                <a:cs typeface="Arial" pitchFamily="34" charset="0"/>
              </a:rPr>
              <a:t>BMC </a:t>
            </a:r>
            <a:r>
              <a:rPr lang="de-DE" sz="1000" b="1" dirty="0" err="1" smtClean="0">
                <a:latin typeface="Arial" pitchFamily="34" charset="0"/>
                <a:cs typeface="Arial" pitchFamily="34" charset="0"/>
              </a:rPr>
              <a:t>modelling</a:t>
            </a:r>
            <a:r>
              <a:rPr lang="de-DE" sz="1000" b="1" dirty="0" smtClean="0">
                <a:latin typeface="Arial" pitchFamily="34" charset="0"/>
                <a:cs typeface="Arial" pitchFamily="34" charset="0"/>
              </a:rPr>
              <a:t> </a:t>
            </a:r>
            <a:endParaRPr lang="en-GB" sz="1000" b="1" dirty="0">
              <a:latin typeface="Arial" pitchFamily="34" charset="0"/>
              <a:cs typeface="Arial" pitchFamily="34" charset="0"/>
            </a:endParaRPr>
          </a:p>
        </p:txBody>
      </p:sp>
      <p:sp>
        <p:nvSpPr>
          <p:cNvPr id="24" name="Textfeld 23"/>
          <p:cNvSpPr txBox="1"/>
          <p:nvPr/>
        </p:nvSpPr>
        <p:spPr>
          <a:xfrm>
            <a:off x="2670820" y="24349"/>
            <a:ext cx="1487908" cy="246221"/>
          </a:xfrm>
          <a:prstGeom prst="rect">
            <a:avLst/>
          </a:prstGeom>
          <a:noFill/>
        </p:spPr>
        <p:txBody>
          <a:bodyPr wrap="none" rtlCol="0">
            <a:spAutoFit/>
          </a:bodyPr>
          <a:lstStyle/>
          <a:p>
            <a:r>
              <a:rPr lang="de-DE" sz="1000" b="1" dirty="0" smtClean="0">
                <a:latin typeface="Arial" pitchFamily="34" charset="0"/>
                <a:cs typeface="Arial" pitchFamily="34" charset="0"/>
              </a:rPr>
              <a:t>After BMC </a:t>
            </a:r>
            <a:r>
              <a:rPr lang="de-DE" sz="1000" b="1" dirty="0" err="1" smtClean="0">
                <a:latin typeface="Arial" pitchFamily="34" charset="0"/>
                <a:cs typeface="Arial" pitchFamily="34" charset="0"/>
              </a:rPr>
              <a:t>modelling</a:t>
            </a:r>
            <a:r>
              <a:rPr lang="de-DE" sz="1000" b="1" dirty="0" smtClean="0">
                <a:latin typeface="Arial" pitchFamily="34" charset="0"/>
                <a:cs typeface="Arial" pitchFamily="34" charset="0"/>
              </a:rPr>
              <a:t> </a:t>
            </a:r>
            <a:endParaRPr lang="en-GB" sz="1000" b="1" dirty="0">
              <a:latin typeface="Arial" pitchFamily="34" charset="0"/>
              <a:cs typeface="Arial" pitchFamily="34" charset="0"/>
            </a:endParaRPr>
          </a:p>
        </p:txBody>
      </p:sp>
      <p:sp>
        <p:nvSpPr>
          <p:cNvPr id="25" name="Textfeld 24"/>
          <p:cNvSpPr txBox="1"/>
          <p:nvPr/>
        </p:nvSpPr>
        <p:spPr>
          <a:xfrm>
            <a:off x="4293096" y="1619672"/>
            <a:ext cx="2504212" cy="246221"/>
          </a:xfrm>
          <a:prstGeom prst="rect">
            <a:avLst/>
          </a:prstGeom>
          <a:noFill/>
        </p:spPr>
        <p:txBody>
          <a:bodyPr wrap="none" rtlCol="0">
            <a:spAutoFit/>
          </a:bodyPr>
          <a:lstStyle/>
          <a:p>
            <a:r>
              <a:rPr lang="de-DE" sz="1000" b="1" dirty="0" smtClean="0">
                <a:latin typeface="Arial" pitchFamily="34" charset="0"/>
                <a:cs typeface="Arial" pitchFamily="34" charset="0"/>
              </a:rPr>
              <a:t>Problem 1:</a:t>
            </a:r>
            <a:r>
              <a:rPr lang="de-DE" sz="1000" dirty="0" smtClean="0">
                <a:latin typeface="Arial" pitchFamily="34" charset="0"/>
                <a:cs typeface="Arial" pitchFamily="34" charset="0"/>
              </a:rPr>
              <a:t> Experiments not </a:t>
            </a:r>
            <a:r>
              <a:rPr lang="de-DE" sz="1000" dirty="0" err="1" smtClean="0">
                <a:latin typeface="Arial" pitchFamily="34" charset="0"/>
                <a:cs typeface="Arial" pitchFamily="34" charset="0"/>
              </a:rPr>
              <a:t>comparable</a:t>
            </a:r>
            <a:endParaRPr lang="en-GB" sz="1000" dirty="0">
              <a:latin typeface="Arial" pitchFamily="34" charset="0"/>
              <a:cs typeface="Arial" pitchFamily="34" charset="0"/>
            </a:endParaRPr>
          </a:p>
        </p:txBody>
      </p:sp>
      <p:sp>
        <p:nvSpPr>
          <p:cNvPr id="26" name="Textfeld 25"/>
          <p:cNvSpPr txBox="1"/>
          <p:nvPr/>
        </p:nvSpPr>
        <p:spPr>
          <a:xfrm>
            <a:off x="4301020" y="3491880"/>
            <a:ext cx="1718740" cy="246221"/>
          </a:xfrm>
          <a:prstGeom prst="rect">
            <a:avLst/>
          </a:prstGeom>
          <a:noFill/>
        </p:spPr>
        <p:txBody>
          <a:bodyPr wrap="none" rtlCol="0">
            <a:spAutoFit/>
          </a:bodyPr>
          <a:lstStyle/>
          <a:p>
            <a:r>
              <a:rPr lang="de-DE" sz="1000" b="1" dirty="0" smtClean="0">
                <a:latin typeface="Arial" pitchFamily="34" charset="0"/>
                <a:cs typeface="Arial" pitchFamily="34" charset="0"/>
              </a:rPr>
              <a:t>Problem 2:</a:t>
            </a:r>
            <a:r>
              <a:rPr lang="de-DE" sz="1000" dirty="0" smtClean="0">
                <a:latin typeface="Arial" pitchFamily="34" charset="0"/>
                <a:cs typeface="Arial" pitchFamily="34" charset="0"/>
              </a:rPr>
              <a:t> </a:t>
            </a:r>
            <a:r>
              <a:rPr lang="de-DE" sz="1000" dirty="0" err="1" smtClean="0">
                <a:latin typeface="Arial" pitchFamily="34" charset="0"/>
                <a:cs typeface="Arial" pitchFamily="34" charset="0"/>
              </a:rPr>
              <a:t>Missing</a:t>
            </a:r>
            <a:r>
              <a:rPr lang="de-DE" sz="1000" dirty="0" smtClean="0">
                <a:latin typeface="Arial" pitchFamily="34" charset="0"/>
                <a:cs typeface="Arial" pitchFamily="34" charset="0"/>
              </a:rPr>
              <a:t> </a:t>
            </a:r>
            <a:r>
              <a:rPr lang="de-DE" sz="1000" dirty="0" err="1" smtClean="0">
                <a:latin typeface="Arial" pitchFamily="34" charset="0"/>
                <a:cs typeface="Arial" pitchFamily="34" charset="0"/>
              </a:rPr>
              <a:t>values</a:t>
            </a:r>
            <a:endParaRPr lang="en-GB" sz="1000" dirty="0">
              <a:latin typeface="Arial" pitchFamily="34" charset="0"/>
              <a:cs typeface="Arial" pitchFamily="34" charset="0"/>
            </a:endParaRPr>
          </a:p>
        </p:txBody>
      </p:sp>
      <p:sp>
        <p:nvSpPr>
          <p:cNvPr id="27" name="Textfeld 26"/>
          <p:cNvSpPr txBox="1"/>
          <p:nvPr/>
        </p:nvSpPr>
        <p:spPr>
          <a:xfrm>
            <a:off x="4365104" y="5436096"/>
            <a:ext cx="1712328" cy="246221"/>
          </a:xfrm>
          <a:prstGeom prst="rect">
            <a:avLst/>
          </a:prstGeom>
          <a:noFill/>
        </p:spPr>
        <p:txBody>
          <a:bodyPr wrap="none" rtlCol="0">
            <a:spAutoFit/>
          </a:bodyPr>
          <a:lstStyle/>
          <a:p>
            <a:r>
              <a:rPr lang="de-DE" sz="1000" b="1" dirty="0" smtClean="0">
                <a:latin typeface="Arial" pitchFamily="34" charset="0"/>
                <a:cs typeface="Arial" pitchFamily="34" charset="0"/>
              </a:rPr>
              <a:t>Problem 3: </a:t>
            </a:r>
            <a:r>
              <a:rPr lang="de-DE" sz="1000" dirty="0" smtClean="0">
                <a:latin typeface="Arial" pitchFamily="34" charset="0"/>
                <a:cs typeface="Arial" pitchFamily="34" charset="0"/>
              </a:rPr>
              <a:t>High </a:t>
            </a:r>
            <a:r>
              <a:rPr lang="de-DE" sz="1000" dirty="0" err="1" smtClean="0">
                <a:latin typeface="Arial" pitchFamily="34" charset="0"/>
                <a:cs typeface="Arial" pitchFamily="34" charset="0"/>
              </a:rPr>
              <a:t>variability</a:t>
            </a:r>
            <a:endParaRPr lang="en-GB" sz="1000" dirty="0">
              <a:latin typeface="Arial" pitchFamily="34" charset="0"/>
              <a:cs typeface="Arial" pitchFamily="34" charset="0"/>
            </a:endParaRPr>
          </a:p>
        </p:txBody>
      </p:sp>
      <p:sp>
        <p:nvSpPr>
          <p:cNvPr id="28" name="Textfeld 27"/>
          <p:cNvSpPr txBox="1"/>
          <p:nvPr/>
        </p:nvSpPr>
        <p:spPr>
          <a:xfrm>
            <a:off x="4365104" y="7408619"/>
            <a:ext cx="2555508" cy="246221"/>
          </a:xfrm>
          <a:prstGeom prst="rect">
            <a:avLst/>
          </a:prstGeom>
          <a:noFill/>
        </p:spPr>
        <p:txBody>
          <a:bodyPr wrap="none" rtlCol="0">
            <a:spAutoFit/>
          </a:bodyPr>
          <a:lstStyle/>
          <a:p>
            <a:r>
              <a:rPr lang="de-DE" sz="1000" b="1" dirty="0" smtClean="0">
                <a:latin typeface="Arial" pitchFamily="34" charset="0"/>
                <a:cs typeface="Arial" pitchFamily="34" charset="0"/>
              </a:rPr>
              <a:t>Problem 4: </a:t>
            </a:r>
            <a:r>
              <a:rPr lang="de-DE" sz="1000" dirty="0" err="1" smtClean="0">
                <a:latin typeface="Arial" pitchFamily="34" charset="0"/>
                <a:cs typeface="Arial" pitchFamily="34" charset="0"/>
              </a:rPr>
              <a:t>Wrong</a:t>
            </a:r>
            <a:r>
              <a:rPr lang="de-DE" sz="1000" dirty="0" smtClean="0">
                <a:latin typeface="Arial" pitchFamily="34" charset="0"/>
                <a:cs typeface="Arial" pitchFamily="34" charset="0"/>
              </a:rPr>
              <a:t> </a:t>
            </a:r>
            <a:r>
              <a:rPr lang="de-DE" sz="1000" dirty="0" err="1" smtClean="0">
                <a:latin typeface="Arial" pitchFamily="34" charset="0"/>
                <a:cs typeface="Arial" pitchFamily="34" charset="0"/>
              </a:rPr>
              <a:t>control</a:t>
            </a:r>
            <a:r>
              <a:rPr lang="de-DE" sz="1000" dirty="0" smtClean="0">
                <a:latin typeface="Arial" pitchFamily="34" charset="0"/>
                <a:cs typeface="Arial" pitchFamily="34" charset="0"/>
              </a:rPr>
              <a:t> </a:t>
            </a:r>
            <a:r>
              <a:rPr lang="de-DE" sz="1000" dirty="0" err="1">
                <a:latin typeface="Arial" pitchFamily="34" charset="0"/>
                <a:cs typeface="Arial" pitchFamily="34" charset="0"/>
              </a:rPr>
              <a:t>m</a:t>
            </a:r>
            <a:r>
              <a:rPr lang="de-DE" sz="1000" dirty="0" err="1" smtClean="0">
                <a:latin typeface="Arial" pitchFamily="34" charset="0"/>
                <a:cs typeface="Arial" pitchFamily="34" charset="0"/>
              </a:rPr>
              <a:t>easurements</a:t>
            </a:r>
            <a:endParaRPr lang="en-GB" sz="1000" dirty="0">
              <a:latin typeface="Arial" pitchFamily="34" charset="0"/>
              <a:cs typeface="Arial" pitchFamily="34" charset="0"/>
            </a:endParaRPr>
          </a:p>
        </p:txBody>
      </p:sp>
      <p:sp>
        <p:nvSpPr>
          <p:cNvPr id="31" name="Textfeld 30"/>
          <p:cNvSpPr txBox="1"/>
          <p:nvPr/>
        </p:nvSpPr>
        <p:spPr>
          <a:xfrm>
            <a:off x="429047" y="1654691"/>
            <a:ext cx="720069" cy="200055"/>
          </a:xfrm>
          <a:prstGeom prst="rect">
            <a:avLst/>
          </a:prstGeom>
          <a:noFill/>
        </p:spPr>
        <p:txBody>
          <a:bodyPr wrap="none" rtlCol="0">
            <a:spAutoFit/>
          </a:bodyPr>
          <a:lstStyle/>
          <a:p>
            <a:r>
              <a:rPr lang="de-DE" sz="700" b="1" dirty="0" smtClean="0">
                <a:latin typeface="Arial" pitchFamily="34" charset="0"/>
                <a:cs typeface="Arial" pitchFamily="34" charset="0"/>
              </a:rPr>
              <a:t>UKN1 HgBr2</a:t>
            </a:r>
            <a:endParaRPr lang="en-GB" sz="700" b="1" dirty="0">
              <a:latin typeface="Arial" pitchFamily="34" charset="0"/>
              <a:cs typeface="Arial" pitchFamily="34" charset="0"/>
            </a:endParaRPr>
          </a:p>
        </p:txBody>
      </p:sp>
      <p:sp>
        <p:nvSpPr>
          <p:cNvPr id="34" name="Textfeld 33"/>
          <p:cNvSpPr txBox="1"/>
          <p:nvPr/>
        </p:nvSpPr>
        <p:spPr>
          <a:xfrm>
            <a:off x="2535292" y="1686347"/>
            <a:ext cx="720069" cy="200055"/>
          </a:xfrm>
          <a:prstGeom prst="rect">
            <a:avLst/>
          </a:prstGeom>
          <a:noFill/>
        </p:spPr>
        <p:txBody>
          <a:bodyPr wrap="none" rtlCol="0">
            <a:spAutoFit/>
          </a:bodyPr>
          <a:lstStyle/>
          <a:p>
            <a:r>
              <a:rPr lang="de-DE" sz="700" b="1" dirty="0" smtClean="0">
                <a:latin typeface="Arial" pitchFamily="34" charset="0"/>
                <a:cs typeface="Arial" pitchFamily="34" charset="0"/>
              </a:rPr>
              <a:t>UKN1 HgBr2</a:t>
            </a:r>
            <a:endParaRPr lang="en-GB" sz="700" b="1" dirty="0">
              <a:latin typeface="Arial" pitchFamily="34" charset="0"/>
              <a:cs typeface="Arial" pitchFamily="34" charset="0"/>
            </a:endParaRPr>
          </a:p>
        </p:txBody>
      </p:sp>
      <p:sp>
        <p:nvSpPr>
          <p:cNvPr id="35" name="Textfeld 34"/>
          <p:cNvSpPr txBox="1"/>
          <p:nvPr/>
        </p:nvSpPr>
        <p:spPr>
          <a:xfrm>
            <a:off x="2541662" y="3579857"/>
            <a:ext cx="710451" cy="200055"/>
          </a:xfrm>
          <a:prstGeom prst="rect">
            <a:avLst/>
          </a:prstGeom>
          <a:noFill/>
        </p:spPr>
        <p:txBody>
          <a:bodyPr wrap="none" rtlCol="0">
            <a:spAutoFit/>
          </a:bodyPr>
          <a:lstStyle/>
          <a:p>
            <a:r>
              <a:rPr lang="de-DE" sz="700" b="1" dirty="0" smtClean="0">
                <a:latin typeface="Arial" pitchFamily="34" charset="0"/>
                <a:cs typeface="Arial" pitchFamily="34" charset="0"/>
              </a:rPr>
              <a:t>UKN1 HgCl2</a:t>
            </a:r>
            <a:endParaRPr lang="en-GB" sz="700" b="1" dirty="0">
              <a:latin typeface="Arial" pitchFamily="34" charset="0"/>
              <a:cs typeface="Arial" pitchFamily="34" charset="0"/>
            </a:endParaRPr>
          </a:p>
        </p:txBody>
      </p:sp>
      <p:sp>
        <p:nvSpPr>
          <p:cNvPr id="36" name="Textfeld 35"/>
          <p:cNvSpPr txBox="1"/>
          <p:nvPr/>
        </p:nvSpPr>
        <p:spPr>
          <a:xfrm>
            <a:off x="423714" y="3593604"/>
            <a:ext cx="710451" cy="200055"/>
          </a:xfrm>
          <a:prstGeom prst="rect">
            <a:avLst/>
          </a:prstGeom>
          <a:noFill/>
        </p:spPr>
        <p:txBody>
          <a:bodyPr wrap="none" rtlCol="0">
            <a:spAutoFit/>
          </a:bodyPr>
          <a:lstStyle/>
          <a:p>
            <a:r>
              <a:rPr lang="de-DE" sz="700" b="1" dirty="0" smtClean="0">
                <a:latin typeface="Arial" pitchFamily="34" charset="0"/>
                <a:cs typeface="Arial" pitchFamily="34" charset="0"/>
              </a:rPr>
              <a:t>UKN1 HgCl2</a:t>
            </a:r>
            <a:endParaRPr lang="en-GB" sz="700" b="1" dirty="0">
              <a:latin typeface="Arial" pitchFamily="34" charset="0"/>
              <a:cs typeface="Arial" pitchFamily="34" charset="0"/>
            </a:endParaRPr>
          </a:p>
        </p:txBody>
      </p:sp>
      <p:sp>
        <p:nvSpPr>
          <p:cNvPr id="37" name="Textfeld 36"/>
          <p:cNvSpPr txBox="1"/>
          <p:nvPr/>
        </p:nvSpPr>
        <p:spPr>
          <a:xfrm>
            <a:off x="423714" y="5516830"/>
            <a:ext cx="702436" cy="200055"/>
          </a:xfrm>
          <a:prstGeom prst="rect">
            <a:avLst/>
          </a:prstGeom>
          <a:noFill/>
        </p:spPr>
        <p:txBody>
          <a:bodyPr wrap="none" rtlCol="0">
            <a:spAutoFit/>
          </a:bodyPr>
          <a:lstStyle/>
          <a:p>
            <a:r>
              <a:rPr lang="de-DE" sz="700" b="1" dirty="0" err="1" smtClean="0">
                <a:latin typeface="Arial" pitchFamily="34" charset="0"/>
                <a:cs typeface="Arial" pitchFamily="34" charset="0"/>
              </a:rPr>
              <a:t>Ispra</a:t>
            </a:r>
            <a:r>
              <a:rPr lang="de-DE" sz="700" b="1" dirty="0" smtClean="0">
                <a:latin typeface="Arial" pitchFamily="34" charset="0"/>
                <a:cs typeface="Arial" pitchFamily="34" charset="0"/>
              </a:rPr>
              <a:t>  SAHA</a:t>
            </a:r>
            <a:endParaRPr lang="en-GB" sz="700" b="1" dirty="0">
              <a:latin typeface="Arial" pitchFamily="34" charset="0"/>
              <a:cs typeface="Arial" pitchFamily="34" charset="0"/>
            </a:endParaRPr>
          </a:p>
        </p:txBody>
      </p:sp>
      <p:sp>
        <p:nvSpPr>
          <p:cNvPr id="38" name="Textfeld 37"/>
          <p:cNvSpPr txBox="1"/>
          <p:nvPr/>
        </p:nvSpPr>
        <p:spPr>
          <a:xfrm>
            <a:off x="2529086" y="5509215"/>
            <a:ext cx="676788" cy="200055"/>
          </a:xfrm>
          <a:prstGeom prst="rect">
            <a:avLst/>
          </a:prstGeom>
          <a:noFill/>
        </p:spPr>
        <p:txBody>
          <a:bodyPr wrap="none" rtlCol="0">
            <a:spAutoFit/>
          </a:bodyPr>
          <a:lstStyle/>
          <a:p>
            <a:r>
              <a:rPr lang="de-DE" sz="700" b="1" dirty="0" err="1" smtClean="0">
                <a:latin typeface="Arial" pitchFamily="34" charset="0"/>
                <a:cs typeface="Arial" pitchFamily="34" charset="0"/>
              </a:rPr>
              <a:t>Ispra</a:t>
            </a:r>
            <a:r>
              <a:rPr lang="de-DE" sz="700" b="1" dirty="0" smtClean="0">
                <a:latin typeface="Arial" pitchFamily="34" charset="0"/>
                <a:cs typeface="Arial" pitchFamily="34" charset="0"/>
              </a:rPr>
              <a:t> SAHA</a:t>
            </a:r>
            <a:endParaRPr lang="en-GB" sz="700" b="1" dirty="0">
              <a:latin typeface="Arial" pitchFamily="34" charset="0"/>
              <a:cs typeface="Arial" pitchFamily="34" charset="0"/>
            </a:endParaRPr>
          </a:p>
        </p:txBody>
      </p:sp>
      <p:sp>
        <p:nvSpPr>
          <p:cNvPr id="40" name="Textfeld 39"/>
          <p:cNvSpPr txBox="1"/>
          <p:nvPr/>
        </p:nvSpPr>
        <p:spPr>
          <a:xfrm>
            <a:off x="2529086" y="7408619"/>
            <a:ext cx="881973" cy="200055"/>
          </a:xfrm>
          <a:prstGeom prst="rect">
            <a:avLst/>
          </a:prstGeom>
          <a:noFill/>
        </p:spPr>
        <p:txBody>
          <a:bodyPr wrap="none" rtlCol="0">
            <a:spAutoFit/>
          </a:bodyPr>
          <a:lstStyle/>
          <a:p>
            <a:r>
              <a:rPr lang="de-DE" sz="700" b="1" dirty="0" smtClean="0">
                <a:latin typeface="Arial" pitchFamily="34" charset="0"/>
                <a:cs typeface="Arial" pitchFamily="34" charset="0"/>
              </a:rPr>
              <a:t>UKK </a:t>
            </a:r>
            <a:r>
              <a:rPr lang="de-DE" sz="700" b="1" dirty="0" err="1" smtClean="0">
                <a:latin typeface="Arial" pitchFamily="34" charset="0"/>
                <a:cs typeface="Arial" pitchFamily="34" charset="0"/>
              </a:rPr>
              <a:t>Thimerosal</a:t>
            </a:r>
            <a:endParaRPr lang="en-GB" sz="700" b="1" dirty="0">
              <a:latin typeface="Arial" pitchFamily="34" charset="0"/>
              <a:cs typeface="Arial" pitchFamily="34" charset="0"/>
            </a:endParaRPr>
          </a:p>
        </p:txBody>
      </p:sp>
      <p:sp>
        <p:nvSpPr>
          <p:cNvPr id="42" name="Textfeld 41"/>
          <p:cNvSpPr txBox="1"/>
          <p:nvPr/>
        </p:nvSpPr>
        <p:spPr>
          <a:xfrm>
            <a:off x="395035" y="7416313"/>
            <a:ext cx="881973" cy="200055"/>
          </a:xfrm>
          <a:prstGeom prst="rect">
            <a:avLst/>
          </a:prstGeom>
          <a:noFill/>
        </p:spPr>
        <p:txBody>
          <a:bodyPr wrap="none" rtlCol="0">
            <a:spAutoFit/>
          </a:bodyPr>
          <a:lstStyle/>
          <a:p>
            <a:r>
              <a:rPr lang="de-DE" sz="700" b="1" dirty="0" smtClean="0">
                <a:latin typeface="Arial" pitchFamily="34" charset="0"/>
                <a:cs typeface="Arial" pitchFamily="34" charset="0"/>
              </a:rPr>
              <a:t>UKK </a:t>
            </a:r>
            <a:r>
              <a:rPr lang="de-DE" sz="700" b="1" dirty="0" err="1" smtClean="0">
                <a:latin typeface="Arial" pitchFamily="34" charset="0"/>
                <a:cs typeface="Arial" pitchFamily="34" charset="0"/>
              </a:rPr>
              <a:t>Thimerosal</a:t>
            </a:r>
            <a:endParaRPr lang="en-GB" sz="700" b="1" dirty="0">
              <a:latin typeface="Arial" pitchFamily="34" charset="0"/>
              <a:cs typeface="Arial" pitchFamily="34" charset="0"/>
            </a:endParaRPr>
          </a:p>
        </p:txBody>
      </p:sp>
    </p:spTree>
    <p:extLst>
      <p:ext uri="{BB962C8B-B14F-4D97-AF65-F5344CB8AC3E}">
        <p14:creationId xmlns:p14="http://schemas.microsoft.com/office/powerpoint/2010/main" val="330099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25969" y="1270425"/>
            <a:ext cx="3028950" cy="2708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689758" y="1259632"/>
            <a:ext cx="3028950" cy="273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feld 60"/>
          <p:cNvSpPr txBox="1"/>
          <p:nvPr/>
        </p:nvSpPr>
        <p:spPr>
          <a:xfrm rot="16200000">
            <a:off x="-527327" y="2407647"/>
            <a:ext cx="1390124" cy="246221"/>
          </a:xfrm>
          <a:prstGeom prst="rect">
            <a:avLst/>
          </a:prstGeom>
          <a:noFill/>
        </p:spPr>
        <p:txBody>
          <a:bodyPr wrap="none" rtlCol="0">
            <a:spAutoFit/>
          </a:bodyPr>
          <a:lstStyle/>
          <a:p>
            <a:r>
              <a:rPr lang="de-DE" sz="1000" b="1" dirty="0">
                <a:latin typeface="Arial" pitchFamily="34" charset="0"/>
                <a:cs typeface="Arial" pitchFamily="34" charset="0"/>
              </a:rPr>
              <a:t>Relative  CI  </a:t>
            </a:r>
            <a:r>
              <a:rPr lang="de-DE" sz="1000" b="1" dirty="0" err="1">
                <a:latin typeface="Arial" pitchFamily="34" charset="0"/>
                <a:cs typeface="Arial" pitchFamily="34" charset="0"/>
              </a:rPr>
              <a:t>change</a:t>
            </a:r>
            <a:endParaRPr lang="en-GB" sz="1000" b="1" dirty="0">
              <a:latin typeface="Arial" pitchFamily="34" charset="0"/>
              <a:cs typeface="Arial" pitchFamily="34" charset="0"/>
            </a:endParaRPr>
          </a:p>
        </p:txBody>
      </p:sp>
      <p:grpSp>
        <p:nvGrpSpPr>
          <p:cNvPr id="62" name="Gruppieren 61"/>
          <p:cNvGrpSpPr/>
          <p:nvPr/>
        </p:nvGrpSpPr>
        <p:grpSpPr>
          <a:xfrm>
            <a:off x="819781" y="899592"/>
            <a:ext cx="5315221" cy="3345988"/>
            <a:chOff x="836712" y="1691680"/>
            <a:chExt cx="5315221" cy="3345988"/>
          </a:xfrm>
        </p:grpSpPr>
        <p:sp>
          <p:nvSpPr>
            <p:cNvPr id="63" name="Textfeld 62"/>
            <p:cNvSpPr txBox="1"/>
            <p:nvPr/>
          </p:nvSpPr>
          <p:spPr>
            <a:xfrm rot="16200000">
              <a:off x="2771378" y="3117180"/>
              <a:ext cx="1555234" cy="246221"/>
            </a:xfrm>
            <a:prstGeom prst="rect">
              <a:avLst/>
            </a:prstGeom>
            <a:noFill/>
          </p:spPr>
          <p:txBody>
            <a:bodyPr wrap="none" rtlCol="0">
              <a:spAutoFit/>
            </a:bodyPr>
            <a:lstStyle/>
            <a:p>
              <a:r>
                <a:rPr lang="de-DE" sz="1000" b="1" dirty="0" smtClean="0">
                  <a:latin typeface="Arial" pitchFamily="34" charset="0"/>
                  <a:cs typeface="Arial" pitchFamily="34" charset="0"/>
                </a:rPr>
                <a:t>Relative  BMC  </a:t>
              </a:r>
              <a:r>
                <a:rPr lang="de-DE" sz="1000" b="1" dirty="0" err="1" smtClean="0">
                  <a:latin typeface="Arial" pitchFamily="34" charset="0"/>
                  <a:cs typeface="Arial" pitchFamily="34" charset="0"/>
                </a:rPr>
                <a:t>change</a:t>
              </a:r>
              <a:endParaRPr lang="en-GB" sz="1000" b="1" dirty="0">
                <a:latin typeface="Arial" pitchFamily="34" charset="0"/>
                <a:cs typeface="Arial" pitchFamily="34" charset="0"/>
              </a:endParaRPr>
            </a:p>
          </p:txBody>
        </p:sp>
        <p:grpSp>
          <p:nvGrpSpPr>
            <p:cNvPr id="64" name="Gruppieren 63"/>
            <p:cNvGrpSpPr/>
            <p:nvPr/>
          </p:nvGrpSpPr>
          <p:grpSpPr>
            <a:xfrm>
              <a:off x="836712" y="4784973"/>
              <a:ext cx="5315221" cy="252695"/>
              <a:chOff x="836712" y="4784973"/>
              <a:chExt cx="5315221" cy="252695"/>
            </a:xfrm>
          </p:grpSpPr>
          <p:sp>
            <p:nvSpPr>
              <p:cNvPr id="66" name="Textfeld 65"/>
              <p:cNvSpPr txBox="1"/>
              <p:nvPr/>
            </p:nvSpPr>
            <p:spPr>
              <a:xfrm>
                <a:off x="836712" y="4791447"/>
                <a:ext cx="2218877" cy="246221"/>
              </a:xfrm>
              <a:prstGeom prst="rect">
                <a:avLst/>
              </a:prstGeom>
              <a:noFill/>
            </p:spPr>
            <p:txBody>
              <a:bodyPr wrap="none" rtlCol="0">
                <a:spAutoFit/>
              </a:bodyPr>
              <a:lstStyle/>
              <a:p>
                <a:r>
                  <a:rPr lang="de-DE" sz="1000" b="1" dirty="0">
                    <a:latin typeface="Arial" pitchFamily="34" charset="0"/>
                    <a:cs typeface="Arial" pitchFamily="34" charset="0"/>
                  </a:rPr>
                  <a:t>Position </a:t>
                </a:r>
                <a:r>
                  <a:rPr lang="de-DE" sz="1000" b="1" dirty="0" err="1">
                    <a:latin typeface="Arial" pitchFamily="34" charset="0"/>
                    <a:cs typeface="Arial" pitchFamily="34" charset="0"/>
                  </a:rPr>
                  <a:t>of</a:t>
                </a:r>
                <a:r>
                  <a:rPr lang="de-DE" sz="1000" b="1" dirty="0">
                    <a:latin typeface="Arial" pitchFamily="34" charset="0"/>
                    <a:cs typeface="Arial" pitchFamily="34" charset="0"/>
                  </a:rPr>
                  <a:t> </a:t>
                </a:r>
                <a:r>
                  <a:rPr lang="de-DE" sz="1000" b="1" dirty="0" err="1">
                    <a:latin typeface="Arial" pitchFamily="34" charset="0"/>
                    <a:cs typeface="Arial" pitchFamily="34" charset="0"/>
                  </a:rPr>
                  <a:t>anchor</a:t>
                </a:r>
                <a:r>
                  <a:rPr lang="de-DE" sz="1000" b="1" dirty="0">
                    <a:latin typeface="Arial" pitchFamily="34" charset="0"/>
                    <a:cs typeface="Arial" pitchFamily="34" charset="0"/>
                  </a:rPr>
                  <a:t> </a:t>
                </a:r>
                <a:r>
                  <a:rPr lang="de-DE" sz="1000" b="1" dirty="0" err="1">
                    <a:latin typeface="Arial" pitchFamily="34" charset="0"/>
                    <a:cs typeface="Arial" pitchFamily="34" charset="0"/>
                  </a:rPr>
                  <a:t>point</a:t>
                </a:r>
                <a:r>
                  <a:rPr lang="de-DE" sz="1000" b="1" dirty="0">
                    <a:latin typeface="Arial" pitchFamily="34" charset="0"/>
                    <a:cs typeface="Arial" pitchFamily="34" charset="0"/>
                  </a:rPr>
                  <a:t> [EC50*x]</a:t>
                </a:r>
                <a:endParaRPr lang="en-GB" sz="1000" b="1" dirty="0">
                  <a:latin typeface="Arial" pitchFamily="34" charset="0"/>
                  <a:cs typeface="Arial" pitchFamily="34" charset="0"/>
                </a:endParaRPr>
              </a:p>
            </p:txBody>
          </p:sp>
          <p:sp>
            <p:nvSpPr>
              <p:cNvPr id="67" name="Textfeld 66"/>
              <p:cNvSpPr txBox="1"/>
              <p:nvPr/>
            </p:nvSpPr>
            <p:spPr>
              <a:xfrm>
                <a:off x="3933056" y="4784973"/>
                <a:ext cx="2218877" cy="246221"/>
              </a:xfrm>
              <a:prstGeom prst="rect">
                <a:avLst/>
              </a:prstGeom>
              <a:noFill/>
            </p:spPr>
            <p:txBody>
              <a:bodyPr wrap="none" rtlCol="0">
                <a:spAutoFit/>
              </a:bodyPr>
              <a:lstStyle/>
              <a:p>
                <a:r>
                  <a:rPr lang="de-DE" sz="1000" b="1" dirty="0">
                    <a:latin typeface="Arial" pitchFamily="34" charset="0"/>
                    <a:cs typeface="Arial" pitchFamily="34" charset="0"/>
                  </a:rPr>
                  <a:t>Position </a:t>
                </a:r>
                <a:r>
                  <a:rPr lang="de-DE" sz="1000" b="1" dirty="0" err="1">
                    <a:latin typeface="Arial" pitchFamily="34" charset="0"/>
                    <a:cs typeface="Arial" pitchFamily="34" charset="0"/>
                  </a:rPr>
                  <a:t>of</a:t>
                </a:r>
                <a:r>
                  <a:rPr lang="de-DE" sz="1000" b="1" dirty="0">
                    <a:latin typeface="Arial" pitchFamily="34" charset="0"/>
                    <a:cs typeface="Arial" pitchFamily="34" charset="0"/>
                  </a:rPr>
                  <a:t> </a:t>
                </a:r>
                <a:r>
                  <a:rPr lang="de-DE" sz="1000" b="1" dirty="0" err="1">
                    <a:latin typeface="Arial" pitchFamily="34" charset="0"/>
                    <a:cs typeface="Arial" pitchFamily="34" charset="0"/>
                  </a:rPr>
                  <a:t>anchor</a:t>
                </a:r>
                <a:r>
                  <a:rPr lang="de-DE" sz="1000" b="1" dirty="0">
                    <a:latin typeface="Arial" pitchFamily="34" charset="0"/>
                    <a:cs typeface="Arial" pitchFamily="34" charset="0"/>
                  </a:rPr>
                  <a:t> </a:t>
                </a:r>
                <a:r>
                  <a:rPr lang="de-DE" sz="1000" b="1" dirty="0" err="1">
                    <a:latin typeface="Arial" pitchFamily="34" charset="0"/>
                    <a:cs typeface="Arial" pitchFamily="34" charset="0"/>
                  </a:rPr>
                  <a:t>point</a:t>
                </a:r>
                <a:r>
                  <a:rPr lang="de-DE" sz="1000" b="1" dirty="0">
                    <a:latin typeface="Arial" pitchFamily="34" charset="0"/>
                    <a:cs typeface="Arial" pitchFamily="34" charset="0"/>
                  </a:rPr>
                  <a:t> [EC50*x]</a:t>
                </a:r>
                <a:endParaRPr lang="en-GB" sz="1000" b="1" dirty="0">
                  <a:latin typeface="Arial" pitchFamily="34" charset="0"/>
                  <a:cs typeface="Arial" pitchFamily="34" charset="0"/>
                </a:endParaRPr>
              </a:p>
            </p:txBody>
          </p:sp>
        </p:grpSp>
        <p:sp>
          <p:nvSpPr>
            <p:cNvPr id="65" name="Textfeld 64"/>
            <p:cNvSpPr txBox="1"/>
            <p:nvPr/>
          </p:nvSpPr>
          <p:spPr>
            <a:xfrm>
              <a:off x="1412776" y="1691680"/>
              <a:ext cx="3916200" cy="369332"/>
            </a:xfrm>
            <a:prstGeom prst="rect">
              <a:avLst/>
            </a:prstGeom>
            <a:noFill/>
          </p:spPr>
          <p:txBody>
            <a:bodyPr wrap="none" rtlCol="0">
              <a:spAutoFit/>
            </a:bodyPr>
            <a:lstStyle/>
            <a:p>
              <a:r>
                <a:rPr lang="de-DE" dirty="0" err="1" smtClean="0"/>
                <a:t>Influence</a:t>
              </a:r>
              <a:r>
                <a:rPr lang="de-DE" dirty="0" smtClean="0"/>
                <a:t> </a:t>
              </a:r>
              <a:r>
                <a:rPr lang="de-DE" dirty="0" err="1" smtClean="0"/>
                <a:t>of</a:t>
              </a:r>
              <a:r>
                <a:rPr lang="de-DE" dirty="0" smtClean="0"/>
                <a:t> </a:t>
              </a:r>
              <a:r>
                <a:rPr lang="de-DE" dirty="0" err="1" smtClean="0"/>
                <a:t>the</a:t>
              </a:r>
              <a:r>
                <a:rPr lang="de-DE" dirty="0" smtClean="0"/>
                <a:t> </a:t>
              </a:r>
              <a:r>
                <a:rPr lang="de-DE" dirty="0" err="1" smtClean="0"/>
                <a:t>anchor</a:t>
              </a:r>
              <a:r>
                <a:rPr lang="de-DE" dirty="0" smtClean="0"/>
                <a:t> </a:t>
              </a:r>
              <a:r>
                <a:rPr lang="de-DE" dirty="0" err="1" smtClean="0"/>
                <a:t>point</a:t>
              </a:r>
              <a:r>
                <a:rPr lang="de-DE" dirty="0" smtClean="0"/>
                <a:t> on </a:t>
              </a:r>
              <a:r>
                <a:rPr lang="de-DE" dirty="0" err="1" smtClean="0"/>
                <a:t>the</a:t>
              </a:r>
              <a:r>
                <a:rPr lang="de-DE" dirty="0" smtClean="0"/>
                <a:t> fit </a:t>
              </a:r>
              <a:endParaRPr lang="en-GB" dirty="0"/>
            </a:p>
          </p:txBody>
        </p:sp>
      </p:grpSp>
    </p:spTree>
    <p:extLst>
      <p:ext uri="{BB962C8B-B14F-4D97-AF65-F5344CB8AC3E}">
        <p14:creationId xmlns:p14="http://schemas.microsoft.com/office/powerpoint/2010/main" val="110491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2776" y="1043608"/>
            <a:ext cx="3572190" cy="319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feld 4"/>
          <p:cNvSpPr txBox="1"/>
          <p:nvPr/>
        </p:nvSpPr>
        <p:spPr>
          <a:xfrm>
            <a:off x="2348880" y="755576"/>
            <a:ext cx="1833835" cy="369332"/>
          </a:xfrm>
          <a:prstGeom prst="rect">
            <a:avLst/>
          </a:prstGeom>
          <a:noFill/>
        </p:spPr>
        <p:txBody>
          <a:bodyPr wrap="none" rtlCol="0">
            <a:spAutoFit/>
          </a:bodyPr>
          <a:lstStyle/>
          <a:p>
            <a:r>
              <a:rPr lang="de-DE" dirty="0" err="1" smtClean="0"/>
              <a:t>Correlation</a:t>
            </a:r>
            <a:r>
              <a:rPr lang="de-DE" dirty="0" smtClean="0"/>
              <a:t> BMCL</a:t>
            </a:r>
            <a:endParaRPr lang="en-GB" dirty="0"/>
          </a:p>
        </p:txBody>
      </p:sp>
      <p:sp>
        <p:nvSpPr>
          <p:cNvPr id="6" name="Textfeld 5"/>
          <p:cNvSpPr txBox="1"/>
          <p:nvPr/>
        </p:nvSpPr>
        <p:spPr>
          <a:xfrm rot="16200000">
            <a:off x="565584" y="2394104"/>
            <a:ext cx="1343638" cy="369332"/>
          </a:xfrm>
          <a:prstGeom prst="rect">
            <a:avLst/>
          </a:prstGeom>
          <a:noFill/>
        </p:spPr>
        <p:txBody>
          <a:bodyPr wrap="none" rtlCol="0">
            <a:spAutoFit/>
          </a:bodyPr>
          <a:lstStyle/>
          <a:p>
            <a:r>
              <a:rPr lang="de-DE" dirty="0" smtClean="0"/>
              <a:t>Log BMCL10</a:t>
            </a:r>
            <a:endParaRPr lang="en-GB" dirty="0"/>
          </a:p>
        </p:txBody>
      </p:sp>
      <p:sp>
        <p:nvSpPr>
          <p:cNvPr id="7" name="Textfeld 6"/>
          <p:cNvSpPr txBox="1"/>
          <p:nvPr/>
        </p:nvSpPr>
        <p:spPr>
          <a:xfrm>
            <a:off x="2731667" y="4283968"/>
            <a:ext cx="1343638" cy="369332"/>
          </a:xfrm>
          <a:prstGeom prst="rect">
            <a:avLst/>
          </a:prstGeom>
          <a:noFill/>
        </p:spPr>
        <p:txBody>
          <a:bodyPr wrap="none" rtlCol="0">
            <a:spAutoFit/>
          </a:bodyPr>
          <a:lstStyle/>
          <a:p>
            <a:r>
              <a:rPr lang="de-DE" dirty="0" smtClean="0"/>
              <a:t>Log BMCL15</a:t>
            </a:r>
            <a:endParaRPr lang="en-GB" dirty="0"/>
          </a:p>
        </p:txBody>
      </p:sp>
      <p:sp>
        <p:nvSpPr>
          <p:cNvPr id="8" name="Textfeld 7"/>
          <p:cNvSpPr txBox="1"/>
          <p:nvPr/>
        </p:nvSpPr>
        <p:spPr>
          <a:xfrm>
            <a:off x="1710437" y="1178332"/>
            <a:ext cx="851515" cy="461665"/>
          </a:xfrm>
          <a:prstGeom prst="rect">
            <a:avLst/>
          </a:prstGeom>
          <a:noFill/>
        </p:spPr>
        <p:txBody>
          <a:bodyPr wrap="none" rtlCol="0">
            <a:spAutoFit/>
          </a:bodyPr>
          <a:lstStyle/>
          <a:p>
            <a:r>
              <a:rPr lang="de-DE" sz="1200" dirty="0" smtClean="0"/>
              <a:t>Spearman </a:t>
            </a:r>
          </a:p>
          <a:p>
            <a:r>
              <a:rPr lang="de-DE" sz="1200" dirty="0" smtClean="0"/>
              <a:t>0.994</a:t>
            </a:r>
            <a:endParaRPr lang="en-GB" sz="1200" dirty="0"/>
          </a:p>
        </p:txBody>
      </p:sp>
      <p:sp>
        <p:nvSpPr>
          <p:cNvPr id="9" name="TextBox 2"/>
          <p:cNvSpPr txBox="1"/>
          <p:nvPr/>
        </p:nvSpPr>
        <p:spPr>
          <a:xfrm>
            <a:off x="212390" y="4860032"/>
            <a:ext cx="6528978" cy="246221"/>
          </a:xfrm>
          <a:prstGeom prst="rect">
            <a:avLst/>
          </a:prstGeom>
          <a:noFill/>
        </p:spPr>
        <p:txBody>
          <a:bodyPr wrap="square" rtlCol="0">
            <a:spAutoFit/>
          </a:bodyPr>
          <a:lstStyle/>
          <a:p>
            <a:pPr algn="just"/>
            <a:r>
              <a:rPr lang="de-DE" sz="1000" b="1" dirty="0">
                <a:latin typeface="Arial" pitchFamily="34" charset="0"/>
                <a:cs typeface="Arial" pitchFamily="34" charset="0"/>
              </a:rPr>
              <a:t>Fig. 4</a:t>
            </a:r>
            <a:r>
              <a:rPr lang="de-DE" sz="1000" b="1" dirty="0" smtClean="0">
                <a:latin typeface="Arial" pitchFamily="34" charset="0"/>
                <a:cs typeface="Arial" pitchFamily="34" charset="0"/>
              </a:rPr>
              <a:t>: </a:t>
            </a:r>
            <a:r>
              <a:rPr lang="en-GB" sz="1000" b="1" dirty="0" smtClean="0">
                <a:latin typeface="Arial" pitchFamily="34" charset="0"/>
                <a:cs typeface="Arial" pitchFamily="34" charset="0"/>
              </a:rPr>
              <a:t>Spearman Correlation between BMCL10 and BMCL15. </a:t>
            </a:r>
            <a:r>
              <a:rPr lang="de-DE" sz="1000" dirty="0" err="1" smtClean="0">
                <a:latin typeface="Arial" pitchFamily="34" charset="0"/>
                <a:cs typeface="Arial" pitchFamily="34" charset="0"/>
              </a:rPr>
              <a:t>To</a:t>
            </a:r>
            <a:r>
              <a:rPr lang="de-DE" sz="1000" dirty="0" smtClean="0">
                <a:latin typeface="Arial" pitchFamily="34" charset="0"/>
                <a:cs typeface="Arial" pitchFamily="34" charset="0"/>
              </a:rPr>
              <a:t> </a:t>
            </a:r>
            <a:r>
              <a:rPr lang="de-DE" sz="1000" dirty="0" err="1" smtClean="0">
                <a:latin typeface="Arial" pitchFamily="34" charset="0"/>
                <a:cs typeface="Arial" pitchFamily="34" charset="0"/>
              </a:rPr>
              <a:t>choose</a:t>
            </a:r>
            <a:r>
              <a:rPr lang="de-DE" sz="1000" dirty="0" smtClean="0">
                <a:latin typeface="Arial" pitchFamily="34" charset="0"/>
                <a:cs typeface="Arial" pitchFamily="34" charset="0"/>
              </a:rPr>
              <a:t> an </a:t>
            </a:r>
            <a:r>
              <a:rPr lang="de-DE" sz="1000" dirty="0" err="1" smtClean="0">
                <a:latin typeface="Arial" pitchFamily="34" charset="0"/>
                <a:cs typeface="Arial" pitchFamily="34" charset="0"/>
              </a:rPr>
              <a:t>acceptable</a:t>
            </a:r>
            <a:r>
              <a:rPr lang="de-DE" sz="1000" dirty="0" smtClean="0">
                <a:latin typeface="Arial" pitchFamily="34" charset="0"/>
                <a:cs typeface="Arial" pitchFamily="34" charset="0"/>
              </a:rPr>
              <a:t> </a:t>
            </a:r>
            <a:r>
              <a:rPr lang="de-DE" sz="1000" dirty="0" err="1" smtClean="0">
                <a:latin typeface="Arial" pitchFamily="34" charset="0"/>
                <a:cs typeface="Arial" pitchFamily="34" charset="0"/>
              </a:rPr>
              <a:t>risk</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23492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Image 1</a:t>
            </a:r>
            <a:endParaRPr lang="en-GB" dirty="0"/>
          </a:p>
        </p:txBody>
      </p:sp>
      <p:sp>
        <p:nvSpPr>
          <p:cNvPr id="5" name="Inhaltsplatzhalter 4"/>
          <p:cNvSpPr>
            <a:spLocks noGrp="1"/>
          </p:cNvSpPr>
          <p:nvPr>
            <p:ph sz="half" idx="2"/>
          </p:nvPr>
        </p:nvSpPr>
        <p:spPr>
          <a:xfrm>
            <a:off x="3486150" y="2133605"/>
            <a:ext cx="3028950" cy="1790324"/>
          </a:xfrm>
        </p:spPr>
        <p:txBody>
          <a:bodyPr>
            <a:normAutofit lnSpcReduction="10000"/>
          </a:bodyPr>
          <a:lstStyle/>
          <a:p>
            <a:pPr marL="0" indent="0">
              <a:buNone/>
            </a:pPr>
            <a:r>
              <a:rPr lang="en-US" sz="1400" dirty="0" smtClean="0"/>
              <a:t>The </a:t>
            </a:r>
            <a:r>
              <a:rPr lang="en-US" sz="1400" dirty="0"/>
              <a:t>program plots the user specified data of all given experiments. Each data point corresponds to the response of the cells at a given compound concentration. Untreated control cells are defined as 100% viable and treated cells are normalized to their respective controls.</a:t>
            </a:r>
            <a:endParaRPr lang="en-GB" sz="1400" dirty="0"/>
          </a:p>
          <a:p>
            <a:endParaRPr lang="en-GB" dirty="0"/>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2656" y="1763688"/>
            <a:ext cx="30289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44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Image 2</a:t>
            </a:r>
            <a:endParaRPr lang="en-GB" dirty="0"/>
          </a:p>
        </p:txBody>
      </p:sp>
      <p:sp>
        <p:nvSpPr>
          <p:cNvPr id="5" name="Inhaltsplatzhalter 4"/>
          <p:cNvSpPr>
            <a:spLocks noGrp="1"/>
          </p:cNvSpPr>
          <p:nvPr>
            <p:ph sz="half" idx="2"/>
          </p:nvPr>
        </p:nvSpPr>
        <p:spPr>
          <a:xfrm>
            <a:off x="3486150" y="2133605"/>
            <a:ext cx="3028950" cy="1790324"/>
          </a:xfrm>
        </p:spPr>
        <p:txBody>
          <a:bodyPr>
            <a:normAutofit lnSpcReduction="10000"/>
          </a:bodyPr>
          <a:lstStyle/>
          <a:p>
            <a:pPr marL="0" indent="0">
              <a:buNone/>
            </a:pPr>
            <a:r>
              <a:rPr lang="en-US" sz="1400" dirty="0" smtClean="0"/>
              <a:t>All </a:t>
            </a:r>
            <a:r>
              <a:rPr lang="en-US" sz="1400" dirty="0"/>
              <a:t>possible dose-response models are compared to each other</a:t>
            </a:r>
            <a:r>
              <a:rPr lang="en-US" sz="1400" dirty="0" smtClean="0"/>
              <a:t>. The Algorithm provides Log Logistic models and </a:t>
            </a:r>
            <a:r>
              <a:rPr lang="en-US" sz="1400" dirty="0" err="1" smtClean="0"/>
              <a:t>Weibull</a:t>
            </a:r>
            <a:r>
              <a:rPr lang="en-US" sz="1400" dirty="0" smtClean="0"/>
              <a:t> models with different numbers of parameters. </a:t>
            </a:r>
            <a:r>
              <a:rPr lang="en-US" sz="1400" dirty="0"/>
              <a:t>The dose-response model with the smallest </a:t>
            </a:r>
            <a:r>
              <a:rPr lang="en-US" sz="1400" dirty="0" err="1"/>
              <a:t>Akaike</a:t>
            </a:r>
            <a:r>
              <a:rPr lang="en-US" sz="1400" dirty="0"/>
              <a:t> (AIC) information criterion fits the data best and is therefore fitted to the data. </a:t>
            </a:r>
            <a:endParaRPr lang="en-GB" sz="1400" dirty="0"/>
          </a:p>
          <a:p>
            <a:endParaRPr lang="en-GB" dirty="0"/>
          </a:p>
        </p:txBody>
      </p:sp>
      <p:pic>
        <p:nvPicPr>
          <p:cNvPr id="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4664" y="2051720"/>
            <a:ext cx="3028950" cy="293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86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Image 3</a:t>
            </a:r>
            <a:endParaRPr lang="en-GB" dirty="0"/>
          </a:p>
        </p:txBody>
      </p:sp>
      <p:sp>
        <p:nvSpPr>
          <p:cNvPr id="5" name="Inhaltsplatzhalter 4"/>
          <p:cNvSpPr>
            <a:spLocks noGrp="1"/>
          </p:cNvSpPr>
          <p:nvPr>
            <p:ph sz="half" idx="2"/>
          </p:nvPr>
        </p:nvSpPr>
        <p:spPr>
          <a:xfrm>
            <a:off x="3486150" y="2133605"/>
            <a:ext cx="3028950" cy="1790324"/>
          </a:xfrm>
        </p:spPr>
        <p:txBody>
          <a:bodyPr>
            <a:noAutofit/>
          </a:bodyPr>
          <a:lstStyle/>
          <a:p>
            <a:pPr marL="0" indent="0">
              <a:buNone/>
            </a:pPr>
            <a:r>
              <a:rPr lang="en-US" sz="1400" dirty="0"/>
              <a:t>The program tries to fit the chosen model to </a:t>
            </a:r>
            <a:r>
              <a:rPr lang="en-US" sz="1400" dirty="0" smtClean="0"/>
              <a:t>each single </a:t>
            </a:r>
            <a:r>
              <a:rPr lang="en-US" sz="1400" dirty="0"/>
              <a:t>experiment. If the data for a single experiment are not sufficient to fit the chosen best model because the toxic dose range was not covered well the program predicts a response. For this purpose the highest dose from all performed experiments is used as “Anchor Point” to complete the missing value in the dataset. If all experiments are incomplete an “Anchor Point” is set at the effect concentration EC50*80.</a:t>
            </a:r>
            <a:endParaRPr lang="en-GB" sz="1400" dirty="0"/>
          </a:p>
        </p:txBody>
      </p:sp>
      <p:pic>
        <p:nvPicPr>
          <p:cNvPr id="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2656" y="1763688"/>
            <a:ext cx="30289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62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Image 4</a:t>
            </a:r>
            <a:endParaRPr lang="en-GB" dirty="0"/>
          </a:p>
        </p:txBody>
      </p:sp>
      <p:sp>
        <p:nvSpPr>
          <p:cNvPr id="5" name="Inhaltsplatzhalter 4"/>
          <p:cNvSpPr>
            <a:spLocks noGrp="1"/>
          </p:cNvSpPr>
          <p:nvPr>
            <p:ph sz="half" idx="2"/>
          </p:nvPr>
        </p:nvSpPr>
        <p:spPr>
          <a:xfrm>
            <a:off x="3486150" y="2209452"/>
            <a:ext cx="3028950" cy="2218531"/>
          </a:xfrm>
        </p:spPr>
        <p:txBody>
          <a:bodyPr>
            <a:normAutofit/>
          </a:bodyPr>
          <a:lstStyle/>
          <a:p>
            <a:pPr marL="0" indent="0">
              <a:buNone/>
            </a:pPr>
            <a:r>
              <a:rPr lang="de-DE" sz="1400" dirty="0" err="1" smtClean="0"/>
              <a:t>To</a:t>
            </a:r>
            <a:r>
              <a:rPr lang="de-DE" sz="1400" dirty="0" smtClean="0"/>
              <a:t> </a:t>
            </a:r>
            <a:r>
              <a:rPr lang="de-DE" sz="1400" dirty="0" err="1"/>
              <a:t>make</a:t>
            </a:r>
            <a:r>
              <a:rPr lang="de-DE" sz="1400" dirty="0"/>
              <a:t> </a:t>
            </a:r>
            <a:r>
              <a:rPr lang="de-DE" sz="1400" dirty="0" err="1"/>
              <a:t>sure</a:t>
            </a:r>
            <a:r>
              <a:rPr lang="de-DE" sz="1400" dirty="0"/>
              <a:t> </a:t>
            </a:r>
            <a:r>
              <a:rPr lang="de-DE" sz="1400" dirty="0" err="1"/>
              <a:t>that</a:t>
            </a:r>
            <a:r>
              <a:rPr lang="de-DE" sz="1400" dirty="0"/>
              <a:t> </a:t>
            </a:r>
            <a:r>
              <a:rPr lang="de-DE" sz="1400" dirty="0" err="1"/>
              <a:t>experiments</a:t>
            </a:r>
            <a:r>
              <a:rPr lang="de-DE" sz="1400" dirty="0"/>
              <a:t> </a:t>
            </a:r>
            <a:r>
              <a:rPr lang="de-DE" sz="1400" dirty="0" err="1"/>
              <a:t>can</a:t>
            </a:r>
            <a:r>
              <a:rPr lang="de-DE" sz="1400" dirty="0"/>
              <a:t> </a:t>
            </a:r>
            <a:r>
              <a:rPr lang="de-DE" sz="1400" dirty="0" err="1"/>
              <a:t>be</a:t>
            </a:r>
            <a:r>
              <a:rPr lang="de-DE" sz="1400" dirty="0"/>
              <a:t> </a:t>
            </a:r>
            <a:r>
              <a:rPr lang="de-DE" sz="1400" dirty="0" err="1"/>
              <a:t>compared</a:t>
            </a:r>
            <a:r>
              <a:rPr lang="de-DE" sz="1400" dirty="0"/>
              <a:t> </a:t>
            </a:r>
            <a:r>
              <a:rPr lang="de-DE" sz="1400" dirty="0" err="1"/>
              <a:t>each</a:t>
            </a:r>
            <a:r>
              <a:rPr lang="de-DE" sz="1400" dirty="0"/>
              <a:t> </a:t>
            </a:r>
            <a:r>
              <a:rPr lang="de-DE" sz="1400" dirty="0" err="1"/>
              <a:t>experiment</a:t>
            </a:r>
            <a:r>
              <a:rPr lang="de-DE" sz="1400" dirty="0"/>
              <a:t> </a:t>
            </a:r>
            <a:r>
              <a:rPr lang="de-DE" sz="1400" dirty="0" err="1"/>
              <a:t>is</a:t>
            </a:r>
            <a:r>
              <a:rPr lang="de-DE" sz="1400" dirty="0"/>
              <a:t> </a:t>
            </a:r>
            <a:r>
              <a:rPr lang="de-DE" sz="1400" dirty="0" err="1"/>
              <a:t>normalized</a:t>
            </a:r>
            <a:r>
              <a:rPr lang="de-DE" sz="1400" dirty="0"/>
              <a:t> </a:t>
            </a:r>
            <a:r>
              <a:rPr lang="de-DE" sz="1400" dirty="0" err="1"/>
              <a:t>to</a:t>
            </a:r>
            <a:r>
              <a:rPr lang="de-DE" sz="1400" dirty="0"/>
              <a:t> 100% </a:t>
            </a:r>
            <a:r>
              <a:rPr lang="de-DE" sz="1400" dirty="0" err="1"/>
              <a:t>viability</a:t>
            </a:r>
            <a:r>
              <a:rPr lang="de-DE" sz="1400" dirty="0"/>
              <a:t>. </a:t>
            </a:r>
            <a:r>
              <a:rPr lang="de-DE" sz="1400" dirty="0" err="1"/>
              <a:t>For</a:t>
            </a:r>
            <a:r>
              <a:rPr lang="de-DE" sz="1400" dirty="0"/>
              <a:t> </a:t>
            </a:r>
            <a:r>
              <a:rPr lang="de-DE" sz="1400" dirty="0" err="1"/>
              <a:t>this</a:t>
            </a:r>
            <a:r>
              <a:rPr lang="de-DE" sz="1400" dirty="0"/>
              <a:t> </a:t>
            </a:r>
            <a:r>
              <a:rPr lang="de-DE" sz="1400" dirty="0" err="1"/>
              <a:t>purpose</a:t>
            </a:r>
            <a:r>
              <a:rPr lang="de-DE" sz="1400" dirty="0"/>
              <a:t> </a:t>
            </a:r>
            <a:r>
              <a:rPr lang="de-DE" sz="1400" dirty="0" err="1"/>
              <a:t>the</a:t>
            </a:r>
            <a:r>
              <a:rPr lang="de-DE" sz="1400" dirty="0"/>
              <a:t> </a:t>
            </a:r>
            <a:r>
              <a:rPr lang="de-DE" sz="1400" dirty="0" err="1"/>
              <a:t>data</a:t>
            </a:r>
            <a:r>
              <a:rPr lang="de-DE" sz="1400" dirty="0"/>
              <a:t> </a:t>
            </a:r>
            <a:r>
              <a:rPr lang="de-DE" sz="1400" dirty="0" err="1"/>
              <a:t>are</a:t>
            </a:r>
            <a:r>
              <a:rPr lang="de-DE" sz="1400" dirty="0"/>
              <a:t> </a:t>
            </a:r>
            <a:r>
              <a:rPr lang="de-DE" sz="1400" dirty="0" err="1"/>
              <a:t>divided</a:t>
            </a:r>
            <a:r>
              <a:rPr lang="de-DE" sz="1400" dirty="0"/>
              <a:t> </a:t>
            </a:r>
            <a:r>
              <a:rPr lang="de-DE" sz="1400" dirty="0" err="1"/>
              <a:t>by</a:t>
            </a:r>
            <a:r>
              <a:rPr lang="de-DE" sz="1400" dirty="0"/>
              <a:t> </a:t>
            </a:r>
            <a:r>
              <a:rPr lang="de-DE" sz="1400" dirty="0" err="1"/>
              <a:t>the</a:t>
            </a:r>
            <a:r>
              <a:rPr lang="de-DE" sz="1400" dirty="0"/>
              <a:t>  </a:t>
            </a:r>
            <a:r>
              <a:rPr lang="de-DE" sz="1400" dirty="0" err="1"/>
              <a:t>model</a:t>
            </a:r>
            <a:r>
              <a:rPr lang="de-DE" sz="1400" dirty="0"/>
              <a:t> </a:t>
            </a:r>
            <a:r>
              <a:rPr lang="de-DE" sz="1400" dirty="0" err="1"/>
              <a:t>parameter</a:t>
            </a:r>
            <a:r>
              <a:rPr lang="de-DE" sz="1400" dirty="0"/>
              <a:t> </a:t>
            </a:r>
            <a:r>
              <a:rPr lang="de-DE" sz="1400" dirty="0" err="1"/>
              <a:t>that</a:t>
            </a:r>
            <a:r>
              <a:rPr lang="de-DE" sz="1400" dirty="0"/>
              <a:t> </a:t>
            </a:r>
            <a:r>
              <a:rPr lang="de-DE" sz="1400" dirty="0" err="1"/>
              <a:t>intersects</a:t>
            </a:r>
            <a:r>
              <a:rPr lang="de-DE" sz="1400" dirty="0"/>
              <a:t> </a:t>
            </a:r>
            <a:r>
              <a:rPr lang="de-DE" sz="1400" dirty="0" err="1"/>
              <a:t>the</a:t>
            </a:r>
            <a:r>
              <a:rPr lang="de-DE" sz="1400" dirty="0"/>
              <a:t> y-</a:t>
            </a:r>
            <a:r>
              <a:rPr lang="de-DE" sz="1400" dirty="0" err="1"/>
              <a:t>axis</a:t>
            </a:r>
            <a:r>
              <a:rPr lang="de-DE" sz="1400" dirty="0"/>
              <a:t> </a:t>
            </a:r>
            <a:r>
              <a:rPr lang="de-DE" sz="1400" dirty="0" smtClean="0"/>
              <a:t>The „Anchor Point“ </a:t>
            </a:r>
            <a:r>
              <a:rPr lang="de-DE" sz="1400" dirty="0" err="1" smtClean="0"/>
              <a:t>is</a:t>
            </a:r>
            <a:r>
              <a:rPr lang="de-DE" sz="1400" dirty="0" smtClean="0"/>
              <a:t> </a:t>
            </a:r>
            <a:r>
              <a:rPr lang="de-DE" sz="1400" dirty="0" err="1" smtClean="0"/>
              <a:t>highlighted</a:t>
            </a:r>
            <a:r>
              <a:rPr lang="de-DE" sz="1400" dirty="0" smtClean="0"/>
              <a:t> </a:t>
            </a:r>
            <a:r>
              <a:rPr lang="de-DE" sz="1400" dirty="0" err="1" smtClean="0"/>
              <a:t>by</a:t>
            </a:r>
            <a:r>
              <a:rPr lang="de-DE" sz="1400" dirty="0" smtClean="0"/>
              <a:t> a </a:t>
            </a:r>
            <a:r>
              <a:rPr lang="de-DE" sz="1400" dirty="0" err="1" smtClean="0"/>
              <a:t>round</a:t>
            </a:r>
            <a:r>
              <a:rPr lang="de-DE" sz="1400" dirty="0" smtClean="0"/>
              <a:t> </a:t>
            </a:r>
            <a:r>
              <a:rPr lang="de-DE" sz="1400" dirty="0" err="1" smtClean="0"/>
              <a:t>black</a:t>
            </a:r>
            <a:r>
              <a:rPr lang="de-DE" sz="1400" dirty="0" smtClean="0"/>
              <a:t> </a:t>
            </a:r>
            <a:r>
              <a:rPr lang="de-DE" sz="1400" dirty="0" err="1" smtClean="0"/>
              <a:t>dot</a:t>
            </a:r>
            <a:r>
              <a:rPr lang="de-DE" sz="1400" dirty="0" smtClean="0"/>
              <a:t> </a:t>
            </a:r>
            <a:r>
              <a:rPr lang="de-DE" sz="1400" dirty="0" err="1" smtClean="0"/>
              <a:t>bigger</a:t>
            </a:r>
            <a:r>
              <a:rPr lang="de-DE" sz="1400" dirty="0" smtClean="0"/>
              <a:t> </a:t>
            </a:r>
            <a:r>
              <a:rPr lang="de-DE" sz="1400" dirty="0" err="1" smtClean="0"/>
              <a:t>than</a:t>
            </a:r>
            <a:r>
              <a:rPr lang="de-DE" sz="1400" dirty="0" smtClean="0"/>
              <a:t> </a:t>
            </a:r>
            <a:r>
              <a:rPr lang="de-DE" sz="1400" dirty="0" err="1" smtClean="0"/>
              <a:t>the</a:t>
            </a:r>
            <a:r>
              <a:rPr lang="de-DE" sz="1400" dirty="0"/>
              <a:t> </a:t>
            </a:r>
            <a:r>
              <a:rPr lang="de-DE" sz="1400" dirty="0" err="1" smtClean="0"/>
              <a:t>other</a:t>
            </a:r>
            <a:r>
              <a:rPr lang="de-DE" sz="1400" dirty="0" smtClean="0"/>
              <a:t> </a:t>
            </a:r>
            <a:r>
              <a:rPr lang="de-DE" sz="1400" dirty="0" err="1" smtClean="0"/>
              <a:t>datapoints</a:t>
            </a:r>
            <a:r>
              <a:rPr lang="de-DE" sz="1400" dirty="0" smtClean="0"/>
              <a:t> in </a:t>
            </a:r>
            <a:r>
              <a:rPr lang="de-DE" sz="1400" dirty="0" err="1" smtClean="0"/>
              <a:t>size</a:t>
            </a:r>
            <a:r>
              <a:rPr lang="de-DE" sz="1400" dirty="0" smtClean="0"/>
              <a:t>.</a:t>
            </a:r>
            <a:endParaRPr lang="en-GB" sz="1400" dirty="0"/>
          </a:p>
          <a:p>
            <a:pPr marL="0" indent="0">
              <a:buNone/>
            </a:pPr>
            <a:endParaRPr lang="en-GB" sz="1400" dirty="0"/>
          </a:p>
          <a:p>
            <a:pPr marL="0" indent="0">
              <a:buNone/>
            </a:pPr>
            <a:endParaRPr lang="en-GB" dirty="0"/>
          </a:p>
        </p:txBody>
      </p:sp>
      <p:pic>
        <p:nvPicPr>
          <p:cNvPr id="8"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4664" y="2066578"/>
            <a:ext cx="3028950" cy="280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60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Bildschirmpräsentation (4:3)</PresentationFormat>
  <Paragraphs>47</Paragraphs>
  <Slides>12</Slides>
  <Notes>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Office Theme</vt:lpstr>
      <vt:lpstr>PowerPoint-Präsentation</vt:lpstr>
      <vt:lpstr>PowerPoint-Präsentation</vt:lpstr>
      <vt:lpstr>PowerPoint-Präsentation</vt:lpstr>
      <vt:lpstr>PowerPoint-Präsentation</vt:lpstr>
      <vt:lpstr>PowerPoint-Präsentation</vt:lpstr>
      <vt:lpstr>Image 1</vt:lpstr>
      <vt:lpstr>Image 2</vt:lpstr>
      <vt:lpstr>Image 3</vt:lpstr>
      <vt:lpstr>Image 4</vt:lpstr>
      <vt:lpstr>Image 5</vt:lpstr>
      <vt:lpstr>The Dynamic Website will make it possible to dynamically remove outliers and test the curve with suggestet anchorpoint and without!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Halbes Experiment</dc:title>
  <dc:creator>sunniva</dc:creator>
  <cp:lastModifiedBy>fo</cp:lastModifiedBy>
  <cp:revision>121</cp:revision>
  <cp:lastPrinted>2013-05-06T18:48:37Z</cp:lastPrinted>
  <dcterms:created xsi:type="dcterms:W3CDTF">2013-04-05T12:51:35Z</dcterms:created>
  <dcterms:modified xsi:type="dcterms:W3CDTF">2013-09-07T17:37:22Z</dcterms:modified>
</cp:coreProperties>
</file>