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402" r:id="rId2"/>
    <p:sldId id="453" r:id="rId3"/>
    <p:sldId id="455" r:id="rId4"/>
    <p:sldId id="472" r:id="rId5"/>
    <p:sldId id="403" r:id="rId6"/>
    <p:sldId id="468" r:id="rId7"/>
    <p:sldId id="451" r:id="rId8"/>
    <p:sldId id="465" r:id="rId9"/>
    <p:sldId id="467" r:id="rId10"/>
    <p:sldId id="466" r:id="rId11"/>
    <p:sldId id="462" r:id="rId12"/>
    <p:sldId id="464" r:id="rId13"/>
    <p:sldId id="461" r:id="rId14"/>
    <p:sldId id="458" r:id="rId15"/>
    <p:sldId id="459" r:id="rId16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CC"/>
    <a:srgbClr val="BBE0E3"/>
    <a:srgbClr val="FF6600"/>
    <a:srgbClr val="CCECFF"/>
    <a:srgbClr val="CCFF66"/>
    <a:srgbClr val="FFFF99"/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09" autoAdjust="0"/>
    <p:restoredTop sz="84369" autoAdjust="0"/>
  </p:normalViewPr>
  <p:slideViewPr>
    <p:cSldViewPr>
      <p:cViewPr>
        <p:scale>
          <a:sx n="66" d="100"/>
          <a:sy n="66" d="100"/>
        </p:scale>
        <p:origin x="-6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3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23C20CF-6A89-48C5-9EFE-6DF172E379F8}" type="datetimeFigureOut">
              <a:rPr lang="en-US"/>
              <a:pPr>
                <a:defRPr/>
              </a:pPr>
              <a:t>10-Sep-13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1C3938-754F-4E30-89FB-CC5EE0F5F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8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182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182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182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182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14FE2F-C6B2-4501-B274-2A382AB945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76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74715F-B999-45BF-A8B5-E1B7CD8A301F}" type="slidenum">
              <a:rPr lang="de-DE" smtClean="0"/>
              <a:pPr eaLnBrk="1" hangingPunct="1"/>
              <a:t>1</a:t>
            </a:fld>
            <a:endParaRPr lang="de-D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de-DE" dirty="0" smtClean="0">
                <a:latin typeface="Arial" charset="0"/>
              </a:rPr>
              <a:t>Welcome </a:t>
            </a:r>
            <a:r>
              <a:rPr lang="de-DE" dirty="0" err="1" smtClean="0">
                <a:latin typeface="Arial" charset="0"/>
              </a:rPr>
              <a:t>to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the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very</a:t>
            </a:r>
            <a:r>
              <a:rPr lang="de-DE" dirty="0" smtClean="0">
                <a:latin typeface="Arial" charset="0"/>
              </a:rPr>
              <a:t> last </a:t>
            </a:r>
            <a:r>
              <a:rPr lang="de-DE" dirty="0" err="1" smtClean="0">
                <a:latin typeface="Arial" charset="0"/>
              </a:rPr>
              <a:t>session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of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the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conference</a:t>
            </a:r>
            <a:r>
              <a:rPr lang="de-DE" baseline="0" dirty="0" smtClean="0">
                <a:latin typeface="Arial" charset="0"/>
              </a:rPr>
              <a:t> </a:t>
            </a:r>
            <a:endParaRPr lang="de-DE" dirty="0" smtClean="0">
              <a:latin typeface="Arial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de-DE" dirty="0" smtClean="0">
                <a:latin typeface="Arial" charset="0"/>
              </a:rPr>
              <a:t>I will </a:t>
            </a:r>
            <a:r>
              <a:rPr lang="de-DE" dirty="0" err="1" smtClean="0">
                <a:latin typeface="Arial" charset="0"/>
              </a:rPr>
              <a:t>talk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about</a:t>
            </a:r>
            <a:r>
              <a:rPr lang="de-DE" dirty="0" smtClean="0">
                <a:latin typeface="Arial" charset="0"/>
              </a:rPr>
              <a:t> a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benchmark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algorithm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that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can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be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used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to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calculate</a:t>
            </a:r>
            <a:r>
              <a:rPr lang="de-DE" baseline="0" dirty="0" smtClean="0">
                <a:latin typeface="Arial" charset="0"/>
              </a:rPr>
              <a:t> non </a:t>
            </a:r>
            <a:r>
              <a:rPr lang="de-DE" baseline="0" dirty="0" err="1" smtClean="0">
                <a:latin typeface="Arial" charset="0"/>
              </a:rPr>
              <a:t>cytotoxic</a:t>
            </a:r>
            <a:r>
              <a:rPr lang="de-DE" baseline="0" dirty="0" smtClean="0">
                <a:latin typeface="Arial" charset="0"/>
              </a:rPr>
              <a:t> </a:t>
            </a:r>
            <a:r>
              <a:rPr lang="de-DE" baseline="0" dirty="0" err="1" smtClean="0">
                <a:latin typeface="Arial" charset="0"/>
              </a:rPr>
              <a:t>doses</a:t>
            </a:r>
            <a:r>
              <a:rPr lang="de-DE" baseline="0" dirty="0" smtClean="0">
                <a:latin typeface="Arial" charset="0"/>
              </a:rPr>
              <a:t> in in-vitro </a:t>
            </a:r>
            <a:r>
              <a:rPr lang="de-DE" baseline="0" dirty="0" err="1" smtClean="0">
                <a:latin typeface="Arial" charset="0"/>
              </a:rPr>
              <a:t>data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it can appropriately account for variability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and uncertainty in the experimental results.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4FE2F-C6B2-4501-B274-2A382AB945A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40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ECB05-7B9D-4A8B-8A49-4DE20B4EAEFF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447800" y="4800600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de-DE" sz="2400" dirty="0"/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1447800" y="4343400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de-DE" sz="2400" dirty="0"/>
          </a:p>
        </p:txBody>
      </p:sp>
      <p:pic>
        <p:nvPicPr>
          <p:cNvPr id="8" name="Picture 23" descr="architekturbild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338"/>
            <a:ext cx="1143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1116013" y="795338"/>
            <a:ext cx="8027987" cy="381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 userDrawn="1"/>
        </p:nvGraphicFramePr>
        <p:xfrm>
          <a:off x="0" y="0"/>
          <a:ext cx="9144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1" name="Image" r:id="rId4" imgW="12190476" imgH="1015515" progId="Photoshop.Image.10">
                  <p:embed/>
                </p:oleObj>
              </mc:Choice>
              <mc:Fallback>
                <p:oleObj name="Image" r:id="rId4" imgW="12190476" imgH="1015515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08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2514600"/>
          </a:xfrm>
        </p:spPr>
        <p:txBody>
          <a:bodyPr/>
          <a:lstStyle>
            <a:lvl1pPr>
              <a:defRPr sz="4400"/>
            </a:lvl1pPr>
          </a:lstStyle>
          <a:p>
            <a:pPr lvl="0"/>
            <a:endParaRPr lang="en-US" noProof="0" smtClean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743200" y="6245225"/>
            <a:ext cx="3276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C419-F48A-4F64-A594-18F7293411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00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/>
          <p:cNvGraphicFramePr>
            <a:graphicFrameLocks noChangeAspect="1"/>
          </p:cNvGraphicFramePr>
          <p:nvPr userDrawn="1"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7" name="Image" r:id="rId3" imgW="12190476" imgH="1015515" progId="Photoshop.Image.10">
                  <p:embed/>
                </p:oleObj>
              </mc:Choice>
              <mc:Fallback>
                <p:oleObj name="Image" r:id="rId3" imgW="12190476" imgH="1015515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08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749300"/>
            <a:ext cx="9144000" cy="360363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838B-BB91-4B52-9244-72C61AAFF2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1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"/>
          <p:cNvGraphicFramePr>
            <a:graphicFrameLocks noChangeAspect="1"/>
          </p:cNvGraphicFramePr>
          <p:nvPr userDrawn="1"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1" name="Image" r:id="rId3" imgW="12190476" imgH="1015515" progId="Photoshop.Image.10">
                  <p:embed/>
                </p:oleObj>
              </mc:Choice>
              <mc:Fallback>
                <p:oleObj name="Image" r:id="rId3" imgW="12190476" imgH="1015515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08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0" y="749300"/>
            <a:ext cx="9144000" cy="360363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89038"/>
            <a:ext cx="4419600" cy="483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89038"/>
            <a:ext cx="4419600" cy="483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DD774-60B0-4D2A-BECB-5F52C1CF62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4"/>
          <p:cNvGraphicFramePr>
            <a:graphicFrameLocks noChangeAspect="1"/>
          </p:cNvGraphicFramePr>
          <p:nvPr userDrawn="1"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5" name="Image" r:id="rId3" imgW="12190476" imgH="1015515" progId="Photoshop.Image.10">
                  <p:embed/>
                </p:oleObj>
              </mc:Choice>
              <mc:Fallback>
                <p:oleObj name="Image" r:id="rId3" imgW="12190476" imgH="1015515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08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749300"/>
            <a:ext cx="9144000" cy="360363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85725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89038"/>
            <a:ext cx="4419600" cy="483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189038"/>
            <a:ext cx="4419600" cy="2338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679825"/>
            <a:ext cx="4419600" cy="233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1BB13-8120-415B-9705-2A28599732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4"/>
          <p:cNvGraphicFramePr>
            <a:graphicFrameLocks noChangeAspect="1"/>
          </p:cNvGraphicFramePr>
          <p:nvPr userDrawn="1"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9" name="Image" r:id="rId3" imgW="12190476" imgH="1015515" progId="Photoshop.Image.10">
                  <p:embed/>
                </p:oleObj>
              </mc:Choice>
              <mc:Fallback>
                <p:oleObj name="Image" r:id="rId3" imgW="12190476" imgH="1015515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08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749300"/>
            <a:ext cx="9144000" cy="360363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85725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89038"/>
            <a:ext cx="4419600" cy="483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189038"/>
            <a:ext cx="4419600" cy="2338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679825"/>
            <a:ext cx="4419600" cy="233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8316-301C-4F7F-BDAE-55BF095F55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0" y="749300"/>
            <a:ext cx="9144000" cy="360363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 userDrawn="1"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name="Image" r:id="rId3" imgW="12190476" imgH="1015515" progId="Photoshop.Image.10">
                  <p:embed/>
                </p:oleObj>
              </mc:Choice>
              <mc:Fallback>
                <p:oleObj name="Image" r:id="rId3" imgW="12190476" imgH="1015515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08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4775" y="85725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89038"/>
            <a:ext cx="4419600" cy="2338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189038"/>
            <a:ext cx="4419600" cy="2338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79825"/>
            <a:ext cx="4419600" cy="2339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679825"/>
            <a:ext cx="4419600" cy="233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8A75F-2A30-47D6-9A68-78C3A74718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-12700" y="749300"/>
            <a:ext cx="9156700" cy="360363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7" name="Object 14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Image" r:id="rId9" imgW="12190476" imgH="1015515" progId="Photoshop.Image.10">
                  <p:embed/>
                </p:oleObj>
              </mc:Choice>
              <mc:Fallback>
                <p:oleObj name="Image" r:id="rId9" imgW="12190476" imgH="1015515" progId="Photoshop.Image.1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08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85725"/>
            <a:ext cx="8029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89038"/>
            <a:ext cx="8991600" cy="483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245225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29EF8FCF-4DE7-4C43-A338-66ED535BCA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-12700" y="6040438"/>
            <a:ext cx="9144000" cy="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059488"/>
            <a:ext cx="176371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5.png"/><Relationship Id="rId1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32.png"/><Relationship Id="rId16" Type="http://schemas.openxmlformats.org/officeDocument/2006/relationships/image" Target="../media/image28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7.png"/><Relationship Id="rId4" Type="http://schemas.openxmlformats.org/officeDocument/2006/relationships/image" Target="../media/image18.png"/><Relationship Id="rId9" Type="http://schemas.openxmlformats.org/officeDocument/2006/relationships/image" Target="../media/image36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610600" cy="1676400"/>
          </a:xfrm>
        </p:spPr>
        <p:txBody>
          <a:bodyPr/>
          <a:lstStyle/>
          <a:p>
            <a:pPr eaLnBrk="1" hangingPunct="1"/>
            <a:r>
              <a:rPr lang="en-GB" sz="2800" dirty="0"/>
              <a:t>Development and application of an algorithm to determine statistically-valid</a:t>
            </a:r>
            <a:r>
              <a:rPr lang="en-GB" sz="2800" b="1" dirty="0"/>
              <a:t> </a:t>
            </a:r>
            <a:r>
              <a:rPr lang="en-GB" sz="2800" dirty="0"/>
              <a:t>non-cytotoxic concentrations from imperfect </a:t>
            </a:r>
            <a:r>
              <a:rPr lang="en-GB" sz="2800" dirty="0" smtClean="0"/>
              <a:t> </a:t>
            </a:r>
            <a:r>
              <a:rPr lang="en-GB" sz="2800" i="1" dirty="0" smtClean="0"/>
              <a:t>in-vitro </a:t>
            </a:r>
            <a:r>
              <a:rPr lang="en-GB" sz="2800" dirty="0" smtClean="0"/>
              <a:t>data </a:t>
            </a:r>
            <a:r>
              <a:rPr lang="en-GB" sz="2800" dirty="0"/>
              <a:t>sets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sz="2800" dirty="0" smtClean="0"/>
              <a:t>  </a:t>
            </a:r>
            <a:br>
              <a:rPr lang="de-DE" sz="2800" dirty="0" smtClean="0"/>
            </a:br>
            <a:r>
              <a:rPr lang="de-DE" sz="2800" dirty="0" smtClean="0"/>
              <a:t> </a:t>
            </a:r>
          </a:p>
        </p:txBody>
      </p:sp>
      <p:sp>
        <p:nvSpPr>
          <p:cNvPr id="3" name="Rechteck 2"/>
          <p:cNvSpPr/>
          <p:nvPr/>
        </p:nvSpPr>
        <p:spPr>
          <a:xfrm>
            <a:off x="2514600" y="5181600"/>
            <a:ext cx="3959225" cy="1223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2800" dirty="0" err="1">
                <a:solidFill>
                  <a:srgbClr val="0033CC"/>
                </a:solidFill>
                <a:latin typeface="+mj-lt"/>
                <a:ea typeface="+mj-ea"/>
                <a:cs typeface="+mj-cs"/>
              </a:rPr>
              <a:t>Sunniva</a:t>
            </a:r>
            <a:r>
              <a:rPr lang="de-DE" sz="280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Förster </a:t>
            </a:r>
            <a:r>
              <a:rPr lang="de-DE" sz="2800" b="1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EUSAAT </a:t>
            </a:r>
            <a:r>
              <a:rPr lang="de-DE" sz="2800" b="1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Linz 2013</a:t>
            </a:r>
            <a:endParaRPr lang="de-DE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AutoShape 6" descr="data:image/jpeg;base64,/9j/4AAQSkZJRgABAQAAAQABAAD/2wCEAAkGBhIQEBQSEBIUFBUUEhQQEBQVFA8UFBAQFBQVFBQQFBIXHCYeFxkjGRQUHy8gIycpLCwsFR4xNTAqNSYrLCkBCQoKDgwOGg8PGiwkHx0pKSkpLCwpLCkpKSwpLCkpLCkpLCkpKSwpKSwsKSkpKSwpLCksKSkpLCkpLCksKSwsKf/AABEIALcBEwMBIgACEQEDEQH/xAAcAAABBQEBAQAAAAAAAAAAAAAFAAIDBAYBBwj/xAA6EAABAwIDBgMECgICAwAAAAABAAIDBBEFITEGEkFRYXETIoEykbHwByNCUoKhwdHh8RRyFUMkM1P/xAAaAQACAwEBAAAAAAAAAAAAAAADBAECBQAG/8QAKREAAwACAgICAQQBBQAAAAAAAAECAxESIQQxE0EFIjJRYRQjQnGRof/aAAwDAQACEQMRAD8A1gNlITcJr237prXLBExaKRpXLJly3sqNEjnG3ZRuy7KYEFNcz3KhJEQknFtuyaVOyDoK7vC1jmDkQmEJquq0cZyrwF1JN49N7DjeRg4H7wC32z2NCRgzQZklsjmOPVVpIDCfEi9nVzeS0sGf6YeL30z0ZktwmzRhwWWwnaNrrAnNaGKrDhqnlRYz2P7MMmaQWjPovK9oPo6MZJjB7L3d7gdUOraJrxooaT9kbPluvoXROLXAhRQVT2HyuI9V7pj2xzJb3aPcsJiH0eWJLbhDcE8tmdpNp5m6m6O4btG+RwGaHTbIyN0CKbP4E5r7uCHXSKUlo3eD3cAUfYyyH4VT7oCJJCmzNvexJJJKmygkkkl2zjiSc1hOgXXQkcFOmydMYuLq4o2Ro4uLqQF1JJxE6AhDJ8goqPFQHWJTGFarsPinTNe1oskh8eIiwzSWmPaAZCYRf51Up+evVNWE0AI2OUtrhMe3iNU1j1Uga64OSljfdK3rdMkYWcCFRySSOHuULmW00Ukct/2XSzjwUaJ9kC6U5zLZhMJUEDDkm+MW9QU8qJ35K6eiATjGHvYPGps7ZuZxHZd2e28DvK42IyIOoKJseWlZXa/ZDxAamkykGb2D7XUdU7iz/TDxarpnplJjrXjVWjVA6FeAYTtjLEd2S+WR5juFtMM23DgPMm/lX2EqGj0OaUcUNqYmFB2bSAjVNkxkFT8gJ7Q+pom8EqTDgCqn/IgnVFqJ10DJl6A5L0i7DHYKVcCSRb2Jt7OpJJLiDidGy5smq/RQ2zKLix/JWi8Ryei9SUwsoqgWPMKRrlE9y2dJLSH2lrRXkpg/MZFUHsINiisbM7qniI8yR8nEkuSFssLXIqKemiuqMlQAUQoJAUrinlQLHO2Nq6e4XnO02IuppARpxXrE0FwsBtps/wCI05dlpfH0aEykDqTbAbjfNwSXnMtDKxxbY5GySjkwnE9zp5fsn8J/Q9FKVTCsxSXyOvxH7rJM7Hf0x102RvEa/FdXQVVoME9n2tJLjbLhyV7Gdwxkm2WndZs77DvRmx+Kp1VZUSG0jhbkBYJmcyWPhoIqSnRaewjNqfHJdRwAgZpPHEJJyDJHdE1w5LrHXTXZaKpI0jiE2108jiEwjiFZEEbmJjX7pyU2ouFE8Lt6IMztTsWypvNAN2TV7R9vqOq8+kp3ROsbghexB5abhBNq9mhVRmWADxALub9/qOqYnJvpjmDPr9NHn8WLSN0cpRtG+6FPaQSCLEGxB1B5J0cdzZMzoPfFmowXE3SPXo+EA2F1iNlsJtY2XolDButS2Stvox81J10Wl1oUNVUCNpceAVDZLGBV+I4HJri0eithx/JWimOObDQi6LphVkZJvhkrV+KPWh74p/ggip7lEmNyTYobBdJspjHMftOmFPo64qMhdc66QVztDSbC6C11TqVfrpuCA4lJkVneTk5PivoVyvb0gRiWK7h1RLAcZDyM15/tRWEXsu7H4uQbOPFV8dafYfDietnudNKHNVXEKAPByQ7CMTDgM0djlDlpJhzD1GzDS4m3FdW0dTBJSdsyYCcFwBOssEyiVrr9+P7pXsmNTj/fTr2XB4vfTH3Ub2fyub38qWKUAgu4EHuLrgpYiwibd3vDNrX4Xt/rquU+FSyC7GkjnkPitP8A8k0tuCLWvfhbumYfi8cjLxuBGYy5p/8Axo2uw3xr+TIVVM6N1nAtIXBnn71qsYwd81nN3QQDrfPosq6kka4hrSSDZwAJt7knmwOHoHU8WNvbRdI4hIg8R3/pMItnwS/oqNc22YXCb/qpOyjdHbMKSCCZigjnLTcK3ZV5Yvd8FBBndr9kxUtNTTt+sAvKwf8AYB9odVk8Bw/ffmNCvTIJix2S67Ao3PM0QAJzkaNL/fH6o05G1xCVbcdDsEw/dAyRiepbGMylSxboXnX0ibRPilaxpyzU455VoTmedaLe2+1o8MxxnM5eiofRTjXhTOY45PN/VYKuxB0hu5XsDqXRODhw+HJOwlh7NjD46Udez6TtfMJMyKyWyO05ewCTTQO5dD1WuycLj06p1Umtoo1plogWuFWMgK54lslTkjIdcFTs5loldJsFHGCU2eSxsobI4g+pebm6E4gLhHaqHeCCSakFJfDqhdYtMwW0WH7wKzmHP8N26cjfIr0rEqDeBWMxXCLG4VmuI5jaXRosBxotsCVtKHGQeK8op3EBEaXHXR+0ckSchao36PXm4kLari80ZtYLe0uonyIBxZqwnJgKddYxljk1z02WSwVT/KzVpW2Fxw2y81wIuPUcjy7JWVeM8R/Y5FTiS+Y9eh5FEvHxDudFSpw0Py3nDmASA7uNEb2JwSKIvc7N1xugk2aOdtCeqWDULZZLO0A3iOemV/VE8aoGwsMtPZj2C9sy17eLXD9eiJhhr/U+kWmf9waqKkNaTfQEnsFFhs7Hs32aP81+fVYabaSap/8AGjiLHygx75ILWgiznC2el9Vu6GjbBCyNujGho9Ba6djIre16QZVyfQPrcJZNLvE2sLEDK55lCMXwsRWLc2nKx4FahsGZcRrb8uiyW2de5hiY3RxJdzG7b8s0HPjni3rsraWtg+1swl1HqEoXX/Zdc2xuCsvWhcikbxGaic3K49yskWzGnEclC9lsxoo0QU5WW00TaepdGbj56K1b3KtJFn8OoVWcTY1tB4dOZQNMn2+yToey8q2gxds0jXnOxuR04helGwBDgHNcC1zTo5pyIIWK2r2IbDEZYDdoNwDqG/dPZP8AjUq6+wmJTsOVGytJW0bXxWD90EOHPrz6hZBmFvhfuSCxHuI5hR7M46+HybxDCcx9080WxB0sZ8SX62J2YeNWf7W4dUzmn5Z69oem3HRLhuKOgdlm0+03mtPh30htgcA67ozrzZ/CxIkaRdpuOCjkjDhYpLHlrH+kuly9nu+HYvDUsDonhwPI5hTPjPDNfPlHWT0r9+CQt6cD3C3OBfSzo2qZY/ebmPcn4zp+ylY2vR6JvEKN5Vag2mpqgXZK09Li6uksOhHvR1pgzjXZIFiUgbL6Zq5i2LxwMJ3he2WawrMZL3lxOpy6BCyWl0Ex4nkTa+jVGzghdfhwPBSUtbcK614IzUewL6Ziq3Dy29hks/iEhavR66kBCyuJ4cDwQ6gvOTRiXTm+q4i8mDC5XVTQT5EewBK6bdRyyWCRMNLZBWz2CC/53msrWIT5FZ501nXUQ9Vs9H4Xh84bNpRTAhWHNtmPXqOSz+GV17LQRPuFopqkI5YcVpj4a98J8SMbw0c0/C/wKgxHbF8o3GxuaDk4kg36C3xT3gg3HryI5FMdE12f5cj1/dAvlK0n0Lva9ElLVFpbI22803HXKx+Ks4p9IoiaAInl5523BzO8Dn2sq0Yt2+c0pqZrwQ4fz1VJyVC1JCpr0aml2nifEHiRtrXJLgN3oQdCqOztCyrL6qfz/WPZAw+zHEHZEgak9VV2SwOBsjpHsa57bBhIadwHUjkev7rV1sB8NxiaN/dJZwBdbIHpeyehvJKqv+g87pbYFxbBWmSMQgM3iWkDQWF963a6sy7LMDMnnetxtYnshezDaqoqDLVAxtiBY1gBA3zkRc62GvotZWewbagEjqbZBROOL3TXshSn3owEzN0kHhke6jGXYohDg1SWGWYNu673MBJLb525XVBwsbcCs24c+0Ba0RSM3RcaH8imOFx85KUi2RUFt3I6HRCKEMjOHz3UQIILJBdrhYjlwurW5z9Cq9RCultPaO9dnnGMYWIKgxOG7fzRO4OadLHipKTEJKfynzMOrTpbm0rdVmHMq4vClAuM43H7LuV+AP5arzjEo5aZzmPu4NJaQfaaRwPPutKa+Rcl00OYr5FfEd1rt+C7Qcy3gOw4KKnxng/JIVLXKGfDw7RUeq/ehpJr0EhUB2hTHR3QJ8EjDldSRYq9uuaj4H7lk/Jr2F9wtzBI7GysQ4vU6NmePxFCo8S8QgEEImyna1u8H+mSvGPIgOW9+glE17heR5eepJTTIWFTYFRud5nacFbraJUyy97NL8fmmZ4V9ktBiPVaClrrjVYndLCr1NiNl0ZddML5PhKv1QbB9Qh1XGHKrBiIKsh4KaVJmJeOofYOdh2a6iN0lGgWzQPeqNXOrErkJrXLLZnp6eyhW1V8lQkbcZJVTs1JSvB1VZPcfj6XxJofQS7pWsw6pBCyr4+IVijxAtyKYi+JTy/FWZcp9mzdmq7m2zCo0uJg8VbM4KZ2qR5zJicPTJWPB9NR+o5j4KRp+ePdD3niFPT1YJscncOAd+xS9zoWa0XqeYxyNeCRYjeA+0y4uPcte3FmloLSCCLg8CFiXi46odPQygHwpXsvruucAT20v1VsWZ4+i0XxPRosUGYv/CgixIS1Bgac2xiSQi1mBxs1v+xsT2F+S8riwqdjjuzSN3s3EPeCXcznmjGAtlpJDIDvEjdfc/8AsGt78wf15o8+Vt6aCLLs9OnhG7Yei84o63xd64tZ7hbI7vmOS3GC4uKiPfLS3zFu661wW5cCUzGMOZM07rR4lvIRYG/Inl3V8+P5ZTktS5LaMdKLZH+v4THDgdOCvVuHvisJWlt9DkR2uFRcwtyOnzksupaemLtEY13T6dV1zcrH06rsrb5e48exTB9068PnmhkFaSOxuEA21wH/ACYTPGPrYm/WtH/bEB7VuLmj3jsFpnt56/EKCOUtdcImO3L2i01xZ4hLCRmFGK17eK3e2uzQhd48I+qkPmA0hkP2ejTnb1HK+OkjadQtKbTW2PKtr2Rx4oeKsskY/gFTdRDgpKejsVLmH66Idtey7DR8QPgi+D04kkDTcgapYRhMsgs3IHstXhmDCAcydSrbX09gdplmKENFgLBRyRXVpzeSj3V2i0059Auro0HqKYjRaiVqHVMAKXvEavj+c56YDjqi05olT4n1VaehVR1MRog7qR6vhzoPjEwurNeI5cV/kYp/hT/J6jKhtWxFJAqc0aVPJGarIkPbOWlaKrproHWUy42fxnn/AA1wv0W4areXZY0GjlLCiMFZdWPWbVLlBJFVuYUSpsY5lD3WKo1Ld3QqybQrkxRl6a7NbHiIKZVVQssbHipbqnT4zcaq/wAjZkeR+PePs01Jtk2NwZUHy6CTUt6OHEddVqo5g5oc0ggi4cCCHDmCvFaqoLyjmyWNTwv3GeeM5ujN7d2n7JVXJmXh0to9RcAfnRIG2Sq0OJMl9k+YC5Yfab1txHUK1kVUAdFdJEbxWz9phvY9QRoUa2Wx90rHmVgY9r92wJN22BDrkc973IC9tlUqYX6xvcx1rXabXH6+qNjzOH/RebaNTtNibDHYnVwt3/q6zsctxZ2nBB24dOXXlldJyvqOw0CIxMLRnmOfLuqZr+R7Iq+T2TObbK2R0/ZQOHP5/lWGP4cPnio3jnmOB5JcqNJvlx4HmoZWXT3x/wAdk691xxV3Gva6KUbzHgseM82nrwPEHgQCvI9oMMfR1L4X52N43f8A0idmx/u15EEcF7DIzjdZ/bzAf8qkErBeWnBcLavh1kZ1ItvD8XNN+PXfF/YXHWujzJuaJUEOYuqNG+M+2Lfr6qwX7p8py73Trx7QS4VG7wFwBs1H5o1lNkr6uWtLrqiSXSOmdLop3sVM2K6d4SlY2yk4pTwofLGjMwuqUkS5naBwguo5aK6J+Go3NQqRKy1P2An0Ga6ihYuIekT/AJVmteFXkYrbwoXtSrRkbKEsSG1dHdHHMUMkKqcY6robIc9rmrZ1NHdCKrDlOzT8T8jkwdPtAeLELaps1ZdPqcPQ2emcFdLZ6DF+Tw32yOabNVJJlyZjgq+44pmIQt5nnq+pLUblvNh8Jv5nDMrJbP4aZZQLcV6lg1IIiApU9mU72Ybbovgna+NxYR7LmmxBVzZr6TmutHWjdOgmaMj/ALtGncIv9IuCGWPeaMxmvI3QG6v8c17OmZpaZ9Bw1DXtDmuDmnMOBBaexC45nLJeIYRtDUUbrxPIHFhzY7u1egYJ9JEE1mzjwXnjrGex4Ja8VSCrG0axrrfPwUu/fXL50UccjXgFpDgdCCCCu2QkCI3wWN2ereB6t5Hok2QHtx5g9eSfdce0ON9CPzHIjiuc7JIy2x5gpj2/2pC/+Ry6jomAWz4H8lT/AJOGSadvzTqeSxv1z5Ljxb006ppVpZJ5VtfgH+JVuawWik+th6NJzj/CbjtZQYfS7xC9F2vwsVNGSB54HeKzqzSRvuz/AArIYRhznvaGg91oxl3P9jMfqQYp4jE1EaTEOBXcSoCGAcUGJLUGk5ZoYpio4mqjnBU11l4MQIRGHEb8URWhbJgcvoISuVcuTHVQKhkmUtgiRz1C6RROmToG3KFVArJmxZJK4yHJJB5C3IPuaoXNVlwUT2obFCsQmEKdzUwtVWcVnxqpNAiTmqJ8agkCT0QPBDp8MWjkiVd8K5MqZSXCOigOEdFq3U6a+i8t7K/NhMSq6Ur7G7E4cA/McVrMYZ4bmuGizGzlUGTW5re1dKJY/RNeNXODc8vB8LS/oHzNbLEb6WXkO0WC+FK5wb5SfcV6u6AtHhjNQYlgjJIy0jh7yjtCW9HjE9IHDJR0lC112uyPBaHFMFdTvIIO7fI8kMngBzGRQvk10N4Vv2MosTnpHfVSEdL3afRa3DPpJ0FQz8Tf1Cw0lwfN71CXqjxquwt4Ir2e0Yfj9POPq5W35HI+5XixeDtlLTcEg9MkcwvbaogsC7fbydr71R4qXrsVvxaX7ez1pw+eSYH2Of8ABWawr6QIZcpPKeuXuOhWjgqo5B5XA9DkUCuun0KNaemPcLdQcx0UL22PzmFNuFvUfDsVwsuCQb9OIUEkUMgDs9DkRzTZGRU4NgBy7cFDN04IXtPK4wNcPsu3H/6nQo2HLxeiVTR2XEfENyqs9OHaIJBW2RCCvTT7DRka7RBLSkFQmUtRgPDgqtRSgobkejyk+qKQxEhL/kr8VXqKTkq7aY3Vey9VjYWhqN4o5QRILh1MtPQwoNVsy89r6LbIcklZa1dVRDZdc1ROCsOCjc1WBsgLUwtU5CYWqujiEtTHMVjdTS1RokpujUToldLE0xqNHFNlNc2Vmqo92PTgimF0F8ypsQp8iE3jw7ltj3iTxpUzzBspZJcag3C9IwXFw+EZ52yXneMUhZK4dbjstNsXhL3edxIbwH6oHiupviex/KYsd+Osn2vX97NNTwXJefT912ZivPZYWVWULTaPJNAfEsKZK0hwC88xzZt8DiWi7fgvSZaxodukqOogDxYi4QbhUTNuTxqSx1Q+emtovRMe2ODruiyKxNXRvjNngj4IS3I7GZMEuCarj4wVA6BFVILyRG1GMJxx0ORJLe+bf9T+iEbpC6ouFa0ymSJtao9Mwzad26C1we34dDyRuHF4pNbsdzC8fo5Xxu3mOIPx7jitDRY7ewkFjzbp7kjfjXHcdoy8mHJj7ntf+npppmPFxIPVDMUib4TmAhxOfuQOGrcQC0kj1U9FK50liDn3QVk00mgHyppoA1WHkaKmJHNOa2dRRAoTVYX0TU5Ggc5WgbDiFlZ/z7qpNhxGigMLgjc0xhZUy+ZwVLAy6HxtKK0TFSmdWT+ArRQI1ALBDaRqJRoIBvZY3kkxJQVDDgmELqSsUGFqaWJJKDhpCbZdSXEDdxSQQbxSSUytsvPbNDSwBoTKin3ikktZLSNNLoy+0OzYfIy3PPqOS02H0QijDRySSQ5iZptfYzkz3cTFPpehSlCMYq/DYT7kklZirMY3E/Fcb3BB9R1BV+nxUssHZg6H+EkkMGwj44eMkOrcOjkBDmhJJQzjJ4psda5jNunBZurwySP2gPQhcSQn0FjJXoqWS3Eklwxt6JY40Vwyi33ALiSHVPQnntpHoeGUQYwKyWDkkkljNI3MVeWAJJLjinLRgqpJh4XElJw0UAVunpbLiSksFKeJXWNXElJYl3UkklBO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71" y="327297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218771" y="4800601"/>
            <a:ext cx="20810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http://homoeopathyforwomen.blogspot.ch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52400" y="85725"/>
            <a:ext cx="9725025" cy="685800"/>
          </a:xfrm>
        </p:spPr>
        <p:txBody>
          <a:bodyPr/>
          <a:lstStyle/>
          <a:p>
            <a:r>
              <a:rPr lang="de-DE" sz="2800" dirty="0" smtClean="0"/>
              <a:t>Are all </a:t>
            </a:r>
            <a:r>
              <a:rPr lang="de-DE" sz="2800" dirty="0" err="1" smtClean="0"/>
              <a:t>previous</a:t>
            </a:r>
            <a:r>
              <a:rPr lang="de-DE" sz="2800" dirty="0" smtClean="0"/>
              <a:t> </a:t>
            </a:r>
            <a:r>
              <a:rPr lang="de-DE" sz="2800" dirty="0" err="1" smtClean="0"/>
              <a:t>publications</a:t>
            </a:r>
            <a:r>
              <a:rPr lang="de-DE" sz="2800" dirty="0" smtClean="0"/>
              <a:t> </a:t>
            </a:r>
            <a:r>
              <a:rPr lang="de-DE" sz="2800" dirty="0" err="1" smtClean="0"/>
              <a:t>using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/>
              <a:t> </a:t>
            </a:r>
            <a:r>
              <a:rPr lang="de-DE" sz="2800" dirty="0" smtClean="0"/>
              <a:t>EC10 </a:t>
            </a:r>
            <a:r>
              <a:rPr lang="de-DE" sz="2800" dirty="0" err="1" smtClean="0"/>
              <a:t>wrong</a:t>
            </a:r>
            <a:r>
              <a:rPr lang="de-DE" sz="2800" dirty="0" smtClean="0"/>
              <a:t>?</a:t>
            </a:r>
            <a:endParaRPr lang="en-GB" sz="28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576501" y="1524000"/>
            <a:ext cx="4419600" cy="3581400"/>
          </a:xfrm>
        </p:spPr>
        <p:txBody>
          <a:bodyPr/>
          <a:lstStyle/>
          <a:p>
            <a:r>
              <a:rPr lang="de-DE" sz="2400" dirty="0" smtClean="0"/>
              <a:t>The BMCL15 </a:t>
            </a:r>
            <a:r>
              <a:rPr lang="de-DE" sz="2400" dirty="0" err="1" smtClean="0"/>
              <a:t>correlates</a:t>
            </a:r>
            <a:r>
              <a:rPr lang="de-DE" sz="2400" dirty="0" smtClean="0"/>
              <a:t> linear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EC10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/>
              <a:t>in </a:t>
            </a: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 smtClean="0"/>
              <a:t>publications</a:t>
            </a:r>
            <a:r>
              <a:rPr lang="de-DE" sz="2400" dirty="0" smtClean="0"/>
              <a:t>.</a:t>
            </a:r>
          </a:p>
          <a:p>
            <a:r>
              <a:rPr lang="de-DE" sz="2400" dirty="0" smtClean="0"/>
              <a:t>The BMCL15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appropriate</a:t>
            </a:r>
            <a:r>
              <a:rPr lang="de-DE" sz="2400" dirty="0" smtClean="0"/>
              <a:t> </a:t>
            </a:r>
            <a:r>
              <a:rPr lang="de-DE" sz="2400" dirty="0" err="1" smtClean="0"/>
              <a:t>measure</a:t>
            </a:r>
            <a:r>
              <a:rPr lang="de-DE" sz="2400" dirty="0" smtClean="0"/>
              <a:t> </a:t>
            </a:r>
            <a:r>
              <a:rPr lang="de-DE" sz="2400" dirty="0" err="1" smtClean="0"/>
              <a:t>because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takes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quality</a:t>
            </a:r>
            <a:r>
              <a:rPr lang="de-DE" sz="2400" dirty="0" smtClean="0"/>
              <a:t> in </a:t>
            </a:r>
            <a:r>
              <a:rPr lang="de-DE" sz="2400" dirty="0" err="1" smtClean="0"/>
              <a:t>account</a:t>
            </a:r>
            <a:r>
              <a:rPr lang="de-DE" sz="2400" dirty="0"/>
              <a:t>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80564"/>
            <a:ext cx="4347901" cy="389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82706" y="1524000"/>
            <a:ext cx="1399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Spearman=0.997</a:t>
            </a:r>
            <a:endParaRPr lang="de-DE" sz="1200" b="1" dirty="0"/>
          </a:p>
          <a:p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 rot="16200000">
            <a:off x="-351218" y="286581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Log EC10</a:t>
            </a:r>
            <a:endParaRPr lang="en-GB" sz="1400" b="1" dirty="0"/>
          </a:p>
        </p:txBody>
      </p:sp>
      <p:sp>
        <p:nvSpPr>
          <p:cNvPr id="8" name="Textfeld 7"/>
          <p:cNvSpPr txBox="1"/>
          <p:nvPr/>
        </p:nvSpPr>
        <p:spPr>
          <a:xfrm flipH="1">
            <a:off x="1696649" y="5242411"/>
            <a:ext cx="175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Log BMCL15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358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47625" y="85725"/>
            <a:ext cx="9267825" cy="685800"/>
          </a:xfrm>
        </p:spPr>
        <p:txBody>
          <a:bodyPr/>
          <a:lstStyle/>
          <a:p>
            <a:r>
              <a:rPr lang="de-DE" sz="2800" dirty="0" smtClean="0"/>
              <a:t>Analysis </a:t>
            </a:r>
            <a:r>
              <a:rPr lang="de-DE" sz="2800" dirty="0" err="1" smtClean="0"/>
              <a:t>of</a:t>
            </a:r>
            <a:r>
              <a:rPr lang="de-DE" sz="2800" dirty="0" smtClean="0"/>
              <a:t> 46 </a:t>
            </a:r>
            <a:r>
              <a:rPr lang="de-DE" sz="2800" dirty="0" err="1" smtClean="0"/>
              <a:t>datasets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 ESNATS </a:t>
            </a:r>
            <a:r>
              <a:rPr lang="de-DE" sz="2800" dirty="0" err="1" smtClean="0"/>
              <a:t>stem</a:t>
            </a:r>
            <a:r>
              <a:rPr lang="de-DE" sz="2800" dirty="0" smtClean="0"/>
              <a:t> </a:t>
            </a:r>
            <a:r>
              <a:rPr lang="de-DE" sz="2800" dirty="0" err="1" smtClean="0"/>
              <a:t>cell</a:t>
            </a:r>
            <a:r>
              <a:rPr lang="de-DE" sz="2800" dirty="0" smtClean="0"/>
              <a:t> </a:t>
            </a:r>
            <a:r>
              <a:rPr lang="de-DE" sz="2800" dirty="0" err="1" smtClean="0"/>
              <a:t>assays</a:t>
            </a:r>
            <a:endParaRPr lang="en-GB" sz="2800" dirty="0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724400" y="1493838"/>
            <a:ext cx="4267200" cy="4830762"/>
          </a:xfrm>
        </p:spPr>
        <p:txBody>
          <a:bodyPr/>
          <a:lstStyle/>
          <a:p>
            <a:r>
              <a:rPr lang="de-DE" sz="2400" dirty="0" err="1" smtClean="0"/>
              <a:t>No</a:t>
            </a:r>
            <a:r>
              <a:rPr lang="de-DE" sz="2400" dirty="0" smtClean="0"/>
              <a:t> Anchor </a:t>
            </a:r>
            <a:r>
              <a:rPr lang="de-DE" sz="2400" dirty="0" err="1" smtClean="0"/>
              <a:t>point</a:t>
            </a:r>
            <a:r>
              <a:rPr lang="de-DE" sz="2400" dirty="0" smtClean="0"/>
              <a:t> </a:t>
            </a:r>
            <a:r>
              <a:rPr lang="de-DE" sz="2400" dirty="0" err="1" smtClean="0"/>
              <a:t>necessary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15 high </a:t>
            </a:r>
            <a:r>
              <a:rPr lang="de-DE" sz="2400" dirty="0" err="1" smtClean="0"/>
              <a:t>quality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sets</a:t>
            </a:r>
            <a:r>
              <a:rPr lang="de-DE" sz="2400" dirty="0" smtClean="0"/>
              <a:t>.</a:t>
            </a:r>
            <a:endParaRPr lang="de-DE" sz="2400" dirty="0" smtClean="0"/>
          </a:p>
          <a:p>
            <a:r>
              <a:rPr lang="de-DE" sz="2400" dirty="0" smtClean="0"/>
              <a:t>Anchor </a:t>
            </a:r>
            <a:r>
              <a:rPr lang="de-DE" sz="2400" dirty="0" err="1" smtClean="0"/>
              <a:t>point</a:t>
            </a:r>
            <a:r>
              <a:rPr lang="de-DE" sz="2400" dirty="0" smtClean="0"/>
              <a:t> </a:t>
            </a:r>
            <a:r>
              <a:rPr lang="de-DE" sz="2400" dirty="0" err="1" smtClean="0"/>
              <a:t>made</a:t>
            </a:r>
            <a:r>
              <a:rPr lang="de-DE" sz="2400" dirty="0" smtClean="0"/>
              <a:t> BMC </a:t>
            </a:r>
            <a:r>
              <a:rPr lang="de-DE" sz="2400" dirty="0" err="1" smtClean="0"/>
              <a:t>calculation</a:t>
            </a:r>
            <a:r>
              <a:rPr lang="de-DE" sz="2400" dirty="0" smtClean="0"/>
              <a:t>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smtClean="0"/>
              <a:t>14 </a:t>
            </a:r>
            <a:r>
              <a:rPr lang="de-DE" sz="2400" dirty="0" err="1" smtClean="0"/>
              <a:t>incomplete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sets</a:t>
            </a:r>
            <a:r>
              <a:rPr lang="de-DE" sz="2400" dirty="0" smtClean="0"/>
              <a:t>. </a:t>
            </a:r>
            <a:endParaRPr lang="de-DE" sz="2400" dirty="0" smtClean="0"/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smtClean="0"/>
              <a:t>12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sets</a:t>
            </a:r>
            <a:r>
              <a:rPr lang="de-DE" sz="2400" dirty="0" smtClean="0"/>
              <a:t> 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r>
              <a:rPr lang="de-DE" sz="2400" dirty="0" smtClean="0"/>
              <a:t> was </a:t>
            </a:r>
            <a:r>
              <a:rPr lang="de-DE" sz="2400" dirty="0" err="1" smtClean="0"/>
              <a:t>found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BMCL was </a:t>
            </a:r>
            <a:r>
              <a:rPr lang="de-DE" sz="2400" dirty="0" smtClean="0"/>
              <a:t>negative.</a:t>
            </a:r>
          </a:p>
          <a:p>
            <a:r>
              <a:rPr lang="de-DE" sz="2400" dirty="0" smtClean="0"/>
              <a:t>5 </a:t>
            </a:r>
            <a:r>
              <a:rPr lang="de-DE" sz="2400" dirty="0" err="1" smtClean="0"/>
              <a:t>were</a:t>
            </a:r>
            <a:r>
              <a:rPr lang="de-DE" sz="2400" dirty="0" smtClean="0"/>
              <a:t> linear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testet </a:t>
            </a:r>
            <a:r>
              <a:rPr lang="de-DE" sz="2400" dirty="0" err="1" smtClean="0"/>
              <a:t>concentration</a:t>
            </a:r>
            <a:r>
              <a:rPr lang="de-DE" sz="2400" dirty="0" smtClean="0"/>
              <a:t> </a:t>
            </a:r>
            <a:r>
              <a:rPr lang="de-DE" sz="2400" dirty="0" err="1" smtClean="0"/>
              <a:t>range</a:t>
            </a:r>
            <a:r>
              <a:rPr lang="de-DE" sz="2400" dirty="0" smtClean="0"/>
              <a:t> 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635366" cy="444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7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85725"/>
            <a:ext cx="8029575" cy="685800"/>
          </a:xfrm>
        </p:spPr>
        <p:txBody>
          <a:bodyPr/>
          <a:lstStyle/>
          <a:p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anchor</a:t>
            </a:r>
            <a:r>
              <a:rPr lang="de-DE" sz="2800" dirty="0" smtClean="0"/>
              <a:t> </a:t>
            </a:r>
            <a:r>
              <a:rPr lang="de-DE" sz="2800" dirty="0" err="1" smtClean="0"/>
              <a:t>point</a:t>
            </a:r>
            <a:r>
              <a:rPr lang="de-DE" sz="2800" dirty="0" smtClean="0"/>
              <a:t> </a:t>
            </a:r>
            <a:r>
              <a:rPr lang="de-DE" sz="2800" dirty="0" err="1" smtClean="0"/>
              <a:t>selection</a:t>
            </a:r>
            <a:r>
              <a:rPr lang="de-DE" sz="2800" dirty="0" smtClean="0"/>
              <a:t> on BMC</a:t>
            </a:r>
            <a:endParaRPr lang="en-GB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48200" y="1905000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Hundred</a:t>
            </a:r>
            <a:r>
              <a:rPr lang="de-DE" dirty="0" smtClean="0"/>
              <a:t> </a:t>
            </a:r>
            <a:r>
              <a:rPr lang="de-DE" dirty="0" smtClean="0"/>
              <a:t>different </a:t>
            </a:r>
            <a:r>
              <a:rPr lang="de-DE" dirty="0" err="1" smtClean="0"/>
              <a:t>positions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anchor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tested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tested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anchor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influences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BMC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 (BMCL).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matter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statistically</a:t>
            </a:r>
            <a:r>
              <a:rPr lang="de-DE" dirty="0" smtClean="0"/>
              <a:t> valid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fitting</a:t>
            </a:r>
            <a:r>
              <a:rPr lang="de-DE" dirty="0" smtClean="0"/>
              <a:t> </a:t>
            </a:r>
            <a:r>
              <a:rPr lang="de-DE" dirty="0" err="1" smtClean="0"/>
              <a:t>purposes</a:t>
            </a:r>
            <a:r>
              <a:rPr lang="de-DE" dirty="0" smtClean="0"/>
              <a:t>.</a:t>
            </a:r>
          </a:p>
          <a:p>
            <a:endParaRPr lang="en-GB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1" y="1960789"/>
            <a:ext cx="41910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4999"/>
            <a:ext cx="40862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300"/>
            <a:ext cx="41243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3" y="2008414"/>
            <a:ext cx="41148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676400" y="166421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Example</a:t>
            </a:r>
            <a:r>
              <a:rPr lang="de-DE" b="1" dirty="0" smtClean="0"/>
              <a:t> Data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926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14" name="Titel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anchor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fit </a:t>
            </a:r>
            <a:endParaRPr lang="en-GB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09605" y="1143000"/>
            <a:ext cx="3352795" cy="2979474"/>
            <a:chOff x="609605" y="1143000"/>
            <a:chExt cx="3352795" cy="297947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405" y="1143000"/>
              <a:ext cx="3028950" cy="2730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 rot="16200000">
              <a:off x="52882" y="2171072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latin typeface="Arial" pitchFamily="34" charset="0"/>
                  <a:cs typeface="Arial" pitchFamily="34" charset="0"/>
                </a:rPr>
                <a:t>Relative BMC [AU]</a:t>
              </a:r>
              <a:endParaRPr lang="en-GB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362523" y="3876253"/>
              <a:ext cx="2409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latin typeface="Arial" pitchFamily="34" charset="0"/>
                  <a:cs typeface="Arial" pitchFamily="34" charset="0"/>
                </a:rPr>
                <a:t>Position </a:t>
              </a:r>
              <a:r>
                <a:rPr lang="de-DE" sz="1000" b="1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de-DE" sz="10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000" b="1" dirty="0" err="1">
                  <a:latin typeface="Arial" pitchFamily="34" charset="0"/>
                  <a:cs typeface="Arial" pitchFamily="34" charset="0"/>
                </a:rPr>
                <a:t>anchor</a:t>
              </a:r>
              <a:r>
                <a:rPr lang="de-DE" sz="10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000" b="1" dirty="0" err="1">
                  <a:latin typeface="Arial" pitchFamily="34" charset="0"/>
                  <a:cs typeface="Arial" pitchFamily="34" charset="0"/>
                </a:rPr>
                <a:t>point</a:t>
              </a:r>
              <a:r>
                <a:rPr lang="de-DE" sz="1000" b="1" dirty="0">
                  <a:latin typeface="Arial" pitchFamily="34" charset="0"/>
                  <a:cs typeface="Arial" pitchFamily="34" charset="0"/>
                </a:rPr>
                <a:t> [</a:t>
              </a:r>
              <a:r>
                <a:rPr lang="de-DE" sz="1000" b="1" dirty="0" smtClean="0">
                  <a:latin typeface="Arial" pitchFamily="34" charset="0"/>
                  <a:cs typeface="Arial" pitchFamily="34" charset="0"/>
                </a:rPr>
                <a:t>EC50*80*x</a:t>
              </a:r>
              <a:r>
                <a:rPr lang="de-DE" sz="1000" b="1" dirty="0">
                  <a:latin typeface="Arial" pitchFamily="34" charset="0"/>
                  <a:cs typeface="Arial" pitchFamily="34" charset="0"/>
                </a:rPr>
                <a:t>]</a:t>
              </a:r>
              <a:endParaRPr lang="en-GB" sz="1000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3064410" y="1306345"/>
                  <a:ext cx="897990" cy="557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5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050" b="0" i="1" smtClean="0">
                                <a:latin typeface="Cambria Math"/>
                              </a:rPr>
                              <m:t>𝐵𝑀𝐶𝑥</m:t>
                            </m:r>
                          </m:num>
                          <m:den>
                            <m:r>
                              <a:rPr lang="de-DE" sz="1050" b="0" i="1" smtClean="0">
                                <a:latin typeface="Cambria Math"/>
                              </a:rPr>
                              <m:t>𝐵𝑀𝐶</m:t>
                            </m:r>
                            <m:r>
                              <a:rPr lang="de-DE" sz="1050" b="0" i="1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de-DE" sz="1050" dirty="0" smtClean="0"/>
                </a:p>
                <a:p>
                  <a:endParaRPr lang="en-GB" sz="1050" dirty="0"/>
                </a:p>
              </p:txBody>
            </p:sp>
          </mc:Choice>
          <mc:Fallback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410" y="1306345"/>
                  <a:ext cx="897990" cy="5575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uppieren 23"/>
          <p:cNvGrpSpPr/>
          <p:nvPr/>
        </p:nvGrpSpPr>
        <p:grpSpPr>
          <a:xfrm>
            <a:off x="4724402" y="1153793"/>
            <a:ext cx="3310293" cy="2975155"/>
            <a:chOff x="4724402" y="1153793"/>
            <a:chExt cx="3310293" cy="297515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745" y="1153793"/>
              <a:ext cx="3028950" cy="2708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 rot="16200000">
              <a:off x="4016195" y="2291015"/>
              <a:ext cx="1662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latin typeface="Arial" pitchFamily="34" charset="0"/>
                  <a:cs typeface="Arial" pitchFamily="34" charset="0"/>
                </a:rPr>
                <a:t>Relative  CI  </a:t>
              </a:r>
              <a:r>
                <a:rPr lang="de-DE" sz="1000" b="1" dirty="0" err="1" smtClean="0">
                  <a:latin typeface="Arial" pitchFamily="34" charset="0"/>
                  <a:cs typeface="Arial" pitchFamily="34" charset="0"/>
                </a:rPr>
                <a:t>change</a:t>
              </a:r>
              <a:r>
                <a:rPr lang="de-DE" sz="1000" b="1" dirty="0" smtClean="0">
                  <a:latin typeface="Arial" pitchFamily="34" charset="0"/>
                  <a:cs typeface="Arial" pitchFamily="34" charset="0"/>
                </a:rPr>
                <a:t>[AU]</a:t>
              </a:r>
              <a:endParaRPr lang="en-GB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499557" y="3882727"/>
              <a:ext cx="2409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latin typeface="Arial" pitchFamily="34" charset="0"/>
                  <a:cs typeface="Arial" pitchFamily="34" charset="0"/>
                </a:rPr>
                <a:t>Position </a:t>
              </a:r>
              <a:r>
                <a:rPr lang="de-DE" sz="1000" b="1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de-DE" sz="10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000" b="1" dirty="0" err="1">
                  <a:latin typeface="Arial" pitchFamily="34" charset="0"/>
                  <a:cs typeface="Arial" pitchFamily="34" charset="0"/>
                </a:rPr>
                <a:t>anchor</a:t>
              </a:r>
              <a:r>
                <a:rPr lang="de-DE" sz="10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000" b="1" dirty="0" err="1">
                  <a:latin typeface="Arial" pitchFamily="34" charset="0"/>
                  <a:cs typeface="Arial" pitchFamily="34" charset="0"/>
                </a:rPr>
                <a:t>point</a:t>
              </a:r>
              <a:r>
                <a:rPr lang="de-DE" sz="1000" b="1" dirty="0">
                  <a:latin typeface="Arial" pitchFamily="34" charset="0"/>
                  <a:cs typeface="Arial" pitchFamily="34" charset="0"/>
                </a:rPr>
                <a:t> [</a:t>
              </a:r>
              <a:r>
                <a:rPr lang="de-DE" sz="1000" b="1" dirty="0" smtClean="0">
                  <a:latin typeface="Arial" pitchFamily="34" charset="0"/>
                  <a:cs typeface="Arial" pitchFamily="34" charset="0"/>
                </a:rPr>
                <a:t>EC50*80*x</a:t>
              </a:r>
              <a:r>
                <a:rPr lang="de-DE" sz="1000" b="1" dirty="0">
                  <a:latin typeface="Arial" pitchFamily="34" charset="0"/>
                  <a:cs typeface="Arial" pitchFamily="34" charset="0"/>
                </a:rPr>
                <a:t>]</a:t>
              </a:r>
              <a:endParaRPr lang="en-GB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5334000" y="1553953"/>
              <a:ext cx="2514600" cy="676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6776850" y="1334831"/>
                  <a:ext cx="897990" cy="557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5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050" b="0" i="1" smtClean="0">
                                <a:latin typeface="Cambria Math"/>
                              </a:rPr>
                              <m:t>𝐵𝑀𝐶𝑈𝑥</m:t>
                            </m:r>
                            <m:r>
                              <a:rPr lang="de-DE" sz="105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e-DE" sz="1050" b="0" i="1" smtClean="0">
                                <a:latin typeface="Cambria Math"/>
                              </a:rPr>
                              <m:t>𝐵𝑀𝐶𝐿𝑥</m:t>
                            </m:r>
                          </m:num>
                          <m:den>
                            <m:r>
                              <a:rPr lang="de-DE" sz="1050" b="0" i="1" smtClean="0">
                                <a:latin typeface="Cambria Math"/>
                              </a:rPr>
                              <m:t>𝐵𝑀𝐶𝑈</m:t>
                            </m:r>
                            <m:r>
                              <a:rPr lang="de-DE" sz="105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de-DE" sz="1050" b="0" i="1" smtClean="0">
                                <a:latin typeface="Cambria Math"/>
                              </a:rPr>
                              <m:t>𝐵𝑀𝐶𝐿</m:t>
                            </m:r>
                            <m:r>
                              <a:rPr lang="de-DE" sz="1050" b="0" i="1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de-DE" sz="1050" dirty="0" smtClean="0"/>
                </a:p>
                <a:p>
                  <a:endParaRPr lang="en-GB" sz="1050" dirty="0"/>
                </a:p>
              </p:txBody>
            </p:sp>
          </mc:Choice>
          <mc:Fallback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850" y="1334831"/>
                  <a:ext cx="897990" cy="5575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061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hteck 18"/>
          <p:cNvSpPr/>
          <p:nvPr/>
        </p:nvSpPr>
        <p:spPr>
          <a:xfrm>
            <a:off x="1462993" y="5486400"/>
            <a:ext cx="6255441" cy="646331"/>
          </a:xfrm>
          <a:prstGeom prst="rect">
            <a:avLst/>
          </a:prstGeom>
          <a:gradFill flip="none" rotWithShape="1">
            <a:gsLst>
              <a:gs pos="0">
                <a:srgbClr val="009900">
                  <a:tint val="66000"/>
                  <a:satMod val="160000"/>
                </a:srgbClr>
              </a:gs>
              <a:gs pos="50000">
                <a:srgbClr val="009900">
                  <a:tint val="44500"/>
                  <a:satMod val="160000"/>
                </a:srgbClr>
              </a:gs>
              <a:gs pos="100000">
                <a:srgbClr val="0099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de-DE" b="1" dirty="0" err="1" smtClean="0"/>
              <a:t>Rule</a:t>
            </a:r>
            <a:r>
              <a:rPr lang="de-DE" b="1" dirty="0" smtClean="0"/>
              <a:t>: </a:t>
            </a:r>
            <a:r>
              <a:rPr lang="de-DE" dirty="0" smtClean="0"/>
              <a:t>An </a:t>
            </a:r>
            <a:r>
              <a:rPr lang="de-DE" dirty="0"/>
              <a:t>Anchor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EC50*80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concentration</a:t>
            </a:r>
            <a:r>
              <a:rPr lang="de-DE" dirty="0"/>
              <a:t>*80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EC50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071301" y="4397826"/>
            <a:ext cx="2723823" cy="369332"/>
          </a:xfrm>
          <a:prstGeom prst="rect">
            <a:avLst/>
          </a:prstGeom>
          <a:gradFill flip="none" rotWithShape="1">
            <a:gsLst>
              <a:gs pos="0">
                <a:srgbClr val="009900">
                  <a:tint val="66000"/>
                  <a:satMod val="160000"/>
                </a:srgbClr>
              </a:gs>
              <a:gs pos="50000">
                <a:srgbClr val="009900">
                  <a:tint val="44500"/>
                  <a:satMod val="160000"/>
                </a:srgbClr>
              </a:gs>
              <a:gs pos="100000">
                <a:srgbClr val="0099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/>
              <a:t>BMC not </a:t>
            </a:r>
            <a:r>
              <a:rPr lang="de-DE" dirty="0" err="1"/>
              <a:t>changed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5406906" y="4397826"/>
            <a:ext cx="2441694" cy="369332"/>
          </a:xfrm>
          <a:prstGeom prst="rect">
            <a:avLst/>
          </a:prstGeom>
          <a:gradFill flip="none" rotWithShape="1">
            <a:gsLst>
              <a:gs pos="0">
                <a:srgbClr val="009900">
                  <a:tint val="66000"/>
                  <a:satMod val="160000"/>
                </a:srgbClr>
              </a:gs>
              <a:gs pos="50000">
                <a:srgbClr val="009900">
                  <a:tint val="44500"/>
                  <a:satMod val="160000"/>
                </a:srgbClr>
              </a:gs>
              <a:gs pos="100000">
                <a:srgbClr val="0099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de-DE" dirty="0" smtClean="0"/>
              <a:t>The CI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changed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8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632"/>
            <a:ext cx="8349988" cy="497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1752600" y="2326079"/>
            <a:ext cx="457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181600" y="2213593"/>
            <a:ext cx="7620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875972" y="2743200"/>
            <a:ext cx="7620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7239000" y="4137230"/>
            <a:ext cx="0" cy="6633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0" y="1189038"/>
            <a:ext cx="4495800" cy="483076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/>
              <a:t>Problems </a:t>
            </a:r>
            <a:r>
              <a:rPr lang="de-DE" sz="1800" b="1" dirty="0" err="1"/>
              <a:t>that</a:t>
            </a:r>
            <a:r>
              <a:rPr lang="de-DE" sz="1800" b="1" dirty="0"/>
              <a:t> </a:t>
            </a:r>
            <a:r>
              <a:rPr lang="de-DE" sz="1800" b="1" dirty="0" err="1"/>
              <a:t>can</a:t>
            </a:r>
            <a:r>
              <a:rPr lang="de-DE" sz="1800" b="1" dirty="0"/>
              <a:t> </a:t>
            </a:r>
            <a:r>
              <a:rPr lang="de-DE" sz="1800" b="1" dirty="0" err="1"/>
              <a:t>be</a:t>
            </a:r>
            <a:r>
              <a:rPr lang="de-DE" sz="1800" b="1" dirty="0"/>
              <a:t> </a:t>
            </a:r>
            <a:r>
              <a:rPr lang="de-DE" sz="1800" b="1" dirty="0" err="1"/>
              <a:t>solved</a:t>
            </a:r>
            <a:r>
              <a:rPr lang="de-DE" sz="1800" b="1" dirty="0"/>
              <a:t> </a:t>
            </a:r>
            <a:endParaRPr lang="de-DE" sz="1800" b="1" dirty="0" smtClean="0"/>
          </a:p>
          <a:p>
            <a:pPr marL="0" indent="0">
              <a:buNone/>
            </a:pPr>
            <a:endParaRPr lang="de-DE" sz="1800" b="1" dirty="0" smtClean="0"/>
          </a:p>
          <a:p>
            <a:r>
              <a:rPr lang="de-DE" sz="2000" dirty="0" smtClean="0"/>
              <a:t>Can </a:t>
            </a:r>
            <a:r>
              <a:rPr lang="de-DE" sz="2000" dirty="0" err="1" smtClean="0"/>
              <a:t>compensate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 </a:t>
            </a:r>
            <a:r>
              <a:rPr lang="de-DE" sz="2000" dirty="0" err="1" smtClean="0"/>
              <a:t>control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measurements</a:t>
            </a:r>
            <a:endParaRPr lang="de-DE" sz="2000" dirty="0" smtClean="0"/>
          </a:p>
          <a:p>
            <a:r>
              <a:rPr lang="de-DE" sz="2000" dirty="0" smtClean="0"/>
              <a:t>Can </a:t>
            </a:r>
            <a:r>
              <a:rPr lang="de-DE" sz="2000" dirty="0" err="1" smtClean="0"/>
              <a:t>predict</a:t>
            </a:r>
            <a:r>
              <a:rPr lang="de-DE" sz="2000" dirty="0" smtClean="0"/>
              <a:t> </a:t>
            </a:r>
            <a:r>
              <a:rPr lang="de-DE" sz="2000" dirty="0" err="1" smtClean="0"/>
              <a:t>missing</a:t>
            </a:r>
            <a:r>
              <a:rPr lang="de-DE" sz="2000" dirty="0" smtClean="0"/>
              <a:t> </a:t>
            </a:r>
            <a:r>
              <a:rPr lang="de-DE" sz="2000" dirty="0" err="1" smtClean="0"/>
              <a:t>toxic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endParaRPr lang="de-DE" sz="2000" dirty="0" smtClean="0"/>
          </a:p>
          <a:p>
            <a:r>
              <a:rPr lang="de-DE" sz="2000" dirty="0" smtClean="0"/>
              <a:t>BMCL15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microarray</a:t>
            </a:r>
            <a:r>
              <a:rPr lang="de-DE" sz="2000" dirty="0"/>
              <a:t> </a:t>
            </a:r>
            <a:r>
              <a:rPr lang="de-DE" sz="2000" dirty="0" err="1" smtClean="0"/>
              <a:t>experiments</a:t>
            </a:r>
            <a:endParaRPr lang="de-DE" sz="2000" dirty="0" smtClean="0"/>
          </a:p>
          <a:p>
            <a:r>
              <a:rPr lang="de-DE" sz="2000" dirty="0" smtClean="0"/>
              <a:t>Best </a:t>
            </a:r>
            <a:r>
              <a:rPr lang="de-DE" sz="2000" dirty="0" err="1" smtClean="0"/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fitted</a:t>
            </a:r>
            <a:endParaRPr lang="de-DE" sz="2000" dirty="0" smtClean="0"/>
          </a:p>
          <a:p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need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install</a:t>
            </a:r>
            <a:r>
              <a:rPr lang="de-DE" sz="2000" dirty="0" smtClean="0"/>
              <a:t> </a:t>
            </a:r>
            <a:r>
              <a:rPr lang="de-DE" sz="2000" dirty="0" smtClean="0"/>
              <a:t>Software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702629" y="1219200"/>
            <a:ext cx="4419600" cy="483076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err="1" smtClean="0"/>
              <a:t>Limitations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of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the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Algorithm</a:t>
            </a:r>
            <a:endParaRPr lang="de-DE" sz="1800" b="1" dirty="0" smtClean="0"/>
          </a:p>
          <a:p>
            <a:pPr marL="0" indent="0">
              <a:buNone/>
            </a:pPr>
            <a:endParaRPr lang="de-DE" sz="1800" b="1" dirty="0" smtClean="0"/>
          </a:p>
          <a:p>
            <a:r>
              <a:rPr lang="de-DE" sz="1800" dirty="0" err="1" smtClean="0"/>
              <a:t>Cannot</a:t>
            </a:r>
            <a:r>
              <a:rPr lang="de-DE" sz="1800" dirty="0" smtClean="0"/>
              <a:t> </a:t>
            </a:r>
            <a:r>
              <a:rPr lang="de-DE" sz="1800" dirty="0" err="1" smtClean="0"/>
              <a:t>compensate</a:t>
            </a:r>
            <a:r>
              <a:rPr lang="de-DE" sz="1800" dirty="0" smtClean="0"/>
              <a:t> all </a:t>
            </a:r>
            <a:r>
              <a:rPr lang="de-DE" sz="1800" dirty="0" err="1" smtClean="0"/>
              <a:t>faulty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missing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endParaRPr lang="de-DE" sz="1800" dirty="0" smtClean="0"/>
          </a:p>
          <a:p>
            <a:r>
              <a:rPr lang="de-DE" sz="1800" dirty="0" smtClean="0"/>
              <a:t>More </a:t>
            </a:r>
            <a:r>
              <a:rPr lang="de-DE" sz="1800" dirty="0" err="1" smtClean="0"/>
              <a:t>than</a:t>
            </a:r>
            <a:r>
              <a:rPr lang="de-DE" sz="1800" dirty="0" smtClean="0"/>
              <a:t> </a:t>
            </a:r>
            <a:r>
              <a:rPr lang="de-DE" sz="1800" dirty="0" err="1" smtClean="0"/>
              <a:t>two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point</a:t>
            </a:r>
            <a:r>
              <a:rPr lang="de-DE" sz="1800" dirty="0" smtClean="0"/>
              <a:t> </a:t>
            </a:r>
            <a:r>
              <a:rPr lang="de-DE" sz="1800" dirty="0" err="1" smtClean="0"/>
              <a:t>necessary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define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non-</a:t>
            </a:r>
            <a:r>
              <a:rPr lang="de-DE" sz="1800" dirty="0" err="1" smtClean="0"/>
              <a:t>toxic</a:t>
            </a:r>
            <a:r>
              <a:rPr lang="de-DE" sz="1800" dirty="0" smtClean="0"/>
              <a:t> </a:t>
            </a:r>
            <a:r>
              <a:rPr lang="de-DE" sz="1800" dirty="0" err="1" smtClean="0"/>
              <a:t>range</a:t>
            </a:r>
            <a:r>
              <a:rPr lang="de-DE" sz="1800" dirty="0" smtClean="0"/>
              <a:t> </a:t>
            </a:r>
          </a:p>
          <a:p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out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three</a:t>
            </a:r>
            <a:r>
              <a:rPr lang="de-DE" sz="1800" dirty="0" smtClean="0"/>
              <a:t> </a:t>
            </a:r>
            <a:r>
              <a:rPr lang="de-DE" sz="1800" dirty="0" err="1" smtClean="0"/>
              <a:t>experiments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cover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toxic</a:t>
            </a:r>
            <a:r>
              <a:rPr lang="de-DE" sz="1800" dirty="0" smtClean="0"/>
              <a:t> </a:t>
            </a:r>
            <a:r>
              <a:rPr lang="de-DE" sz="1800" dirty="0" err="1" smtClean="0"/>
              <a:t>range</a:t>
            </a:r>
            <a:r>
              <a:rPr lang="de-DE" sz="1800" dirty="0" smtClean="0"/>
              <a:t> (&gt;70% </a:t>
            </a:r>
            <a:r>
              <a:rPr lang="de-DE" sz="1800" dirty="0" err="1" smtClean="0"/>
              <a:t>toxicity</a:t>
            </a:r>
            <a:r>
              <a:rPr lang="de-DE" sz="1800" dirty="0" smtClean="0"/>
              <a:t>) </a:t>
            </a:r>
            <a:r>
              <a:rPr lang="de-DE" sz="1800" dirty="0" err="1" smtClean="0"/>
              <a:t>otherwise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will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considered</a:t>
            </a:r>
            <a:r>
              <a:rPr lang="de-DE" sz="1800" dirty="0" smtClean="0"/>
              <a:t> linear.</a:t>
            </a:r>
            <a:endParaRPr lang="de-DE" sz="1800" dirty="0" smtClean="0"/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85725"/>
            <a:ext cx="9144000" cy="685800"/>
          </a:xfrm>
        </p:spPr>
        <p:txBody>
          <a:bodyPr/>
          <a:lstStyle/>
          <a:p>
            <a:r>
              <a:rPr lang="de-DE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9038"/>
            <a:ext cx="8534400" cy="4830762"/>
          </a:xfrm>
        </p:spPr>
        <p:txBody>
          <a:bodyPr/>
          <a:lstStyle/>
          <a:p>
            <a:r>
              <a:rPr lang="de-DE" dirty="0" smtClean="0"/>
              <a:t>Short </a:t>
            </a:r>
            <a:r>
              <a:rPr lang="de-DE" b="1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Benchmark Dose </a:t>
            </a:r>
            <a:r>
              <a:rPr lang="de-DE" dirty="0" err="1" smtClean="0"/>
              <a:t>Concept</a:t>
            </a:r>
            <a:endParaRPr lang="de-DE" dirty="0" smtClean="0"/>
          </a:p>
          <a:p>
            <a:r>
              <a:rPr lang="de-DE" b="1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smtClean="0"/>
              <a:t>in vivo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i="1" dirty="0" smtClean="0"/>
              <a:t>in-vitro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a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b="1" dirty="0" err="1" smtClean="0"/>
              <a:t>new</a:t>
            </a:r>
            <a:r>
              <a:rPr lang="de-DE" b="1" dirty="0" smtClean="0"/>
              <a:t> </a:t>
            </a:r>
            <a:r>
              <a:rPr lang="de-DE" b="1" dirty="0" err="1" smtClean="0"/>
              <a:t>tool</a:t>
            </a:r>
            <a:r>
              <a:rPr lang="de-DE" dirty="0" smtClean="0"/>
              <a:t>?</a:t>
            </a:r>
          </a:p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/>
              <a:t>a</a:t>
            </a:r>
            <a:r>
              <a:rPr lang="de-DE" b="1" dirty="0" err="1" smtClean="0"/>
              <a:t>lgorithm</a:t>
            </a:r>
            <a:endParaRPr lang="de-DE" b="1" dirty="0" smtClean="0"/>
          </a:p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/>
              <a:t>stem</a:t>
            </a:r>
            <a:r>
              <a:rPr lang="de-DE" b="1" dirty="0" smtClean="0"/>
              <a:t> </a:t>
            </a:r>
            <a:r>
              <a:rPr lang="de-DE" b="1" dirty="0" err="1" smtClean="0"/>
              <a:t>cell</a:t>
            </a:r>
            <a:r>
              <a:rPr lang="de-DE" b="1" dirty="0" smtClean="0"/>
              <a:t> </a:t>
            </a:r>
            <a:r>
              <a:rPr lang="de-DE" b="1" i="1" dirty="0" smtClean="0"/>
              <a:t>in-vitro </a:t>
            </a:r>
            <a:r>
              <a:rPr lang="de-DE" i="1" dirty="0" err="1" smtClean="0"/>
              <a:t>cytotoxicity</a:t>
            </a:r>
            <a:r>
              <a:rPr lang="de-DE" i="1" dirty="0" smtClean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tool</a:t>
            </a:r>
            <a:r>
              <a:rPr lang="de-DE" dirty="0" smtClean="0"/>
              <a:t>: </a:t>
            </a:r>
            <a:r>
              <a:rPr lang="de-DE" dirty="0" err="1"/>
              <a:t>f</a:t>
            </a:r>
            <a:r>
              <a:rPr lang="de-DE" dirty="0" err="1" smtClean="0"/>
              <a:t>reely-accessible</a:t>
            </a:r>
            <a:r>
              <a:rPr lang="de-DE" dirty="0" smtClean="0"/>
              <a:t> </a:t>
            </a:r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60" y="1128712"/>
            <a:ext cx="923925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 err="1" smtClean="0"/>
              <a:t>From</a:t>
            </a:r>
            <a:r>
              <a:rPr lang="de-DE" sz="2200" dirty="0" smtClean="0"/>
              <a:t> NOAEL </a:t>
            </a:r>
            <a:r>
              <a:rPr lang="de-DE" sz="2200" dirty="0" err="1" smtClean="0"/>
              <a:t>Concept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/>
              <a:t> </a:t>
            </a:r>
            <a:r>
              <a:rPr lang="de-DE" sz="2200" dirty="0" smtClean="0"/>
              <a:t>Benchmark Dose </a:t>
            </a:r>
            <a:r>
              <a:rPr lang="de-DE" sz="2200" dirty="0" err="1" smtClean="0"/>
              <a:t>Concept</a:t>
            </a:r>
            <a:endParaRPr lang="en-GB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77718" y="2277070"/>
            <a:ext cx="4267199" cy="3231075"/>
            <a:chOff x="1219200" y="1225271"/>
            <a:chExt cx="5572125" cy="3817669"/>
          </a:xfrm>
        </p:grpSpPr>
        <p:pic>
          <p:nvPicPr>
            <p:cNvPr id="808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261515"/>
              <a:ext cx="5572125" cy="3781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hteck 4"/>
            <p:cNvSpPr/>
            <p:nvPr/>
          </p:nvSpPr>
          <p:spPr>
            <a:xfrm>
              <a:off x="1371600" y="1225271"/>
              <a:ext cx="381000" cy="380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643999" y="5505738"/>
            <a:ext cx="3454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Modified</a:t>
            </a:r>
            <a:r>
              <a:rPr lang="de-DE" sz="800" dirty="0" smtClean="0"/>
              <a:t> </a:t>
            </a:r>
            <a:r>
              <a:rPr lang="de-DE" sz="800" dirty="0" err="1" smtClean="0"/>
              <a:t>from</a:t>
            </a:r>
            <a:r>
              <a:rPr lang="de-DE" sz="800" dirty="0" smtClean="0"/>
              <a:t> David et al., </a:t>
            </a:r>
            <a:r>
              <a:rPr lang="de-DE" sz="800" dirty="0" err="1" smtClean="0"/>
              <a:t>Toxicology</a:t>
            </a:r>
            <a:r>
              <a:rPr lang="de-DE" sz="800" dirty="0" smtClean="0"/>
              <a:t> </a:t>
            </a:r>
            <a:r>
              <a:rPr lang="de-DE" sz="800" dirty="0" err="1" smtClean="0"/>
              <a:t>and</a:t>
            </a:r>
            <a:r>
              <a:rPr lang="de-DE" sz="800" dirty="0" smtClean="0"/>
              <a:t> Applied </a:t>
            </a:r>
            <a:r>
              <a:rPr lang="de-DE" sz="800" dirty="0" err="1" smtClean="0"/>
              <a:t>Pharmacology</a:t>
            </a:r>
            <a:r>
              <a:rPr lang="de-DE" sz="800" dirty="0"/>
              <a:t>,</a:t>
            </a:r>
            <a:r>
              <a:rPr lang="de-DE" sz="800" dirty="0" smtClean="0"/>
              <a:t> 2012</a:t>
            </a:r>
            <a:endParaRPr lang="en-GB" sz="800" dirty="0"/>
          </a:p>
        </p:txBody>
      </p:sp>
      <p:cxnSp>
        <p:nvCxnSpPr>
          <p:cNvPr id="18" name="Gerade Verbindung 17"/>
          <p:cNvCxnSpPr/>
          <p:nvPr/>
        </p:nvCxnSpPr>
        <p:spPr>
          <a:xfrm>
            <a:off x="2043093" y="4660045"/>
            <a:ext cx="20171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040118" y="4558120"/>
            <a:ext cx="48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BMR</a:t>
            </a:r>
            <a:endParaRPr lang="en-GB" sz="1200" b="1" dirty="0"/>
          </a:p>
        </p:txBody>
      </p:sp>
      <p:grpSp>
        <p:nvGrpSpPr>
          <p:cNvPr id="78876" name="Gruppieren 78875"/>
          <p:cNvGrpSpPr/>
          <p:nvPr/>
        </p:nvGrpSpPr>
        <p:grpSpPr>
          <a:xfrm>
            <a:off x="984383" y="4896570"/>
            <a:ext cx="655949" cy="634916"/>
            <a:chOff x="984383" y="4896570"/>
            <a:chExt cx="655949" cy="634916"/>
          </a:xfrm>
        </p:grpSpPr>
        <p:cxnSp>
          <p:nvCxnSpPr>
            <p:cNvPr id="11" name="Gerade Verbindung mit Pfeil 10"/>
            <p:cNvCxnSpPr/>
            <p:nvPr/>
          </p:nvCxnSpPr>
          <p:spPr>
            <a:xfrm flipV="1">
              <a:off x="1304343" y="4896570"/>
              <a:ext cx="2667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984383" y="5277570"/>
              <a:ext cx="655949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NOAEL</a:t>
              </a:r>
              <a:endParaRPr lang="en-GB" sz="1050" b="1" dirty="0"/>
            </a:p>
          </p:txBody>
        </p:sp>
      </p:grpSp>
      <p:sp>
        <p:nvSpPr>
          <p:cNvPr id="78849" name="Rechteck 78848"/>
          <p:cNvSpPr/>
          <p:nvPr/>
        </p:nvSpPr>
        <p:spPr>
          <a:xfrm>
            <a:off x="1312357" y="4215720"/>
            <a:ext cx="441761" cy="27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855" name="Textfeld 78854"/>
          <p:cNvSpPr txBox="1"/>
          <p:nvPr/>
        </p:nvSpPr>
        <p:spPr>
          <a:xfrm>
            <a:off x="217583" y="5858470"/>
            <a:ext cx="495148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Extract</a:t>
            </a:r>
            <a:r>
              <a:rPr lang="de-DE" b="1" dirty="0" smtClean="0"/>
              <a:t> </a:t>
            </a:r>
            <a:r>
              <a:rPr lang="de-DE" b="1" dirty="0" err="1" smtClean="0"/>
              <a:t>more</a:t>
            </a:r>
            <a:r>
              <a:rPr lang="de-DE" b="1" dirty="0" smtClean="0"/>
              <a:t> </a:t>
            </a:r>
            <a:r>
              <a:rPr lang="de-DE" b="1" dirty="0" err="1" smtClean="0"/>
              <a:t>information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less</a:t>
            </a:r>
            <a:r>
              <a:rPr lang="de-DE" b="1" dirty="0" smtClean="0"/>
              <a:t> </a:t>
            </a:r>
            <a:r>
              <a:rPr lang="de-DE" b="1" dirty="0" err="1" smtClean="0"/>
              <a:t>mice</a:t>
            </a:r>
            <a:r>
              <a:rPr lang="de-DE" b="1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/>
              <a:t>Do not </a:t>
            </a:r>
            <a:r>
              <a:rPr lang="de-DE" b="1" dirty="0" err="1" smtClean="0"/>
              <a:t>reward</a:t>
            </a:r>
            <a:r>
              <a:rPr lang="de-DE" b="1" dirty="0" smtClean="0"/>
              <a:t> </a:t>
            </a:r>
            <a:r>
              <a:rPr lang="de-DE" b="1" dirty="0" err="1" smtClean="0"/>
              <a:t>poor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studies</a:t>
            </a:r>
            <a:r>
              <a:rPr lang="de-DE" b="1" dirty="0" smtClean="0"/>
              <a:t> </a:t>
            </a:r>
            <a:r>
              <a:rPr lang="de-DE" b="1" dirty="0" err="1" smtClean="0"/>
              <a:t>comparable</a:t>
            </a:r>
            <a:r>
              <a:rPr lang="de-DE" b="1" dirty="0" smtClean="0"/>
              <a:t>!</a:t>
            </a:r>
            <a:endParaRPr lang="en-GB" b="1" dirty="0"/>
          </a:p>
        </p:txBody>
      </p:sp>
      <p:sp>
        <p:nvSpPr>
          <p:cNvPr id="78857" name="Textfeld 78856"/>
          <p:cNvSpPr txBox="1"/>
          <p:nvPr/>
        </p:nvSpPr>
        <p:spPr>
          <a:xfrm>
            <a:off x="5355174" y="1247775"/>
            <a:ext cx="3636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NOAEL: </a:t>
            </a:r>
            <a:r>
              <a:rPr lang="de-DE" sz="1600" dirty="0" err="1" smtClean="0"/>
              <a:t>Highest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</a:t>
            </a:r>
          </a:p>
          <a:p>
            <a:r>
              <a:rPr lang="de-DE" sz="1600" dirty="0" err="1" smtClean="0"/>
              <a:t>without</a:t>
            </a:r>
            <a:r>
              <a:rPr lang="de-DE" sz="1600" dirty="0" smtClean="0"/>
              <a:t> </a:t>
            </a:r>
            <a:r>
              <a:rPr lang="de-DE" sz="1600" dirty="0" err="1" smtClean="0"/>
              <a:t>adverse</a:t>
            </a:r>
            <a:r>
              <a:rPr lang="de-DE" sz="1600" dirty="0" smtClean="0"/>
              <a:t> </a:t>
            </a:r>
            <a:r>
              <a:rPr lang="de-DE" sz="1600" dirty="0" err="1" smtClean="0"/>
              <a:t>effect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b="1" dirty="0" smtClean="0"/>
              <a:t>BMR: </a:t>
            </a:r>
            <a:r>
              <a:rPr lang="de-DE" sz="1600" dirty="0" err="1" smtClean="0"/>
              <a:t>Acceptable</a:t>
            </a:r>
            <a:r>
              <a:rPr lang="de-DE" sz="1600" dirty="0" smtClean="0"/>
              <a:t> </a:t>
            </a:r>
            <a:r>
              <a:rPr lang="de-DE" sz="1600" dirty="0" err="1" smtClean="0"/>
              <a:t>Risk</a:t>
            </a:r>
            <a:r>
              <a:rPr lang="de-DE" sz="1600" dirty="0" smtClean="0"/>
              <a:t> (</a:t>
            </a:r>
            <a:r>
              <a:rPr lang="de-DE" sz="1600" dirty="0" err="1" smtClean="0"/>
              <a:t>e.g</a:t>
            </a:r>
            <a:r>
              <a:rPr lang="de-DE" sz="1600" dirty="0" smtClean="0"/>
              <a:t> 10%)</a:t>
            </a:r>
          </a:p>
          <a:p>
            <a:endParaRPr lang="de-DE" sz="1600" b="1" dirty="0"/>
          </a:p>
          <a:p>
            <a:r>
              <a:rPr lang="de-DE" sz="1600" b="1" dirty="0" smtClean="0"/>
              <a:t>BMDL: </a:t>
            </a:r>
            <a:r>
              <a:rPr lang="de-DE" sz="1600" dirty="0"/>
              <a:t>Benchmark </a:t>
            </a:r>
            <a:r>
              <a:rPr lang="de-DE" sz="1600" dirty="0" err="1" smtClean="0"/>
              <a:t>concentration</a:t>
            </a:r>
            <a:r>
              <a:rPr lang="de-DE" sz="1600" dirty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/>
              <a:t>lower</a:t>
            </a:r>
            <a:r>
              <a:rPr lang="de-DE" sz="1600" dirty="0"/>
              <a:t> </a:t>
            </a:r>
            <a:r>
              <a:rPr lang="de-DE" sz="1600" dirty="0" err="1"/>
              <a:t>confidence</a:t>
            </a:r>
            <a:r>
              <a:rPr lang="de-DE" sz="1600" dirty="0"/>
              <a:t> </a:t>
            </a:r>
            <a:r>
              <a:rPr lang="de-DE" sz="1600" dirty="0" err="1"/>
              <a:t>limit</a:t>
            </a:r>
            <a:endParaRPr lang="en-US" sz="1600" dirty="0"/>
          </a:p>
          <a:p>
            <a:endParaRPr lang="en-GB" sz="1600" b="1" dirty="0"/>
          </a:p>
        </p:txBody>
      </p:sp>
      <p:sp>
        <p:nvSpPr>
          <p:cNvPr id="54" name="Rechteck 53"/>
          <p:cNvSpPr/>
          <p:nvPr/>
        </p:nvSpPr>
        <p:spPr>
          <a:xfrm>
            <a:off x="1571044" y="4963120"/>
            <a:ext cx="186498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8877" name="Gruppieren 78876"/>
          <p:cNvGrpSpPr/>
          <p:nvPr/>
        </p:nvGrpSpPr>
        <p:grpSpPr>
          <a:xfrm>
            <a:off x="1143000" y="4232954"/>
            <a:ext cx="685800" cy="864378"/>
            <a:chOff x="1143000" y="4232954"/>
            <a:chExt cx="685800" cy="864378"/>
          </a:xfrm>
        </p:grpSpPr>
        <p:sp>
          <p:nvSpPr>
            <p:cNvPr id="55" name="Textfeld 54"/>
            <p:cNvSpPr txBox="1"/>
            <p:nvPr/>
          </p:nvSpPr>
          <p:spPr>
            <a:xfrm>
              <a:off x="1143000" y="4232954"/>
              <a:ext cx="574196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BMDL</a:t>
              </a:r>
              <a:endParaRPr lang="en-GB" sz="1050" b="1" dirty="0"/>
            </a:p>
          </p:txBody>
        </p:sp>
        <p:cxnSp>
          <p:nvCxnSpPr>
            <p:cNvPr id="78860" name="Gerade Verbindung mit Pfeil 78859"/>
            <p:cNvCxnSpPr>
              <a:stCxn id="55" idx="2"/>
            </p:cNvCxnSpPr>
            <p:nvPr/>
          </p:nvCxnSpPr>
          <p:spPr>
            <a:xfrm>
              <a:off x="1430098" y="4486870"/>
              <a:ext cx="398702" cy="6104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05" name="Gruppieren 80904"/>
          <p:cNvGrpSpPr/>
          <p:nvPr/>
        </p:nvGrpSpPr>
        <p:grpSpPr>
          <a:xfrm>
            <a:off x="2043094" y="4715470"/>
            <a:ext cx="694553" cy="381862"/>
            <a:chOff x="2043094" y="4715470"/>
            <a:chExt cx="694553" cy="381862"/>
          </a:xfrm>
        </p:grpSpPr>
        <p:sp>
          <p:nvSpPr>
            <p:cNvPr id="58" name="Textfeld 57"/>
            <p:cNvSpPr txBox="1"/>
            <p:nvPr/>
          </p:nvSpPr>
          <p:spPr>
            <a:xfrm>
              <a:off x="2245204" y="4715470"/>
              <a:ext cx="492443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BMD</a:t>
              </a:r>
              <a:endParaRPr lang="en-GB" sz="1050" b="1" dirty="0"/>
            </a:p>
          </p:txBody>
        </p:sp>
        <p:cxnSp>
          <p:nvCxnSpPr>
            <p:cNvPr id="60" name="Gerade Verbindung mit Pfeil 59"/>
            <p:cNvCxnSpPr>
              <a:stCxn id="58" idx="1"/>
            </p:cNvCxnSpPr>
            <p:nvPr/>
          </p:nvCxnSpPr>
          <p:spPr>
            <a:xfrm flipH="1">
              <a:off x="2043094" y="4842428"/>
              <a:ext cx="202110" cy="254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871" name="AutoShape 6" descr="data:image/jpeg;base64,/9j/4AAQSkZJRgABAQAAAQABAAD/2wCEAAkGBxQSEhUUEhQVFBUXFxQWFBgUFBQVFBcYGBUXFxQVFhUYHSggGBolHBQUITEhJSkrLi4uFx8zODMsNygtLisBCgoKDg0OGxAQGiwkHyQsLCwsLCwsLCwsLCwsLCwsLCwsLCwsLCwsLCwsLCwsLCwsLCwsKywsNzc3LCssKysrK//AABEIAKYA8AMBIgACEQEDEQH/xAAbAAABBQEBAAAAAAAAAAAAAAAAAQIDBAUGB//EADkQAAEDAgQDBQcDAwQDAAAAAAEAAhEDIQQSMUEFUWEGInGBkRMyobHB0fBC4fEUUnIHFmKCIzNT/8QAGgEAAgMBAQAAAAAAAAAAAAAAAAECAwQFBv/EACQRAAICAgMBAAEFAQAAAAAAAAABAhEDBBIhMUETBSIyUWGB/9oADAMBAAIRAxEAPwD1mUSmudFyufx/aZrTDGl19dlto4fbOiQuRHa+DDqfoZ+i1+H9oKNWwdlPIwPmihuMl6jXQklEpCBAQhAhUJIQgYqEiEAKhCRACoSICAFQklCAFlCaUsoEEoCRIEwHoSISGKiUiRAhQUqaEAoAVASbJrUwswu1ePyMyg3OqxOEcJfWEiw81H2yxJNXKOi67hTQykwaWCt8QcuKVHOY7s1UAlpBj1+K5x1BzHd4RGmx8l6f7cKjxDB06w7wAPPdVuF/4WQ2ePT7RyPC+0lSiYdL2fELuOG8Sp1xNMzzG4XDY3gRpu5g+hVXDtqUHh9Mw7cDQ+Kr5NdSNEsMMi5Yz0+ESsTgnHW1xB7rxq0n5HdbEqZkdp9jwkJSSklAh6QJmZR1cS1vvOA8SEUK0TyhZw4zQ/8Aqz1H3UtHiVJ3u1GHwcE6YWXUKJlQHQpwSGOQkCCgBZSBIhAWOSSklBQIdKAmJUDsdokBSShAhwKQlIEIAUlCQoTA8+7SYOp/U5oJBIXQ4Y1CBIhbVaiDqlYwK2M0kVTTn/wz6bSNVKFZdTUL2KXJMrcKI3MBEG6yeIcN/tE+llrylBUZwUlTLcOZ4pWjhsbhnMdnb3XNuF0vCO0zHU5rEMcNevIqDtFSAZmMZfyy814xXzSQRaJg38B4rJbxumdVwjsRUl6ej8Q7d4dlmnP/AI7eRWNj/wDUWf8A1s2329DcLznEOj3TBNzNo8J1VJ1bNBaQTv5eCPzf0SjoxXp2mK7bV3yA7L4fysCtxitVkl5Mf8jF9IWE6o4k3kiwBMEDm3nropsNUaAWkjzGnWfuj8svpYtaEfEStxjxDnOHhmNvutCjjb+9E6EE+aw3UQM1/diNXTa1k7DtsDERMgaFCmSeFHa8G7WV6BiczZm8ny1XpnZvtTSxYhvdcNWnyleEYbEkOIkRqLz8QtzBVX0ntqUiA5tyLX2NyrVJP0x5df6ke9kJFgdlOPf1LO8Ie2MwHWb/AAW+m1Ri/wABIhCABCEqABVMRj2seynq9+gGsbuPTZGMxzabHOJHdE357BcJwziLnYk1n+9Ity2gTyUXJItx4nNN/wBHoqEjHSARvdOUioRKkQgAQhKgBpTQlLk0J0RHg2UbwnIJQJleoxRPMC6tuasjj+MFNh3cdAp8qXZBQ5Ol6ct2m4gXmGyQNuvVcNjaYcTLSDbQWPURey6c+9lMkm7lVx+CzAOywQYlp26wublnzlZ6HXxrHFRRw+OoROW7rQS6R91Hhs0mBJ/VFmnqCt7H4T+4RrtvtcCSsg4YiQGhoIGYl0G+sA6KCZpKLW3Ajn1g+qMKJkP125dFE5rXPkN1OwtO0EbqVgMlsubPukAkE7gj9KssjRZxDi0QJzcwbeCdQxLTLtYF5i/kN4UeGo90hzXuJu7K2YPgBfb1S4Zgc6GTexJEybgDK4iDzTsTRK0tcDbKdZEc5vvCkZXdTdM5xfMQDljoNUUcIy0OyuuIB15GCVpMwheRch1gNSD907INGz2e48aFXNl5aaEaHfX7r1bg/G6WIbLTfdp1H3Xmv+2KdFsEl5tJmB6C26mwuDax00y5jvEmPIq2OWupGLLrxm7j6erShcB/uPE0G3piqBuCZ8IhGF/1EztM0SCNs3qOhU1OL+mR62VfDvyVk8X43Tog5nAOiQCuJx3b2q8EUqYbb9Uk+Qga+a4Xi3FMTUcXvhzrwP3G/kiWSKXXpPFqTk/3dI63ifabMXBzbHmqOB40xzgGkB2pk6m653D1ajzYQfXN5aDRX8Lw9ueXthwuItHiORWWVt2dSMYxVHqnYriXtKTmTmyEQTuHT8oXTLznsFUc2uWj3XNvb+3S/mV6LK2R7jZx8yrI0KhIE17kykWU5RAfsnFydCsJSOSJJToi2LmSAoISJ0IUFcN2sxZfUAbo0HTcmPsu4cLLzDiziHvJkGTN4lVZnUTXpQUslv4QUMRMwy+5TsbUysEPGbkQdPFV6byACATbTb15qrjsXkHuiCDoZIXOs7aRm4nE5n/qgG+7Z6Dks7ibc/eDLwBngg/49YV2o0P0AH90VDY9FDTpOzHLYmJM5vRp+iaJlNlBhIvDRJFj7w5grWoYLK1pADjvzE6aHRMweHLgTmA6AAnxhWqOF7zS0uaR4x56hFiZDRwROYyW2tGnIWKoPwQInLJadpDvHYeq3ziy2RAJmDpcbzayo1QTBDSyNCCMviU7EihSolnvDKJEOkQCTuDvpcK3SxZa9sRYzeQYTWYfOQ6SNAGlpdN7ETqFcpcPhxgHrrA8OSaYOjtMRUzNm0c9ZlUatoy6zfwUXC8VAyEG2m8hSVn98C0apSZGCRMcaOpHRchx6sJJpHKHAzaLzYr0TE8LZ7GWOAcQb2PwOq89xOHcSc8W0A1trACTbRNJFbs8XOMVCRmsw2IkatdvJWjW4Y0vk3j8lQcPwxAsLct/5WnRbc5jA28eqLE12UsDw4g93UehG103FNfm0uOm33VqrxjDQWtqgPi0HNpqeim4fUa5gz3tLSCLp212RqxOG8Qq0He0bBMXH4V6L2a7QtxLDAyvHvN5eHMLzkVGuI2GhvB8wVHh8WaDwaRJIMmN29VfizU6fhj2NVTVr09mlR7+CzuAcabiaWdsSPeAIsVfafX816LYjjvrpkrnfwjNz+CYEocigsJQmpZToQIlISkJTAcvNu0NM+0cBBkmx2/JXo5K47tZhwH5uaqzRuJr051M42s2WQ0QR1t6JlSmMnfbJAsZ7p8grVRp1sZtBV3Cta5u/oue4tHZU0cvXo5iBB2GUwGg+H3TsOwsPeLWaZbH5rpKuBicsSeRBnzKy3U4kkExa+nlzUSdkNF4aRoRJMidepTHYs5nHUH+0l0c5OkrROHa5uZrdJ1kfRQOYwNHdA8Qb+gSGUzVykd0TzIMecEK7h2ax3Z1tbyGqhpUyTaG8tTbl0Ktvoge8QXTbb8+KmRbJcLh5iXabbfEarWp4ORr3drX9QqTGRBhogXBtbyV1j8wE+VvqgiUOIPLACJaJ3F/4UGJ4vSYZe4AEC8EgeMaLSxFAuEOLnRs4W9Qs0cPABAAnyPx/ZALo0+FcUZUBayo17YvDvdtaRtssXHYFz3WfcGQGgEDlMwfMFSspunLmDRuGhodHIkXVqlQA68pJH0S+kmH9HlF5I8p+FiqXEJNNzKZ7xGxIPoVsU8zrNaLc3E/AhRtb3iO7br9UCPHsIxo9ox9Jz6hgMIeWlhm5LYIfM78l03AqdSmwZnOF5Gaco6Awuxx2DpzZgBOpm3qVj4ilaBAj/lP7+hUudoaVCYqsDyziJA90jmhuOZlMwHbRa3JV8HSzEl2XoAZ8TI+Skq0msJlkjYg3+CVE0rEwfFqtB00n5QYmP1fl16j2c7RMr08ziA7Qi4/nwXmGHwOYEnTraPJdD2Gd7KqQdDpInfbktmtkbfFnO39ePHn9PSWVyYhriDubAeRupRPTpqmMqjqPGykBWpnGTERmTEhKdEbH5kgcmoBToVgSua7WDL3wCTC6QLF47/5GwDaD8f4VOaSUTZpQcsl/DzZvHWufkyvZoBmFiekeC2OHVgXQXX2IifiocX2dFnReVmYnh9VhM5o/SY181DWjjyRafpt3HkxSUo/xOwgSIIB5nXzVLGYORabm9z8FQ4Lx3IQyuIGgdzPWy6RwBgtIPKNL9VTl1nFk8WypK7MRvD3mQTItAMzHlqo3YEFvhsdPCFpmqRZwvPOFPh2NmSNdgfms7xtGpZE0c7gsKYIPOTFr/ZWf6RsySCNpnziPqtT+lBJkWG0ptOiA4w2J8PkUqod2RUMOCJERyF/+x8FNRgHUW0i1/EzdSilAtA2gyYndS4ig3LcW5AQPXcoGZrahDr5BfV0A/NVsS4+0iMzdrh3purRoEzmOUD3d58v0+ac+jAs0kb2Dfio0SKjmkXA06X81K2qSLgR428jCrmvF3Nd5g6c9LqX2I1B7pvEiJT4sjyQ1lWDq4jlIUlQsPu2/wAj9ALpXcNkWm/L6GVCMC8EToOaaQm0WDhHvGwHQfdVMb2fBbZpe6NQT8YXR4J4HuwT16aq2azdIF9xqrY4myqWaK+nlFSk2mSz2eSN5vO+qjfUd+7fqvQOL8JpV/dsfX+VRwfY3mbb/wAK1a8n8IPdhH1mDgca/JZotvddV2IwFTM6tXFzZtoAHRbOF4JRYA3Lm6labYiAIHRasOvw7Zztre/KuMfC3EdPD6pzD0g9FBTqbaJ8q2jn2SoTS9IHIoLHoBTSml34UBZKDYrNqYIltTPE2yReIn6q2SkzDZVZMKl6a9fclj6row3iHUHAAtqNIfvBiZ+CbjsPmcaWY5RDhYfD0Ws5otbSY89VFVbJSw6yhKy7Z/UHkg4JHJ8R4GDt91g1XYjDmaRMD9Jkt9NvJeiPpqriME12oW5012c2MnF2jk+HdpmPGWsPZuG5909QVuYOowiWOzAxvIKq8Q7OsfPdXP4ngFWmZpPe3lBt6LPPXT7Rsx7a+nb02g3U7MM3WJOt/meS4PAccxFFwFYZ2zrABHoLruOGcSZXbNMg89ZHkVizYHHs6ODPFv0smgwa3OwOvVVqlTkI2HPyH1TsXXAuTEbgLIq1jl7pE3Otx+/5dZejZ2OqYlt5bluORIHIEWCfh6wJtJ8SSfXSVRNcWziI87uO3gE6rjwwRsCdFJQsg50adfD5xDrelp2KzqPDaTdHN1gSRb7LPbxRzwQNLXO6lp4UB0uJv1VyjRS5WX6oDXS0kc2zbxTnY99oPqmVKjRGW9tTKyuKcTDBY+GgN91K0iCi2aNTH5b1HgeJWfiO0Qnum3MLkuMYlxHedaQSelvqQs+lWyht5DjIiYAUo5Pg3hpWeldn6vtHF8mx8V0gxK5XggyUhG91q0sRzXRxx/ajibErmzaFf82UrKk6LLp1NxorDKnVOikvtKcHKmx6nDlFodl+UEpqQlVjsdM2SEpuZAcnQCucoynFMTQCSkhOIQmAxwTcilTUAV301BUog7K85MgJ2Iw8Tw5p29Fl0KJw78zLc+viuqexUMXhA5S6fTHGTi7RT4281qJfRuQIIEyDbZeYtfiTUyse8uvN9LjVel4RxoVAb5XEBwi0KPjHAyKmegAJiTGq5Wzh/HLo9FpZ/wAsaPPsZ2oqUy+m4HMBAzDzWe3tWd767c4XV9pexNfElrmRmAM6CZjfy+K5uv2Dr049o3LOkGfkli5T6iTzcIdzIj2wI0Ec7eqv0O1lMkF7nW2APRR0exZ3HxVtvY8D9MrUtfJ9oxS28C8sbiu1ocWinZs96Rcj1W7QwVOuWFpzCczo8NPALJb2VAiAPX91o8L4e/D1A5k5R7wG4i6ctVtEY7sFLordouHFjZDTyBPI7fJczw3ED2opvbF7HmeU8oXrbGU61N7tYe0CQRHgCsXi+ComMjQXA2I5+vRYYqp8WdNyTxOSEw/dYByAv13+SuUqm0Kpg6eYDbnv/C1qWFsu90keUk227EpPOg35K6x6ZSwwHVTtpqLEiRhkKxScoWs5KVjLqLGaGZKCmOG6AqyQ7MkLk1NKAHylJTAhxRQhUqaSklMYpQmlKgQEJMqClCAGOaonU1YSAoApnDgkTcWKz+0XFagcz2LZgjNI2W0SPyUjqYuYUJwU/wCRowZ5Yr4/TA4/2uFH2Zp03OJnP3dBZZz+1P8AUkAUyAN3C8+viujrYCm4yWifzqoxgGDRoB8FDFgjCXI0Zt2eSHFlPD6XHwU2UKyacJgYVqs55B7MckexE6BTmn0R7M8viEAMoUSSAB3TMm0g+HVUXcLZUe+C0upuhwnvCwMZfNa1MROo8Df1CTA4ZlIksBBJkkmST1JuVztjVcpckdjU/UIwxqEyXCYFmTvgTsQPmmih+fnmnNnLlJm8na8zaNkStOCMoxqRh28mPJO4LoVlDmnewRfknhyuMgCiFIGpMyUJDHSglCFEAzQkLkITASUoKEIASUsoQgACQJUIACUP2QhACFEHRCEAIkc7mEIQCGu/NUw6ShCEMY0JYQhNCGkJEITAdCWEIRQAAlF7IQkJOxw/ZKEiEDJIQ0pUJ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887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3" y="1247775"/>
            <a:ext cx="161121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31" y="1573816"/>
            <a:ext cx="475621" cy="63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72" y="1322215"/>
            <a:ext cx="708088" cy="94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1" name="Textfeld 80900"/>
          <p:cNvSpPr txBox="1"/>
          <p:nvPr/>
        </p:nvSpPr>
        <p:spPr>
          <a:xfrm>
            <a:off x="1935947" y="1297155"/>
            <a:ext cx="555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/>
              <a:t>+</a:t>
            </a:r>
            <a:endParaRPr lang="en-GB" sz="6000" b="1" dirty="0"/>
          </a:p>
        </p:txBody>
      </p:sp>
      <p:grpSp>
        <p:nvGrpSpPr>
          <p:cNvPr id="80903" name="Gruppieren 80902"/>
          <p:cNvGrpSpPr/>
          <p:nvPr/>
        </p:nvGrpSpPr>
        <p:grpSpPr>
          <a:xfrm>
            <a:off x="5173288" y="3394705"/>
            <a:ext cx="3407960" cy="2917189"/>
            <a:chOff x="5173288" y="3394705"/>
            <a:chExt cx="3407960" cy="2917189"/>
          </a:xfrm>
        </p:grpSpPr>
        <p:pic>
          <p:nvPicPr>
            <p:cNvPr id="86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288" y="3394705"/>
              <a:ext cx="3407960" cy="2917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902" name="Textfeld 80901"/>
            <p:cNvSpPr txBox="1"/>
            <p:nvPr/>
          </p:nvSpPr>
          <p:spPr>
            <a:xfrm>
              <a:off x="6311590" y="3394705"/>
              <a:ext cx="1101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„</a:t>
              </a:r>
              <a:r>
                <a:rPr lang="de-DE" sz="1200" b="1" dirty="0" err="1" smtClean="0"/>
                <a:t>Good</a:t>
              </a:r>
              <a:r>
                <a:rPr lang="de-DE" sz="1200" b="1" dirty="0" smtClean="0"/>
                <a:t>“ </a:t>
              </a:r>
              <a:r>
                <a:rPr lang="de-DE" sz="1200" b="1" dirty="0" err="1" smtClean="0"/>
                <a:t>data</a:t>
              </a:r>
              <a:endParaRPr lang="en-GB" sz="1200" b="1" dirty="0"/>
            </a:p>
          </p:txBody>
        </p:sp>
      </p:grpSp>
      <p:grpSp>
        <p:nvGrpSpPr>
          <p:cNvPr id="80904" name="Gruppieren 80903"/>
          <p:cNvGrpSpPr/>
          <p:nvPr/>
        </p:nvGrpSpPr>
        <p:grpSpPr>
          <a:xfrm>
            <a:off x="5459352" y="3381791"/>
            <a:ext cx="2286000" cy="2494510"/>
            <a:chOff x="8802911" y="3700015"/>
            <a:chExt cx="2286000" cy="2184172"/>
          </a:xfrm>
        </p:grpSpPr>
        <p:grpSp>
          <p:nvGrpSpPr>
            <p:cNvPr id="80900" name="Gruppieren 80899"/>
            <p:cNvGrpSpPr/>
            <p:nvPr/>
          </p:nvGrpSpPr>
          <p:grpSpPr>
            <a:xfrm>
              <a:off x="8802911" y="3700015"/>
              <a:ext cx="2286000" cy="2184172"/>
              <a:chOff x="5442858" y="4267200"/>
              <a:chExt cx="2286000" cy="2184172"/>
            </a:xfrm>
          </p:grpSpPr>
          <p:pic>
            <p:nvPicPr>
              <p:cNvPr id="87" name="Picture 1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2858" y="4267200"/>
                <a:ext cx="2286000" cy="2184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899" name="Rechteck 80898"/>
              <p:cNvSpPr/>
              <p:nvPr/>
            </p:nvSpPr>
            <p:spPr>
              <a:xfrm>
                <a:off x="6019800" y="6172200"/>
                <a:ext cx="566058" cy="2791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3" name="Textfeld 92"/>
            <p:cNvSpPr txBox="1"/>
            <p:nvPr/>
          </p:nvSpPr>
          <p:spPr>
            <a:xfrm>
              <a:off x="9642616" y="3705815"/>
              <a:ext cx="9877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„Bad“ </a:t>
              </a:r>
              <a:r>
                <a:rPr lang="de-DE" sz="1200" b="1" dirty="0" err="1" smtClean="0"/>
                <a:t>data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88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6" y="2057400"/>
            <a:ext cx="5336764" cy="377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3.bp.blogspot.com/-02imIef21W0/UTiio-4AFeI/AAAAAAAAACU/OG9K8cIkUXE/s320/96+well+assay+pl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14" y="1104900"/>
            <a:ext cx="2131086" cy="141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225" y="85725"/>
            <a:ext cx="8029575" cy="685800"/>
          </a:xfrm>
        </p:spPr>
        <p:txBody>
          <a:bodyPr/>
          <a:lstStyle/>
          <a:p>
            <a:r>
              <a:rPr lang="de-DE" sz="2800" dirty="0" err="1"/>
              <a:t>From</a:t>
            </a:r>
            <a:r>
              <a:rPr lang="de-DE" sz="2800" dirty="0"/>
              <a:t> Benchmark Dose </a:t>
            </a:r>
            <a:r>
              <a:rPr lang="de-DE" sz="2800" dirty="0" err="1"/>
              <a:t>Concept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i="1" dirty="0"/>
              <a:t>in-vitro</a:t>
            </a:r>
            <a:r>
              <a:rPr lang="de-DE" sz="2800" dirty="0"/>
              <a:t> BMC</a:t>
            </a:r>
            <a:endParaRPr lang="en-GB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248658" y="6179582"/>
            <a:ext cx="529514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Continous</a:t>
            </a:r>
            <a:r>
              <a:rPr lang="de-DE" b="1" dirty="0" smtClean="0"/>
              <a:t> </a:t>
            </a:r>
            <a:r>
              <a:rPr lang="de-DE" b="1" dirty="0" err="1" smtClean="0"/>
              <a:t>endpoint</a:t>
            </a:r>
            <a:r>
              <a:rPr lang="de-DE" b="1" dirty="0" smtClean="0"/>
              <a:t> </a:t>
            </a:r>
            <a:r>
              <a:rPr lang="de-DE" b="1" dirty="0" err="1" smtClean="0"/>
              <a:t>requires</a:t>
            </a:r>
            <a:r>
              <a:rPr lang="de-DE" b="1" dirty="0" smtClean="0"/>
              <a:t> </a:t>
            </a:r>
            <a:r>
              <a:rPr lang="de-DE" b="1" dirty="0" err="1" smtClean="0"/>
              <a:t>adaptations</a:t>
            </a:r>
            <a:r>
              <a:rPr lang="de-DE" b="1" dirty="0" smtClean="0"/>
              <a:t>!</a:t>
            </a:r>
            <a:endParaRPr lang="en-GB" b="1" dirty="0"/>
          </a:p>
        </p:txBody>
      </p:sp>
      <p:sp>
        <p:nvSpPr>
          <p:cNvPr id="10" name="AutoShape 2" descr="data:image/jpeg;base64,/9j/4AAQSkZJRgABAQAAAQABAAD/2wCEAAkGBhAPDw0PDA8QDw0PDw8ODQ8NExgPDw0PFBAVFBQQFBQXGyYeFxkjGhQUHy8gJCcpLCwsFR4xNTAqNSYrLCkBCQoKDgwOGg8PFywlHRwsLCwtKikwLCkqKSwsKSksKSksLCwsLCwpKSkpKSksLCksKSksKSwsKSkpKSkpKSkpKf/AABEIAN8A4gMBIgACEQEDEQH/xAAcAAEAAgMBAQEAAAAAAAAAAAAAAQcEBQYDAgj/xABFEAAABAIGBQgIBgIBAwUAAAAAAQIRAwQFIWGh0fAGEjFU4QcTFhdBcZGUIjJCUVKTsdIUI1WBkqJTwTMkNHIVNUNic//EABkBAQADAQEAAAAAAAAAAAAAAAABAwQCBf/EACURAAIBBAICAgIDAAAAAAAAAAABAgMRElETUgQhMUEykRRTYf/aAAwDAQACEQMRAD8A4/pDOb/O+bi/eHSGc3+d83F+8YD23lgD23lgPcxWjDdmd0hnN/nfNxfvDpDOb/O+bi/eMF7bywEvbeWAYrQuzO6Qzm/zvm4v3h0hnN/nfNxfvGA9t5YA9t5YBitC7M7pDOb/ADvm4v3iekM5v875uL94wXtvLAQ9t5YBitC7M7pDOb/O+bi/eJ6Qzm/zvm4v3jAe28sAe28sAxWhdmf0hnN/nfNxfvEdIZzf53zcX7xhPbeWAPbeWAYrQuzO6Qzm/wA75uL94jpDOb/O+bi/eMF7bywB7bywDFaF2Z/SGc3+d83F+8OkM5v875uL94wXtvLAQ9t5YBitC7M/pDOb/O+bi/eHSGc3+d83F+8YD23lgJe28sAxWhdmb0hnN/nfNxfvE9IZzf53zcX7xgPbeWAPbeWAYrQuzO6Qzm/zvm4v3iekM5v875uL94wHtvLAHtvLAMVoXZndIZzf53zcX7xPSGc3+d83F+8YL23lgIe28sAxWhdmd0hnN/nfNxfvE9IZzf53zcX7xgvbeWAh7bywDFaF2Z3SGc3+d83F+8T0hnN/nfNxfvGA9t5YA9t5YBitC7M7pDOb/O+bi/eAwntvLAAxWhdh7bzwB7bzwB81g+axID23ngD23ngD5rEPmsAS9t54A9t54A+awfNYAPbeeAPbeeAh81iXzWAD23ngD23ngD5rB81gA9t54A9t54CHzWJfNYAPbeeAPbeeAPmsHzWAD23ngD23ngIfNYl81gA9t54A9t54A+axD5rAEvbeeAPbeeAh81iXzWAD23ngD23ngD5rEPmsAS9t54A9t54A+awfNYAPbeeAPbeeAPmsQ+awBL23ngD23ngD5rB81gA9t54AIfNYkAGyxg2WMQ2W4iWy3EAGyxg2WMQ2W4g2W4gCWyxg2WMGy3EQ2W4gCWyxg2WMQ2W4g2W4gCWyxg2WMGy3EQ2W4gCWyxg2WMQ2W4g2W4gCWyxg2WMQ2W4g2W4gCWyxg2WMQ2W4iWy3EAGyxg2WMQ2W4g2W4gCWyxg2WMQ2W4iWy3EAGyxg2WMQ2W4g2W4gCWyxg2WMGy3EQ2W4gCWyxg2WMQ2W4g2W4gCWyxg2WMGy3EQ2W4gCWyxiR8tluIkARnYQZ2EFVlwVWXABnYQNliCqzxIKsmQAZ2EDZYgqzqhnsADOwgbLEFVnikKrPFIAZ2EGdhBVZ4pDw8SABssQZ2EFVnikKrPFIAZ2EGdhBVZ4pCqzxIAGyxBnYQVWeJBVZcAGdhBnYQVWXBVZ4kAGdhBnYQVWXBVZcADZYgbLEFVniQVWeJABnYQNliCqy4KrLgAbLEDZYgqs8SCqy4AM7CDOwgqsuCqy4AM7CAKrPEgAEvbeWA2NDaOTc6okycBcQnY17IabTUw63k45OznWmpzWTKpP8tD1xzLtN+z6i6pSShwUkiChKEETElBMREMdXyVF2iWxpX9sqKjeRGOoiOamihK7UQiJd5kN7B5EZJvzI0wo7FapXELGBxkdeo/st446K96kqP8A8kz8zgPCNyISn/xzEdP/AJGSv9CyQEc1TZPHHRUU5yN825oXEikXwmRKP9mGjiaEQUmaVnGSotpGZEf0F8jXUtQkKZSZLJleysqlEYvh5T+JHDpaKV6Gy/xxvEsA6Gy/xxvEsB0s/JKgRFwonrJ7fiLsMeA2p3KbWND0Nl/jjeJYB0Nl/jjeJYDegFyDn4mhcE/UiRC/8jIxhTGhkQi/Li65+5TJHXAJBWs3IxYJtGQaPcZmTH3VDHe28sBZ0eAlaTTESSknUZGQ4en6HOWW6TM4SzdJmew/hEpixqXtv4CXtv4A+XPAHy5jogPbfwB7bywEPlzwB8uYAPbfwEvbfwEZ2mD5c8ABL238Ae2/gIfLmD5cwAe2/gJe2/gD5cxD5c8ABL238Ae2/gIfLmGdpgA9t5YCQztMAB+pqPkkwIUKDDJkQ0JQkvcREwyRVfXtC3CP/JOInr3hbhH/AJJxHk8FR/Rq5IlpGYr7SXlflpaIuDLQ1TERBmS1FVCSoux+0aaf5bkRYUWGiTjw1rQpKVmpPomZM9Qqpv8AZnUdb/uLqXjfczidXRbUly4pdpmVWSXZ4Lqa03FjUNTUGchIjyqyXDV27DSfaRkewx+YGyx4i4OQ2CopebXXzaozJJmI1EROohNejGMckKc23Ys8QJEDCXnIaeSpfkxe2tB2ivaYpxMqaCUg1a1dQsbTyOWpBR2mvW/YhUOmvrQe4x6fj/gjNU+T36bI/wAS/AesLTOCZkSkRE+9TORDjmyx4g1lx4jTZFRZ0GMlaSUg9ZJ7DIfY5PQmMetGh+zqksiPYRjrBwSBrdIpbnJaIR7UlrJsMhshiUtE1YEYz+AwBXHj/YS/feIIsseIlsseIsID994P33g2WPEGyx4gA/feD994NljxBsseIAP33g/feDZY8QbLHiAD994P33g2WPEGyx4gA/feHjeDZY8QbLHiAD994A2WPEAAay7iDWXcRGewM9gEGyoLR6PPRFQpVJKWktYyVVV4jelyT0n/AIkfudX1Gz5FP++j/wD5We+wXaMVbyJQlZF8KaauUpRfInNrWn8XGhQ4W1RQiNSzsrqIW7QtDQpOBDl5dJJhoJitPtM7RngMlSrKf5FsYKPwB4zUymEk1xFElJFWZ/QY9JzcWGl4ME4qvcRsQ4CmqTjxlNMOgiP0YbMRYiadJzEpWPimqVOZjKibE+rDI+xPvHC6al6UGp6j7HHWDyjSyFtroSptmsTsPSisVYzN3Ky1bLuI+0y6jqShRnYkzFj/APp8H/Ej+I9YcJKfVSSe4h3kRY0mi9DKgJVEiVLiExJ7STaN8AxpmkYUInixEp7zr8BAMkc1pfSZEj8OmtSq4jVkSfcYiktMEk6ZYjU5f8hmTF3DlosRSjNSzNSjrMzYzMEgfBFZdxE6tl3ERnsDPYOyCdWy7iGrluIjPYGewATq2XcQ1bLuIjPYGewATq2XcQ1ctxEZ7Az2ACdWy7iGrZdxEZ7Az2ACdXLcQ1ctxEZ7Az2ABq2XcQDPYJAEPb9Ae28h8c+n40/yIOfT8af5FgBB3XJNS8CWnIq5mKiEhUJkmsyIjN9gtrp3Ru+wP5EPzYURJ7FEdjkf+hOqVniWAzVPHU5XuWRqNKx+npLSWTjmRQJmDEM+xKyMxsnH5RQrVrQZpP3oVqn4kQtzkh0yixlLkpqIcTVTrwFrPWWZdqTOwZqvjYK6ZbGrd2ZaRjCpGiYcwk0xUlYovWTaRjOEGMqdvaLmrlX0vRapaKaF1ltQr4kjCHeaaSRLlzie1DMjftbtIVHpPS0WAcMoRsSiMzHp0Z5xuZZxszoAHB9Kpj4iz+wy5TTOISiKOlBo7TTUorRdY4udiPGLJw1+vDQrvIjH3CiktKVJN0qJ0nYPsQSc9SuikNSTVLFzayc9UiJl+I49RGRmSqjKoyNnIxaJDh9LJPm5jWJiTFLWbZWW3/Q6RDNK9peJA9v0B7b+APbfwHRAe36A9v0B7b+APbfwAB7foD2/QHtv4A9t/AAHt+gPb9Ae2/gD238AAe36A9v0B7b+APbfwAB7foD2/QHtv4A9t/AAHt+gA9t/AAB+l+h8hucD+BCeh8hucD+BDaQYyVpSpBulREpJl2keweg8TOWzbZFc8p2h0EpBcSRloaIkJSVq5pOqo4ZH6WywUqSn2G/7ngP1ctJG5GRGRkxkdZGQ4imuSKQmVnERzkupRmauZUxGfcdRDVR8hR9SKp07u6KJfLngLD5GKIiRJyJNMZQISDQS69VazOsif3DqJLkUkIayVEiR4ySN9Va2K4d3IyEOAhMKAhMOGkmJKSYh1V8mMo4xOYUmndmQQCRAwmg1WkxtKR3+FrxRem3rQe4/eQuDTikSTDTASfpL9JViSFP6an6UHuP3/wCh6PixtAz1HdnNPlzwEPbeeAnx/sBE5kREZmdREWsZmfuIu0bCk7nRWNrSqHOtJmV43KIZqqQk1H7kk53DP5O9AYqYGvSBahLVrohEfpare0fYLEl5KFBT6CEoIi2sRH+5jFPyFF2RdGnf5K6hUDMr9WCr96vqNbpJyeT0wUM4UNOsmr0latQsGldOZCV/5plDltKH+YZfskc1Nctsik2hwpiKXvSliPxHCq1ZfjElxgvlnBxOSmlSJygoVYUSv6DBmuT+lIROuUW3vSvWuId8fLnA7JSM3Zsdhky/LdJKNly8wgveaSMrhZnXXzE5tDZTcxAXCMyjIXDMjZohKR4OROPh7bzH6BldL6IpAtU1wVdjTCNQysdRDTU7yPykcjiSCzgRDJyIlGuCq1nHUfJV7TViHT+0yl3y54A+XPAbWn9GJqQXqTcM0kZnqxE6yoavd6RbBqn7/wCw0ppq6K36H73ngD23ngHj/YPH+wk5D23ngD23ngHj/YPH+wAPbeeAPbeeAeP9g8f7AA9t54AHj/YSALF5OeUr8MSZSfM/w5MUCKx/lF8KrLRccrMoipSuEtK0KJ0qQbkZD8qmVlxYjZUPpFNyf/Zx1wk7dQmNB96TP6MMlXxlJ3iy6NW3pn6dAUpR/LVOQyL8RAhxz7TQ0N7zGzh8upe3IrLuiJMZH41RfRdyRLYAVX16I3KJ/NOIx4vLio/UkzSfvUolf7D+PU0OSJbjjR01pTCgEaUGUSLsIirIjtMVVO8qsaNUtKySe1KDJJfUa7pqn/CvxLEXQ8X7kcOro6qamlRVqiRDdSjcz91hDj9NfWg9x2j26bJ/wq8SxGnp2mCmjQZINOqTVsb3jalb0Us1ZlljFt8lWgJJSmkJxDxFVy0NRH6CexZkfaOG0C0Z/wDUJ2HDWn8mH+bGqqNJHUl37T+guTTfS1FFyusgiOMoubloVROex+4toz+RUbfHH5ZZCK/Jn3pfpzL0aj8w+cjqL8uCitR2n7iFMaRaez08aiiRThwT9WDCI0ERWqI3MaOenIkxFXHmFHEjLP01mRO3wlXURDway7iO6VCMPfyzmVRyBQyKsirPabG5n7zrrE6uWMQ1l3EGsu4jQVk6uWMNXLGIay7iDWXcQIIXCI9qSPvI8RuqD0vnpEy/DR1ajucOIRrQqys6i7hpmsu4g1l3EQ0pKzRKdi5aD5R5Ok0HKUpCTCWstX8z/iiG3sn7JjitO+T9VHK56XeLIrP0F1qVCM/ZUZHs9xjjjQR7SJu4sR2eiOn65dJylIEqZkIhaiiUxqgkfaTnWVgz8bpvKHxotyy9SOO1csYauWMdlM8mcSKa4tFR5eZlTM1QkJV+cSTr1TIcvSFDzEso0zUvEhGW3XR6Le/WdrxdGpGXwzhxaMXVyxhq5Y8RDWXcQay7iOjgnVyxhq5YxDWXcQay7iJB9auWPEB8tZdxAAM7Eg/d/UWJo3yQxIsNMekYxy0Iy1ubIk84Rdhmo6i7htVaC0CmpVIJctrxkEf0FDrxvYsVNlTZ7Az7ItjoPQH6gn5yA6D0B+oJ+cgR/Ijp/o642VPn2Qz7ItjoRQH6gn5yMA6EUB+oJ+cjAP5EP9I45FT57BOfZG90zkJOXmUwqOilGg82RrXrJUWu+wjIhontvLAXxeSucP0M+yIPOwS+XICQajShNalGSSKqszPuEgurkeocpeQXNRCIlTBmvWYi/JT6orHTTSNVITsWMZvCQZwpdNRkSEmZGdfaf+iFr6aTaaOoQoUP0TVDhy6GNjI1FWZCi05rLAY6Cyk5stqelZEtn0Qz7IPlyB8uWA2FIz7IZ9kHy5A+XIBYZ9kM+yD5cgfLkAsM+yGfZB8uQPlywAWPqHCUtSUQ0mtajZKUkk1KPsIiHbUdyPUhGQSoioUu5PqxC11fvqj35F6NRFno8VadZUvCScI6jIlLUZHcRDouVjTePKLhSkovmlrRzsSITa2o7MlxlnVnnhAtjBY5M5mZ5LaVkSOLJxtdZE5nKHzS2KwzrGVRHKksv+mpyXKNDL0VrWkiWjs9JB/UcpIacUhAXziJuIo3dSYiiWlVjHsHjpHpCqfj/iIsOHDXqklRQjJlN7RuW0dccpeppW2iFJL8SwKS5MpKfhfiaCjIS/panrQzPtL3pMVtSlERpWKqFNQlQ4hGdRkTKL3pPtHvQOksxIRSiykRq3XDMy5uKXaSi/2Lkk5iQ0jkzKIlJRkEy01c7LRG2pP3DlynRfv2jqyn8fJROfZDPsjb6UaMRqOjnBjk6DrgxaiTFTZVtsGofLlgNCakropaafsZ9kAfLlgA6FjueULSqYn55UlKqUUGFE5lEOGo0nGi9qjbaQ20lyKwihpXPzepEURGaE6pEg+0tY/WGh0F/wDfYfO+tz0fb8VeA9uV38QdJqKIUTmCho/D6utq7PT2VO7DHZpqEXb1cudmnJm9VyP0cxn+OPYfan3VirJmDDTEiJh1oStSUmpiMyI2fYJ5pfui/wB6g5pfwr8FYC+CcfmVyuTv9HnzafcV2Ac2n3FdgPTmlfAvwVgHNK+BfgrAW5f6RY+Csb9j4CXtv4D65pXwL8FYBzSvgX4KwEXQsfL238Bu9CJA5ikpKGk9kTnVE7ulDGfZaQ03NK+BfgrAWryUaMLlUx6Rnk80nUMoJRPWJG1S2PZ7v2FVWajB+zqCuzC5baV1o8rKpNihJOKoiOo9aoiFavbfwGy0kpg5ycmZivViLPUJzqQVRY/uNb4+J4DqlHGCREnd3D238BL238BHj4ngHj4ngLCCXtv4A9t/AQ/f4ngHj4ngAJe2/gD238BHj4ngHj4ngAD238Ae2/gD9/ieAePieAA67kw0mRIzp8+erBmElDWszfUURuk7x3/KPoEukuamZFaDjoTqGkzZMWHtJldjCkvHxPAbWi9K52VLVl5mIlHYg1KUgu4jGedJuecX7O1NJWZ0EhyS0gsz/Ec3LwifWWtbtaRMOQm4GpFiQkKKIaYioaVJOqIbsTVDPpXSydmi1Y8zFUgyY0JUaUH3kRDWQopoUlaDZSFJUkzcycjcqmHcVP7Zy8fo7pfJBNlK/iOcScbU1zgFtZnbWbaOV0fp6LITKJiEZkpB6sVBmxLS7KQorKxYauWtH4XVKCr8Zqauw+adm1nZxValmZqUo3NSlKUbnWZm59lo4p5yTVQ6livxP0NTFFy9N0ek0mXpo5yXiF60KI13uH5/npJcvFiQIxasSEo0rJ/A9nbtFk8i2khpXGkIivRV+bLu9XxIJ/EevLRo03N0hCJm/KmGqJj9VZ/vV+4ppSdOeD+DuayjkVU9t/ABOdp4AN5Qd3yhaLTFHzqp+UJXMRInPJWgjVzMXtci2JMbeS5aoJw0FPSa4kUiY1Q0kaTt9LYNdozyuRIENMCkIJzMIvRTEImWSf8A7EfrDaxtNNHYiteJKr1j2/8ATq/0MLT+Jwbt9ovT07H31y0f+nxv4IDrlo/9PjfwQPHpbo1uq/LrwDpbo1uq/LrEYx/rZPvsj165aP8A0+L/AAQHXLR/6fF/ggeXS3RrdV+XWHS3RrdV+XWGMf63+x77I9euWj/0+L/BAdctH/p8X+CB5dLdGt1X5dYdLdGt1X5dYYx/rf7Hvsj165pD2aPiv2OhBEOV0t5TZmkEnBQkpeWP1kofXiF7lH2F3DpelujW6r8uvAOlmjW6r8usSlGLvxsh37Iqos7RL5rFqdLNGt1X5dYdLNGt1X5dYu5n0Zxgtoqt81g+axanSzRrdV+XWHSzRrdV+XWI5n0YwW0VW+awfNYtTpZo1uq/LrDpZo1uq/LrDmfRjBbRVb5rB81i1OlmjW6r8usOlmjW6r8usOZ9GMFtFVvmsHzWLU6WaNbqvy6w6WaNbqvy6w5n0YwW0VVntB81i1elmjW6r8usOlmjW6r8usTzPoxgtoqrPaGfaFq9LNGt1X5dYdLNGt1X5dYcz6MYLaKrfPpA+fSFqdLNGt1X5dYdLNGt1X5dYcz6MYLaK5oCk1Ss3LTCKjhxUObG2qZsq4foqm5FE7JRoZlrIjQTNJe8zS6bxXfSzRrdV+XWN0nljotCCTCKOyUshPMqIqiqJzKoZq2U2mosshaKs2UdHXza1oV6yFKQqo9pGx/QBNIQ+djRopJURRIsSIRMdWsozbbaJGxGf2GsuLEGsuLEdd1VUtuyPmwsQ6qaW3ZHzYWIcsOyO8Ho5JrLixBrLixHW9VNLbsj5sLEOqqlt2R82FiHLDshg9HItZcWIn9rixHW9VNLbsj5sLEOqmlt2R82FiHLDshg9HJNZcWINZcWI63qppbdkfNhYh1VUtuyPmwsQ5YdkMHo5FrLixBrLixHXdVNLbsj5sLEOqmlt2R82FiHLDshg9HItZcWINZcWI67qqpbdkfNhYh1U0tuyPmwsQ5odkMHo5FrLixBrLixHXdVNLbsj5sLEOqqlt2R82FiHNDshg9HItZcWINZcWI67qqpbdkfNhYh1U0tuyPmwsQ5odkMHo5FrLixBrLixHXdVNLbsj5sLEOqmlt2R82FiHNDshg9HItZcWINZcWI67qqpbdkfNhYh1U0tuyPmwsQ5odkMHo5FrLixBrLixHXdVNLbsj5sLEOqqlt2R82FiHNDshg9HItZcWINZcWI67qppbdkfNhYh1U0tuyPmwsQ5odkMHo5FrLixBrLixHXdVNLbsj5sLEOqqlt2R82FiHNDshg9HItZcWINZcWI67qppbdkfNhYh1U0tuyPmwsQ5YdkMJaOR1S91xYgOu6qaW3ZHzYWIByw7IYS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6" name="Gruppieren 15"/>
          <p:cNvGrpSpPr/>
          <p:nvPr/>
        </p:nvGrpSpPr>
        <p:grpSpPr>
          <a:xfrm>
            <a:off x="4541590" y="3276600"/>
            <a:ext cx="4137165" cy="2286000"/>
            <a:chOff x="4541590" y="3276600"/>
            <a:chExt cx="4137165" cy="2286000"/>
          </a:xfrm>
        </p:grpSpPr>
        <p:sp>
          <p:nvSpPr>
            <p:cNvPr id="11" name="Textfeld 10"/>
            <p:cNvSpPr txBox="1"/>
            <p:nvPr/>
          </p:nvSpPr>
          <p:spPr>
            <a:xfrm>
              <a:off x="7012914" y="3276600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BMC10=EC10</a:t>
              </a:r>
              <a:endParaRPr lang="en-GB" b="1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541590" y="5105400"/>
              <a:ext cx="458582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Ellipse 13"/>
          <p:cNvSpPr/>
          <p:nvPr/>
        </p:nvSpPr>
        <p:spPr>
          <a:xfrm>
            <a:off x="3971902" y="5105400"/>
            <a:ext cx="45858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2743200" y="4709886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6324600"/>
            <a:ext cx="458788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762748-DEDB-48D0-9C24-3D9D07CCC2A0}" type="slidenum">
              <a:rPr lang="en-GB" smtClean="0"/>
              <a:pPr eaLnBrk="1" hangingPunct="1"/>
              <a:t>5</a:t>
            </a:fld>
            <a:endParaRPr lang="en-GB" smtClean="0"/>
          </a:p>
        </p:txBody>
      </p:sp>
      <p:sp>
        <p:nvSpPr>
          <p:cNvPr id="12293" name="Textfeld 9"/>
          <p:cNvSpPr txBox="1">
            <a:spLocks noChangeArrowheads="1"/>
          </p:cNvSpPr>
          <p:nvPr/>
        </p:nvSpPr>
        <p:spPr bwMode="auto">
          <a:xfrm>
            <a:off x="12493625" y="2579688"/>
            <a:ext cx="35702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1100">
                <a:solidFill>
                  <a:srgbClr val="009999"/>
                </a:solidFill>
                <a:latin typeface="Arial Narrow" pitchFamily="34" charset="0"/>
                <a:ea typeface="Microsoft YaHei" pitchFamily="34" charset="-122"/>
              </a:rPr>
              <a:t/>
            </a:r>
            <a:br>
              <a:rPr lang="en-GB" sz="1100">
                <a:solidFill>
                  <a:srgbClr val="009999"/>
                </a:solidFill>
                <a:latin typeface="Arial Narrow" pitchFamily="34" charset="0"/>
                <a:ea typeface="Microsoft YaHei" pitchFamily="34" charset="-122"/>
              </a:rPr>
            </a:br>
            <a:r>
              <a:rPr lang="en-GB">
                <a:solidFill>
                  <a:srgbClr val="009999"/>
                </a:solidFill>
                <a:latin typeface="Arial Narrow" pitchFamily="34" charset="0"/>
                <a:ea typeface="Microsoft YaHei" pitchFamily="34" charset="-122"/>
              </a:rPr>
              <a:t/>
            </a:r>
            <a:br>
              <a:rPr lang="en-GB">
                <a:solidFill>
                  <a:srgbClr val="009999"/>
                </a:solidFill>
                <a:latin typeface="Arial Narrow" pitchFamily="34" charset="0"/>
                <a:ea typeface="Microsoft YaHei" pitchFamily="34" charset="-122"/>
              </a:rPr>
            </a:br>
            <a:r>
              <a:rPr lang="en-GB" b="1"/>
              <a:t>Optimizing cDNA Phage Display for </a:t>
            </a:r>
            <a:br>
              <a:rPr lang="en-GB" b="1"/>
            </a:br>
            <a:r>
              <a:rPr lang="en-GB" b="1"/>
              <a:t>High-Throughput </a:t>
            </a:r>
            <a:br>
              <a:rPr lang="en-GB" b="1"/>
            </a:br>
            <a:r>
              <a:rPr lang="en-GB" b="1"/>
              <a:t>Biomarker Discovery</a:t>
            </a:r>
            <a:br>
              <a:rPr lang="en-GB" b="1"/>
            </a:br>
            <a:endParaRPr lang="en-GB"/>
          </a:p>
        </p:txBody>
      </p:sp>
      <p:cxnSp>
        <p:nvCxnSpPr>
          <p:cNvPr id="43" name="Gerade Verbindung 42"/>
          <p:cNvCxnSpPr/>
          <p:nvPr/>
        </p:nvCxnSpPr>
        <p:spPr>
          <a:xfrm>
            <a:off x="11628438" y="1879600"/>
            <a:ext cx="0" cy="5538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11412538" y="633413"/>
            <a:ext cx="0" cy="5540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651650" y="152400"/>
            <a:ext cx="7144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320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„Real-</a:t>
            </a:r>
            <a:r>
              <a:rPr lang="de-DE" sz="3200" dirty="0" err="1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world</a:t>
            </a:r>
            <a:r>
              <a:rPr lang="de-DE" sz="320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“ </a:t>
            </a:r>
            <a:r>
              <a:rPr lang="de-DE" sz="3200" dirty="0" err="1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i</a:t>
            </a:r>
            <a:r>
              <a:rPr lang="de-DE" sz="3200" dirty="0" err="1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mperfect</a:t>
            </a:r>
            <a:r>
              <a:rPr lang="de-DE" sz="320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3200" dirty="0" err="1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datasets</a:t>
            </a:r>
            <a:endParaRPr lang="en-GB" sz="3200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2" name="Picture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" t="12583" r="28205" b="29464"/>
          <a:stretch/>
        </p:blipFill>
        <p:spPr bwMode="auto">
          <a:xfrm>
            <a:off x="1691680" y="1174870"/>
            <a:ext cx="2879994" cy="264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" t="12583" r="28204" b="29464"/>
          <a:stretch/>
        </p:blipFill>
        <p:spPr bwMode="auto">
          <a:xfrm>
            <a:off x="5273360" y="1174870"/>
            <a:ext cx="2880040" cy="264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t="12596" r="28189" b="29453"/>
          <a:stretch/>
        </p:blipFill>
        <p:spPr bwMode="auto">
          <a:xfrm>
            <a:off x="1691680" y="4004973"/>
            <a:ext cx="2879994" cy="264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" t="12583" r="28205" b="29464"/>
          <a:stretch/>
        </p:blipFill>
        <p:spPr bwMode="auto">
          <a:xfrm>
            <a:off x="5273360" y="4004973"/>
            <a:ext cx="2879994" cy="264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10"/>
          <p:cNvCxnSpPr/>
          <p:nvPr/>
        </p:nvCxnSpPr>
        <p:spPr>
          <a:xfrm>
            <a:off x="1705127" y="2043953"/>
            <a:ext cx="2775393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5335899" y="2048435"/>
            <a:ext cx="272792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340382" y="4894729"/>
            <a:ext cx="272792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1752600" y="4894729"/>
            <a:ext cx="272792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1503422" y="1174870"/>
            <a:ext cx="213320" cy="54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098549" y="1174870"/>
            <a:ext cx="197760" cy="5652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4567646" y="1855823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00CC"/>
                </a:solidFill>
              </a:rPr>
              <a:t>100% </a:t>
            </a:r>
            <a:r>
              <a:rPr lang="de-DE" sz="1200" b="1" dirty="0" err="1" smtClean="0">
                <a:solidFill>
                  <a:srgbClr val="0000CC"/>
                </a:solidFill>
              </a:rPr>
              <a:t>viability</a:t>
            </a:r>
            <a:endParaRPr lang="en-GB" sz="1200" b="1" dirty="0">
              <a:solidFill>
                <a:srgbClr val="0000CC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89821" y="1855822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00CC"/>
                </a:solidFill>
              </a:rPr>
              <a:t>100% </a:t>
            </a:r>
            <a:r>
              <a:rPr lang="de-DE" sz="1200" b="1" dirty="0" err="1" smtClean="0">
                <a:solidFill>
                  <a:srgbClr val="0000CC"/>
                </a:solidFill>
              </a:rPr>
              <a:t>viability</a:t>
            </a:r>
            <a:endParaRPr lang="en-GB" sz="1200" b="1" dirty="0">
              <a:solidFill>
                <a:srgbClr val="0000CC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 rot="16200000">
            <a:off x="4567646" y="4764871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00CC"/>
                </a:solidFill>
              </a:rPr>
              <a:t>100% </a:t>
            </a:r>
            <a:r>
              <a:rPr lang="de-DE" sz="1200" b="1" dirty="0" err="1" smtClean="0">
                <a:solidFill>
                  <a:srgbClr val="0000CC"/>
                </a:solidFill>
              </a:rPr>
              <a:t>viability</a:t>
            </a:r>
            <a:endParaRPr lang="en-GB" sz="1200" b="1" dirty="0">
              <a:solidFill>
                <a:srgbClr val="0000CC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989821" y="4764870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0000CC"/>
                </a:solidFill>
              </a:rPr>
              <a:t>100% </a:t>
            </a:r>
            <a:r>
              <a:rPr lang="de-DE" sz="1200" b="1" dirty="0" err="1" smtClean="0">
                <a:solidFill>
                  <a:srgbClr val="0000CC"/>
                </a:solidFill>
              </a:rPr>
              <a:t>viability</a:t>
            </a:r>
            <a:endParaRPr lang="en-GB" sz="1200" b="1" dirty="0">
              <a:solidFill>
                <a:srgbClr val="0000CC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 rot="5400000">
            <a:off x="4634244" y="572249"/>
            <a:ext cx="235612" cy="6632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 rot="5400000">
            <a:off x="4786644" y="3406012"/>
            <a:ext cx="235612" cy="6632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The EPA </a:t>
            </a:r>
            <a:r>
              <a:rPr lang="de-DE" dirty="0" err="1" smtClean="0"/>
              <a:t>strongly</a:t>
            </a:r>
            <a:r>
              <a:rPr lang="de-DE" dirty="0" smtClean="0"/>
              <a:t> </a:t>
            </a:r>
            <a:r>
              <a:rPr lang="de-DE" dirty="0" err="1" smtClean="0"/>
              <a:t>recommends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Benchmark </a:t>
            </a:r>
            <a:r>
              <a:rPr lang="de-DE" dirty="0" err="1" smtClean="0"/>
              <a:t>approach</a:t>
            </a:r>
            <a:r>
              <a:rPr lang="de-DE" dirty="0" smtClean="0"/>
              <a:t>.</a:t>
            </a:r>
            <a:endParaRPr lang="en-GB" dirty="0" smtClean="0"/>
          </a:p>
          <a:p>
            <a:r>
              <a:rPr lang="en-GB" dirty="0" smtClean="0"/>
              <a:t>The BMCL is rarely used in </a:t>
            </a:r>
            <a:r>
              <a:rPr lang="en-GB" i="1" dirty="0" smtClean="0"/>
              <a:t>in-vitro</a:t>
            </a:r>
            <a:r>
              <a:rPr lang="en-GB" dirty="0" smtClean="0"/>
              <a:t> toxicology.</a:t>
            </a:r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in-vitro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a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  </a:t>
            </a:r>
            <a:r>
              <a:rPr lang="de-DE" dirty="0" smtClean="0"/>
              <a:t>log-</a:t>
            </a:r>
            <a:r>
              <a:rPr lang="de-DE" dirty="0" err="1" smtClean="0"/>
              <a:t>logistic</a:t>
            </a:r>
            <a:r>
              <a:rPr lang="de-DE" dirty="0" smtClean="0"/>
              <a:t> </a:t>
            </a:r>
            <a:r>
              <a:rPr lang="de-DE" dirty="0"/>
              <a:t>fit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EC10.</a:t>
            </a:r>
          </a:p>
          <a:p>
            <a:r>
              <a:rPr lang="de-DE" dirty="0"/>
              <a:t>This </a:t>
            </a:r>
            <a:r>
              <a:rPr lang="de-DE" dirty="0" err="1"/>
              <a:t>rewards</a:t>
            </a:r>
            <a:r>
              <a:rPr lang="de-DE" dirty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.</a:t>
            </a:r>
          </a:p>
          <a:p>
            <a:r>
              <a:rPr lang="de-DE" dirty="0" err="1"/>
              <a:t>Comparability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/>
              <a:t>poor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- Part 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531302" y="3969487"/>
            <a:ext cx="2627671" cy="2278913"/>
            <a:chOff x="5754329" y="3969487"/>
            <a:chExt cx="2627671" cy="2278913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5754329" y="3969487"/>
              <a:ext cx="2600477" cy="2022567"/>
              <a:chOff x="3505200" y="1330233"/>
              <a:chExt cx="2600477" cy="2022567"/>
            </a:xfrm>
          </p:grpSpPr>
          <p:grpSp>
            <p:nvGrpSpPr>
              <p:cNvPr id="46" name="Gruppieren 45"/>
              <p:cNvGrpSpPr/>
              <p:nvPr/>
            </p:nvGrpSpPr>
            <p:grpSpPr>
              <a:xfrm>
                <a:off x="3657600" y="1408900"/>
                <a:ext cx="2448077" cy="1943900"/>
                <a:chOff x="2865239" y="1408900"/>
                <a:chExt cx="2448077" cy="1943900"/>
              </a:xfrm>
            </p:grpSpPr>
            <p:pic>
              <p:nvPicPr>
                <p:cNvPr id="41" name="Picture 4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5239" y="1847921"/>
                  <a:ext cx="337991" cy="245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2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9618" y="2414037"/>
                  <a:ext cx="273612" cy="245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" name="Picture 7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3997" y="3008727"/>
                  <a:ext cx="209233" cy="245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4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24" t="13467" r="28582" b="29843"/>
                <a:stretch/>
              </p:blipFill>
              <p:spPr bwMode="auto">
                <a:xfrm>
                  <a:off x="3153252" y="1408900"/>
                  <a:ext cx="2160064" cy="1943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54" name="Picture 1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1330233"/>
                <a:ext cx="325921" cy="1915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5" name="Gruppieren 64"/>
            <p:cNvGrpSpPr/>
            <p:nvPr/>
          </p:nvGrpSpPr>
          <p:grpSpPr>
            <a:xfrm>
              <a:off x="6198466" y="5922479"/>
              <a:ext cx="2183534" cy="325921"/>
              <a:chOff x="4766224" y="8854591"/>
              <a:chExt cx="2183534" cy="325921"/>
            </a:xfrm>
          </p:grpSpPr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3840" y="8854591"/>
                <a:ext cx="394324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6697" y="8854591"/>
                <a:ext cx="394324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1966" y="8854591"/>
                <a:ext cx="394324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1653" y="8854591"/>
                <a:ext cx="394324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8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6081" y="8854591"/>
                <a:ext cx="342015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9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6306" y="8854591"/>
                <a:ext cx="265565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6224" y="8854591"/>
                <a:ext cx="265565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1292" y="8854591"/>
                <a:ext cx="418466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" name="Rechteck 2"/>
          <p:cNvSpPr/>
          <p:nvPr/>
        </p:nvSpPr>
        <p:spPr>
          <a:xfrm>
            <a:off x="1524000" y="5175241"/>
            <a:ext cx="838200" cy="572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arallelogram 4"/>
          <p:cNvSpPr/>
          <p:nvPr/>
        </p:nvSpPr>
        <p:spPr>
          <a:xfrm>
            <a:off x="116632" y="1219200"/>
            <a:ext cx="4320000" cy="540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readings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(e.g.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fluorescence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116632" y="2254315"/>
            <a:ext cx="43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Normalize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individual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datasets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A,B,C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their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respective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untreated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7"/>
          <p:cNvSpPr/>
          <p:nvPr/>
        </p:nvSpPr>
        <p:spPr>
          <a:xfrm>
            <a:off x="116632" y="5359660"/>
            <a:ext cx="43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Fit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best model 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previous step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individual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datasets (A,B,C)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10"/>
          <p:cNvSpPr/>
          <p:nvPr/>
        </p:nvSpPr>
        <p:spPr>
          <a:xfrm>
            <a:off x="116632" y="3289430"/>
            <a:ext cx="43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Pool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datasets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56"/>
          <p:cNvCxnSpPr>
            <a:stCxn id="37" idx="4"/>
            <a:endCxn id="38" idx="0"/>
          </p:cNvCxnSpPr>
          <p:nvPr/>
        </p:nvCxnSpPr>
        <p:spPr>
          <a:xfrm>
            <a:off x="2276632" y="1759200"/>
            <a:ext cx="0" cy="4951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58"/>
          <p:cNvCxnSpPr>
            <a:stCxn id="38" idx="2"/>
            <a:endCxn id="40" idx="0"/>
          </p:cNvCxnSpPr>
          <p:nvPr/>
        </p:nvCxnSpPr>
        <p:spPr>
          <a:xfrm>
            <a:off x="2276632" y="2794315"/>
            <a:ext cx="0" cy="4951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2"/>
          <p:cNvCxnSpPr>
            <a:stCxn id="45" idx="2"/>
            <a:endCxn id="39" idx="0"/>
          </p:cNvCxnSpPr>
          <p:nvPr/>
        </p:nvCxnSpPr>
        <p:spPr>
          <a:xfrm>
            <a:off x="2276632" y="4864545"/>
            <a:ext cx="0" cy="4951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116632" y="3829430"/>
            <a:ext cx="4320000" cy="1035115"/>
            <a:chOff x="116632" y="3829430"/>
            <a:chExt cx="4320000" cy="1035115"/>
          </a:xfrm>
        </p:grpSpPr>
        <p:cxnSp>
          <p:nvCxnSpPr>
            <p:cNvPr id="50" name="Straight Arrow Connector 60"/>
            <p:cNvCxnSpPr>
              <a:stCxn id="40" idx="2"/>
              <a:endCxn id="45" idx="0"/>
            </p:cNvCxnSpPr>
            <p:nvPr/>
          </p:nvCxnSpPr>
          <p:spPr>
            <a:xfrm>
              <a:off x="2276632" y="3829430"/>
              <a:ext cx="0" cy="4951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/>
            <p:cNvSpPr/>
            <p:nvPr/>
          </p:nvSpPr>
          <p:spPr>
            <a:xfrm>
              <a:off x="116632" y="4324545"/>
              <a:ext cx="432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Find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best</a:t>
              </a:r>
              <a:r>
                <a:rPr lang="de-DE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de-DE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pooled</a:t>
              </a:r>
              <a:r>
                <a:rPr lang="de-DE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</a:t>
              </a:r>
              <a:r>
                <a:rPr lang="de-DE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from</a:t>
              </a:r>
              <a:r>
                <a:rPr lang="de-DE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all </a:t>
              </a:r>
              <a:r>
                <a:rPr lang="de-DE" sz="14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datasets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486400" y="1229866"/>
            <a:ext cx="3524402" cy="2278913"/>
            <a:chOff x="5486400" y="1229866"/>
            <a:chExt cx="3524402" cy="2278913"/>
          </a:xfrm>
        </p:grpSpPr>
        <p:grpSp>
          <p:nvGrpSpPr>
            <p:cNvPr id="84" name="Gruppieren 83"/>
            <p:cNvGrpSpPr/>
            <p:nvPr/>
          </p:nvGrpSpPr>
          <p:grpSpPr>
            <a:xfrm>
              <a:off x="5486400" y="1229866"/>
              <a:ext cx="2627671" cy="2278913"/>
              <a:chOff x="5754329" y="3969487"/>
              <a:chExt cx="2627671" cy="2278913"/>
            </a:xfrm>
          </p:grpSpPr>
          <p:grpSp>
            <p:nvGrpSpPr>
              <p:cNvPr id="85" name="Gruppieren 84"/>
              <p:cNvGrpSpPr/>
              <p:nvPr/>
            </p:nvGrpSpPr>
            <p:grpSpPr>
              <a:xfrm>
                <a:off x="5754329" y="3969487"/>
                <a:ext cx="2600477" cy="2022567"/>
                <a:chOff x="3505200" y="1330233"/>
                <a:chExt cx="2600477" cy="2022567"/>
              </a:xfrm>
            </p:grpSpPr>
            <p:grpSp>
              <p:nvGrpSpPr>
                <p:cNvPr id="95" name="Gruppieren 94"/>
                <p:cNvGrpSpPr/>
                <p:nvPr/>
              </p:nvGrpSpPr>
              <p:grpSpPr>
                <a:xfrm>
                  <a:off x="3657600" y="1408900"/>
                  <a:ext cx="2448077" cy="1943900"/>
                  <a:chOff x="2865239" y="1408900"/>
                  <a:chExt cx="2448077" cy="1943900"/>
                </a:xfrm>
              </p:grpSpPr>
              <p:pic>
                <p:nvPicPr>
                  <p:cNvPr id="97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65239" y="1847921"/>
                    <a:ext cx="337991" cy="245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8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29618" y="2414037"/>
                    <a:ext cx="273612" cy="245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9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93997" y="3008727"/>
                    <a:ext cx="209233" cy="245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0" name="Picture 5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424" t="13467" r="28582" b="29843"/>
                  <a:stretch/>
                </p:blipFill>
                <p:spPr bwMode="auto">
                  <a:xfrm>
                    <a:off x="3153252" y="1408900"/>
                    <a:ext cx="2160064" cy="19439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pic>
              <p:nvPicPr>
                <p:cNvPr id="96" name="Picture 19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1330233"/>
                  <a:ext cx="325921" cy="1915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86" name="Gruppieren 85"/>
              <p:cNvGrpSpPr/>
              <p:nvPr/>
            </p:nvGrpSpPr>
            <p:grpSpPr>
              <a:xfrm>
                <a:off x="6198466" y="5922479"/>
                <a:ext cx="2183534" cy="325921"/>
                <a:chOff x="4766224" y="8854591"/>
                <a:chExt cx="2183534" cy="325921"/>
              </a:xfrm>
            </p:grpSpPr>
            <p:pic>
              <p:nvPicPr>
                <p:cNvPr id="87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3840" y="8854591"/>
                  <a:ext cx="394324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8" name="Picture 5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6697" y="8854591"/>
                  <a:ext cx="394324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9" name="Picture 6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1966" y="8854591"/>
                  <a:ext cx="394324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0" name="Picture 7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41653" y="8854591"/>
                  <a:ext cx="394324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1" name="Picture 8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06081" y="8854591"/>
                  <a:ext cx="342015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2" name="Picture 9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6306" y="8854591"/>
                  <a:ext cx="265565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3" name="Picture 15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66224" y="8854591"/>
                  <a:ext cx="265565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4" name="Picture 16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1292" y="8854591"/>
                  <a:ext cx="418466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7" name="Rechteck 6"/>
            <p:cNvSpPr/>
            <p:nvPr/>
          </p:nvSpPr>
          <p:spPr>
            <a:xfrm>
              <a:off x="6088153" y="1489200"/>
              <a:ext cx="1861587" cy="166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0899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693" y="1339627"/>
              <a:ext cx="1907648" cy="1723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900" name="Picture 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877" y="1292159"/>
              <a:ext cx="92392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95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– Part II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9838B-BB91-4B52-9244-72C61AAFF2D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5404202" y="4167730"/>
            <a:ext cx="2625484" cy="2196327"/>
            <a:chOff x="4171874" y="6251951"/>
            <a:chExt cx="2625484" cy="2196327"/>
          </a:xfrm>
        </p:grpSpPr>
        <p:pic>
          <p:nvPicPr>
            <p:cNvPr id="5" name="Picture 1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5" t="13465" r="28583" b="29842"/>
            <a:stretch/>
          </p:blipFill>
          <p:spPr bwMode="auto">
            <a:xfrm>
              <a:off x="4613892" y="6251951"/>
              <a:ext cx="2159996" cy="1944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1196" y="6694140"/>
              <a:ext cx="337991" cy="245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575" y="7269781"/>
              <a:ext cx="273612" cy="245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9954" y="7854946"/>
              <a:ext cx="209233" cy="245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6"/>
            <p:cNvSpPr/>
            <p:nvPr/>
          </p:nvSpPr>
          <p:spPr>
            <a:xfrm>
              <a:off x="4980774" y="7411554"/>
              <a:ext cx="805641" cy="707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559" y="7387261"/>
              <a:ext cx="354086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559" y="7550221"/>
              <a:ext cx="350063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622" y="7715969"/>
              <a:ext cx="346039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559" y="7856004"/>
              <a:ext cx="981785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440" y="8122357"/>
              <a:ext cx="394324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297" y="8122357"/>
              <a:ext cx="394324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566" y="8122357"/>
              <a:ext cx="394324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253" y="8122357"/>
              <a:ext cx="394324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681" y="8122357"/>
              <a:ext cx="342015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906" y="8122357"/>
              <a:ext cx="265565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5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24" y="8122357"/>
              <a:ext cx="265565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892" y="8122357"/>
              <a:ext cx="418466" cy="325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9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874" y="6280526"/>
              <a:ext cx="325921" cy="1915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Rectangle 6"/>
          <p:cNvSpPr/>
          <p:nvPr/>
        </p:nvSpPr>
        <p:spPr>
          <a:xfrm>
            <a:off x="404400" y="3790570"/>
            <a:ext cx="43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Re-normalize each data set (A,B,C)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hundred percent viability at low concentrations</a:t>
            </a:r>
          </a:p>
        </p:txBody>
      </p:sp>
      <p:sp>
        <p:nvSpPr>
          <p:cNvPr id="70" name="Flowchart: Decision 11"/>
          <p:cNvSpPr/>
          <p:nvPr/>
        </p:nvSpPr>
        <p:spPr>
          <a:xfrm>
            <a:off x="1484520" y="1233650"/>
            <a:ext cx="2160240" cy="151985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individual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covers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full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curve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5"/>
          <p:cNvSpPr/>
          <p:nvPr/>
        </p:nvSpPr>
        <p:spPr>
          <a:xfrm>
            <a:off x="2852672" y="2712606"/>
            <a:ext cx="1871728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anchor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point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-fit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best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988576" y="2753509"/>
            <a:ext cx="576064" cy="1037061"/>
            <a:chOff x="1988576" y="2753509"/>
            <a:chExt cx="576064" cy="1037061"/>
          </a:xfrm>
        </p:grpSpPr>
        <p:sp>
          <p:nvSpPr>
            <p:cNvPr id="73" name="TextBox 39"/>
            <p:cNvSpPr txBox="1"/>
            <p:nvPr/>
          </p:nvSpPr>
          <p:spPr>
            <a:xfrm>
              <a:off x="1988576" y="3079320"/>
              <a:ext cx="477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itchFamily="34" charset="0"/>
                  <a:cs typeface="Arial" pitchFamily="34" charset="0"/>
                </a:rPr>
                <a:t>Yes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Straight Arrow Connector 72"/>
            <p:cNvCxnSpPr>
              <a:stCxn id="70" idx="2"/>
              <a:endCxn id="68" idx="0"/>
            </p:cNvCxnSpPr>
            <p:nvPr/>
          </p:nvCxnSpPr>
          <p:spPr>
            <a:xfrm flipH="1">
              <a:off x="2564400" y="2753509"/>
              <a:ext cx="240" cy="10370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404400" y="4330570"/>
            <a:ext cx="4320000" cy="1035115"/>
            <a:chOff x="404400" y="4330570"/>
            <a:chExt cx="4320000" cy="1035115"/>
          </a:xfrm>
        </p:grpSpPr>
        <p:sp>
          <p:nvSpPr>
            <p:cNvPr id="69" name="Rectangle 8"/>
            <p:cNvSpPr/>
            <p:nvPr/>
          </p:nvSpPr>
          <p:spPr>
            <a:xfrm>
              <a:off x="404400" y="4825685"/>
              <a:ext cx="432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Fit best model </a:t>
              </a:r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from </a:t>
              </a:r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above to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re-normalized </a:t>
              </a:r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pooled data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7" name="Straight Arrow Connector 76"/>
            <p:cNvCxnSpPr>
              <a:stCxn id="68" idx="2"/>
              <a:endCxn id="69" idx="0"/>
            </p:cNvCxnSpPr>
            <p:nvPr/>
          </p:nvCxnSpPr>
          <p:spPr>
            <a:xfrm>
              <a:off x="2564400" y="4330570"/>
              <a:ext cx="0" cy="4951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/>
          <p:cNvGrpSpPr/>
          <p:nvPr/>
        </p:nvGrpSpPr>
        <p:grpSpPr>
          <a:xfrm>
            <a:off x="404400" y="5365685"/>
            <a:ext cx="4320000" cy="1035115"/>
            <a:chOff x="404400" y="5365685"/>
            <a:chExt cx="4320000" cy="1035115"/>
          </a:xfrm>
        </p:grpSpPr>
        <p:sp>
          <p:nvSpPr>
            <p:cNvPr id="72" name="Rounded Rectangle 38"/>
            <p:cNvSpPr/>
            <p:nvPr/>
          </p:nvSpPr>
          <p:spPr>
            <a:xfrm>
              <a:off x="404400" y="5860800"/>
              <a:ext cx="4320000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Calculate </a:t>
              </a:r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BMC/BMCL </a:t>
              </a:r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from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“best model”</a:t>
              </a:r>
            </a:p>
          </p:txBody>
        </p:sp>
        <p:cxnSp>
          <p:nvCxnSpPr>
            <p:cNvPr id="78" name="Straight Arrow Connector 78"/>
            <p:cNvCxnSpPr>
              <a:stCxn id="69" idx="2"/>
              <a:endCxn id="72" idx="0"/>
            </p:cNvCxnSpPr>
            <p:nvPr/>
          </p:nvCxnSpPr>
          <p:spPr>
            <a:xfrm>
              <a:off x="2564400" y="5365685"/>
              <a:ext cx="0" cy="4951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20"/>
          <p:cNvCxnSpPr>
            <a:stCxn id="71" idx="1"/>
          </p:cNvCxnSpPr>
          <p:nvPr/>
        </p:nvCxnSpPr>
        <p:spPr>
          <a:xfrm flipH="1">
            <a:off x="2564400" y="2982606"/>
            <a:ext cx="2882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106"/>
          <p:cNvGrpSpPr/>
          <p:nvPr/>
        </p:nvGrpSpPr>
        <p:grpSpPr>
          <a:xfrm>
            <a:off x="3644760" y="1993580"/>
            <a:ext cx="701928" cy="719026"/>
            <a:chOff x="3644760" y="1993580"/>
            <a:chExt cx="701928" cy="719026"/>
          </a:xfrm>
        </p:grpSpPr>
        <p:sp>
          <p:nvSpPr>
            <p:cNvPr id="74" name="TextBox 40"/>
            <p:cNvSpPr txBox="1"/>
            <p:nvPr/>
          </p:nvSpPr>
          <p:spPr>
            <a:xfrm>
              <a:off x="3932792" y="2177124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>
                  <a:latin typeface="Arial" pitchFamily="34" charset="0"/>
                  <a:cs typeface="Arial" pitchFamily="34" charset="0"/>
                </a:rPr>
                <a:t>No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5" name="Elbow Connector 70"/>
            <p:cNvCxnSpPr>
              <a:stCxn id="70" idx="3"/>
              <a:endCxn id="71" idx="0"/>
            </p:cNvCxnSpPr>
            <p:nvPr/>
          </p:nvCxnSpPr>
          <p:spPr>
            <a:xfrm>
              <a:off x="3644760" y="1993580"/>
              <a:ext cx="143776" cy="71902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/>
        </p:nvGrpSpPr>
        <p:grpSpPr>
          <a:xfrm>
            <a:off x="5410200" y="1404776"/>
            <a:ext cx="2650516" cy="2253397"/>
            <a:chOff x="5410200" y="1404776"/>
            <a:chExt cx="2650516" cy="2253397"/>
          </a:xfrm>
        </p:grpSpPr>
        <p:grpSp>
          <p:nvGrpSpPr>
            <p:cNvPr id="93" name="Gruppieren 92"/>
            <p:cNvGrpSpPr/>
            <p:nvPr/>
          </p:nvGrpSpPr>
          <p:grpSpPr>
            <a:xfrm>
              <a:off x="5410200" y="1404776"/>
              <a:ext cx="2617196" cy="1970829"/>
              <a:chOff x="1657274" y="2077958"/>
              <a:chExt cx="2617196" cy="1970829"/>
            </a:xfrm>
          </p:grpSpPr>
          <p:pic>
            <p:nvPicPr>
              <p:cNvPr id="94" name="Picture 14"/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5" t="13465" r="28583" b="29842"/>
              <a:stretch/>
            </p:blipFill>
            <p:spPr bwMode="auto">
              <a:xfrm>
                <a:off x="2114474" y="2104784"/>
                <a:ext cx="2159996" cy="1944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19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7274" y="2077958"/>
                <a:ext cx="325921" cy="1915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7" name="Gruppieren 96"/>
            <p:cNvGrpSpPr/>
            <p:nvPr/>
          </p:nvGrpSpPr>
          <p:grpSpPr>
            <a:xfrm>
              <a:off x="5877182" y="3332252"/>
              <a:ext cx="2183534" cy="325921"/>
              <a:chOff x="2266806" y="8854591"/>
              <a:chExt cx="2183534" cy="325921"/>
            </a:xfrm>
          </p:grpSpPr>
          <p:pic>
            <p:nvPicPr>
              <p:cNvPr id="98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4422" y="8854591"/>
                <a:ext cx="394324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9" name="Picture 5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7279" y="8854591"/>
                <a:ext cx="394324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2548" y="8854591"/>
                <a:ext cx="394324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1" name="Picture 7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2235" y="8854591"/>
                <a:ext cx="394324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8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663" y="8854591"/>
                <a:ext cx="342015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" name="Picture 9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6888" y="8854591"/>
                <a:ext cx="265565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" name="Picture 15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6806" y="8854591"/>
                <a:ext cx="265565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5" name="Picture 16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1874" y="8854591"/>
                <a:ext cx="418466" cy="325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06" name="Gruppieren 105"/>
          <p:cNvGrpSpPr/>
          <p:nvPr/>
        </p:nvGrpSpPr>
        <p:grpSpPr>
          <a:xfrm>
            <a:off x="5148942" y="1219200"/>
            <a:ext cx="3423784" cy="2728750"/>
            <a:chOff x="8006216" y="1233650"/>
            <a:chExt cx="3423784" cy="2728750"/>
          </a:xfrm>
        </p:grpSpPr>
        <p:sp>
          <p:nvSpPr>
            <p:cNvPr id="39" name="Rechteck 38"/>
            <p:cNvSpPr/>
            <p:nvPr/>
          </p:nvSpPr>
          <p:spPr>
            <a:xfrm>
              <a:off x="8006216" y="1233650"/>
              <a:ext cx="3423784" cy="2728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8276045" y="1378687"/>
              <a:ext cx="2620555" cy="2278913"/>
              <a:chOff x="4953000" y="3429000"/>
              <a:chExt cx="2620555" cy="2278913"/>
            </a:xfrm>
          </p:grpSpPr>
          <p:grpSp>
            <p:nvGrpSpPr>
              <p:cNvPr id="41" name="Gruppieren 40"/>
              <p:cNvGrpSpPr/>
              <p:nvPr/>
            </p:nvGrpSpPr>
            <p:grpSpPr>
              <a:xfrm>
                <a:off x="4953000" y="3429000"/>
                <a:ext cx="2602014" cy="2005821"/>
                <a:chOff x="4171874" y="4116549"/>
                <a:chExt cx="2602014" cy="2005821"/>
              </a:xfrm>
            </p:grpSpPr>
            <p:pic>
              <p:nvPicPr>
                <p:cNvPr id="66" name="Picture 11"/>
                <p:cNvPicPr>
                  <a:picLocks noChangeAspect="1" noChangeArrowheads="1"/>
                </p:cNvPicPr>
                <p:nvPr/>
              </p:nvPicPr>
              <p:blipFill rotWithShape="1"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25" t="13465" r="28583" b="29842"/>
                <a:stretch/>
              </p:blipFill>
              <p:spPr bwMode="auto">
                <a:xfrm>
                  <a:off x="4613892" y="4178367"/>
                  <a:ext cx="2159996" cy="19440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7" name="Picture 19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71874" y="4116549"/>
                  <a:ext cx="325921" cy="1915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1561" y="3925666"/>
                <a:ext cx="337991" cy="245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940" y="4491782"/>
                <a:ext cx="273612" cy="245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319" y="5086472"/>
                <a:ext cx="209233" cy="245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5" name="Gruppieren 44"/>
              <p:cNvGrpSpPr/>
              <p:nvPr/>
            </p:nvGrpSpPr>
            <p:grpSpPr>
              <a:xfrm>
                <a:off x="5390021" y="5381992"/>
                <a:ext cx="2183534" cy="325921"/>
                <a:chOff x="4766224" y="8854591"/>
                <a:chExt cx="2183534" cy="325921"/>
              </a:xfrm>
            </p:grpSpPr>
            <p:pic>
              <p:nvPicPr>
                <p:cNvPr id="46" name="Picture 4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3840" y="8854591"/>
                  <a:ext cx="394324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7" name="Picture 5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6697" y="8854591"/>
                  <a:ext cx="394324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1" name="Picture 6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1966" y="8854591"/>
                  <a:ext cx="394324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2" name="Picture 7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41653" y="8854591"/>
                  <a:ext cx="394324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8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06081" y="8854591"/>
                  <a:ext cx="342015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" name="Picture 9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6306" y="8854591"/>
                  <a:ext cx="265565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5" name="Picture 15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66224" y="8854591"/>
                  <a:ext cx="265565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5" name="Picture 16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1292" y="8854591"/>
                  <a:ext cx="418466" cy="325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8415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1189038"/>
            <a:ext cx="9144000" cy="4830762"/>
          </a:xfrm>
        </p:spPr>
        <p:txBody>
          <a:bodyPr/>
          <a:lstStyle/>
          <a:p>
            <a:r>
              <a:rPr lang="de-DE" sz="2400" dirty="0" err="1" smtClean="0"/>
              <a:t>Algorithm</a:t>
            </a:r>
            <a:r>
              <a:rPr lang="de-DE" sz="2400" dirty="0" smtClean="0"/>
              <a:t> </a:t>
            </a:r>
            <a:r>
              <a:rPr lang="de-DE" sz="2400" dirty="0" err="1" smtClean="0"/>
              <a:t>deals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„</a:t>
            </a:r>
            <a:r>
              <a:rPr lang="de-DE" sz="2400" dirty="0" err="1" smtClean="0"/>
              <a:t>offset</a:t>
            </a:r>
            <a:r>
              <a:rPr lang="de-DE" sz="2400" dirty="0" smtClean="0"/>
              <a:t>“ </a:t>
            </a:r>
            <a:r>
              <a:rPr lang="de-DE" sz="2400" dirty="0" err="1" smtClean="0"/>
              <a:t>of</a:t>
            </a:r>
            <a:r>
              <a:rPr lang="de-DE" sz="2400" dirty="0" smtClean="0"/>
              <a:t> positive </a:t>
            </a:r>
            <a:r>
              <a:rPr lang="de-DE" sz="2400" dirty="0" err="1" smtClean="0"/>
              <a:t>controls</a:t>
            </a:r>
            <a:r>
              <a:rPr lang="de-DE" sz="2400" dirty="0" smtClean="0"/>
              <a:t> (100%viability).</a:t>
            </a:r>
          </a:p>
          <a:p>
            <a:r>
              <a:rPr lang="de-DE" sz="2400" dirty="0" err="1" smtClean="0"/>
              <a:t>Algorithm</a:t>
            </a:r>
            <a:r>
              <a:rPr lang="de-DE" sz="2400" dirty="0" smtClean="0"/>
              <a:t> </a:t>
            </a:r>
            <a:r>
              <a:rPr lang="de-DE" sz="2400" dirty="0" err="1" smtClean="0"/>
              <a:t>deals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lack </a:t>
            </a:r>
            <a:r>
              <a:rPr lang="de-DE" sz="2400" dirty="0" err="1" smtClean="0"/>
              <a:t>of</a:t>
            </a:r>
            <a:r>
              <a:rPr lang="de-DE" sz="2400" dirty="0" smtClean="0"/>
              <a:t> high </a:t>
            </a:r>
            <a:r>
              <a:rPr lang="de-DE" sz="2400" dirty="0" err="1" smtClean="0"/>
              <a:t>concentration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(0%viability).</a:t>
            </a:r>
          </a:p>
          <a:p>
            <a:r>
              <a:rPr lang="de-DE" sz="2400" dirty="0" err="1" smtClean="0"/>
              <a:t>Algorithm</a:t>
            </a:r>
            <a:r>
              <a:rPr lang="de-DE" sz="2400" dirty="0" smtClean="0"/>
              <a:t> </a:t>
            </a:r>
            <a:r>
              <a:rPr lang="de-DE" sz="2400" dirty="0" err="1" smtClean="0"/>
              <a:t>deals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r>
              <a:rPr lang="de-DE" sz="2400" dirty="0" smtClean="0"/>
              <a:t> </a:t>
            </a:r>
            <a:r>
              <a:rPr lang="de-DE" sz="2400" dirty="0" err="1" smtClean="0"/>
              <a:t>uncertainty</a:t>
            </a:r>
            <a:endParaRPr lang="de-DE" sz="2400" dirty="0" smtClean="0"/>
          </a:p>
          <a:p>
            <a:r>
              <a:rPr lang="de-DE" sz="2400" dirty="0" smtClean="0"/>
              <a:t>Output (BMCL) </a:t>
            </a:r>
            <a:r>
              <a:rPr lang="de-DE" sz="2400" dirty="0" err="1" smtClean="0"/>
              <a:t>measures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quality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poor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result</a:t>
            </a:r>
            <a:r>
              <a:rPr lang="de-DE" sz="2400" dirty="0" smtClean="0"/>
              <a:t> in a </a:t>
            </a:r>
            <a:r>
              <a:rPr lang="de-DE" sz="2400" dirty="0" err="1" smtClean="0"/>
              <a:t>lower</a:t>
            </a:r>
            <a:r>
              <a:rPr lang="de-DE" sz="2400" dirty="0" smtClean="0"/>
              <a:t> BMCL </a:t>
            </a:r>
            <a:r>
              <a:rPr lang="de-DE" sz="2400" dirty="0" err="1" smtClean="0"/>
              <a:t>at</a:t>
            </a:r>
            <a:r>
              <a:rPr lang="de-DE" sz="2400" dirty="0" smtClean="0"/>
              <a:t> a </a:t>
            </a:r>
            <a:r>
              <a:rPr lang="de-DE" sz="2400" dirty="0" err="1" smtClean="0"/>
              <a:t>given</a:t>
            </a:r>
            <a:r>
              <a:rPr lang="de-DE" sz="2400" dirty="0" smtClean="0"/>
              <a:t> BMC.</a:t>
            </a:r>
          </a:p>
          <a:p>
            <a:r>
              <a:rPr lang="de-DE" sz="2400" dirty="0" err="1"/>
              <a:t>Algorithm</a:t>
            </a:r>
            <a:r>
              <a:rPr lang="de-DE" sz="2400" dirty="0"/>
              <a:t> </a:t>
            </a:r>
            <a:r>
              <a:rPr lang="de-DE" sz="2400" dirty="0" err="1"/>
              <a:t>considers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across</a:t>
            </a:r>
            <a:r>
              <a:rPr lang="de-DE" sz="2400" dirty="0"/>
              <a:t> different </a:t>
            </a:r>
            <a:r>
              <a:rPr lang="de-DE" sz="2400" dirty="0" err="1"/>
              <a:t>experiments</a:t>
            </a:r>
            <a:r>
              <a:rPr lang="de-DE" sz="2400" dirty="0"/>
              <a:t>. 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3DD774-60B0-4D2A-BECB-5F52C1CF628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6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S blue lines UKN">
  <a:themeElements>
    <a:clrScheme name="NS blue lines UK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S blue lines UK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S blue lines UK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 blue lines UK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 blue lines UK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 blue lines UK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 blue lines UK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 blue lines UK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 blue lines UK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 blue lines UK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 blue lines UK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 blue lines UK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 blue lines UK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 blue lines UK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Bildschirmpräsentation (4:3)</PresentationFormat>
  <Paragraphs>134</Paragraphs>
  <Slides>15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NS blue lines UKN</vt:lpstr>
      <vt:lpstr>Image</vt:lpstr>
      <vt:lpstr>Development and application of an algorithm to determine statistically-valid non-cytotoxic concentrations from imperfect  in-vitro data sets     </vt:lpstr>
      <vt:lpstr>Outline</vt:lpstr>
      <vt:lpstr>From NOAEL Concept to Benchmark Dose Concept</vt:lpstr>
      <vt:lpstr>From Benchmark Dose Concept to in-vitro BMC</vt:lpstr>
      <vt:lpstr>PowerPoint-Präsentation</vt:lpstr>
      <vt:lpstr>Why is there the need for a new tool?</vt:lpstr>
      <vt:lpstr>Algorithm of the Program - Part I</vt:lpstr>
      <vt:lpstr>Algorithm of the Program – Part II</vt:lpstr>
      <vt:lpstr>Summary I</vt:lpstr>
      <vt:lpstr>Are all previous publications using the EC10 wrong?</vt:lpstr>
      <vt:lpstr>Analysis of 46 datasets from  ESNATS stem cell assays</vt:lpstr>
      <vt:lpstr>Influence of anchor point selection on BMC</vt:lpstr>
      <vt:lpstr>Influence of the anchor point on the fit </vt:lpstr>
      <vt:lpstr>Web Application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</dc:creator>
  <cp:lastModifiedBy>fo</cp:lastModifiedBy>
  <cp:revision>997</cp:revision>
  <cp:lastPrinted>2012-02-21T18:07:53Z</cp:lastPrinted>
  <dcterms:created xsi:type="dcterms:W3CDTF">1601-01-01T00:00:00Z</dcterms:created>
  <dcterms:modified xsi:type="dcterms:W3CDTF">2013-09-12T11:58:47Z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