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2" r:id="rId10"/>
    <p:sldId id="266" r:id="rId11"/>
    <p:sldId id="283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4" r:id="rId21"/>
    <p:sldId id="285" r:id="rId22"/>
    <p:sldId id="275" r:id="rId23"/>
    <p:sldId id="276" r:id="rId24"/>
    <p:sldId id="258" r:id="rId25"/>
    <p:sldId id="277" r:id="rId26"/>
    <p:sldId id="257" r:id="rId27"/>
    <p:sldId id="278" r:id="rId28"/>
    <p:sldId id="280" r:id="rId29"/>
    <p:sldId id="279" r:id="rId30"/>
    <p:sldId id="281" r:id="rId31"/>
    <p:sldId id="286" r:id="rId32"/>
    <p:sldId id="287" r:id="rId3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7257" autoAdjust="0"/>
  </p:normalViewPr>
  <p:slideViewPr>
    <p:cSldViewPr showGuides="1">
      <p:cViewPr>
        <p:scale>
          <a:sx n="100" d="100"/>
          <a:sy n="100" d="100"/>
        </p:scale>
        <p:origin x="-1932" y="-390"/>
      </p:cViewPr>
      <p:guideLst>
        <p:guide orient="horz" pos="4319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DC32-4310-4EA1-884E-E259FADAF1AF}" type="datetimeFigureOut">
              <a:rPr lang="es-ES" smtClean="0"/>
              <a:pPr/>
              <a:t>11/01/2017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2E716-F26B-401E-9B65-B168F0C7D3C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6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1C46984F-5DCD-4CF0-A92F-E5D3495D31D3}" type="slidenum">
              <a:rPr lang="de-DE" altLang="es-ES" sz="1200">
                <a:solidFill>
                  <a:prstClr val="black"/>
                </a:solidFill>
              </a:rPr>
              <a:pPr/>
              <a:t>1</a:t>
            </a:fld>
            <a:endParaRPr lang="de-DE" altLang="es-ES" sz="120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ES" dirty="0">
              <a:latin typeface="Arial" pitchFamily="34" charset="0"/>
              <a:ea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smartmerge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4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2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smartmerge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4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 flipV="1">
            <a:off x="1588" y="0"/>
            <a:ext cx="9144000" cy="2895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5" name="Picture 17" descr="logo_embl_6eck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8" t="2509" b="49506"/>
          <a:stretch>
            <a:fillRect/>
          </a:stretch>
        </p:blipFill>
        <p:spPr bwMode="auto">
          <a:xfrm>
            <a:off x="0" y="0"/>
            <a:ext cx="3533775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895600"/>
            <a:ext cx="9144000" cy="3962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7" name="Picture 18" descr="logo_embl_6eck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8" t="50446" b="-2196"/>
          <a:stretch>
            <a:fillRect/>
          </a:stretch>
        </p:blipFill>
        <p:spPr bwMode="auto">
          <a:xfrm>
            <a:off x="0" y="2894013"/>
            <a:ext cx="35337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embl_rgb_petr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1740" r="2737" b="2754"/>
          <a:stretch>
            <a:fillRect/>
          </a:stretch>
        </p:blipFill>
        <p:spPr bwMode="auto">
          <a:xfrm>
            <a:off x="6248400" y="5256213"/>
            <a:ext cx="22098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49275" y="2971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Master subtitle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4413"/>
            <a:ext cx="7772400" cy="685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150813"/>
            <a:ext cx="1603375" cy="3048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5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CF46F-8E82-482E-8A59-C387BD6937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3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05EE-00D9-40FD-B52C-199E0457D79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 Title of Presentation l Date of Presentation l Author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5547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39B3-EA91-4A25-A4BD-72D4412FCAC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4A002-55A1-4EDB-9DF7-DDABF25E929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0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C557-9AE6-4540-9D5B-F9C3912294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9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84B3-A52B-4E53-92C2-4D9CC4D9BA7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0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88D6A-E4F5-4BDF-B22F-6A0AFFFBEA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1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DC5C-5FBB-4D69-BCD8-850DE50ADFD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D92B-9B0A-4156-A19E-E0183F7FF57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9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 Title of Presentation l Date of Presentation l Author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03AD3-1CFD-4FDB-807E-1424A524D96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1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172200"/>
            <a:ext cx="7772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7772400" y="6172200"/>
            <a:ext cx="13716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s-ES" smtClean="0"/>
              <a:t>Master 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375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FFFFFF"/>
                </a:solidFill>
                <a:latin typeface="Arial" charset="0"/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 Title of Presentation l Date of Presentation l Author</a:t>
            </a:r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s-ES" smtClean="0"/>
              <a:t>Master text</a:t>
            </a:r>
          </a:p>
          <a:p>
            <a:pPr lvl="1"/>
            <a:r>
              <a:rPr lang="de-DE" altLang="es-ES" smtClean="0"/>
              <a:t>First level</a:t>
            </a:r>
          </a:p>
          <a:p>
            <a:pPr lvl="2"/>
            <a:r>
              <a:rPr lang="de-DE" altLang="es-ES" smtClean="0"/>
              <a:t>Second level</a:t>
            </a:r>
          </a:p>
          <a:p>
            <a:pPr lvl="3"/>
            <a:r>
              <a:rPr lang="de-DE" altLang="es-ES" smtClean="0"/>
              <a:t>Third level</a:t>
            </a:r>
          </a:p>
          <a:p>
            <a:pPr lvl="4"/>
            <a:r>
              <a:rPr lang="de-DE" altLang="es-ES" smtClean="0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75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FFFFFF"/>
                </a:solidFill>
                <a:latin typeface="Arial" charset="0"/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7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FFFFFF"/>
                </a:solidFill>
                <a:latin typeface="Arial" charset="0"/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BDD1B4-3293-48E6-B74E-427849C8945C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/>
          </a:p>
        </p:txBody>
      </p:sp>
      <p:pic>
        <p:nvPicPr>
          <p:cNvPr id="1033" name="Picture 8" descr="embl_rgb_petro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t="2136" r="2740" b="2760"/>
          <a:stretch>
            <a:fillRect/>
          </a:stretch>
        </p:blipFill>
        <p:spPr bwMode="auto">
          <a:xfrm>
            <a:off x="7496175" y="6170613"/>
            <a:ext cx="123031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12320" y="6381328"/>
            <a:ext cx="775904" cy="29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http://intranet.esrf.fr/files/live/sites/intranet/files/Directorate/CommunicationUnit/BrandGuidelines/logo%202014/web/ESRF-Logo-RGB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02" y="6208712"/>
            <a:ext cx="554310" cy="6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Genev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Genev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Genev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Genev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Genev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eg"/><Relationship Id="rId5" Type="http://schemas.openxmlformats.org/officeDocument/2006/relationships/image" Target="../media/image2.png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501008"/>
            <a:ext cx="6400800" cy="304800"/>
          </a:xfrm>
        </p:spPr>
        <p:txBody>
          <a:bodyPr/>
          <a:lstStyle/>
          <a:p>
            <a:pPr eaLnBrk="1" hangingPunct="1"/>
            <a:endParaRPr lang="de-DE" altLang="es-E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4413"/>
            <a:ext cx="8431213" cy="685800"/>
          </a:xfrm>
        </p:spPr>
        <p:txBody>
          <a:bodyPr/>
          <a:lstStyle/>
          <a:p>
            <a:pPr eaLnBrk="1" hangingPunct="1"/>
            <a:r>
              <a:rPr lang="es-ES" altLang="en-US" sz="2600" b="1" dirty="0" err="1" smtClean="0"/>
              <a:t>ISPyB</a:t>
            </a:r>
            <a:r>
              <a:rPr lang="es-ES" altLang="en-US" sz="2600" b="1" dirty="0" smtClean="0"/>
              <a:t> </a:t>
            </a:r>
            <a:r>
              <a:rPr lang="es-ES" altLang="en-US" sz="2600" b="1" dirty="0" err="1" smtClean="0"/>
              <a:t>for</a:t>
            </a:r>
            <a:r>
              <a:rPr lang="es-ES" altLang="en-US" sz="2600" b="1" dirty="0" smtClean="0"/>
              <a:t> </a:t>
            </a:r>
            <a:r>
              <a:rPr lang="es-ES" altLang="en-US" sz="2600" b="1" dirty="0" err="1" smtClean="0"/>
              <a:t>BioSAXS</a:t>
            </a:r>
            <a:endParaRPr lang="es-ES" altLang="en-US" sz="2600" b="1" dirty="0"/>
          </a:p>
        </p:txBody>
      </p:sp>
      <p:sp>
        <p:nvSpPr>
          <p:cNvPr id="2" name="AutoShape 2" descr="https://intranet.embl.fr/gr_support/gr_computer_group/logos/logo_ESRF_lar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19"/>
    </mc:Choice>
    <mc:Fallback xmlns="">
      <p:transition advTm="17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with ISPYB</a:t>
            </a:r>
            <a:endParaRPr lang="en-GB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t="31287" r="20306" b="14905"/>
          <a:stretch/>
        </p:blipFill>
        <p:spPr bwMode="auto">
          <a:xfrm>
            <a:off x="899592" y="980728"/>
            <a:ext cx="6526638" cy="419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3450" y="5349556"/>
            <a:ext cx="240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Download 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73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7664" y="1077105"/>
            <a:ext cx="6213101" cy="5031500"/>
            <a:chOff x="913643" y="188643"/>
            <a:chExt cx="8002653" cy="6480717"/>
          </a:xfrm>
        </p:grpSpPr>
        <p:sp>
          <p:nvSpPr>
            <p:cNvPr id="4" name="Parallelogram 3"/>
            <p:cNvSpPr/>
            <p:nvPr/>
          </p:nvSpPr>
          <p:spPr>
            <a:xfrm>
              <a:off x="2057357" y="188643"/>
              <a:ext cx="4800649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tx1"/>
                  </a:solidFill>
                </a:rPr>
                <a:t>Gnom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output file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7144" y="716644"/>
              <a:ext cx="3201061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8 </a:t>
              </a:r>
              <a:r>
                <a:rPr lang="en-US" sz="1050" b="1" dirty="0" err="1" smtClean="0">
                  <a:solidFill>
                    <a:schemeClr val="tx1"/>
                  </a:solidFill>
                </a:rPr>
                <a:t>dammif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runs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428762" y="1289715"/>
              <a:ext cx="2057825" cy="648072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Symbol" pitchFamily="18" charset="2"/>
                </a:rPr>
                <a:t>c</a:t>
              </a:r>
              <a:endParaRPr lang="en-GB" sz="1050" b="1" dirty="0">
                <a:latin typeface="Symbol" pitchFamily="18" charset="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471" y="1412776"/>
              <a:ext cx="2057825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discard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57144" y="2150818"/>
              <a:ext cx="3201061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tx1"/>
                  </a:solidFill>
                </a:rPr>
                <a:t>Pairwise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</a:t>
              </a:r>
              <a:r>
                <a:rPr lang="en-US" sz="1050" b="1" dirty="0" err="1" smtClean="0">
                  <a:solidFill>
                    <a:schemeClr val="tx1"/>
                  </a:solidFill>
                </a:rPr>
                <a:t>supcomb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14439" y="2723889"/>
              <a:ext cx="2286472" cy="720080"/>
              <a:chOff x="1727894" y="3356992"/>
              <a:chExt cx="720080" cy="720080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1727894" y="3356992"/>
                <a:ext cx="720080" cy="720080"/>
              </a:xfrm>
              <a:prstGeom prst="diamon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27894" y="3573016"/>
                <a:ext cx="7200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err="1" smtClean="0">
                    <a:solidFill>
                      <a:schemeClr val="bg1"/>
                    </a:solidFill>
                  </a:rPr>
                  <a:t>nsd</a:t>
                </a:r>
                <a:endParaRPr lang="en-GB" sz="105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858471" y="2890800"/>
              <a:ext cx="2057825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discard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7144" y="3657000"/>
              <a:ext cx="3201061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tx1"/>
                  </a:solidFill>
                </a:rPr>
                <a:t>damaver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7144" y="4230071"/>
              <a:ext cx="3201061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tx1"/>
                  </a:solidFill>
                </a:rPr>
                <a:t>damfilt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57144" y="4803142"/>
              <a:ext cx="3201061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tx1"/>
                  </a:solidFill>
                </a:rPr>
                <a:t>damstart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57144" y="5376213"/>
              <a:ext cx="3201061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tx1"/>
                  </a:solidFill>
                </a:rPr>
                <a:t>dammin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13643" y="5949280"/>
              <a:ext cx="7088064" cy="720080"/>
              <a:chOff x="503758" y="5229200"/>
              <a:chExt cx="1944216" cy="1224136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503758" y="5229200"/>
                <a:ext cx="1944216" cy="122413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/>
              </a:p>
              <a:p>
                <a:pPr algn="ctr"/>
                <a:endParaRPr lang="en-US" sz="1050" b="1" dirty="0" smtClean="0"/>
              </a:p>
              <a:p>
                <a:pPr algn="ctr"/>
                <a:r>
                  <a:rPr lang="en-US" sz="1050" b="1" dirty="0" smtClean="0"/>
                  <a:t>ISPYB</a:t>
                </a:r>
                <a:endParaRPr lang="en-GB" sz="1050" b="1" dirty="0"/>
              </a:p>
            </p:txBody>
          </p:sp>
          <p:sp>
            <p:nvSpPr>
              <p:cNvPr id="23" name="Arc 22"/>
              <p:cNvSpPr/>
              <p:nvPr/>
            </p:nvSpPr>
            <p:spPr>
              <a:xfrm flipV="1">
                <a:off x="503758" y="5373216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  <p:sp>
            <p:nvSpPr>
              <p:cNvPr id="24" name="Arc 23"/>
              <p:cNvSpPr/>
              <p:nvPr/>
            </p:nvSpPr>
            <p:spPr>
              <a:xfrm flipV="1">
                <a:off x="503758" y="5589240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</p:grpSp>
        <p:cxnSp>
          <p:nvCxnSpPr>
            <p:cNvPr id="25" name="Straight Arrow Connector 24"/>
            <p:cNvCxnSpPr>
              <a:stCxn id="4" idx="4"/>
              <a:endCxn id="5" idx="0"/>
            </p:cNvCxnSpPr>
            <p:nvPr/>
          </p:nvCxnSpPr>
          <p:spPr>
            <a:xfrm flipH="1">
              <a:off x="4457680" y="503616"/>
              <a:ext cx="3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2"/>
              <a:endCxn id="9" idx="0"/>
            </p:cNvCxnSpPr>
            <p:nvPr/>
          </p:nvCxnSpPr>
          <p:spPr>
            <a:xfrm>
              <a:off x="4457675" y="1076687"/>
              <a:ext cx="0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1" idx="0"/>
            </p:cNvCxnSpPr>
            <p:nvPr/>
          </p:nvCxnSpPr>
          <p:spPr>
            <a:xfrm>
              <a:off x="4457675" y="1937789"/>
              <a:ext cx="0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2"/>
              <a:endCxn id="14" idx="0"/>
            </p:cNvCxnSpPr>
            <p:nvPr/>
          </p:nvCxnSpPr>
          <p:spPr>
            <a:xfrm>
              <a:off x="4457675" y="2510861"/>
              <a:ext cx="0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2"/>
              <a:endCxn id="17" idx="0"/>
            </p:cNvCxnSpPr>
            <p:nvPr/>
          </p:nvCxnSpPr>
          <p:spPr>
            <a:xfrm>
              <a:off x="4457675" y="3443972"/>
              <a:ext cx="0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2"/>
              <a:endCxn id="18" idx="0"/>
            </p:cNvCxnSpPr>
            <p:nvPr/>
          </p:nvCxnSpPr>
          <p:spPr>
            <a:xfrm>
              <a:off x="4457675" y="4017043"/>
              <a:ext cx="0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2"/>
              <a:endCxn id="19" idx="0"/>
            </p:cNvCxnSpPr>
            <p:nvPr/>
          </p:nvCxnSpPr>
          <p:spPr>
            <a:xfrm>
              <a:off x="4457675" y="4590114"/>
              <a:ext cx="0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22" idx="1"/>
            </p:cNvCxnSpPr>
            <p:nvPr/>
          </p:nvCxnSpPr>
          <p:spPr>
            <a:xfrm>
              <a:off x="4457675" y="5736256"/>
              <a:ext cx="0" cy="2130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9" idx="2"/>
              <a:endCxn id="20" idx="0"/>
            </p:cNvCxnSpPr>
            <p:nvPr/>
          </p:nvCxnSpPr>
          <p:spPr>
            <a:xfrm>
              <a:off x="4457675" y="5163185"/>
              <a:ext cx="0" cy="2130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486588" y="1622760"/>
              <a:ext cx="1371883" cy="8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4" idx="3"/>
              <a:endCxn id="16" idx="1"/>
            </p:cNvCxnSpPr>
            <p:nvPr/>
          </p:nvCxnSpPr>
          <p:spPr>
            <a:xfrm flipV="1">
              <a:off x="5600911" y="3070823"/>
              <a:ext cx="1257560" cy="1310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57940" y="1124747"/>
              <a:ext cx="2286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above cutoff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57940" y="2564907"/>
              <a:ext cx="2286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above cutoff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6879" y="1700810"/>
              <a:ext cx="2286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below cutoff</a:t>
              </a:r>
              <a:endParaRPr lang="en-GB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6879" y="3140971"/>
              <a:ext cx="2286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below cutoff</a:t>
              </a:r>
              <a:endParaRPr lang="en-GB" sz="1200" dirty="0"/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/>
          <a:lstStyle/>
          <a:p>
            <a:r>
              <a:rPr lang="en-US" dirty="0"/>
              <a:t>Data Processing - EDNA</a:t>
            </a:r>
          </a:p>
        </p:txBody>
      </p:sp>
    </p:spTree>
    <p:extLst>
      <p:ext uri="{BB962C8B-B14F-4D97-AF65-F5344CB8AC3E}">
        <p14:creationId xmlns:p14="http://schemas.microsoft.com/office/powerpoint/2010/main" val="89637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with ISPYB</a:t>
            </a:r>
            <a:endParaRPr lang="en-GB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7246" r="19428" b="30216"/>
          <a:stretch/>
        </p:blipFill>
        <p:spPr bwMode="auto">
          <a:xfrm>
            <a:off x="1475205" y="1034219"/>
            <a:ext cx="6106127" cy="478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195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with ISPYB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01" y="1013105"/>
            <a:ext cx="6512719" cy="46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with ISPYB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5" y="824136"/>
            <a:ext cx="537747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4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- EDNA</a:t>
            </a:r>
            <a:endParaRPr lang="en-GB" dirty="0"/>
          </a:p>
        </p:txBody>
      </p:sp>
      <p:pic>
        <p:nvPicPr>
          <p:cNvPr id="6" name="Picture 5" descr="check_026_000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5708" y="1182351"/>
            <a:ext cx="659741" cy="1055586"/>
          </a:xfrm>
          <a:prstGeom prst="rect">
            <a:avLst/>
          </a:prstGeom>
        </p:spPr>
      </p:pic>
      <p:pic>
        <p:nvPicPr>
          <p:cNvPr id="7" name="Picture 6" descr="check_031_000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7726" y="1355170"/>
            <a:ext cx="659741" cy="10555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7636" y="144157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4034" name="AutoShape 2" descr="http://ispyb.esrf.fr:8080/ispyb/user/dataadapter.do?reqCode=getImage&amp;type=guinier&amp;dataCollectionId=14035"/>
          <p:cNvSpPr>
            <a:spLocks noChangeAspect="1" noChangeArrowheads="1"/>
          </p:cNvSpPr>
          <p:nvPr/>
        </p:nvSpPr>
        <p:spPr bwMode="auto">
          <a:xfrm>
            <a:off x="1259681" y="-438150"/>
            <a:ext cx="571500" cy="914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036" name="AutoShape 4" descr="http://ispyb.esrf.fr:8080/ispyb/user/dataadapter.do?reqCode=getImage&amp;type=guinier&amp;dataCollectionId=14035"/>
          <p:cNvSpPr>
            <a:spLocks noChangeAspect="1" noChangeArrowheads="1"/>
          </p:cNvSpPr>
          <p:nvPr/>
        </p:nvSpPr>
        <p:spPr bwMode="auto">
          <a:xfrm>
            <a:off x="1259681" y="-5248276"/>
            <a:ext cx="8201025" cy="1093851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038" name="AutoShape 6" descr="http://ispyb.esrf.fr:8080/ispyb/user/dataadapter.do?reqCode=getImage&amp;type=guinier&amp;dataCollectionId=14035"/>
          <p:cNvSpPr>
            <a:spLocks noChangeAspect="1" noChangeArrowheads="1"/>
          </p:cNvSpPr>
          <p:nvPr/>
        </p:nvSpPr>
        <p:spPr bwMode="auto">
          <a:xfrm>
            <a:off x="1259681" y="-5248276"/>
            <a:ext cx="8201025" cy="1093851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48"/>
          <p:cNvGrpSpPr/>
          <p:nvPr/>
        </p:nvGrpSpPr>
        <p:grpSpPr>
          <a:xfrm>
            <a:off x="2822178" y="1095943"/>
            <a:ext cx="1641812" cy="1555373"/>
            <a:chOff x="2238901" y="913284"/>
            <a:chExt cx="2189083" cy="1296144"/>
          </a:xfrm>
        </p:grpSpPr>
        <p:pic>
          <p:nvPicPr>
            <p:cNvPr id="11" name="Picture 10" descr="Graph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1191" y="913284"/>
              <a:ext cx="1038761" cy="725121"/>
            </a:xfrm>
            <a:prstGeom prst="rect">
              <a:avLst/>
            </a:prstGeom>
          </p:spPr>
        </p:pic>
        <p:pic>
          <p:nvPicPr>
            <p:cNvPr id="12" name="Picture 11" descr="graph5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223" y="1484307"/>
              <a:ext cx="1038761" cy="72512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2411760" y="1633364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38901" y="1129308"/>
              <a:ext cx="9985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pyFai</a:t>
              </a:r>
              <a:endParaRPr lang="en-US" dirty="0"/>
            </a:p>
          </p:txBody>
        </p:sp>
      </p:grpSp>
      <p:grpSp>
        <p:nvGrpSpPr>
          <p:cNvPr id="10" name="Group 50"/>
          <p:cNvGrpSpPr/>
          <p:nvPr/>
        </p:nvGrpSpPr>
        <p:grpSpPr>
          <a:xfrm>
            <a:off x="4256323" y="836715"/>
            <a:ext cx="3003206" cy="2252699"/>
            <a:chOff x="4151095" y="697260"/>
            <a:chExt cx="4004276" cy="1877249"/>
          </a:xfrm>
        </p:grpSpPr>
        <p:grpSp>
          <p:nvGrpSpPr>
            <p:cNvPr id="17" name="Group 49"/>
            <p:cNvGrpSpPr/>
            <p:nvPr/>
          </p:nvGrpSpPr>
          <p:grpSpPr>
            <a:xfrm>
              <a:off x="4151095" y="697260"/>
              <a:ext cx="4004276" cy="1877249"/>
              <a:chOff x="4151095" y="697260"/>
              <a:chExt cx="4004276" cy="1877249"/>
            </a:xfrm>
          </p:grpSpPr>
          <p:grpSp>
            <p:nvGrpSpPr>
              <p:cNvPr id="18" name="Group 26"/>
              <p:cNvGrpSpPr/>
              <p:nvPr/>
            </p:nvGrpSpPr>
            <p:grpSpPr>
              <a:xfrm>
                <a:off x="4151095" y="913284"/>
                <a:ext cx="2221105" cy="1661225"/>
                <a:chOff x="4151095" y="913284"/>
                <a:chExt cx="2221105" cy="1661225"/>
              </a:xfrm>
            </p:grpSpPr>
            <p:pic>
              <p:nvPicPr>
                <p:cNvPr id="13" name="Picture 12" descr="Graph2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333439" y="913284"/>
                  <a:ext cx="1038761" cy="725121"/>
                </a:xfrm>
                <a:prstGeom prst="rect">
                  <a:avLst/>
                </a:prstGeom>
              </p:spPr>
            </p:pic>
            <p:pic>
              <p:nvPicPr>
                <p:cNvPr id="14" name="Picture 13" descr="Graph3.pn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333439" y="1849388"/>
                  <a:ext cx="1038761" cy="725121"/>
                </a:xfrm>
                <a:prstGeom prst="rect">
                  <a:avLst/>
                </a:prstGeom>
              </p:spPr>
            </p:pic>
            <p:sp>
              <p:nvSpPr>
                <p:cNvPr id="25" name="Right Arrow 24"/>
                <p:cNvSpPr/>
                <p:nvPr/>
              </p:nvSpPr>
              <p:spPr>
                <a:xfrm>
                  <a:off x="4612412" y="1705372"/>
                  <a:ext cx="432048" cy="288032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151095" y="913284"/>
                  <a:ext cx="1386278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Select</a:t>
                  </a:r>
                </a:p>
                <a:p>
                  <a:pPr algn="ctr"/>
                  <a:r>
                    <a:rPr lang="en-US" dirty="0"/>
                    <a:t>Average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5652121" y="697260"/>
                <a:ext cx="250325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 buffer</a:t>
                </a:r>
              </a:p>
              <a:p>
                <a:r>
                  <a:rPr lang="en-US" dirty="0"/>
                  <a:t>e.g. frame 1-456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5599563" y="1768088"/>
              <a:ext cx="19902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544 samples</a:t>
              </a:r>
            </a:p>
          </p:txBody>
        </p:sp>
      </p:grpSp>
      <p:grpSp>
        <p:nvGrpSpPr>
          <p:cNvPr id="19" name="Group 56"/>
          <p:cNvGrpSpPr/>
          <p:nvPr/>
        </p:nvGrpSpPr>
        <p:grpSpPr>
          <a:xfrm>
            <a:off x="6142885" y="1787220"/>
            <a:ext cx="1867735" cy="1391627"/>
            <a:chOff x="6666511" y="1489348"/>
            <a:chExt cx="2490313" cy="1159689"/>
          </a:xfrm>
        </p:grpSpPr>
        <p:grpSp>
          <p:nvGrpSpPr>
            <p:cNvPr id="24" name="Group 51"/>
            <p:cNvGrpSpPr/>
            <p:nvPr/>
          </p:nvGrpSpPr>
          <p:grpSpPr>
            <a:xfrm>
              <a:off x="6666511" y="1552064"/>
              <a:ext cx="2477489" cy="1096973"/>
              <a:chOff x="6666511" y="1552064"/>
              <a:chExt cx="2477489" cy="1096973"/>
            </a:xfrm>
          </p:grpSpPr>
          <p:pic>
            <p:nvPicPr>
              <p:cNvPr id="15" name="Picture 14" descr="graph7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85859" y="1561356"/>
                <a:ext cx="1558141" cy="1087681"/>
              </a:xfrm>
              <a:prstGeom prst="rect">
                <a:avLst/>
              </a:prstGeom>
            </p:spPr>
          </p:pic>
          <p:sp>
            <p:nvSpPr>
              <p:cNvPr id="31" name="Right Arrow 30"/>
              <p:cNvSpPr/>
              <p:nvPr/>
            </p:nvSpPr>
            <p:spPr>
              <a:xfrm>
                <a:off x="7092280" y="1993404"/>
                <a:ext cx="432048" cy="28803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66511" y="1552064"/>
                <a:ext cx="13918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Subtract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8397641" y="1489348"/>
              <a:ext cx="7591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544</a:t>
              </a:r>
            </a:p>
          </p:txBody>
        </p:sp>
      </p:grpSp>
      <p:grpSp>
        <p:nvGrpSpPr>
          <p:cNvPr id="27" name="Group 57"/>
          <p:cNvGrpSpPr/>
          <p:nvPr/>
        </p:nvGrpSpPr>
        <p:grpSpPr>
          <a:xfrm>
            <a:off x="6268414" y="3417852"/>
            <a:ext cx="1646836" cy="2567807"/>
            <a:chOff x="6833887" y="2848208"/>
            <a:chExt cx="2195781" cy="2139839"/>
          </a:xfrm>
        </p:grpSpPr>
        <p:grpSp>
          <p:nvGrpSpPr>
            <p:cNvPr id="28" name="Group 52"/>
            <p:cNvGrpSpPr/>
            <p:nvPr/>
          </p:nvGrpSpPr>
          <p:grpSpPr>
            <a:xfrm>
              <a:off x="6833887" y="2848208"/>
              <a:ext cx="2195781" cy="2139839"/>
              <a:chOff x="6833887" y="2848208"/>
              <a:chExt cx="2195781" cy="2139839"/>
            </a:xfrm>
          </p:grpSpPr>
          <p:pic>
            <p:nvPicPr>
              <p:cNvPr id="21" name="Picture 20" descr="guinier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64288" y="3433564"/>
                <a:ext cx="1865380" cy="1554483"/>
              </a:xfrm>
              <a:prstGeom prst="rect">
                <a:avLst/>
              </a:prstGeom>
            </p:spPr>
          </p:pic>
          <p:sp>
            <p:nvSpPr>
              <p:cNvPr id="34" name="Right Arrow 33"/>
              <p:cNvSpPr/>
              <p:nvPr/>
            </p:nvSpPr>
            <p:spPr>
              <a:xfrm>
                <a:off x="7884368" y="2929508"/>
                <a:ext cx="432048" cy="28803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33887" y="2848208"/>
                <a:ext cx="11182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autorg</a:t>
                </a:r>
                <a:endParaRPr lang="en-US" dirty="0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7956376" y="4297660"/>
              <a:ext cx="7591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544</a:t>
              </a:r>
            </a:p>
          </p:txBody>
        </p:sp>
      </p:grpSp>
      <p:grpSp>
        <p:nvGrpSpPr>
          <p:cNvPr id="30" name="Group 54"/>
          <p:cNvGrpSpPr/>
          <p:nvPr/>
        </p:nvGrpSpPr>
        <p:grpSpPr>
          <a:xfrm>
            <a:off x="4517996" y="4293098"/>
            <a:ext cx="2325344" cy="1468963"/>
            <a:chOff x="4499992" y="3577580"/>
            <a:chExt cx="3100458" cy="1224136"/>
          </a:xfrm>
        </p:grpSpPr>
        <p:sp>
          <p:nvSpPr>
            <p:cNvPr id="37" name="Right Arrow 36"/>
            <p:cNvSpPr/>
            <p:nvPr/>
          </p:nvSpPr>
          <p:spPr>
            <a:xfrm>
              <a:off x="6484620" y="4153644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32445" y="3640296"/>
              <a:ext cx="17680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peak finder</a:t>
              </a:r>
            </a:p>
          </p:txBody>
        </p:sp>
        <p:pic>
          <p:nvPicPr>
            <p:cNvPr id="46" name="Picture 45" descr="graph7.pn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99992" y="3714035"/>
              <a:ext cx="1558141" cy="1087681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5267207" y="3577580"/>
              <a:ext cx="4172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3" name="Group 55"/>
          <p:cNvGrpSpPr/>
          <p:nvPr/>
        </p:nvGrpSpPr>
        <p:grpSpPr>
          <a:xfrm>
            <a:off x="1169623" y="2996952"/>
            <a:ext cx="3377326" cy="3369974"/>
            <a:chOff x="35496" y="2497460"/>
            <a:chExt cx="4503101" cy="2808312"/>
          </a:xfrm>
        </p:grpSpPr>
        <p:pic>
          <p:nvPicPr>
            <p:cNvPr id="20" name="Picture 19" descr="gnom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717" y="3721596"/>
              <a:ext cx="1901011" cy="1584176"/>
            </a:xfrm>
            <a:prstGeom prst="rect">
              <a:avLst/>
            </a:prstGeom>
          </p:spPr>
        </p:pic>
        <p:pic>
          <p:nvPicPr>
            <p:cNvPr id="16" name="Picture 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4" t="30413" r="23665" b="31677"/>
            <a:stretch/>
          </p:blipFill>
          <p:spPr bwMode="auto">
            <a:xfrm>
              <a:off x="35496" y="2497460"/>
              <a:ext cx="2520280" cy="1487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ight Arrow 39"/>
            <p:cNvSpPr/>
            <p:nvPr/>
          </p:nvSpPr>
          <p:spPr>
            <a:xfrm>
              <a:off x="3585206" y="4297660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95465" y="2713484"/>
              <a:ext cx="1443132" cy="1231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autorg</a:t>
              </a:r>
              <a:endParaRPr lang="en-US" dirty="0"/>
            </a:p>
            <a:p>
              <a:pPr algn="ctr"/>
              <a:r>
                <a:rPr lang="en-US" dirty="0" err="1"/>
                <a:t>datgnom</a:t>
              </a:r>
              <a:endParaRPr lang="en-US" dirty="0"/>
            </a:p>
            <a:p>
              <a:pPr algn="ctr"/>
              <a:r>
                <a:rPr lang="en-US" dirty="0" err="1"/>
                <a:t>dammif</a:t>
              </a:r>
              <a:endParaRPr lang="en-US" dirty="0"/>
            </a:p>
            <a:p>
              <a:pPr algn="ctr"/>
              <a:r>
                <a:rPr lang="en-US" dirty="0" err="1"/>
                <a:t>damaver</a:t>
              </a:r>
              <a:endParaRPr lang="en-US" dirty="0"/>
            </a:p>
            <a:p>
              <a:pPr algn="ctr"/>
              <a:r>
                <a:rPr lang="en-US" dirty="0" err="1"/>
                <a:t>dammin</a:t>
              </a:r>
              <a:endParaRPr lang="en-US" dirty="0"/>
            </a:p>
          </p:txBody>
        </p:sp>
        <p:pic>
          <p:nvPicPr>
            <p:cNvPr id="45" name="Picture 44" descr="guinier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1640" y="3145532"/>
              <a:ext cx="1865380" cy="155448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2555776" y="4153644"/>
              <a:ext cx="4172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29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16086" y="5260166"/>
            <a:ext cx="7284306" cy="689114"/>
            <a:chOff x="503758" y="5229200"/>
            <a:chExt cx="1944216" cy="1224136"/>
          </a:xfrm>
        </p:grpSpPr>
        <p:sp>
          <p:nvSpPr>
            <p:cNvPr id="19" name="Can 18"/>
            <p:cNvSpPr/>
            <p:nvPr/>
          </p:nvSpPr>
          <p:spPr>
            <a:xfrm>
              <a:off x="503758" y="5229200"/>
              <a:ext cx="1944216" cy="12241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/>
            </a:p>
            <a:p>
              <a:pPr algn="ctr"/>
              <a:endParaRPr lang="en-US" sz="1050" b="1" dirty="0" smtClean="0"/>
            </a:p>
            <a:p>
              <a:pPr algn="ctr"/>
              <a:r>
                <a:rPr lang="en-US" sz="1050" b="1" dirty="0" smtClean="0"/>
                <a:t>ISPYB</a:t>
              </a:r>
              <a:endParaRPr lang="en-GB" sz="1050" b="1" dirty="0"/>
            </a:p>
          </p:txBody>
        </p:sp>
        <p:sp>
          <p:nvSpPr>
            <p:cNvPr id="21" name="Arc 20"/>
            <p:cNvSpPr/>
            <p:nvPr/>
          </p:nvSpPr>
          <p:spPr>
            <a:xfrm flipV="1">
              <a:off x="503758" y="5373216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  <p:sp>
          <p:nvSpPr>
            <p:cNvPr id="23" name="Arc 22"/>
            <p:cNvSpPr/>
            <p:nvPr/>
          </p:nvSpPr>
          <p:spPr>
            <a:xfrm flipV="1">
              <a:off x="503758" y="5589240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- EDNA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27121" y="836712"/>
            <a:ext cx="5004048" cy="3888432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eneva" charset="-128"/>
            </a:endParaRPr>
          </a:p>
        </p:txBody>
      </p:sp>
      <p:sp>
        <p:nvSpPr>
          <p:cNvPr id="84" name="Parallelogram 83"/>
          <p:cNvSpPr/>
          <p:nvPr/>
        </p:nvSpPr>
        <p:spPr>
          <a:xfrm>
            <a:off x="1249777" y="4866407"/>
            <a:ext cx="5050415" cy="206028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HDF5 file</a:t>
            </a:r>
            <a:endParaRPr lang="en-GB" sz="1050" b="1" dirty="0"/>
          </a:p>
        </p:txBody>
      </p:sp>
      <p:cxnSp>
        <p:nvCxnSpPr>
          <p:cNvPr id="69" name="Shape 35"/>
          <p:cNvCxnSpPr/>
          <p:nvPr/>
        </p:nvCxnSpPr>
        <p:spPr>
          <a:xfrm rot="16200000" flipH="1">
            <a:off x="2924237" y="4462658"/>
            <a:ext cx="429297" cy="378204"/>
          </a:xfrm>
          <a:prstGeom prst="bentConnector3">
            <a:avLst>
              <a:gd name="adj1" fmla="val -325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35896" y="3161769"/>
            <a:ext cx="0" cy="17046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59658" y="940548"/>
            <a:ext cx="4470943" cy="3925861"/>
            <a:chOff x="359658" y="940547"/>
            <a:chExt cx="4470943" cy="4270907"/>
          </a:xfrm>
        </p:grpSpPr>
        <p:sp>
          <p:nvSpPr>
            <p:cNvPr id="14" name="Rectangle 13"/>
            <p:cNvSpPr/>
            <p:nvPr/>
          </p:nvSpPr>
          <p:spPr>
            <a:xfrm>
              <a:off x="565645" y="4654980"/>
              <a:ext cx="2384136" cy="2562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/>
                <a:t>A</a:t>
              </a:r>
              <a:r>
                <a:rPr lang="en-US" sz="1050" b="1" dirty="0" err="1" smtClean="0"/>
                <a:t>utoRg</a:t>
              </a:r>
              <a:endParaRPr lang="en-GB" sz="1050" b="1" dirty="0"/>
            </a:p>
          </p:txBody>
        </p:sp>
        <p:sp>
          <p:nvSpPr>
            <p:cNvPr id="4" name="Parallelogram 3"/>
            <p:cNvSpPr/>
            <p:nvPr/>
          </p:nvSpPr>
          <p:spPr>
            <a:xfrm>
              <a:off x="1201073" y="940547"/>
              <a:ext cx="3010887" cy="256205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Single frame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3800" y="1462239"/>
              <a:ext cx="2885433" cy="2562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Compare to 1</a:t>
              </a:r>
              <a:r>
                <a:rPr lang="en-US" sz="1050" b="1" baseline="30000" dirty="0" smtClean="0">
                  <a:solidFill>
                    <a:schemeClr val="tx1"/>
                  </a:solidFill>
                </a:rPr>
                <a:t>st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frame using </a:t>
              </a:r>
              <a:r>
                <a:rPr lang="en-US" sz="1050" b="1" dirty="0" err="1" smtClean="0">
                  <a:solidFill>
                    <a:schemeClr val="tx1"/>
                  </a:solidFill>
                </a:rPr>
                <a:t>datcmp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2133348" y="1939203"/>
              <a:ext cx="1129083" cy="46117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p</a:t>
              </a:r>
              <a:endParaRPr lang="en-GB" sz="105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8797" y="2592556"/>
              <a:ext cx="1881804" cy="2049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Include in Buffer</a:t>
              </a:r>
              <a:endParaRPr lang="en-GB" sz="105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9658" y="3759336"/>
              <a:ext cx="1755831" cy="2049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Subtract buffer</a:t>
              </a:r>
              <a:endParaRPr lang="en-GB" sz="1050" b="1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1412140" y="3132856"/>
              <a:ext cx="2634009" cy="22413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Averaged </a:t>
              </a:r>
              <a:r>
                <a:rPr lang="en-US" sz="1050" b="1" dirty="0" smtClean="0"/>
                <a:t>buffer</a:t>
              </a:r>
              <a:endParaRPr lang="en-GB" sz="1050" b="1" dirty="0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440709" y="4212976"/>
              <a:ext cx="2634009" cy="22413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Subtracted file</a:t>
              </a:r>
              <a:endParaRPr lang="en-GB" sz="1050" b="1" dirty="0"/>
            </a:p>
          </p:txBody>
        </p:sp>
        <p:cxnSp>
          <p:nvCxnSpPr>
            <p:cNvPr id="29" name="Straight Arrow Connector 28"/>
            <p:cNvCxnSpPr>
              <a:stCxn id="4" idx="4"/>
              <a:endCxn id="5" idx="0"/>
            </p:cNvCxnSpPr>
            <p:nvPr/>
          </p:nvCxnSpPr>
          <p:spPr>
            <a:xfrm>
              <a:off x="2706517" y="1196752"/>
              <a:ext cx="0" cy="2654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2"/>
              <a:endCxn id="6" idx="0"/>
            </p:cNvCxnSpPr>
            <p:nvPr/>
          </p:nvCxnSpPr>
          <p:spPr>
            <a:xfrm flipH="1">
              <a:off x="2697890" y="1718444"/>
              <a:ext cx="8627" cy="2207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6" idx="1"/>
              <a:endCxn id="10" idx="0"/>
            </p:cNvCxnSpPr>
            <p:nvPr/>
          </p:nvCxnSpPr>
          <p:spPr>
            <a:xfrm rot="10800000" flipV="1">
              <a:off x="1237574" y="2169788"/>
              <a:ext cx="895774" cy="158954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6" idx="3"/>
              <a:endCxn id="7" idx="0"/>
            </p:cNvCxnSpPr>
            <p:nvPr/>
          </p:nvCxnSpPr>
          <p:spPr>
            <a:xfrm>
              <a:off x="3262431" y="2169790"/>
              <a:ext cx="627268" cy="42276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12" idx="0"/>
            </p:cNvCxnSpPr>
            <p:nvPr/>
          </p:nvCxnSpPr>
          <p:spPr>
            <a:xfrm rot="5400000">
              <a:off x="3141754" y="2384911"/>
              <a:ext cx="335336" cy="1160554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15" idx="0"/>
            </p:cNvCxnSpPr>
            <p:nvPr/>
          </p:nvCxnSpPr>
          <p:spPr>
            <a:xfrm>
              <a:off x="1757713" y="3974197"/>
              <a:ext cx="1" cy="2387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5" idx="4"/>
              <a:endCxn id="14" idx="0"/>
            </p:cNvCxnSpPr>
            <p:nvPr/>
          </p:nvCxnSpPr>
          <p:spPr>
            <a:xfrm flipH="1">
              <a:off x="1757713" y="4437112"/>
              <a:ext cx="1" cy="2178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425494" y="1863735"/>
              <a:ext cx="1254536" cy="19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&lt; 0.01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3848" y="1840646"/>
              <a:ext cx="1254536" cy="19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≥ 0.01 </a:t>
              </a:r>
              <a:endParaRPr lang="en-GB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835696" y="3356992"/>
              <a:ext cx="0" cy="4023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hape 35"/>
            <p:cNvCxnSpPr/>
            <p:nvPr/>
          </p:nvCxnSpPr>
          <p:spPr>
            <a:xfrm>
              <a:off x="1235727" y="2695038"/>
              <a:ext cx="627268" cy="422768"/>
            </a:xfrm>
            <a:prstGeom prst="bentConnector2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271966" y="2426013"/>
              <a:ext cx="1254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First time?</a:t>
              </a:r>
              <a:endParaRPr lang="en-GB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757538" y="4911185"/>
              <a:ext cx="176" cy="300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6300192" y="2143330"/>
            <a:ext cx="2499774" cy="2775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SAXSAnalysis</a:t>
            </a:r>
            <a:endParaRPr lang="en-GB" sz="1050" b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573207" y="2459094"/>
            <a:ext cx="0" cy="2801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00192" y="1460336"/>
            <a:ext cx="2499774" cy="2775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Peak detection</a:t>
            </a:r>
            <a:endParaRPr lang="en-GB" sz="1050" b="1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889699" y="5072435"/>
            <a:ext cx="0" cy="187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7"/>
          <p:cNvCxnSpPr>
            <a:stCxn id="92" idx="1"/>
          </p:cNvCxnSpPr>
          <p:nvPr/>
        </p:nvCxnSpPr>
        <p:spPr>
          <a:xfrm rot="10800000" flipV="1">
            <a:off x="5652120" y="1599115"/>
            <a:ext cx="648072" cy="3267294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73207" y="1770908"/>
            <a:ext cx="0" cy="3511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35"/>
          <p:cNvCxnSpPr>
            <a:endCxn id="92" idx="0"/>
          </p:cNvCxnSpPr>
          <p:nvPr/>
        </p:nvCxnSpPr>
        <p:spPr>
          <a:xfrm>
            <a:off x="5231169" y="1058301"/>
            <a:ext cx="2318910" cy="402035"/>
          </a:xfrm>
          <a:prstGeom prst="bentConnector2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HPLC - ISPyB OVERVIEW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0722" name="AutoShape 2" descr="data:image/jpeg;base64,/9j/4AAQSkZJRgABAQAAAQABAAD/2wCEAAkGBxQQEBQQEBQWFhQXFxYZGRQXGR4ZIRceHh0iIiAZGx8cKCghHBonJx0XLTEjMSksOjA6IyYzOz03NygtLisBCgoKDg0OGhAQGzclICQ3ODQyNzgwODQ0Niw0NTUsMSwvLDYsLCw2LDc0LDQ0NCw0LDQsLDQsLCwsLSwsLCwsLP/AABEIADYAhAMBEQACEQEDEQH/xAAbAAEAAwADAQAAAAAAAAAAAAAABAUGAgMHAf/EADYQAAIBAwEGBQIFAQkAAAAAAAECAwAEERIFBiEiMVETFDJBYVJxB0KBkdEjQ0RVYnKhorHB/8QAGQEBAAMBAQAAAAAAAAAAAAAAAAECBAMF/8QAJxEAAgIBAwMEAgMAAAAAAAAAAAECERIDITFRYfAEEzJBIoEFkcH/2gAMAwEAAhEDEQA/APcaAUAoBQCgFAKAUAoBQHCSZVxqYDJwMnGT2Hc1DaXJFmduNvmfx4LcFJEBw7YA5Tg9enxmsr9Q55Rhs0cnqXaR8t9vtAIIbnLySdXUggAthenU/aoWu4Yxnu2FqY0pGjjlViQrAkcCAc4+D2rWmnwdbOdSSKAUAoBQCgFAKAUAoBQCgKS626GeW3gyZ1U6cjgSPb71nlrptwjycnqbtLkzu1SHSA7RZ0ky/BVHFMjifpP2rJq1JRets/8ADlLdLMl34kJuvNKEhPR0UZPNy4PVvnNdJ5fn7ipFpXvlwcbESAWvlFEkIJy7qMg6ub/TgdMVEMlh7atERvbHg6NnEILhrBneXI4MB6cnJX6j96rp1HJ6W7IjteHJf2u3gjRW9xkTsBqwOAJ6A/JrTHXSahPlnValUpcl5Wk6igPNt1DtS/tUuhfIgYsNJhU4wcdf0oDW7vWF5Ezm7uVnUgaQsYTSfc8OvtQGQ/DHfC4u7iWC8YNqXXCdIX0sVccOvt+xoCZ+K29c9ksUdmQJWDyOcBtMaYHQ9Mluv+U0BJ3o2vcrDs5YJRG9zJGjuVDeqPOcH5oDo29DtSyge6W9jlEQLNG8IUMB7ZB/igO7fLeWaOxs7q3OgzSwBgQG5XUkrx/7oDb0AoDIXrMbi4WSIRRmNgbgKc49jq6HPTFYZ25yTVKuTO7ydqu5AiBSCAW8Yuhrc6mQnQcjlH0D3ya5K4wjgsv15RXhLFWdvhost20T+O5BzCVJzzcc/Vp+KmkpTcXb6Clcq3PjRq72jTN5dxjEQUjHNwI+nV80pNwcni+g2bjexxmy8VyJ4xbLqU6whGo5PKfrHvkf+1DuUZZrH9eWHunaol2ZZZrZY4hNGEUC4KnOPc56Lp7GukW1OCStdSyu1SvubGt5oFAeTfh/uxPcWEcsd/PCpL/0kAwMMRwz3oD0DdvY0loriW6luSxBBkxy4HQY70B5TsQeWsbLai/3e7mSX5ikbDZ74OMfc0BYbzt5tdsXvWOJFtYj7EqcyEfrgfqaAt99LcywbHjV2jLTRASL1X+keIz70Bz3i3Dma2kLbRuJAql9E2ko2kZwwGOHD3zQFdvdtM3extnXBUIXuIMqowBgMOA9hw6UB6tQCgMfdqVubhmlEo0Nm2yckY9OOnDrw41gltqSbd7cGd/J732Kue5QQ258ZbIF3AUsw1cRzjuB88PmqKLlCOLx85O/p/Ra/qY3oxe3NE15A0l2qx+XbBzMS31e/bV8VNpymkse5n+5fRxDhWtFZBcn2mBb6ug76fmotJwtZdyL+P2cH5I7kvILoalGgFuXiec9u3Coe0ZW8vORwnvZKtV1T2zLKIRoXFvk5A7Y6HV88a6R3nBp12LL5Leuxsq3mgUBgrH8OpIEEcO0blEGcKoUAZoC+3c3eltHZ5Lya4DKAFkxhePUY96Aj7P3Mji2fJs4uzJIZDrIAILHPD7GgOMW5MabMbZiyMFYHMmBkknJOOlAdu391BdQ20YneJrdlZJEAzlV0g8elAV024kkw8O52jdyRH1R5VdQ7EgdKAsd4tz4ru1itEYwpEysmgZxpBAHH79aArTuPcf4pd/8aA2NpEUjRCxYqqqXPVsDGo/JoDIyPGby4WFWSfQ+JWblBxxbH5QR7157cfdkoqn1M22brkqdtWkUkdsb4NcMGfS0b8NORyEj1/bh96q9TGMc/wAjf6P+U1/RQag/l+/67ltelwbrzMgliH9kjjUMty8B6MVad/nm7XTzgwO98naPlmXItTbSCGInjG7jLHVzHB9eaRv8MHS6BXtjsiLaOhW58oDA4Iy8j4GnJ5QT6DVItVL29n3IVU8diSrxi7thOrSTaUzKrcpP5Tj82O9XuPuRy3fUnbJXybWvQNIoBQCgFAKAUAoBQCgFARr2xWVHRhjWMEjr+9UnBSTT+ysopqjO3eybi2WKOy5l1MzFtPU4wTnovXpWWWlqaaUdI5OEopKJCi8Pxrrymvx8NjXjT6ufGf8AbNc1jlP2+fLKKrePJ8n0eJaec1eNw9GnGNfLnHDPfFRKsoe5z5QdXHLkn22yri4E0d5yoWBUrp6gniMdVx3/AJrrHS1NTKOpwXUJStSNBYWCQxpGozoGATxP71qhBQSS+jrGKSolVcsKAUAoBQCgFAKAUAoBQCgFAV20tkJNHIgARpMZdQMnHfuK5amjGSa4spKCaZ82ZsZIY40YBymcOwGRk54dhUaejGEUuaEYJJIsq7FxQCgFAf/Z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hpl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390" y="481039"/>
            <a:ext cx="5562618" cy="55795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1670" y="908720"/>
            <a:ext cx="3942438" cy="1080120"/>
          </a:xfrm>
          <a:prstGeom prst="rect">
            <a:avLst/>
          </a:prstGeom>
          <a:noFill/>
          <a:ln>
            <a:solidFill>
              <a:srgbClr val="13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652120" y="1196752"/>
            <a:ext cx="156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information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09682" y="2276872"/>
            <a:ext cx="5454606" cy="3384376"/>
          </a:xfrm>
          <a:prstGeom prst="rect">
            <a:avLst/>
          </a:prstGeom>
          <a:noFill/>
          <a:ln>
            <a:solidFill>
              <a:srgbClr val="ED7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42030" y="2915652"/>
            <a:ext cx="156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547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HPLC - ISPyB OVERVIEW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0722" name="AutoShape 2" descr="data:image/jpeg;base64,/9j/4AAQSkZJRgABAQAAAQABAAD/2wCEAAkGBxQQEBQQEBQWFhQXFxYZGRQXGR4ZIRceHh0iIiAZGx8cKCghHBonJx0XLTEjMSksOjA6IyYzOz03NygtLisBCgoKDg0OGhAQGzclICQ3ODQyNzgwODQ0Niw0NTUsMSwvLDYsLCw2LDc0LDQ0NCw0LDQsLDQsLCwsLSwsLCwsLP/AABEIADYAhAMBEQACEQEDEQH/xAAbAAEAAwADAQAAAAAAAAAAAAAABAUGAgMHAf/EADYQAAIBAwEGBQIFAQkAAAAAAAECAwAEERIFBiEiMVETFDJBYVJxB0KBkdEjQ0RVYnKhorHB/8QAGQEBAAMBAQAAAAAAAAAAAAAAAAECBAMF/8QAJxEAAgIBAwMEAgMAAAAAAAAAAAECERIDITFRYfAEEzJBIoEFkcH/2gAMAwEAAhEDEQA/APcaAUAoBQCgFAKAUAoBQHCSZVxqYDJwMnGT2Hc1DaXJFmduNvmfx4LcFJEBw7YA5Tg9enxmsr9Q55Rhs0cnqXaR8t9vtAIIbnLySdXUggAthenU/aoWu4Yxnu2FqY0pGjjlViQrAkcCAc4+D2rWmnwdbOdSSKAUAoBQCgFAKAUAoBQCgKS626GeW3gyZ1U6cjgSPb71nlrptwjycnqbtLkzu1SHSA7RZ0ky/BVHFMjifpP2rJq1JRets/8ADlLdLMl34kJuvNKEhPR0UZPNy4PVvnNdJ5fn7ipFpXvlwcbESAWvlFEkIJy7qMg6ub/TgdMVEMlh7atERvbHg6NnEILhrBneXI4MB6cnJX6j96rp1HJ6W7IjteHJf2u3gjRW9xkTsBqwOAJ6A/JrTHXSahPlnValUpcl5Wk6igPNt1DtS/tUuhfIgYsNJhU4wcdf0oDW7vWF5Ezm7uVnUgaQsYTSfc8OvtQGQ/DHfC4u7iWC8YNqXXCdIX0sVccOvt+xoCZ+K29c9ksUdmQJWDyOcBtMaYHQ9Mluv+U0BJ3o2vcrDs5YJRG9zJGjuVDeqPOcH5oDo29DtSyge6W9jlEQLNG8IUMB7ZB/igO7fLeWaOxs7q3OgzSwBgQG5XUkrx/7oDb0AoDIXrMbi4WSIRRmNgbgKc49jq6HPTFYZ25yTVKuTO7ydqu5AiBSCAW8Yuhrc6mQnQcjlH0D3ya5K4wjgsv15RXhLFWdvhost20T+O5BzCVJzzcc/Vp+KmkpTcXb6Clcq3PjRq72jTN5dxjEQUjHNwI+nV80pNwcni+g2bjexxmy8VyJ4xbLqU6whGo5PKfrHvkf+1DuUZZrH9eWHunaol2ZZZrZY4hNGEUC4KnOPc56Lp7GukW1OCStdSyu1SvubGt5oFAeTfh/uxPcWEcsd/PCpL/0kAwMMRwz3oD0DdvY0loriW6luSxBBkxy4HQY70B5TsQeWsbLai/3e7mSX5ikbDZ74OMfc0BYbzt5tdsXvWOJFtYj7EqcyEfrgfqaAt99LcywbHjV2jLTRASL1X+keIz70Bz3i3Dma2kLbRuJAql9E2ko2kZwwGOHD3zQFdvdtM3extnXBUIXuIMqowBgMOA9hw6UB6tQCgMfdqVubhmlEo0Nm2yckY9OOnDrw41gltqSbd7cGd/J732Kue5QQ258ZbIF3AUsw1cRzjuB88PmqKLlCOLx85O/p/Ra/qY3oxe3NE15A0l2qx+XbBzMS31e/bV8VNpymkse5n+5fRxDhWtFZBcn2mBb6ug76fmotJwtZdyL+P2cH5I7kvILoalGgFuXiec9u3Coe0ZW8vORwnvZKtV1T2zLKIRoXFvk5A7Y6HV88a6R3nBp12LL5Leuxsq3mgUBgrH8OpIEEcO0blEGcKoUAZoC+3c3eltHZ5Lya4DKAFkxhePUY96Aj7P3Mji2fJs4uzJIZDrIAILHPD7GgOMW5MabMbZiyMFYHMmBkknJOOlAdu391BdQ20YneJrdlZJEAzlV0g8elAV024kkw8O52jdyRH1R5VdQ7EgdKAsd4tz4ru1itEYwpEysmgZxpBAHH79aArTuPcf4pd/8aA2NpEUjRCxYqqqXPVsDGo/JoDIyPGby4WFWSfQ+JWblBxxbH5QR7157cfdkoqn1M22brkqdtWkUkdsb4NcMGfS0b8NORyEj1/bh96q9TGMc/wAjf6P+U1/RQag/l+/67ltelwbrzMgliH9kjjUMty8B6MVad/nm7XTzgwO98naPlmXItTbSCGInjG7jLHVzHB9eaRv8MHS6BXtjsiLaOhW58oDA4Iy8j4GnJ5QT6DVItVL29n3IVU8diSrxi7thOrSTaUzKrcpP5Tj82O9XuPuRy3fUnbJXybWvQNIoBQCgFAKAUAoBQCgFARr2xWVHRhjWMEjr+9UnBSTT+ysopqjO3eybi2WKOy5l1MzFtPU4wTnovXpWWWlqaaUdI5OEopKJCi8Pxrrymvx8NjXjT6ufGf8AbNc1jlP2+fLKKrePJ8n0eJaec1eNw9GnGNfLnHDPfFRKsoe5z5QdXHLkn22yri4E0d5yoWBUrp6gniMdVx3/AJrrHS1NTKOpwXUJStSNBYWCQxpGozoGATxP71qhBQSS+jrGKSolVcsKAUAoBQCgFAKAUAoBQCgFAV20tkJNHIgARpMZdQMnHfuK5amjGSa4spKCaZ82ZsZIY40YBymcOwGRk54dhUaejGEUuaEYJJIsq7FxQCgFAf/Z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hpl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670" y="870734"/>
            <a:ext cx="5562618" cy="50065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42030" y="2915652"/>
            <a:ext cx="167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single frame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247964" y="2420888"/>
            <a:ext cx="0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89802" y="3789040"/>
            <a:ext cx="3456384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020272" y="3113093"/>
            <a:ext cx="167418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Forward scattering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Radius of gyration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Mass estimate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131840" y="2996952"/>
            <a:ext cx="102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Robust R</a:t>
            </a:r>
            <a:r>
              <a:rPr lang="en-US" baseline="-25000" dirty="0"/>
              <a:t>G</a:t>
            </a:r>
            <a:endParaRPr lang="en-GB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709682" y="5301208"/>
            <a:ext cx="3618402" cy="648072"/>
          </a:xfrm>
          <a:prstGeom prst="rect">
            <a:avLst/>
          </a:prstGeom>
          <a:noFill/>
          <a:ln>
            <a:solidFill>
              <a:srgbClr val="ED7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1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HPLC - ISPyB OVERVIEW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0722" name="AutoShape 2" descr="data:image/jpeg;base64,/9j/4AAQSkZJRgABAQAAAQABAAD/2wCEAAkGBxQQEBQQEBQWFhQXFxYZGRQXGR4ZIRceHh0iIiAZGx8cKCghHBonJx0XLTEjMSksOjA6IyYzOz03NygtLisBCgoKDg0OGhAQGzclICQ3ODQyNzgwODQ0Niw0NTUsMSwvLDYsLCw2LDc0LDQ0NCw0LDQsLDQsLCwsLSwsLCwsLP/AABEIADYAhAMBEQACEQEDEQH/xAAbAAEAAwADAQAAAAAAAAAAAAAABAUGAgMHAf/EADYQAAIBAwEGBQIFAQkAAAAAAAECAwAEERIFBiEiMVETFDJBYVJxB0KBkdEjQ0RVYnKhorHB/8QAGQEBAAMBAQAAAAAAAAAAAAAAAAECBAMF/8QAJxEAAgIBAwMEAgMAAAAAAAAAAAECERIDITFRYfAEEzJBIoEFkcH/2gAMAwEAAhEDEQA/APcaAUAoBQCgFAKAUAoBQHCSZVxqYDJwMnGT2Hc1DaXJFmduNvmfx4LcFJEBw7YA5Tg9enxmsr9Q55Rhs0cnqXaR8t9vtAIIbnLySdXUggAthenU/aoWu4Yxnu2FqY0pGjjlViQrAkcCAc4+D2rWmnwdbOdSSKAUAoBQCgFAKAUAoBQCgKS626GeW3gyZ1U6cjgSPb71nlrptwjycnqbtLkzu1SHSA7RZ0ky/BVHFMjifpP2rJq1JRets/8ADlLdLMl34kJuvNKEhPR0UZPNy4PVvnNdJ5fn7ipFpXvlwcbESAWvlFEkIJy7qMg6ub/TgdMVEMlh7atERvbHg6NnEILhrBneXI4MB6cnJX6j96rp1HJ6W7IjteHJf2u3gjRW9xkTsBqwOAJ6A/JrTHXSahPlnValUpcl5Wk6igPNt1DtS/tUuhfIgYsNJhU4wcdf0oDW7vWF5Ezm7uVnUgaQsYTSfc8OvtQGQ/DHfC4u7iWC8YNqXXCdIX0sVccOvt+xoCZ+K29c9ksUdmQJWDyOcBtMaYHQ9Mluv+U0BJ3o2vcrDs5YJRG9zJGjuVDeqPOcH5oDo29DtSyge6W9jlEQLNG8IUMB7ZB/igO7fLeWaOxs7q3OgzSwBgQG5XUkrx/7oDb0AoDIXrMbi4WSIRRmNgbgKc49jq6HPTFYZ25yTVKuTO7ydqu5AiBSCAW8Yuhrc6mQnQcjlH0D3ya5K4wjgsv15RXhLFWdvhost20T+O5BzCVJzzcc/Vp+KmkpTcXb6Clcq3PjRq72jTN5dxjEQUjHNwI+nV80pNwcni+g2bjexxmy8VyJ4xbLqU6whGo5PKfrHvkf+1DuUZZrH9eWHunaol2ZZZrZY4hNGEUC4KnOPc56Lp7GukW1OCStdSyu1SvubGt5oFAeTfh/uxPcWEcsd/PCpL/0kAwMMRwz3oD0DdvY0loriW6luSxBBkxy4HQY70B5TsQeWsbLai/3e7mSX5ikbDZ74OMfc0BYbzt5tdsXvWOJFtYj7EqcyEfrgfqaAt99LcywbHjV2jLTRASL1X+keIz70Bz3i3Dma2kLbRuJAql9E2ko2kZwwGOHD3zQFdvdtM3extnXBUIXuIMqowBgMOA9hw6UB6tQCgMfdqVubhmlEo0Nm2yckY9OOnDrw41gltqSbd7cGd/J732Kue5QQ258ZbIF3AUsw1cRzjuB88PmqKLlCOLx85O/p/Ra/qY3oxe3NE15A0l2qx+XbBzMS31e/bV8VNpymkse5n+5fRxDhWtFZBcn2mBb6ug76fmotJwtZdyL+P2cH5I7kvILoalGgFuXiec9u3Coe0ZW8vORwnvZKtV1T2zLKIRoXFvk5A7Y6HV88a6R3nBp12LL5Leuxsq3mgUBgrH8OpIEEcO0blEGcKoUAZoC+3c3eltHZ5Lya4DKAFkxhePUY96Aj7P3Mji2fJs4uzJIZDrIAILHPD7GgOMW5MabMbZiyMFYHMmBkknJOOlAdu391BdQ20YneJrdlZJEAzlV0g8elAV024kkw8O52jdyRH1R5VdQ7EgdKAsd4tz4ru1itEYwpEysmgZxpBAHH79aArTuPcf4pd/8aA2NpEUjRCxYqqqXPVsDGo/JoDIyPGby4WFWSfQ+JWblBxxbH5QR7157cfdkoqn1M22brkqdtWkUkdsb4NcMGfS0b8NORyEj1/bh96q9TGMc/wAjf6P+U1/RQag/l+/67ltelwbrzMgliH9kjjUMty8B6MVad/nm7XTzgwO98naPlmXItTbSCGInjG7jLHVzHB9eaRv8MHS6BXtjsiLaOhW58oDA4Iy8j4GnJ5QT6DVItVL29n3IVU8diSrxi7thOrSTaUzKrcpP5Tj82O9XuPuRy3fUnbJXybWvQNIoBQCgFAKAUAoBQCgFARr2xWVHRhjWMEjr+9UnBSTT+ysopqjO3eybi2WKOy5l1MzFtPU4wTnovXpWWWlqaaUdI5OEopKJCi8Pxrrymvx8NjXjT6ufGf8AbNc1jlP2+fLKKrePJ8n0eJaec1eNw9GnGNfLnHDPfFRKsoe5z5QdXHLkn22yri4E0d5yoWBUrp6gniMdVx3/AJrrHS1NTKOpwXUJStSNBYWCQxpGozoGATxP71qhBQSS+jrGKSolVcsKAUAoBQCgFAKAUAoBQCgFAV20tkJNHIgARpMZdQMnHfuK5amjGSa4spKCaZ82ZsZIY40YBymcOwGRk54dhUaejGEUuaEYJJIsq7FxQCgFAf/Z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hpl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634" y="1015207"/>
            <a:ext cx="5368691" cy="49340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12060" y="22048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buffer &amp; signal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1880" y="2852936"/>
            <a:ext cx="3402378" cy="360040"/>
          </a:xfrm>
          <a:prstGeom prst="rect">
            <a:avLst/>
          </a:prstGeom>
          <a:noFill/>
          <a:ln>
            <a:solidFill>
              <a:srgbClr val="ED7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2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ISPyBB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BioSAXS sample changer and move to BM29 (mid 2012): Up to 100 buffer/sample/buffer measurements in an 8 h shift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Need for consistent logging, off-site experiment planning tool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SEC-SAXS (since late 2012): Relatively large datasets, no “viewer” available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Need for an easy to use “data browser”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/>
              <a:t>Extend </a:t>
            </a:r>
            <a:r>
              <a:rPr lang="en-US" sz="3200" dirty="0" smtClean="0"/>
              <a:t>ISPyB for use in BioSAXS</a:t>
            </a:r>
            <a:endParaRPr lang="en-GB" sz="32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539552" y="5157192"/>
            <a:ext cx="64807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29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HPLC - ISPyB OVERVIEW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0722" name="AutoShape 2" descr="data:image/jpeg;base64,/9j/4AAQSkZJRgABAQAAAQABAAD/2wCEAAkGBxQQEBQQEBQWFhQXFxYZGRQXGR4ZIRceHh0iIiAZGx8cKCghHBonJx0XLTEjMSksOjA6IyYzOz03NygtLisBCgoKDg0OGhAQGzclICQ3ODQyNzgwODQ0Niw0NTUsMSwvLDYsLCw2LDc0LDQ0NCw0LDQsLDQsLCwsLSwsLCwsLP/AABEIADYAhAMBEQACEQEDEQH/xAAbAAEAAwADAQAAAAAAAAAAAAAABAUGAgMHAf/EADYQAAIBAwEGBQIFAQkAAAAAAAECAwAEERIFBiEiMVETFDJBYVJxB0KBkdEjQ0RVYnKhorHB/8QAGQEBAAMBAQAAAAAAAAAAAAAAAAECBAMF/8QAJxEAAgIBAwMEAgMAAAAAAAAAAAECERIDITFRYfAEEzJBIoEFkcH/2gAMAwEAAhEDEQA/APcaAUAoBQCgFAKAUAoBQHCSZVxqYDJwMnGT2Hc1DaXJFmduNvmfx4LcFJEBw7YA5Tg9enxmsr9Q55Rhs0cnqXaR8t9vtAIIbnLySdXUggAthenU/aoWu4Yxnu2FqY0pGjjlViQrAkcCAc4+D2rWmnwdbOdSSKAUAoBQCgFAKAUAoBQCgKS626GeW3gyZ1U6cjgSPb71nlrptwjycnqbtLkzu1SHSA7RZ0ky/BVHFMjifpP2rJq1JRets/8ADlLdLMl34kJuvNKEhPR0UZPNy4PVvnNdJ5fn7ipFpXvlwcbESAWvlFEkIJy7qMg6ub/TgdMVEMlh7atERvbHg6NnEILhrBneXI4MB6cnJX6j96rp1HJ6W7IjteHJf2u3gjRW9xkTsBqwOAJ6A/JrTHXSahPlnValUpcl5Wk6igPNt1DtS/tUuhfIgYsNJhU4wcdf0oDW7vWF5Ezm7uVnUgaQsYTSfc8OvtQGQ/DHfC4u7iWC8YNqXXCdIX0sVccOvt+xoCZ+K29c9ksUdmQJWDyOcBtMaYHQ9Mluv+U0BJ3o2vcrDs5YJRG9zJGjuVDeqPOcH5oDo29DtSyge6W9jlEQLNG8IUMB7ZB/igO7fLeWaOxs7q3OgzSwBgQG5XUkrx/7oDb0AoDIXrMbi4WSIRRmNgbgKc49jq6HPTFYZ25yTVKuTO7ydqu5AiBSCAW8Yuhrc6mQnQcjlH0D3ya5K4wjgsv15RXhLFWdvhost20T+O5BzCVJzzcc/Vp+KmkpTcXb6Clcq3PjRq72jTN5dxjEQUjHNwI+nV80pNwcni+g2bjexxmy8VyJ4xbLqU6whGo5PKfrHvkf+1DuUZZrH9eWHunaol2ZZZrZY4hNGEUC4KnOPc56Lp7GukW1OCStdSyu1SvubGt5oFAeTfh/uxPcWEcsd/PCpL/0kAwMMRwz3oD0DdvY0loriW6luSxBBkxy4HQY70B5TsQeWsbLai/3e7mSX5ikbDZ74OMfc0BYbzt5tdsXvWOJFtYj7EqcyEfrgfqaAt99LcywbHjV2jLTRASL1X+keIz70Bz3i3Dma2kLbRuJAql9E2ko2kZwwGOHD3zQFdvdtM3extnXBUIXuIMqowBgMOA9hw6UB6tQCgMfdqVubhmlEo0Nm2yckY9OOnDrw41gltqSbd7cGd/J732Kue5QQ258ZbIF3AUsw1cRzjuB88PmqKLlCOLx85O/p/Ra/qY3oxe3NE15A0l2qx+XbBzMS31e/bV8VNpymkse5n+5fRxDhWtFZBcn2mBb6ug76fmotJwtZdyL+P2cH5I7kvILoalGgFuXiec9u3Coe0ZW8vORwnvZKtV1T2zLKIRoXFvk5A7Y6HV88a6R3nBp12LL5Leuxsq3mgUBgrH8OpIEEcO0blEGcKoUAZoC+3c3eltHZ5Lya4DKAFkxhePUY96Aj7P3Mji2fJs4uzJIZDrIAILHPD7GgOMW5MabMbZiyMFYHMmBkknJOOlAdu391BdQ20YneJrdlZJEAzlV0g8elAV024kkw8O52jdyRH1R5VdQ7EgdKAsd4tz4ru1itEYwpEysmgZxpBAHH79aArTuPcf4pd/8aA2NpEUjRCxYqqqXPVsDGo/JoDIyPGby4WFWSfQ+JWblBxxbH5QR7157cfdkoqn1M22brkqdtWkUkdsb4NcMGfS0b8NORyEj1/bh96q9TGMc/wAjf6P+U1/RQag/l+/67ltelwbrzMgliH9kjjUMty8B6MVad/nm7XTzgwO98naPlmXItTbSCGInjG7jLHVzHB9eaRv8MHS6BXtjsiLaOhW58oDA4Iy8j4GnJ5QT6DVItVL29n3IVU8diSrxi7thOrSTaUzKrcpP5Tj82O9XuPuRy3fUnbJXybWvQNIoBQCgFAKAUAoBQCgFARr2xWVHRhjWMEjr+9UnBSTT+ysopqjO3eybi2WKOy5l1MzFtPU4wTnovXpWWWlqaaUdI5OEopKJCi8Pxrrymvx8NjXjT6ufGf8AbNc1jlP2+fLKKrePJ8n0eJaec1eNw9GnGNfLnHDPfFRKsoe5z5QdXHLkn22yri4E0d5yoWBUrp6gniMdVx3/AJrrHS1NTKOpwXUJStSNBYWCQxpGozoGATxP71qhBQSS+jrGKSolVcsKAUAoBQCgFAKAUAoBQCgFAV20tkJNHIgARpMZdQMnHfuK5amjGSa4spKCaZ82ZsZIY40YBymcOwGRk54dhUaejGEUuaEYJJIsq7FxQCgFAf/Z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hpl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9652" y="842633"/>
            <a:ext cx="5368691" cy="3450465"/>
          </a:xfrm>
          <a:prstGeom prst="rect">
            <a:avLst/>
          </a:prstGeom>
        </p:spPr>
      </p:pic>
      <p:pic>
        <p:nvPicPr>
          <p:cNvPr id="12" name="Picture 11" descr="hpc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7724" y="5085184"/>
            <a:ext cx="2856194" cy="1080120"/>
          </a:xfrm>
          <a:prstGeom prst="rect">
            <a:avLst/>
          </a:prstGeom>
        </p:spPr>
      </p:pic>
      <p:pic>
        <p:nvPicPr>
          <p:cNvPr id="41986" name="Picture 2" descr="https://encrypted-tbn2.gstatic.com/images?q=tbn:ANd9GcTGqu19YF3gyiVjKwivnjg-S8ECn9gj2QiNS7R-tJRqELVFoQI2F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7634" y="4365104"/>
            <a:ext cx="755247" cy="923080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flipH="1">
            <a:off x="1763688" y="1988840"/>
            <a:ext cx="4320480" cy="2736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3748" y="4509120"/>
            <a:ext cx="16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Zip file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3949481"/>
            <a:ext cx="2996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Buffer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1d curves of frames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averaged 1d curves of peaks #1 -#4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1d curves corrected for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40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continuous use at the beamline and in users’ home laboratories</a:t>
            </a:r>
          </a:p>
          <a:p>
            <a:r>
              <a:rPr lang="en-US" dirty="0" smtClean="0"/>
              <a:t>BUT: no development of new UI features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EXI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to deal with reprocessing?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547664" y="3140968"/>
            <a:ext cx="64807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56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EXI for </a:t>
            </a:r>
            <a:r>
              <a:rPr lang="en-US" dirty="0" err="1" smtClean="0"/>
              <a:t>BioSAXS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5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 = Extended ISPyB</a:t>
            </a:r>
            <a:endParaRPr lang="en-US" dirty="0"/>
          </a:p>
          <a:p>
            <a:r>
              <a:rPr lang="en-US" dirty="0" smtClean="0"/>
              <a:t>Separates database and UI</a:t>
            </a:r>
          </a:p>
          <a:p>
            <a:endParaRPr lang="en-US" dirty="0"/>
          </a:p>
          <a:p>
            <a:r>
              <a:rPr lang="en-US" dirty="0" smtClean="0"/>
              <a:t>New GUI</a:t>
            </a:r>
          </a:p>
          <a:p>
            <a:r>
              <a:rPr lang="en-US" dirty="0" smtClean="0"/>
              <a:t>Much faster access</a:t>
            </a:r>
          </a:p>
          <a:p>
            <a:endParaRPr lang="en-US" dirty="0"/>
          </a:p>
          <a:p>
            <a:r>
              <a:rPr lang="en-US" dirty="0" smtClean="0"/>
              <a:t>Will replace the ISPyB UI, </a:t>
            </a:r>
            <a:r>
              <a:rPr lang="en-US" smtClean="0"/>
              <a:t>new features only added to EXI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48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086"/>
            <a:ext cx="91440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31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look and feel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5" r="64167" b="25830"/>
          <a:stretch/>
        </p:blipFill>
        <p:spPr bwMode="auto">
          <a:xfrm>
            <a:off x="1259632" y="1124744"/>
            <a:ext cx="5652814" cy="43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look and feel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" y="1556792"/>
            <a:ext cx="9144000" cy="31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4"/>
            <a:ext cx="9133348" cy="42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1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flexible user account system:</a:t>
            </a:r>
            <a:br>
              <a:rPr lang="en-US" dirty="0" smtClean="0"/>
            </a:br>
            <a:r>
              <a:rPr lang="en-US" dirty="0" smtClean="0"/>
              <a:t>	Log in as proposal: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Log in as local contact: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1"/>
          <a:stretch/>
        </p:blipFill>
        <p:spPr bwMode="auto">
          <a:xfrm>
            <a:off x="2987824" y="2204864"/>
            <a:ext cx="2390775" cy="77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53619"/>
            <a:ext cx="2600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21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for managers/LCs/…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76325"/>
            <a:ext cx="81724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5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History of </a:t>
            </a:r>
            <a:r>
              <a:rPr lang="en-US" dirty="0" err="1" smtClean="0"/>
              <a:t>ISPyBB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2012: Beginning of the project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2013: </a:t>
            </a:r>
            <a:r>
              <a:rPr lang="en-US" dirty="0" err="1" smtClean="0"/>
              <a:t>IspyBB</a:t>
            </a:r>
            <a:r>
              <a:rPr lang="en-US" dirty="0" smtClean="0"/>
              <a:t> in production for “static” measurements</a:t>
            </a:r>
          </a:p>
          <a:p>
            <a:r>
              <a:rPr lang="en-US" dirty="0" smtClean="0"/>
              <a:t>January 2014: SEC-SAXS in production</a:t>
            </a:r>
          </a:p>
          <a:p>
            <a:r>
              <a:rPr lang="en-US" dirty="0" smtClean="0"/>
              <a:t>Late </a:t>
            </a:r>
            <a:r>
              <a:rPr lang="en-US" dirty="0" smtClean="0"/>
              <a:t>2015: </a:t>
            </a:r>
            <a:r>
              <a:rPr lang="en-US" dirty="0" smtClean="0"/>
              <a:t>The </a:t>
            </a:r>
            <a:r>
              <a:rPr lang="en-US" dirty="0" err="1" smtClean="0"/>
              <a:t>beginnig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ExiSAXS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January 2017: </a:t>
            </a:r>
            <a:r>
              <a:rPr lang="en-US" dirty="0" err="1" smtClean="0"/>
              <a:t>ExiSAXS</a:t>
            </a:r>
            <a:r>
              <a:rPr lang="en-US" dirty="0" smtClean="0"/>
              <a:t> </a:t>
            </a:r>
            <a:r>
              <a:rPr lang="en-US" dirty="0" smtClean="0"/>
              <a:t>in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583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for managers/LCs/…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964488" cy="286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19656"/>
            <a:ext cx="3165634" cy="5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0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1921768"/>
          </a:xfrm>
        </p:spPr>
        <p:txBody>
          <a:bodyPr/>
          <a:lstStyle/>
          <a:p>
            <a:r>
              <a:rPr lang="en-US" dirty="0" smtClean="0"/>
              <a:t>In development, accessible from outside ESRF</a:t>
            </a:r>
          </a:p>
          <a:p>
            <a:r>
              <a:rPr lang="en-US" dirty="0" smtClean="0"/>
              <a:t>Some features of </a:t>
            </a:r>
            <a:r>
              <a:rPr lang="en-US" dirty="0" err="1" smtClean="0"/>
              <a:t>ISPyB</a:t>
            </a:r>
            <a:r>
              <a:rPr lang="en-US" dirty="0" smtClean="0"/>
              <a:t> GUI not yet available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539552" y="2420888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+mj-lt"/>
                <a:ea typeface="+mj-ea"/>
                <a:cs typeface="Genev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  <a:cs typeface="Geneva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  <a:cs typeface="Geneva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  <a:cs typeface="Geneva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  <a:cs typeface="Geneva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  <a:ea typeface="Geneva" charset="-128"/>
              </a:defRPr>
            </a:lvl9pPr>
          </a:lstStyle>
          <a:p>
            <a:r>
              <a:rPr lang="en-US" kern="0" dirty="0" smtClean="0"/>
              <a:t>Future developments</a:t>
            </a:r>
            <a:endParaRPr lang="en-US" kern="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539552" y="3335288"/>
            <a:ext cx="8153400" cy="192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Genev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Genev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Genev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Genev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Genev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Completely replace </a:t>
            </a:r>
            <a:r>
              <a:rPr lang="en-US" kern="0" dirty="0" err="1" smtClean="0"/>
              <a:t>ISPyB</a:t>
            </a:r>
            <a:r>
              <a:rPr lang="en-US" kern="0" dirty="0" smtClean="0"/>
              <a:t> UI</a:t>
            </a:r>
          </a:p>
          <a:p>
            <a:r>
              <a:rPr lang="en-US" kern="0" dirty="0" smtClean="0"/>
              <a:t>Integrate tools for reprocessing</a:t>
            </a:r>
          </a:p>
          <a:p>
            <a:r>
              <a:rPr lang="en-US" kern="0" dirty="0" smtClean="0"/>
              <a:t>Possibly extend to other web-based </a:t>
            </a:r>
            <a:r>
              <a:rPr lang="en-US" kern="0" dirty="0" err="1" smtClean="0"/>
              <a:t>BioSAXS</a:t>
            </a:r>
            <a:r>
              <a:rPr lang="en-US" kern="0" dirty="0" smtClean="0"/>
              <a:t> / structural biology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kern="0" dirty="0" smtClean="0"/>
              <a:t>MX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kern="0" dirty="0" smtClean="0"/>
              <a:t>HTX Lab</a:t>
            </a:r>
            <a:br>
              <a:rPr lang="en-US" sz="2400" kern="0" dirty="0" smtClean="0"/>
            </a:br>
            <a:r>
              <a:rPr lang="en-US" sz="2400" kern="0" dirty="0" smtClean="0"/>
              <a:t/>
            </a:r>
            <a:br>
              <a:rPr lang="en-US" sz="2400" kern="0" dirty="0" smtClean="0"/>
            </a:b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		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25586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Page </a:t>
            </a:r>
            <a:fld id="{CD143514-7190-4AE9-9AF5-D588D7255EA9}" type="slidenum">
              <a:rPr lang="en-GB" smtClean="0"/>
              <a:pPr/>
              <a:t>32</a:t>
            </a:fld>
            <a:endParaRPr lang="en-GB" dirty="0" smtClean="0"/>
          </a:p>
        </p:txBody>
      </p:sp>
      <p:sp>
        <p:nvSpPr>
          <p:cNvPr id="30722" name="AutoShape 2" descr="data:image/jpeg;base64,/9j/4AAQSkZJRgABAQAAAQABAAD/2wCEAAkGBxQQEBQQEBQWFhQXFxYZGRQXGR4ZIRceHh0iIiAZGx8cKCghHBonJx0XLTEjMSksOjA6IyYzOz03NygtLisBCgoKDg0OGhAQGzclICQ3ODQyNzgwODQ0Niw0NTUsMSwvLDYsLCw2LDc0LDQ0NCw0LDQsLDQsLCwsLSwsLCwsLP/AABEIADYAhAMBEQACEQEDEQH/xAAbAAEAAwADAQAAAAAAAAAAAAAABAUGAgMHAf/EADYQAAIBAwEGBQIFAQkAAAAAAAECAwAEERIFBiEiMVETFDJBYVJxB0KBkdEjQ0RVYnKhorHB/8QAGQEBAAMBAQAAAAAAAAAAAAAAAAECBAMF/8QAJxEAAgIBAwMEAgMAAAAAAAAAAAECERIDITFRYfAEEzJBIoEFkcH/2gAMAwEAAhEDEQA/APcaAUAoBQCgFAKAUAoBQHCSZVxqYDJwMnGT2Hc1DaXJFmduNvmfx4LcFJEBw7YA5Tg9enxmsr9Q55Rhs0cnqXaR8t9vtAIIbnLySdXUggAthenU/aoWu4Yxnu2FqY0pGjjlViQrAkcCAc4+D2rWmnwdbOdSSKAUAoBQCgFAKAUAoBQCgKS626GeW3gyZ1U6cjgSPb71nlrptwjycnqbtLkzu1SHSA7RZ0ky/BVHFMjifpP2rJq1JRets/8ADlLdLMl34kJuvNKEhPR0UZPNy4PVvnNdJ5fn7ipFpXvlwcbESAWvlFEkIJy7qMg6ub/TgdMVEMlh7atERvbHg6NnEILhrBneXI4MB6cnJX6j96rp1HJ6W7IjteHJf2u3gjRW9xkTsBqwOAJ6A/JrTHXSahPlnValUpcl5Wk6igPNt1DtS/tUuhfIgYsNJhU4wcdf0oDW7vWF5Ezm7uVnUgaQsYTSfc8OvtQGQ/DHfC4u7iWC8YNqXXCdIX0sVccOvt+xoCZ+K29c9ksUdmQJWDyOcBtMaYHQ9Mluv+U0BJ3o2vcrDs5YJRG9zJGjuVDeqPOcH5oDo29DtSyge6W9jlEQLNG8IUMB7ZB/igO7fLeWaOxs7q3OgzSwBgQG5XUkrx/7oDb0AoDIXrMbi4WSIRRmNgbgKc49jq6HPTFYZ25yTVKuTO7ydqu5AiBSCAW8Yuhrc6mQnQcjlH0D3ya5K4wjgsv15RXhLFWdvhost20T+O5BzCVJzzcc/Vp+KmkpTcXb6Clcq3PjRq72jTN5dxjEQUjHNwI+nV80pNwcni+g2bjexxmy8VyJ4xbLqU6whGo5PKfrHvkf+1DuUZZrH9eWHunaol2ZZZrZY4hNGEUC4KnOPc56Lp7GukW1OCStdSyu1SvubGt5oFAeTfh/uxPcWEcsd/PCpL/0kAwMMRwz3oD0DdvY0loriW6luSxBBkxy4HQY70B5TsQeWsbLai/3e7mSX5ikbDZ74OMfc0BYbzt5tdsXvWOJFtYj7EqcyEfrgfqaAt99LcywbHjV2jLTRASL1X+keIz70Bz3i3Dma2kLbRuJAql9E2ko2kZwwGOHD3zQFdvdtM3extnXBUIXuIMqowBgMOA9hw6UB6tQCgMfdqVubhmlEo0Nm2yckY9OOnDrw41gltqSbd7cGd/J732Kue5QQ258ZbIF3AUsw1cRzjuB88PmqKLlCOLx85O/p/Ra/qY3oxe3NE15A0l2qx+XbBzMS31e/bV8VNpymkse5n+5fRxDhWtFZBcn2mBb6ug76fmotJwtZdyL+P2cH5I7kvILoalGgFuXiec9u3Coe0ZW8vORwnvZKtV1T2zLKIRoXFvk5A7Y6HV88a6R3nBp12LL5Leuxsq3mgUBgrH8OpIEEcO0blEGcKoUAZoC+3c3eltHZ5Lya4DKAFkxhePUY96Aj7P3Mji2fJs4uzJIZDrIAILHPD7GgOMW5MabMbZiyMFYHMmBkknJOOlAdu391BdQ20YneJrdlZJEAzlV0g8elAV024kkw8O52jdyRH1R5VdQ7EgdKAsd4tz4ru1itEYwpEysmgZxpBAHH79aArTuPcf4pd/8aA2NpEUjRCxYqqqXPVsDGo/JoDIyPGby4WFWSfQ+JWblBxxbH5QR7157cfdkoqn1M22brkqdtWkUkdsb4NcMGfS0b8NORyEj1/bh96q9TGMc/wAjf6P+U1/RQag/l+/67ltelwbrzMgliH9kjjUMty8B6MVad/nm7XTzgwO98naPlmXItTbSCGInjG7jLHVzHB9eaRv8MHS6BXtjsiLaOhW58oDA4Iy8j4GnJ5QT6DVItVL29n3IVU8diSrxi7thOrSTaUzKrcpP5Tj82O9XuPuRy3fUnbJXybWvQNIoBQCgFAKAUAoBQCgFARr2xWVHRhjWMEjr+9UnBSTT+ysopqjO3eybi2WKOy5l1MzFtPU4wTnovXpWWWlqaaUdI5OEopKJCi8Pxrrymvx8NjXjT6ufGf8AbNc1jlP2+fLKKrePJ8n0eJaec1eNw9GnGNfLnHDPfFRKsoe5z5QdXHLkn22yri4E0d5yoWBUrp6gniMdVx3/AJrrHS1NTKOpwXUJStSNBYWCQxpGozoGATxP71qhBQSS+jrGKSolVcsKAUAoBQCgFAKAUAoBQCgFAV20tkJNHIgARpMZdQMnHfuK5amjGSa4spKCaZ82ZsZIY40YBymcOwGRk54dhUaejGEUuaEYJJIsq7Fx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900554" y="1380238"/>
            <a:ext cx="3383414" cy="146105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eneva" charset="0"/>
              <a:cs typeface="Geneva" charset="0"/>
            </a:endParaRPr>
          </a:p>
        </p:txBody>
      </p:sp>
      <p:pic>
        <p:nvPicPr>
          <p:cNvPr id="10" name="Picture 5" descr="esr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4" y="3911034"/>
            <a:ext cx="1478065" cy="18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5534" r="2022" b="6150"/>
          <a:stretch/>
        </p:blipFill>
        <p:spPr bwMode="auto">
          <a:xfrm>
            <a:off x="5155045" y="2399992"/>
            <a:ext cx="3260362" cy="146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75840" y="2570543"/>
            <a:ext cx="3196474" cy="1257799"/>
            <a:chOff x="875840" y="2207949"/>
            <a:chExt cx="3196474" cy="1257799"/>
          </a:xfrm>
        </p:grpSpPr>
        <p:pic>
          <p:nvPicPr>
            <p:cNvPr id="12" name="Picture 6" descr="logo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207949"/>
              <a:ext cx="3100714" cy="125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875840" y="3015361"/>
              <a:ext cx="2406165" cy="413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5pPr>
              <a:lvl6pPr marL="25146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6pPr>
              <a:lvl7pPr marL="29718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7pPr>
              <a:lvl8pPr marL="34290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8pPr>
              <a:lvl9pPr marL="38862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>
                  <a:solidFill>
                    <a:schemeClr val="bg1"/>
                  </a:solidFill>
                  <a:latin typeface="Arial" charset="0"/>
                  <a:ea typeface="Geneva" charset="0"/>
                  <a:cs typeface="Geneva" charset="0"/>
                </a:defRPr>
              </a:lvl9pPr>
            </a:lstStyle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GRENOBLE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2542" y="4071877"/>
            <a:ext cx="3266786" cy="94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1062" y="5173018"/>
            <a:ext cx="3266786" cy="9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1" descr="siteon0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1" t="3581" r="15444"/>
          <a:stretch/>
        </p:blipFill>
        <p:spPr bwMode="auto">
          <a:xfrm>
            <a:off x="2590985" y="4228548"/>
            <a:ext cx="1569931" cy="12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763688" y="961564"/>
            <a:ext cx="51438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Alejandro de Maria </a:t>
            </a:r>
            <a:r>
              <a:rPr lang="pt-BR" sz="2800" b="1" dirty="0" smtClean="0">
                <a:solidFill>
                  <a:srgbClr val="C00000"/>
                </a:solidFill>
              </a:rPr>
              <a:t>Antolinos</a:t>
            </a:r>
          </a:p>
          <a:p>
            <a:r>
              <a:rPr lang="pt-BR" sz="2800" dirty="0" smtClean="0"/>
              <a:t>Adam Round &amp; Petra Pernot</a:t>
            </a:r>
            <a:endParaRPr lang="pt-BR" sz="2800" dirty="0" smtClean="0"/>
          </a:p>
          <a:p>
            <a:r>
              <a:rPr lang="pt-BR" sz="2800" dirty="0" smtClean="0"/>
              <a:t>All BM29 LCs and users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15085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for experimental preparation</a:t>
            </a:r>
            <a:endParaRPr lang="en-GB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18042" r="22939" b="32341"/>
          <a:stretch/>
        </p:blipFill>
        <p:spPr bwMode="auto">
          <a:xfrm>
            <a:off x="1438866" y="1300254"/>
            <a:ext cx="6266270" cy="479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for experimental preparation</a:t>
            </a:r>
            <a:endParaRPr lang="en-GB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40038" r="62688" b="34767"/>
          <a:stretch/>
        </p:blipFill>
        <p:spPr bwMode="auto">
          <a:xfrm>
            <a:off x="1691680" y="1359603"/>
            <a:ext cx="5700258" cy="449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" y="5746507"/>
            <a:ext cx="597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Shipments: Automated generation of shipping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590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for experimental preparation</a:t>
            </a:r>
            <a:endParaRPr lang="en-GB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6" t="45944" r="35431" b="4163"/>
          <a:stretch/>
        </p:blipFill>
        <p:spPr bwMode="auto">
          <a:xfrm>
            <a:off x="1404126" y="1356574"/>
            <a:ext cx="6335749" cy="480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504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smtClean="0"/>
              <a:t>Improved feedback with ISPYB</a:t>
            </a:r>
            <a:endParaRPr lang="en-GB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31608" r="34466" b="4451"/>
          <a:stretch/>
        </p:blipFill>
        <p:spPr bwMode="auto">
          <a:xfrm>
            <a:off x="1852909" y="908720"/>
            <a:ext cx="5406929" cy="516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18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- EDNA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277636" y="1182353"/>
            <a:ext cx="1307813" cy="2524549"/>
            <a:chOff x="467544" y="985292"/>
            <a:chExt cx="1743751" cy="2103791"/>
          </a:xfrm>
        </p:grpSpPr>
        <p:pic>
          <p:nvPicPr>
            <p:cNvPr id="6" name="Picture 5" descr="check_026_0001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640" y="985292"/>
              <a:ext cx="879655" cy="879655"/>
            </a:xfrm>
            <a:prstGeom prst="rect">
              <a:avLst/>
            </a:prstGeom>
          </p:spPr>
        </p:pic>
        <p:pic>
          <p:nvPicPr>
            <p:cNvPr id="7" name="Picture 6" descr="check_031_0000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640" y="2209428"/>
              <a:ext cx="879655" cy="87965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67544" y="1201316"/>
              <a:ext cx="10840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x 10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9552" y="2425452"/>
              <a:ext cx="588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4034" name="AutoShape 2" descr="http://ispyb.esrf.fr:8080/ispyb/user/dataadapter.do?reqCode=getImage&amp;type=guinier&amp;dataCollectionId=14035"/>
          <p:cNvSpPr>
            <a:spLocks noChangeAspect="1" noChangeArrowheads="1"/>
          </p:cNvSpPr>
          <p:nvPr/>
        </p:nvSpPr>
        <p:spPr bwMode="auto">
          <a:xfrm>
            <a:off x="1259681" y="-438150"/>
            <a:ext cx="571500" cy="914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036" name="AutoShape 4" descr="http://ispyb.esrf.fr:8080/ispyb/user/dataadapter.do?reqCode=getImage&amp;type=guinier&amp;dataCollectionId=14035"/>
          <p:cNvSpPr>
            <a:spLocks noChangeAspect="1" noChangeArrowheads="1"/>
          </p:cNvSpPr>
          <p:nvPr/>
        </p:nvSpPr>
        <p:spPr bwMode="auto">
          <a:xfrm>
            <a:off x="1259681" y="-5248276"/>
            <a:ext cx="8201025" cy="1093851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038" name="AutoShape 6" descr="http://ispyb.esrf.fr:8080/ispyb/user/dataadapter.do?reqCode=getImage&amp;type=guinier&amp;dataCollectionId=14035"/>
          <p:cNvSpPr>
            <a:spLocks noChangeAspect="1" noChangeArrowheads="1"/>
          </p:cNvSpPr>
          <p:nvPr/>
        </p:nvSpPr>
        <p:spPr bwMode="auto">
          <a:xfrm>
            <a:off x="1259681" y="-5248276"/>
            <a:ext cx="8201025" cy="1093851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7" name="Group 23"/>
          <p:cNvGrpSpPr/>
          <p:nvPr/>
        </p:nvGrpSpPr>
        <p:grpSpPr>
          <a:xfrm>
            <a:off x="2822176" y="1182352"/>
            <a:ext cx="1286757" cy="2419469"/>
            <a:chOff x="2238901" y="985292"/>
            <a:chExt cx="1715676" cy="2016224"/>
          </a:xfrm>
        </p:grpSpPr>
        <p:pic>
          <p:nvPicPr>
            <p:cNvPr id="11" name="Picture 10" descr="Graph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5816" y="985292"/>
              <a:ext cx="1038761" cy="725121"/>
            </a:xfrm>
            <a:prstGeom prst="rect">
              <a:avLst/>
            </a:prstGeom>
          </p:spPr>
        </p:pic>
        <p:pic>
          <p:nvPicPr>
            <p:cNvPr id="12" name="Picture 11" descr="graph5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5816" y="2276395"/>
              <a:ext cx="1038761" cy="72512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2411760" y="1921396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38901" y="1489348"/>
              <a:ext cx="9985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pyFai</a:t>
              </a:r>
              <a:endParaRPr lang="en-US" dirty="0"/>
            </a:p>
          </p:txBody>
        </p:sp>
      </p:grpSp>
      <p:grpSp>
        <p:nvGrpSpPr>
          <p:cNvPr id="18" name="Group 29"/>
          <p:cNvGrpSpPr/>
          <p:nvPr/>
        </p:nvGrpSpPr>
        <p:grpSpPr>
          <a:xfrm>
            <a:off x="4256320" y="836715"/>
            <a:ext cx="1665829" cy="2684747"/>
            <a:chOff x="4151095" y="697260"/>
            <a:chExt cx="2221105" cy="2237289"/>
          </a:xfrm>
        </p:grpSpPr>
        <p:grpSp>
          <p:nvGrpSpPr>
            <p:cNvPr id="19" name="Group 26"/>
            <p:cNvGrpSpPr/>
            <p:nvPr/>
          </p:nvGrpSpPr>
          <p:grpSpPr>
            <a:xfrm>
              <a:off x="4151095" y="913284"/>
              <a:ext cx="2221105" cy="2021265"/>
              <a:chOff x="4151095" y="913284"/>
              <a:chExt cx="2221105" cy="2021265"/>
            </a:xfrm>
          </p:grpSpPr>
          <p:pic>
            <p:nvPicPr>
              <p:cNvPr id="13" name="Picture 12" descr="Graph2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33439" y="913284"/>
                <a:ext cx="1038761" cy="725121"/>
              </a:xfrm>
              <a:prstGeom prst="rect">
                <a:avLst/>
              </a:prstGeom>
            </p:spPr>
          </p:pic>
          <p:pic>
            <p:nvPicPr>
              <p:cNvPr id="14" name="Picture 13" descr="Graph3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33439" y="2209428"/>
                <a:ext cx="1038761" cy="725121"/>
              </a:xfrm>
              <a:prstGeom prst="rect">
                <a:avLst/>
              </a:prstGeom>
            </p:spPr>
          </p:pic>
          <p:sp>
            <p:nvSpPr>
              <p:cNvPr id="25" name="Right Arrow 24"/>
              <p:cNvSpPr/>
              <p:nvPr/>
            </p:nvSpPr>
            <p:spPr>
              <a:xfrm>
                <a:off x="4612412" y="1921396"/>
                <a:ext cx="432048" cy="28803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51095" y="1275065"/>
                <a:ext cx="138627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Select</a:t>
                </a:r>
              </a:p>
              <a:p>
                <a:pPr algn="ctr"/>
                <a:r>
                  <a:rPr lang="en-US" dirty="0"/>
                  <a:t>Average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652120" y="697260"/>
              <a:ext cx="4172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4" name="Group 32"/>
          <p:cNvGrpSpPr/>
          <p:nvPr/>
        </p:nvGrpSpPr>
        <p:grpSpPr>
          <a:xfrm>
            <a:off x="5928426" y="1700811"/>
            <a:ext cx="1937942" cy="1305217"/>
            <a:chOff x="6380565" y="1417340"/>
            <a:chExt cx="2583923" cy="1087681"/>
          </a:xfrm>
        </p:grpSpPr>
        <p:pic>
          <p:nvPicPr>
            <p:cNvPr id="15" name="Picture 14" descr="graph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6347" y="1417340"/>
              <a:ext cx="1558141" cy="1087681"/>
            </a:xfrm>
            <a:prstGeom prst="rect">
              <a:avLst/>
            </a:prstGeom>
          </p:spPr>
        </p:pic>
        <p:sp>
          <p:nvSpPr>
            <p:cNvPr id="31" name="Right Arrow 30"/>
            <p:cNvSpPr/>
            <p:nvPr/>
          </p:nvSpPr>
          <p:spPr>
            <a:xfrm>
              <a:off x="6844660" y="1921396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80565" y="1480056"/>
              <a:ext cx="13918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Subtract</a:t>
              </a:r>
            </a:p>
          </p:txBody>
        </p:sp>
      </p:grpSp>
      <p:grpSp>
        <p:nvGrpSpPr>
          <p:cNvPr id="27" name="Group 35"/>
          <p:cNvGrpSpPr/>
          <p:nvPr/>
        </p:nvGrpSpPr>
        <p:grpSpPr>
          <a:xfrm>
            <a:off x="6268414" y="3417852"/>
            <a:ext cx="1646836" cy="2567807"/>
            <a:chOff x="6833887" y="2848208"/>
            <a:chExt cx="2195781" cy="2139839"/>
          </a:xfrm>
        </p:grpSpPr>
        <p:pic>
          <p:nvPicPr>
            <p:cNvPr id="21" name="Picture 20" descr="guinier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4288" y="3433564"/>
              <a:ext cx="1865380" cy="1554483"/>
            </a:xfrm>
            <a:prstGeom prst="rect">
              <a:avLst/>
            </a:prstGeom>
          </p:spPr>
        </p:pic>
        <p:sp>
          <p:nvSpPr>
            <p:cNvPr id="34" name="Right Arrow 33"/>
            <p:cNvSpPr/>
            <p:nvPr/>
          </p:nvSpPr>
          <p:spPr>
            <a:xfrm>
              <a:off x="7884368" y="2929508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33887" y="2848208"/>
              <a:ext cx="11182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autorg</a:t>
              </a:r>
              <a:endParaRPr lang="en-US" dirty="0"/>
            </a:p>
          </p:txBody>
        </p:sp>
      </p:grpSp>
      <p:grpSp>
        <p:nvGrpSpPr>
          <p:cNvPr id="28" name="Group 38"/>
          <p:cNvGrpSpPr/>
          <p:nvPr/>
        </p:nvGrpSpPr>
        <p:grpSpPr>
          <a:xfrm>
            <a:off x="4355977" y="4120279"/>
            <a:ext cx="2365531" cy="1901011"/>
            <a:chOff x="4283968" y="3433564"/>
            <a:chExt cx="3154042" cy="1584176"/>
          </a:xfrm>
        </p:grpSpPr>
        <p:pic>
          <p:nvPicPr>
            <p:cNvPr id="20" name="Picture 19" descr="gnom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3968" y="3433564"/>
              <a:ext cx="1901011" cy="1584176"/>
            </a:xfrm>
            <a:prstGeom prst="rect">
              <a:avLst/>
            </a:prstGeom>
          </p:spPr>
        </p:pic>
        <p:sp>
          <p:nvSpPr>
            <p:cNvPr id="37" name="Right Arrow 36"/>
            <p:cNvSpPr/>
            <p:nvPr/>
          </p:nvSpPr>
          <p:spPr>
            <a:xfrm>
              <a:off x="6484620" y="4153644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94878" y="3640296"/>
              <a:ext cx="14431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datgnom</a:t>
              </a:r>
              <a:endParaRPr lang="en-US" dirty="0"/>
            </a:p>
          </p:txBody>
        </p:sp>
      </p:grpSp>
      <p:grpSp>
        <p:nvGrpSpPr>
          <p:cNvPr id="30" name="Group 41"/>
          <p:cNvGrpSpPr/>
          <p:nvPr/>
        </p:nvGrpSpPr>
        <p:grpSpPr>
          <a:xfrm>
            <a:off x="1601672" y="3947460"/>
            <a:ext cx="2945277" cy="2130493"/>
            <a:chOff x="611560" y="3289548"/>
            <a:chExt cx="3927036" cy="1775411"/>
          </a:xfrm>
        </p:grpSpPr>
        <p:pic>
          <p:nvPicPr>
            <p:cNvPr id="16" name="Picture 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4" t="30413" r="23665" b="31677"/>
            <a:stretch/>
          </p:blipFill>
          <p:spPr bwMode="auto">
            <a:xfrm>
              <a:off x="611560" y="3577580"/>
              <a:ext cx="2520280" cy="1487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ight Arrow 39"/>
            <p:cNvSpPr/>
            <p:nvPr/>
          </p:nvSpPr>
          <p:spPr>
            <a:xfrm>
              <a:off x="3585206" y="4297660"/>
              <a:ext cx="432048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95465" y="3289548"/>
              <a:ext cx="1443131" cy="769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dammif</a:t>
              </a:r>
              <a:endParaRPr lang="en-US" dirty="0"/>
            </a:p>
            <a:p>
              <a:pPr algn="ctr"/>
              <a:r>
                <a:rPr lang="en-US" dirty="0" err="1"/>
                <a:t>damaver</a:t>
              </a:r>
              <a:endParaRPr lang="en-US" dirty="0"/>
            </a:p>
            <a:p>
              <a:pPr algn="ctr"/>
              <a:r>
                <a:rPr lang="en-US" dirty="0" err="1"/>
                <a:t>dammin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661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46658" y="1102640"/>
            <a:ext cx="6997750" cy="4929893"/>
            <a:chOff x="0" y="-13576"/>
            <a:chExt cx="2808014" cy="6394904"/>
          </a:xfrm>
        </p:grpSpPr>
        <p:sp>
          <p:nvSpPr>
            <p:cNvPr id="4" name="Parallelogram 3"/>
            <p:cNvSpPr/>
            <p:nvPr/>
          </p:nvSpPr>
          <p:spPr>
            <a:xfrm>
              <a:off x="503758" y="-13576"/>
              <a:ext cx="1728192" cy="36004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N Frames, concentration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9762" y="526485"/>
              <a:ext cx="1656184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Compare to 1</a:t>
              </a:r>
              <a:r>
                <a:rPr lang="en-US" sz="1050" b="1" baseline="30000" dirty="0" smtClean="0">
                  <a:solidFill>
                    <a:schemeClr val="tx1"/>
                  </a:solidFill>
                </a:rPr>
                <a:t>st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frame using </a:t>
              </a:r>
              <a:r>
                <a:rPr lang="en-US" sz="1050" b="1" dirty="0" err="1" smtClean="0">
                  <a:solidFill>
                    <a:schemeClr val="tx1"/>
                  </a:solidFill>
                </a:rPr>
                <a:t>datcmp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1043818" y="1196752"/>
              <a:ext cx="648072" cy="648072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p</a:t>
              </a:r>
              <a:endParaRPr lang="en-GB" sz="105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3718" y="2114895"/>
              <a:ext cx="2448272" cy="288032"/>
              <a:chOff x="143718" y="1977157"/>
              <a:chExt cx="2448272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11870" y="1977157"/>
                <a:ext cx="1080120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Average</a:t>
                </a:r>
                <a:endParaRPr lang="en-GB" sz="105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3718" y="1977157"/>
                <a:ext cx="1007814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</a:t>
                </a:r>
                <a:endParaRPr lang="en-GB" sz="1050" b="1" dirty="0"/>
              </a:p>
            </p:txBody>
          </p:sp>
        </p:grpSp>
        <p:sp>
          <p:nvSpPr>
            <p:cNvPr id="12" name="Parallelogram 11"/>
            <p:cNvSpPr/>
            <p:nvPr/>
          </p:nvSpPr>
          <p:spPr>
            <a:xfrm>
              <a:off x="1296143" y="261296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Averaged file</a:t>
              </a:r>
              <a:endParaRPr lang="en-GB" sz="105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986" y="4005064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AutoSub</a:t>
              </a:r>
              <a:endParaRPr lang="en-GB" sz="105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986" y="5013176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SAXSAnalysis</a:t>
              </a:r>
              <a:endParaRPr lang="en-GB" sz="1050" b="1" dirty="0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72275" y="453165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Subtracted file</a:t>
              </a:r>
              <a:endParaRPr lang="en-GB" sz="1050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7734" y="5661248"/>
              <a:ext cx="2232248" cy="720080"/>
              <a:chOff x="503758" y="5229200"/>
              <a:chExt cx="1944216" cy="1224136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503758" y="5229200"/>
                <a:ext cx="1944216" cy="122413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/>
              </a:p>
              <a:p>
                <a:pPr algn="ctr"/>
                <a:endParaRPr lang="en-US" sz="1050" b="1" dirty="0" smtClean="0"/>
              </a:p>
              <a:p>
                <a:pPr algn="ctr"/>
                <a:r>
                  <a:rPr lang="en-US" sz="1050" b="1" dirty="0" smtClean="0"/>
                  <a:t>ISPYB</a:t>
                </a:r>
                <a:endParaRPr lang="en-GB" sz="1050" b="1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flipV="1">
                <a:off x="503758" y="5373216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  <p:sp>
            <p:nvSpPr>
              <p:cNvPr id="23" name="Arc 22"/>
              <p:cNvSpPr/>
              <p:nvPr/>
            </p:nvSpPr>
            <p:spPr>
              <a:xfrm flipV="1">
                <a:off x="503758" y="5589240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</p:grpSp>
        <p:cxnSp>
          <p:nvCxnSpPr>
            <p:cNvPr id="29" name="Straight Arrow Connector 28"/>
            <p:cNvCxnSpPr>
              <a:stCxn id="4" idx="4"/>
              <a:endCxn id="5" idx="0"/>
            </p:cNvCxnSpPr>
            <p:nvPr/>
          </p:nvCxnSpPr>
          <p:spPr>
            <a:xfrm>
              <a:off x="1367854" y="346464"/>
              <a:ext cx="0" cy="180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2"/>
              <a:endCxn id="6" idx="0"/>
            </p:cNvCxnSpPr>
            <p:nvPr/>
          </p:nvCxnSpPr>
          <p:spPr>
            <a:xfrm>
              <a:off x="1367854" y="886524"/>
              <a:ext cx="0" cy="3102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6" idx="1"/>
              <a:endCxn id="10" idx="0"/>
            </p:cNvCxnSpPr>
            <p:nvPr/>
          </p:nvCxnSpPr>
          <p:spPr>
            <a:xfrm rot="10800000" flipV="1">
              <a:off x="647627" y="1520787"/>
              <a:ext cx="396193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6" idx="3"/>
              <a:endCxn id="7" idx="0"/>
            </p:cNvCxnSpPr>
            <p:nvPr/>
          </p:nvCxnSpPr>
          <p:spPr>
            <a:xfrm>
              <a:off x="1691890" y="1520790"/>
              <a:ext cx="360040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12" idx="0"/>
            </p:cNvCxnSpPr>
            <p:nvPr/>
          </p:nvCxnSpPr>
          <p:spPr>
            <a:xfrm>
              <a:off x="2051931" y="2402929"/>
              <a:ext cx="149" cy="210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2"/>
            </p:cNvCxnSpPr>
            <p:nvPr/>
          </p:nvCxnSpPr>
          <p:spPr>
            <a:xfrm flipH="1">
              <a:off x="2015926" y="4077072"/>
              <a:ext cx="36114" cy="158417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8" idx="1"/>
              <a:endCxn id="13" idx="0"/>
            </p:cNvCxnSpPr>
            <p:nvPr/>
          </p:nvCxnSpPr>
          <p:spPr>
            <a:xfrm rot="10800000" flipV="1">
              <a:off x="828212" y="3717032"/>
              <a:ext cx="863789" cy="28803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2"/>
              <a:endCxn id="15" idx="0"/>
            </p:cNvCxnSpPr>
            <p:nvPr/>
          </p:nvCxnSpPr>
          <p:spPr>
            <a:xfrm>
              <a:off x="828210" y="4365104"/>
              <a:ext cx="0" cy="1665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5" idx="4"/>
              <a:endCxn id="14" idx="0"/>
            </p:cNvCxnSpPr>
            <p:nvPr/>
          </p:nvCxnSpPr>
          <p:spPr>
            <a:xfrm>
              <a:off x="828210" y="4846629"/>
              <a:ext cx="0" cy="1665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828000" y="5373216"/>
              <a:ext cx="11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0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&lt; 0.01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87934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≥ 0.01 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15926" y="429309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no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7814" y="3728067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GB" sz="12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92000" y="3356992"/>
              <a:ext cx="720080" cy="720080"/>
              <a:chOff x="1655886" y="3356992"/>
              <a:chExt cx="720080" cy="720080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1655886" y="3356992"/>
                <a:ext cx="720080" cy="720080"/>
              </a:xfrm>
              <a:prstGeom prst="diamon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18513" y="3545300"/>
                <a:ext cx="630037" cy="31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>
                    <a:solidFill>
                      <a:schemeClr val="bg1"/>
                    </a:solidFill>
                  </a:rPr>
                  <a:t>Buffer  after</a:t>
                </a:r>
                <a:r>
                  <a:rPr lang="en-GB" sz="1050" b="1" dirty="0" smtClean="0">
                    <a:solidFill>
                      <a:schemeClr val="bg1"/>
                    </a:solidFill>
                  </a:rPr>
                  <a:t>?</a:t>
                </a:r>
                <a:endParaRPr lang="en-GB" sz="105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Parallelogram 32"/>
            <p:cNvSpPr/>
            <p:nvPr/>
          </p:nvSpPr>
          <p:spPr>
            <a:xfrm>
              <a:off x="72275" y="3186037"/>
              <a:ext cx="1511871" cy="314973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Buffer before &amp; sample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1750" y="3501008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1475866" y="3681028"/>
              <a:ext cx="1656184" cy="432048"/>
            </a:xfrm>
            <a:prstGeom prst="bentConnector3">
              <a:avLst>
                <a:gd name="adj1" fmla="val 31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endCxn id="33" idx="1"/>
            </p:cNvCxnSpPr>
            <p:nvPr/>
          </p:nvCxnSpPr>
          <p:spPr>
            <a:xfrm rot="10800000" flipV="1">
              <a:off x="867582" y="3023889"/>
              <a:ext cx="1652400" cy="162147"/>
            </a:xfrm>
            <a:prstGeom prst="bent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052000" y="2924944"/>
              <a:ext cx="0" cy="4290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- EDNA</a:t>
            </a:r>
          </a:p>
        </p:txBody>
      </p:sp>
    </p:spTree>
    <p:extLst>
      <p:ext uri="{BB962C8B-B14F-4D97-AF65-F5344CB8AC3E}">
        <p14:creationId xmlns:p14="http://schemas.microsoft.com/office/powerpoint/2010/main" val="30248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DCDCDC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EBEBEB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-128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511</Words>
  <Application>Microsoft Office PowerPoint</Application>
  <PresentationFormat>On-screen Show (4:3)</PresentationFormat>
  <Paragraphs>172</Paragraphs>
  <Slides>32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Leere Präsentation</vt:lpstr>
      <vt:lpstr>ISPyB for BioSAXS</vt:lpstr>
      <vt:lpstr>Why ISPyBB</vt:lpstr>
      <vt:lpstr>Short History of ISPyBB</vt:lpstr>
      <vt:lpstr>Improved feedback for experimental preparation</vt:lpstr>
      <vt:lpstr>Improved feedback for experimental preparation</vt:lpstr>
      <vt:lpstr>Improved feedback for experimental preparation</vt:lpstr>
      <vt:lpstr>Improved feedback with ISPYB</vt:lpstr>
      <vt:lpstr>Data Processing - EDNA</vt:lpstr>
      <vt:lpstr>Data Processing - EDNA</vt:lpstr>
      <vt:lpstr>Improved feedback with ISPYB</vt:lpstr>
      <vt:lpstr>Data Processing - EDNA</vt:lpstr>
      <vt:lpstr>Improved feedback with ISPYB</vt:lpstr>
      <vt:lpstr>Improved feedback with ISPYB</vt:lpstr>
      <vt:lpstr>Improved feedback with ISPYB</vt:lpstr>
      <vt:lpstr>Data Processing - EDNA</vt:lpstr>
      <vt:lpstr>Data Processing - EDNA</vt:lpstr>
      <vt:lpstr>HPLC - ISPyB OVERVIEW</vt:lpstr>
      <vt:lpstr>HPLC - ISPyB OVERVIEW</vt:lpstr>
      <vt:lpstr>HPLC - ISPyB OVERVIEW</vt:lpstr>
      <vt:lpstr>HPLC - ISPyB OVERVIEW</vt:lpstr>
      <vt:lpstr>Current status</vt:lpstr>
      <vt:lpstr>EXI for BioSAXS</vt:lpstr>
      <vt:lpstr>EXI?</vt:lpstr>
      <vt:lpstr>New look and feel</vt:lpstr>
      <vt:lpstr>New look and feel</vt:lpstr>
      <vt:lpstr>New look and feel</vt:lpstr>
      <vt:lpstr>New look and feel</vt:lpstr>
      <vt:lpstr>Personalized accounts</vt:lpstr>
      <vt:lpstr>New features for managers/LCs/…</vt:lpstr>
      <vt:lpstr>New features for managers/LCs/…</vt:lpstr>
      <vt:lpstr>Current status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Esther</dc:creator>
  <cp:lastModifiedBy>Martha Brennich</cp:lastModifiedBy>
  <cp:revision>351</cp:revision>
  <cp:lastPrinted>2014-12-05T12:24:01Z</cp:lastPrinted>
  <dcterms:created xsi:type="dcterms:W3CDTF">2014-10-04T09:38:00Z</dcterms:created>
  <dcterms:modified xsi:type="dcterms:W3CDTF">2017-01-12T12:58:37Z</dcterms:modified>
</cp:coreProperties>
</file>