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B91A29-2648-4B06-A03A-46DB8AA0444E}" type="datetimeFigureOut">
              <a:rPr lang="en-GB" smtClean="0"/>
              <a:t>19/09/2022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B63F0A-4D98-4620-84EF-31BD92AC3D3B}" type="slidenum">
              <a:rPr lang="en-GB" smtClean="0"/>
              <a:t>‹#›</a:t>
            </a:fld>
            <a:endParaRPr lang="en-GB"/>
          </a:p>
        </p:txBody>
      </p:sp>
    </p:spTree>
    <p:extLst>
      <p:ext uri="{BB962C8B-B14F-4D97-AF65-F5344CB8AC3E}">
        <p14:creationId xmlns:p14="http://schemas.microsoft.com/office/powerpoint/2010/main" val="146808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a:p>
            <a:endParaRPr lang="en-GB" dirty="0"/>
          </a:p>
        </p:txBody>
      </p:sp>
      <p:sp>
        <p:nvSpPr>
          <p:cNvPr id="4" name="Slide Number Placeholder 3"/>
          <p:cNvSpPr>
            <a:spLocks noGrp="1"/>
          </p:cNvSpPr>
          <p:nvPr>
            <p:ph type="sldNum" sz="quarter" idx="10"/>
          </p:nvPr>
        </p:nvSpPr>
        <p:spPr/>
        <p:txBody>
          <a:bodyPr/>
          <a:lstStyle/>
          <a:p>
            <a:fld id="{FCB63F0A-4D98-4620-84EF-31BD92AC3D3B}" type="slidenum">
              <a:rPr lang="en-GB" smtClean="0"/>
              <a:t>1</a:t>
            </a:fld>
            <a:endParaRPr lang="en-GB"/>
          </a:p>
        </p:txBody>
      </p:sp>
    </p:spTree>
    <p:extLst>
      <p:ext uri="{BB962C8B-B14F-4D97-AF65-F5344CB8AC3E}">
        <p14:creationId xmlns:p14="http://schemas.microsoft.com/office/powerpoint/2010/main" val="2759582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7DFFE25-976E-4DAD-AD16-2BA1BD3AB04D}" type="datetimeFigureOut">
              <a:rPr lang="en-GB" smtClean="0"/>
              <a:t>19/09/2022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142285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DFFE25-976E-4DAD-AD16-2BA1BD3AB04D}" type="datetimeFigureOut">
              <a:rPr lang="en-GB" smtClean="0"/>
              <a:t>19/09/2022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379274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DFFE25-976E-4DAD-AD16-2BA1BD3AB04D}" type="datetimeFigureOut">
              <a:rPr lang="en-GB" smtClean="0"/>
              <a:t>19/09/2022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13999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67DFFE25-976E-4DAD-AD16-2BA1BD3AB04D}" type="datetimeFigureOut">
              <a:rPr lang="en-GB" smtClean="0"/>
              <a:t>19/09/2022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391891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DFFE25-976E-4DAD-AD16-2BA1BD3AB04D}" type="datetimeFigureOut">
              <a:rPr lang="en-GB" smtClean="0"/>
              <a:t>19/09/2022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61008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7DFFE25-976E-4DAD-AD16-2BA1BD3AB04D}" type="datetimeFigureOut">
              <a:rPr lang="en-GB" smtClean="0"/>
              <a:t>19/09/2022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4127214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67DFFE25-976E-4DAD-AD16-2BA1BD3AB04D}" type="datetimeFigureOut">
              <a:rPr lang="en-GB" smtClean="0"/>
              <a:t>19/09/2022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170193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67DFFE25-976E-4DAD-AD16-2BA1BD3AB04D}" type="datetimeFigureOut">
              <a:rPr lang="en-GB" smtClean="0"/>
              <a:t>19/09/2022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3229775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DFFE25-976E-4DAD-AD16-2BA1BD3AB04D}" type="datetimeFigureOut">
              <a:rPr lang="en-GB" smtClean="0"/>
              <a:t>19/09/2022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405512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FFE25-976E-4DAD-AD16-2BA1BD3AB04D}" type="datetimeFigureOut">
              <a:rPr lang="en-GB" smtClean="0"/>
              <a:t>19/09/2022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188165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DFFE25-976E-4DAD-AD16-2BA1BD3AB04D}" type="datetimeFigureOut">
              <a:rPr lang="en-GB" smtClean="0"/>
              <a:t>19/09/2022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1F935-959F-4BCB-A923-87292C0BB9A0}" type="slidenum">
              <a:rPr lang="en-GB" smtClean="0"/>
              <a:t>‹#›</a:t>
            </a:fld>
            <a:endParaRPr lang="en-GB"/>
          </a:p>
        </p:txBody>
      </p:sp>
    </p:spTree>
    <p:extLst>
      <p:ext uri="{BB962C8B-B14F-4D97-AF65-F5344CB8AC3E}">
        <p14:creationId xmlns:p14="http://schemas.microsoft.com/office/powerpoint/2010/main" val="414843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DFFE25-976E-4DAD-AD16-2BA1BD3AB04D}" type="datetimeFigureOut">
              <a:rPr lang="en-GB" smtClean="0"/>
              <a:t>19/09/2022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1F935-959F-4BCB-A923-87292C0BB9A0}" type="slidenum">
              <a:rPr lang="en-GB" smtClean="0"/>
              <a:t>‹#›</a:t>
            </a:fld>
            <a:endParaRPr lang="en-GB"/>
          </a:p>
        </p:txBody>
      </p:sp>
    </p:spTree>
    <p:extLst>
      <p:ext uri="{BB962C8B-B14F-4D97-AF65-F5344CB8AC3E}">
        <p14:creationId xmlns:p14="http://schemas.microsoft.com/office/powerpoint/2010/main" val="85061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04664"/>
            <a:ext cx="7772400" cy="1224136"/>
          </a:xfrm>
        </p:spPr>
        <p:txBody>
          <a:bodyPr>
            <a:normAutofit fontScale="90000"/>
          </a:bodyPr>
          <a:lstStyle/>
          <a:p>
            <a:r>
              <a:rPr lang="en-GB" dirty="0" smtClean="0">
                <a:latin typeface="Times New Roman" pitchFamily="18" charset="0"/>
                <a:cs typeface="Times New Roman" pitchFamily="18" charset="0"/>
              </a:rPr>
              <a:t>HISTORY OF FLORENCE NIGHTINGALE</a:t>
            </a:r>
            <a:endParaRPr lang="en-GB"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217" y="1700808"/>
            <a:ext cx="7121237" cy="4693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44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764704"/>
            <a:ext cx="8363272" cy="5472608"/>
          </a:xfrm>
        </p:spPr>
        <p:txBody>
          <a:bodyPr>
            <a:normAutofit fontScale="70000" lnSpcReduction="20000"/>
          </a:bodyPr>
          <a:lstStyle/>
          <a:p>
            <a:pPr marL="0" indent="0">
              <a:buNone/>
            </a:pPr>
            <a:r>
              <a:rPr lang="en-GB" b="1" dirty="0" smtClean="0">
                <a:latin typeface="Times New Roman" pitchFamily="18" charset="0"/>
                <a:cs typeface="Times New Roman" pitchFamily="18" charset="0"/>
              </a:rPr>
              <a:t>4. Led a team of 38 nurses to staff an overseas hospital of the British army during the Crimean war.</a:t>
            </a:r>
          </a:p>
          <a:p>
            <a:pPr marL="0" indent="0">
              <a:buNone/>
            </a:pPr>
            <a:r>
              <a:rPr lang="en-GB" b="1" dirty="0" smtClean="0">
                <a:latin typeface="Times New Roman" pitchFamily="18" charset="0"/>
                <a:cs typeface="Times New Roman" pitchFamily="18" charset="0"/>
              </a:rPr>
              <a:t>5. In 1860, she devoted her efforts to the creation of a school of nursing at St. Thomas’ Hospital in London, established to honour her work in Crimea. The school was established based on the following principles:</a:t>
            </a:r>
          </a:p>
          <a:p>
            <a:pPr marL="571500" indent="-571500" algn="ctr">
              <a:buFont typeface="+mj-lt"/>
              <a:buAutoNum type="romanLcPeriod"/>
            </a:pPr>
            <a:r>
              <a:rPr lang="en-GB" b="1" dirty="0" smtClean="0">
                <a:latin typeface="Times New Roman" pitchFamily="18" charset="0"/>
                <a:cs typeface="Times New Roman" pitchFamily="18" charset="0"/>
              </a:rPr>
              <a:t>Nurses would be trained in teaching hospitals associated with medical schools and organized for that purpose.</a:t>
            </a:r>
          </a:p>
          <a:p>
            <a:pPr marL="571500" indent="-571500" algn="ctr">
              <a:buFont typeface="+mj-lt"/>
              <a:buAutoNum type="romanLcPeriod"/>
            </a:pPr>
            <a:r>
              <a:rPr lang="en-GB" b="1" dirty="0" smtClean="0">
                <a:latin typeface="Times New Roman" pitchFamily="18" charset="0"/>
                <a:cs typeface="Times New Roman" pitchFamily="18" charset="0"/>
              </a:rPr>
              <a:t>Nurses would be selected carefully and would be located in nurses' houses designed to encourage discipline and form character.</a:t>
            </a:r>
          </a:p>
          <a:p>
            <a:pPr marL="571500" indent="-571500" algn="ctr">
              <a:buFont typeface="+mj-lt"/>
              <a:buAutoNum type="romanLcPeriod"/>
            </a:pPr>
            <a:r>
              <a:rPr lang="en-GB" b="1" dirty="0" smtClean="0">
                <a:latin typeface="Times New Roman" pitchFamily="18" charset="0"/>
                <a:cs typeface="Times New Roman" pitchFamily="18" charset="0"/>
              </a:rPr>
              <a:t>The school matron would have final authority over the curriculum, living arrangements, and all other aspects of the school.</a:t>
            </a:r>
          </a:p>
          <a:p>
            <a:pPr marL="571500" indent="-571500" algn="ctr">
              <a:buFont typeface="+mj-lt"/>
              <a:buAutoNum type="romanLcPeriod"/>
            </a:pPr>
            <a:r>
              <a:rPr lang="en-GB" b="1" dirty="0" smtClean="0">
                <a:latin typeface="Times New Roman" pitchFamily="18" charset="0"/>
                <a:cs typeface="Times New Roman" pitchFamily="18" charset="0"/>
              </a:rPr>
              <a:t>The curriculum would include both theoretic material and practical experience.</a:t>
            </a:r>
          </a:p>
          <a:p>
            <a:pPr marL="571500" indent="-571500" algn="ctr">
              <a:buFont typeface="+mj-lt"/>
              <a:buAutoNum type="romanLcPeriod"/>
            </a:pPr>
            <a:r>
              <a:rPr lang="en-GB" b="1" dirty="0" smtClean="0">
                <a:latin typeface="Times New Roman" pitchFamily="18" charset="0"/>
                <a:cs typeface="Times New Roman" pitchFamily="18" charset="0"/>
              </a:rPr>
              <a:t>Teachers would be paid for their instruction.</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099763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548680"/>
            <a:ext cx="8229600" cy="5688632"/>
          </a:xfrm>
        </p:spPr>
        <p:txBody>
          <a:bodyPr/>
          <a:lstStyle/>
          <a:p>
            <a:r>
              <a:rPr lang="en-GB" b="1" dirty="0" smtClean="0">
                <a:latin typeface="Times New Roman" pitchFamily="18" charset="0"/>
                <a:cs typeface="Times New Roman" pitchFamily="18" charset="0"/>
              </a:rPr>
              <a:t>Florence Nightingale died in her sleep at the age of 90 on August 13, 1910.</a:t>
            </a:r>
          </a:p>
          <a:p>
            <a:endParaRPr lang="en-GB"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60848"/>
            <a:ext cx="6858000" cy="385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318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CONCLUSION</a:t>
            </a:r>
            <a:endParaRPr lang="en-GB" u="sng" dirty="0"/>
          </a:p>
        </p:txBody>
      </p:sp>
      <p:sp>
        <p:nvSpPr>
          <p:cNvPr id="3" name="Content Placeholder 2"/>
          <p:cNvSpPr>
            <a:spLocks noGrp="1"/>
          </p:cNvSpPr>
          <p:nvPr>
            <p:ph idx="1"/>
          </p:nvPr>
        </p:nvSpPr>
        <p:spPr/>
        <p:txBody>
          <a:bodyPr>
            <a:normAutofit fontScale="85000" lnSpcReduction="10000"/>
          </a:bodyPr>
          <a:lstStyle/>
          <a:p>
            <a:r>
              <a:rPr lang="en-GB" b="1" dirty="0" smtClean="0">
                <a:latin typeface="Times New Roman" pitchFamily="18" charset="0"/>
                <a:cs typeface="Times New Roman" pitchFamily="18" charset="0"/>
              </a:rPr>
              <a:t>Pioneer in statistics represented her analysis in graphical forms to ease drawing conclusions and </a:t>
            </a:r>
            <a:r>
              <a:rPr lang="en-GB" b="1" dirty="0" err="1" smtClean="0">
                <a:latin typeface="Times New Roman" pitchFamily="18" charset="0"/>
                <a:cs typeface="Times New Roman" pitchFamily="18" charset="0"/>
              </a:rPr>
              <a:t>actionables</a:t>
            </a:r>
            <a:r>
              <a:rPr lang="en-GB" b="1" dirty="0" smtClean="0">
                <a:latin typeface="Times New Roman" pitchFamily="18" charset="0"/>
                <a:cs typeface="Times New Roman" pitchFamily="18" charset="0"/>
              </a:rPr>
              <a:t> from data. Famous for usage of the polar area diagram  (Nightingale rose diagram) equivalent to a modern circular histogram.</a:t>
            </a:r>
          </a:p>
          <a:p>
            <a:r>
              <a:rPr lang="en-GB" b="1" dirty="0" smtClean="0">
                <a:latin typeface="Times New Roman" pitchFamily="18" charset="0"/>
                <a:cs typeface="Times New Roman" pitchFamily="18" charset="0"/>
              </a:rPr>
              <a:t>In recognition of her pioneering work in nursing , the Nightingale pledge is taken by new nurses and the Florence Nightingale medal, the highest international distinction a nurse can achieve were named in her honour and the International Nurses’ Day is celebrated on her birthday.</a:t>
            </a:r>
          </a:p>
          <a:p>
            <a:endParaRPr lang="en-GB" b="1" dirty="0" smtClean="0">
              <a:latin typeface="Times New Roman" pitchFamily="18" charset="0"/>
              <a:cs typeface="Times New Roman" pitchFamily="18" charset="0"/>
            </a:endParaRPr>
          </a:p>
          <a:p>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258011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GB"/>
          </a:p>
        </p:txBody>
      </p:sp>
      <p:sp>
        <p:nvSpPr>
          <p:cNvPr id="5" name="Content Placeholder 4"/>
          <p:cNvSpPr>
            <a:spLocks noGrp="1"/>
          </p:cNvSpPr>
          <p:nvPr>
            <p:ph idx="1"/>
          </p:nvPr>
        </p:nvSpPr>
        <p:spPr/>
        <p:txBody>
          <a:bodyPr/>
          <a:lstStyle/>
          <a:p>
            <a:endParaRPr lang="en-GB"/>
          </a:p>
        </p:txBody>
      </p:sp>
    </p:spTree>
    <p:extLst>
      <p:ext uri="{BB962C8B-B14F-4D97-AF65-F5344CB8AC3E}">
        <p14:creationId xmlns:p14="http://schemas.microsoft.com/office/powerpoint/2010/main" val="3390577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EARLY LIFE</a:t>
            </a:r>
            <a:endParaRPr lang="en-GB" u="sng" dirty="0"/>
          </a:p>
        </p:txBody>
      </p:sp>
      <p:sp>
        <p:nvSpPr>
          <p:cNvPr id="4" name="Subtitle 2"/>
          <p:cNvSpPr>
            <a:spLocks noGrp="1"/>
          </p:cNvSpPr>
          <p:nvPr>
            <p:ph idx="1"/>
          </p:nvPr>
        </p:nvSpPr>
        <p:spPr/>
        <p:txBody>
          <a:bodyPr>
            <a:normAutofit lnSpcReduction="10000"/>
          </a:bodyPr>
          <a:lstStyle/>
          <a:p>
            <a:pPr marL="0" indent="0">
              <a:buNone/>
            </a:pPr>
            <a:r>
              <a:rPr lang="en-GB" b="1" dirty="0" smtClean="0">
                <a:solidFill>
                  <a:schemeClr val="tx1"/>
                </a:solidFill>
                <a:latin typeface="Times New Roman" pitchFamily="18" charset="0"/>
                <a:cs typeface="Times New Roman" pitchFamily="18" charset="0"/>
              </a:rPr>
              <a:t>•  Florence</a:t>
            </a:r>
            <a:r>
              <a:rPr lang="en-GB" b="1" dirty="0" smtClean="0">
                <a:solidFill>
                  <a:prstClr val="black"/>
                </a:solidFill>
                <a:latin typeface="Times New Roman" pitchFamily="18" charset="0"/>
                <a:cs typeface="Times New Roman" pitchFamily="18" charset="0"/>
              </a:rPr>
              <a:t> was </a:t>
            </a:r>
            <a:r>
              <a:rPr lang="en-GB" b="1" dirty="0">
                <a:solidFill>
                  <a:prstClr val="black"/>
                </a:solidFill>
                <a:latin typeface="Times New Roman" pitchFamily="18" charset="0"/>
                <a:cs typeface="Times New Roman" pitchFamily="18" charset="0"/>
              </a:rPr>
              <a:t>named after the city in which </a:t>
            </a:r>
            <a:r>
              <a:rPr lang="en-GB" b="1" dirty="0" smtClean="0">
                <a:solidFill>
                  <a:prstClr val="black"/>
                </a:solidFill>
                <a:latin typeface="Times New Roman" pitchFamily="18" charset="0"/>
                <a:cs typeface="Times New Roman" pitchFamily="18" charset="0"/>
              </a:rPr>
              <a:t>  she </a:t>
            </a:r>
            <a:r>
              <a:rPr lang="en-GB" b="1" dirty="0">
                <a:solidFill>
                  <a:prstClr val="black"/>
                </a:solidFill>
                <a:latin typeface="Times New Roman" pitchFamily="18" charset="0"/>
                <a:cs typeface="Times New Roman" pitchFamily="18" charset="0"/>
              </a:rPr>
              <a:t>was </a:t>
            </a:r>
            <a:r>
              <a:rPr lang="en-GB" b="1" dirty="0" smtClean="0">
                <a:solidFill>
                  <a:prstClr val="black"/>
                </a:solidFill>
                <a:latin typeface="Times New Roman" pitchFamily="18" charset="0"/>
                <a:cs typeface="Times New Roman" pitchFamily="18" charset="0"/>
              </a:rPr>
              <a:t>born – Florence, Italy. </a:t>
            </a:r>
            <a:r>
              <a:rPr lang="en-GB" b="1" dirty="0" smtClean="0">
                <a:solidFill>
                  <a:schemeClr val="tx1"/>
                </a:solidFill>
                <a:latin typeface="Times New Roman" pitchFamily="18" charset="0"/>
                <a:cs typeface="Times New Roman" pitchFamily="18" charset="0"/>
              </a:rPr>
              <a:t>Born in May 12, 1820, the second daughter in a well-to-do family. </a:t>
            </a:r>
          </a:p>
          <a:p>
            <a:pPr marL="457200" indent="-457200">
              <a:buFont typeface="Arial" pitchFamily="34" charset="0"/>
              <a:buChar char="•"/>
            </a:pPr>
            <a:r>
              <a:rPr lang="en-GB" b="1" dirty="0" smtClean="0">
                <a:solidFill>
                  <a:schemeClr val="tx1"/>
                </a:solidFill>
                <a:latin typeface="Times New Roman" pitchFamily="18" charset="0"/>
                <a:cs typeface="Times New Roman" pitchFamily="18" charset="0"/>
              </a:rPr>
              <a:t>She was well cultured, travelled and educated. She was multilingual as she had mastered 7 languages by the age of 17 and was equally proficient in the mathematical field.</a:t>
            </a:r>
            <a:endParaRPr lang="en-GB"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8445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4"/>
            <a:ext cx="8229600" cy="4896544"/>
          </a:xfrm>
        </p:spPr>
        <p:txBody>
          <a:bodyPr/>
          <a:lstStyle/>
          <a:p>
            <a:r>
              <a:rPr lang="en-GB" b="1" dirty="0" smtClean="0">
                <a:latin typeface="Times New Roman" pitchFamily="18" charset="0"/>
                <a:cs typeface="Times New Roman" pitchFamily="18" charset="0"/>
              </a:rPr>
              <a:t>Despite the luxurious upbringing, Nightingale lead a pious life with solid Christian values, that made her disdainful of such a wealthy lifestyle.</a:t>
            </a:r>
          </a:p>
          <a:p>
            <a:r>
              <a:rPr lang="en-GB" b="1" dirty="0" smtClean="0">
                <a:latin typeface="Times New Roman" pitchFamily="18" charset="0"/>
                <a:cs typeface="Times New Roman" pitchFamily="18" charset="0"/>
              </a:rPr>
              <a:t>She believed that her true calling was to venture into nursing, an aspiration which was met by resistance from her family and the society.</a:t>
            </a:r>
          </a:p>
          <a:p>
            <a:pPr marL="0" indent="0">
              <a:buNone/>
            </a:pPr>
            <a:endParaRPr lang="en-GB" b="1" dirty="0" smtClean="0">
              <a:latin typeface="Times New Roman" pitchFamily="18" charset="0"/>
              <a:cs typeface="Times New Roman" pitchFamily="18" charset="0"/>
            </a:endParaRPr>
          </a:p>
          <a:p>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242416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CAREER IN NURSING</a:t>
            </a:r>
            <a:endParaRPr lang="en-GB" u="sng" dirty="0"/>
          </a:p>
        </p:txBody>
      </p:sp>
      <p:sp>
        <p:nvSpPr>
          <p:cNvPr id="3" name="Content Placeholder 2"/>
          <p:cNvSpPr>
            <a:spLocks noGrp="1"/>
          </p:cNvSpPr>
          <p:nvPr>
            <p:ph idx="1"/>
          </p:nvPr>
        </p:nvSpPr>
        <p:spPr/>
        <p:txBody>
          <a:bodyPr>
            <a:normAutofit fontScale="92500" lnSpcReduction="10000"/>
          </a:bodyPr>
          <a:lstStyle/>
          <a:p>
            <a:r>
              <a:rPr lang="en-GB" b="1" dirty="0" smtClean="0">
                <a:latin typeface="Times New Roman" pitchFamily="18" charset="0"/>
                <a:cs typeface="Times New Roman" pitchFamily="18" charset="0"/>
              </a:rPr>
              <a:t>In here frequent travels, she began collecting information on public health and hospitals and soon became recognized as an important authority on the subject. This was during the onset of public health movement on hospital reforms in England.</a:t>
            </a:r>
          </a:p>
          <a:p>
            <a:r>
              <a:rPr lang="en-GB" b="1" dirty="0">
                <a:latin typeface="Times New Roman" pitchFamily="18" charset="0"/>
                <a:cs typeface="Times New Roman" pitchFamily="18" charset="0"/>
              </a:rPr>
              <a:t>S</a:t>
            </a:r>
            <a:r>
              <a:rPr lang="en-GB" b="1" dirty="0" smtClean="0">
                <a:latin typeface="Times New Roman" pitchFamily="18" charset="0"/>
                <a:cs typeface="Times New Roman" pitchFamily="18" charset="0"/>
              </a:rPr>
              <a:t>he learnt about Pastor Fliedner's institute at Kaiserwerth where care was provided and nurses were trained. She visited Kaiserwerth briefly in 1850.</a:t>
            </a:r>
          </a:p>
        </p:txBody>
      </p:sp>
    </p:spTree>
    <p:extLst>
      <p:ext uri="{BB962C8B-B14F-4D97-AF65-F5344CB8AC3E}">
        <p14:creationId xmlns:p14="http://schemas.microsoft.com/office/powerpoint/2010/main" val="335114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60640"/>
          </a:xfrm>
        </p:spPr>
        <p:txBody>
          <a:bodyPr/>
          <a:lstStyle/>
          <a:p>
            <a:r>
              <a:rPr lang="en-GB" b="1" dirty="0" smtClean="0">
                <a:latin typeface="Times New Roman" pitchFamily="18" charset="0"/>
                <a:cs typeface="Times New Roman" pitchFamily="18" charset="0"/>
              </a:rPr>
              <a:t>In 1851, at age 31, she spent 3 months studying at Kaiserwerth.</a:t>
            </a:r>
            <a:endParaRPr lang="en-GB" b="1" dirty="0">
              <a:latin typeface="Times New Roman" pitchFamily="18" charset="0"/>
              <a:cs typeface="Times New Roman" pitchFamily="18" charset="0"/>
            </a:endParaRPr>
          </a:p>
          <a:p>
            <a:r>
              <a:rPr lang="en-GB" b="1" dirty="0" smtClean="0">
                <a:latin typeface="Times New Roman" pitchFamily="18" charset="0"/>
                <a:cs typeface="Times New Roman" pitchFamily="18" charset="0"/>
              </a:rPr>
              <a:t>In 1853, she began working with a committee that supervised an ''Establishment for Gentlewomen During Illness." She eventually was appointed superintendent of the establishment, a position she held from August 1853 to October 1854.</a:t>
            </a:r>
          </a:p>
          <a:p>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206285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a:bodyPr>
          <a:lstStyle/>
          <a:p>
            <a:r>
              <a:rPr lang="en-GB" u="sng" dirty="0" smtClean="0">
                <a:latin typeface="Times New Roman" pitchFamily="18" charset="0"/>
                <a:cs typeface="Times New Roman" pitchFamily="18" charset="0"/>
              </a:rPr>
              <a:t>CRIMEAN WAR</a:t>
            </a:r>
            <a:endParaRPr lang="en-GB"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68760"/>
            <a:ext cx="8229600" cy="5112568"/>
          </a:xfrm>
        </p:spPr>
        <p:txBody>
          <a:bodyPr>
            <a:normAutofit/>
          </a:bodyPr>
          <a:lstStyle/>
          <a:p>
            <a:r>
              <a:rPr lang="en-GB" b="1" dirty="0" smtClean="0">
                <a:latin typeface="Times New Roman" pitchFamily="18" charset="0"/>
                <a:cs typeface="Times New Roman" pitchFamily="18" charset="0"/>
              </a:rPr>
              <a:t>After the Crimean War began in March 1854, communications through the newly developed telegraph stated the terrible conditions in which the British Army cared for sick and wounded soldiers.</a:t>
            </a:r>
          </a:p>
          <a:p>
            <a:r>
              <a:rPr lang="en-GB" b="1" dirty="0" smtClean="0">
                <a:latin typeface="Times New Roman" pitchFamily="18" charset="0"/>
                <a:cs typeface="Times New Roman" pitchFamily="18" charset="0"/>
              </a:rPr>
              <a:t>Florence Nightingale, by then a recognized authority on hospital care, wrote to her friend Sir Sidney Herbert, who was then Secretary of War, and offered to take a group of 38 nurses to the Crimea.</a:t>
            </a:r>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1082723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904656"/>
          </a:xfrm>
        </p:spPr>
        <p:txBody>
          <a:bodyPr>
            <a:normAutofit/>
          </a:bodyPr>
          <a:lstStyle/>
          <a:p>
            <a:r>
              <a:rPr lang="en-GB" b="1" dirty="0" smtClean="0">
                <a:latin typeface="Times New Roman" pitchFamily="18" charset="0"/>
                <a:cs typeface="Times New Roman" pitchFamily="18" charset="0"/>
              </a:rPr>
              <a:t>Her tireless efforts in the Crimea resulted in greatly reduced mortality rates among the sick and wounded.</a:t>
            </a:r>
          </a:p>
          <a:p>
            <a:r>
              <a:rPr lang="en-GB" b="1" dirty="0" smtClean="0">
                <a:latin typeface="Times New Roman" pitchFamily="18" charset="0"/>
                <a:cs typeface="Times New Roman" pitchFamily="18" charset="0"/>
              </a:rPr>
              <a:t>When the war ended in 1856, Florence Nightingale returned </a:t>
            </a:r>
          </a:p>
          <a:p>
            <a:pPr marL="0" indent="0">
              <a:buNone/>
            </a:pPr>
            <a:r>
              <a:rPr lang="en-GB" b="1" dirty="0" smtClean="0">
                <a:latin typeface="Times New Roman" pitchFamily="18" charset="0"/>
                <a:cs typeface="Times New Roman" pitchFamily="18" charset="0"/>
              </a:rPr>
              <a:t>   to England as a national </a:t>
            </a:r>
          </a:p>
          <a:p>
            <a:pPr marL="0" indent="0">
              <a:buNone/>
            </a:pPr>
            <a:r>
              <a:rPr lang="en-GB" b="1" dirty="0" smtClean="0">
                <a:latin typeface="Times New Roman" pitchFamily="18" charset="0"/>
                <a:cs typeface="Times New Roman" pitchFamily="18" charset="0"/>
              </a:rPr>
              <a:t>   hero.</a:t>
            </a:r>
          </a:p>
          <a:p>
            <a:pPr marL="0" indent="0">
              <a:buNone/>
            </a:pPr>
            <a:endParaRPr lang="en-GB" b="1"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3573016"/>
            <a:ext cx="3764458"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384884"/>
            <a:ext cx="4248472" cy="424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00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rmAutofit fontScale="85000" lnSpcReduction="10000"/>
          </a:bodyPr>
          <a:lstStyle/>
          <a:p>
            <a:r>
              <a:rPr lang="en-GB" b="1" dirty="0" smtClean="0">
                <a:latin typeface="Times New Roman" pitchFamily="18" charset="0"/>
                <a:cs typeface="Times New Roman" pitchFamily="18" charset="0"/>
              </a:rPr>
              <a:t>Her next major project involved working to change the entire approach to health for the British soldier. These activities included constructing hospitals and improving basic hygiene and public health measures for the army</a:t>
            </a:r>
          </a:p>
          <a:p>
            <a:r>
              <a:rPr lang="en-GB" b="1" dirty="0" smtClean="0">
                <a:latin typeface="Times New Roman" pitchFamily="18" charset="0"/>
                <a:cs typeface="Times New Roman" pitchFamily="18" charset="0"/>
              </a:rPr>
              <a:t>She focused on providing cleanliness, wholesome food, fresh air, and separation of people from garbage and sewage both for living environments and for hospital construction. These simple public health measures  were revolutionary in the late 1800s.</a:t>
            </a:r>
          </a:p>
          <a:p>
            <a:r>
              <a:rPr lang="en-GB" b="1" dirty="0" smtClean="0">
                <a:latin typeface="Times New Roman" pitchFamily="18" charset="0"/>
                <a:cs typeface="Times New Roman" pitchFamily="18" charset="0"/>
              </a:rPr>
              <a:t>Throughout her lifetime, Florence Nightingale wrote extensively about hospitals, sanitation, health, and health statistics (creating the first pie chart), and especially about nursing and nursing education.</a:t>
            </a:r>
          </a:p>
        </p:txBody>
      </p:sp>
    </p:spTree>
    <p:extLst>
      <p:ext uri="{BB962C8B-B14F-4D97-AF65-F5344CB8AC3E}">
        <p14:creationId xmlns:p14="http://schemas.microsoft.com/office/powerpoint/2010/main" val="2851903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GB" u="sng" dirty="0" smtClean="0">
                <a:latin typeface="Times New Roman" pitchFamily="18" charset="0"/>
                <a:cs typeface="Times New Roman" pitchFamily="18" charset="0"/>
              </a:rPr>
              <a:t>NIGHTINGALE’S ACHIEVEMENTS</a:t>
            </a:r>
            <a:endParaRPr lang="en-GB"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40768"/>
            <a:ext cx="8229600" cy="4785395"/>
          </a:xfrm>
        </p:spPr>
        <p:txBody>
          <a:bodyPr>
            <a:normAutofit lnSpcReduction="10000"/>
          </a:bodyPr>
          <a:lstStyle/>
          <a:p>
            <a:pPr marL="514350" indent="-514350">
              <a:buFont typeface="+mj-lt"/>
              <a:buAutoNum type="arabicPeriod"/>
            </a:pPr>
            <a:r>
              <a:rPr lang="en-GB" b="1" dirty="0" smtClean="0">
                <a:latin typeface="Times New Roman" pitchFamily="18" charset="0"/>
                <a:cs typeface="Times New Roman" pitchFamily="18" charset="0"/>
              </a:rPr>
              <a:t>She was appointed superintendent of the ''Establishment for Gentlewomen During Illness“ during illness from August 1853 to October 1854.</a:t>
            </a:r>
          </a:p>
          <a:p>
            <a:pPr marL="514350" indent="-514350">
              <a:buFont typeface="+mj-lt"/>
              <a:buAutoNum type="arabicPeriod"/>
            </a:pPr>
            <a:r>
              <a:rPr lang="en-GB" b="1" dirty="0" smtClean="0">
                <a:latin typeface="Times New Roman" pitchFamily="18" charset="0"/>
                <a:cs typeface="Times New Roman" pitchFamily="18" charset="0"/>
              </a:rPr>
              <a:t>Published a book “Notes on Nursing”- 1859.</a:t>
            </a:r>
          </a:p>
          <a:p>
            <a:pPr marL="514350" indent="-514350">
              <a:buFont typeface="+mj-lt"/>
              <a:buAutoNum type="arabicPeriod"/>
            </a:pPr>
            <a:r>
              <a:rPr lang="en-GB" b="1" dirty="0">
                <a:latin typeface="Times New Roman" pitchFamily="18" charset="0"/>
                <a:cs typeface="Times New Roman" pitchFamily="18" charset="0"/>
              </a:rPr>
              <a:t>I</a:t>
            </a:r>
            <a:r>
              <a:rPr lang="en-GB" b="1" dirty="0" smtClean="0">
                <a:latin typeface="Times New Roman" pitchFamily="18" charset="0"/>
                <a:cs typeface="Times New Roman" pitchFamily="18" charset="0"/>
              </a:rPr>
              <a:t>n 1907, she was recognized by the Queen of England, who awarded her the British Order of Merit. It was the first time it was given to a woman.</a:t>
            </a:r>
          </a:p>
          <a:p>
            <a:endParaRPr lang="en-GB" b="1" dirty="0" smtClean="0">
              <a:latin typeface="Times New Roman" pitchFamily="18" charset="0"/>
              <a:cs typeface="Times New Roman" pitchFamily="18" charset="0"/>
            </a:endParaRPr>
          </a:p>
          <a:p>
            <a:endParaRPr lang="en-GB" b="1" dirty="0">
              <a:latin typeface="Times New Roman" pitchFamily="18" charset="0"/>
              <a:cs typeface="Times New Roman" pitchFamily="18" charset="0"/>
            </a:endParaRPr>
          </a:p>
        </p:txBody>
      </p:sp>
    </p:spTree>
    <p:extLst>
      <p:ext uri="{BB962C8B-B14F-4D97-AF65-F5344CB8AC3E}">
        <p14:creationId xmlns:p14="http://schemas.microsoft.com/office/powerpoint/2010/main" val="3177852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778</Words>
  <Application>Microsoft Office PowerPoint</Application>
  <PresentationFormat>On-screen Show (4:3)</PresentationFormat>
  <Paragraphs>37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HISTORY OF FLORENCE NIGHTINGALE</vt:lpstr>
      <vt:lpstr>EARLY LIFE</vt:lpstr>
      <vt:lpstr>PowerPoint Presentation</vt:lpstr>
      <vt:lpstr>CAREER IN NURSING</vt:lpstr>
      <vt:lpstr>PowerPoint Presentation</vt:lpstr>
      <vt:lpstr>CRIMEAN WAR</vt:lpstr>
      <vt:lpstr>PowerPoint Presentation</vt:lpstr>
      <vt:lpstr>PowerPoint Presentation</vt:lpstr>
      <vt:lpstr>NIGHTINGALE’S ACHIEVEMENTS</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F</dc:title>
  <dc:creator>Lawrence Ntabo</dc:creator>
  <cp:lastModifiedBy>Lawrence Ntabo</cp:lastModifiedBy>
  <cp:revision>17</cp:revision>
  <dcterms:created xsi:type="dcterms:W3CDTF">2022-09-19T18:36:20Z</dcterms:created>
  <dcterms:modified xsi:type="dcterms:W3CDTF">2022-09-19T21:54:37Z</dcterms:modified>
</cp:coreProperties>
</file>