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3" r:id="rId6"/>
    <p:sldId id="323" r:id="rId7"/>
    <p:sldId id="324" r:id="rId8"/>
    <p:sldId id="329" r:id="rId9"/>
    <p:sldId id="281" r:id="rId10"/>
    <p:sldId id="287" r:id="rId11"/>
    <p:sldId id="328" r:id="rId12"/>
    <p:sldId id="289" r:id="rId13"/>
    <p:sldId id="290" r:id="rId14"/>
    <p:sldId id="330" r:id="rId15"/>
    <p:sldId id="322" r:id="rId16"/>
    <p:sldId id="331" r:id="rId17"/>
    <p:sldId id="291" r:id="rId18"/>
    <p:sldId id="325" r:id="rId19"/>
    <p:sldId id="292" r:id="rId20"/>
    <p:sldId id="293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 autoAdjust="0"/>
    <p:restoredTop sz="94660" autoAdjust="0"/>
  </p:normalViewPr>
  <p:slideViewPr>
    <p:cSldViewPr>
      <p:cViewPr varScale="1">
        <p:scale>
          <a:sx n="59" d="100"/>
          <a:sy n="59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ECA0944-88A0-4154-910D-EB380B68E46F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19984B-39ED-407D-A660-F85E9188A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048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Cell structure and organelles</a:t>
            </a:r>
          </a:p>
        </p:txBody>
      </p:sp>
      <p:pic>
        <p:nvPicPr>
          <p:cNvPr id="4" name="Picture 3" descr="human ce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7315200" cy="3352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304800" y="5334000"/>
            <a:ext cx="571182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Dr</a:t>
            </a:r>
            <a:r>
              <a:rPr lang="en-US" sz="2800" b="1" dirty="0"/>
              <a:t> </a:t>
            </a:r>
            <a:r>
              <a:rPr lang="en-US" sz="2800" b="1" dirty="0" err="1"/>
              <a:t>Hemed</a:t>
            </a:r>
            <a:r>
              <a:rPr lang="en-US" sz="2800" b="1" dirty="0"/>
              <a:t> El-</a:t>
            </a:r>
            <a:r>
              <a:rPr lang="en-US" sz="2800" b="1" dirty="0" err="1"/>
              <a:t>busaidy</a:t>
            </a:r>
            <a:r>
              <a:rPr lang="en-US" sz="2800" b="1" dirty="0"/>
              <a:t>,</a:t>
            </a:r>
          </a:p>
          <a:p>
            <a:r>
              <a:rPr lang="en-US" sz="2800" b="1" dirty="0"/>
              <a:t>BSc (</a:t>
            </a:r>
            <a:r>
              <a:rPr lang="en-US" sz="2800" b="1" dirty="0" err="1"/>
              <a:t>Anat</a:t>
            </a:r>
            <a:r>
              <a:rPr lang="en-US" sz="2800" b="1" dirty="0"/>
              <a:t>), </a:t>
            </a:r>
            <a:r>
              <a:rPr lang="en-US" sz="2800" b="1" dirty="0" err="1"/>
              <a:t>MBcHB</a:t>
            </a:r>
            <a:r>
              <a:rPr lang="en-US" sz="2800" b="1" dirty="0"/>
              <a:t>, </a:t>
            </a:r>
            <a:r>
              <a:rPr lang="en-US" sz="2800" b="1" dirty="0" err="1"/>
              <a:t>Mmed</a:t>
            </a:r>
            <a:r>
              <a:rPr lang="en-US" sz="2800" b="1" dirty="0"/>
              <a:t> (</a:t>
            </a:r>
            <a:r>
              <a:rPr lang="en-US" sz="2800" b="1" dirty="0" err="1"/>
              <a:t>Urol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University </a:t>
            </a:r>
            <a:r>
              <a:rPr lang="en-US" sz="2800" b="1"/>
              <a:t>of Nairobi</a:t>
            </a:r>
            <a:endParaRPr lang="en-US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tochondr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304801"/>
            <a:ext cx="8678563" cy="65532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Mitochondrial myopathy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48100"/>
            <a:ext cx="300990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99060"/>
            <a:ext cx="274320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39433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0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responsible for digestion</a:t>
            </a:r>
          </a:p>
          <a:p>
            <a:r>
              <a:rPr lang="en-US" dirty="0"/>
              <a:t>Are Acidic (PH5.0)</a:t>
            </a:r>
          </a:p>
          <a:p>
            <a:r>
              <a:rPr lang="en-US" dirty="0"/>
              <a:t>Contain hydrolytic enzymes</a:t>
            </a:r>
          </a:p>
          <a:p>
            <a:r>
              <a:rPr lang="en-US" dirty="0"/>
              <a:t>Kept acidic by action of </a:t>
            </a:r>
            <a:r>
              <a:rPr lang="en-US" dirty="0" err="1"/>
              <a:t>H⁺ATPase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lysosomes</a:t>
            </a:r>
          </a:p>
        </p:txBody>
      </p:sp>
      <p:pic>
        <p:nvPicPr>
          <p:cNvPr id="5" name="Picture 4" descr="Lysosomal Enzym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276600"/>
            <a:ext cx="5867400" cy="33444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Lysosomal</a:t>
            </a:r>
            <a:r>
              <a:rPr lang="en-US" dirty="0"/>
              <a:t> storage diseases and role of symptomatic treatment with enzyme replacement</a:t>
            </a:r>
          </a:p>
          <a:p>
            <a:r>
              <a:rPr lang="en-US" dirty="0" err="1"/>
              <a:t>Tay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=</a:t>
            </a:r>
            <a:r>
              <a:rPr lang="en-US" dirty="0" err="1"/>
              <a:t>hexosaminidase</a:t>
            </a:r>
            <a:endParaRPr lang="en-US" dirty="0"/>
          </a:p>
          <a:p>
            <a:r>
              <a:rPr lang="en-US" dirty="0" err="1"/>
              <a:t>Gauchers</a:t>
            </a:r>
            <a:r>
              <a:rPr lang="en-US" dirty="0"/>
              <a:t>=</a:t>
            </a:r>
            <a:r>
              <a:rPr lang="el-GR" dirty="0"/>
              <a:t>β</a:t>
            </a:r>
            <a:r>
              <a:rPr lang="en-US" dirty="0"/>
              <a:t> </a:t>
            </a:r>
            <a:r>
              <a:rPr lang="en-US" dirty="0" err="1"/>
              <a:t>galactocerebrosidase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significance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Gaucher’s</a:t>
            </a:r>
            <a:r>
              <a:rPr lang="en-US" sz="3200" dirty="0"/>
              <a:t> disease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-18097"/>
            <a:ext cx="2819400" cy="306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t="5679" r="4629" b="7901"/>
          <a:stretch/>
        </p:blipFill>
        <p:spPr bwMode="auto">
          <a:xfrm>
            <a:off x="25400" y="2057400"/>
            <a:ext cx="6019800" cy="444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469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of </a:t>
            </a:r>
            <a:r>
              <a:rPr lang="en-US" dirty="0" err="1"/>
              <a:t>peroxixomes</a:t>
            </a:r>
            <a:endParaRPr lang="en-US" dirty="0"/>
          </a:p>
          <a:p>
            <a:r>
              <a:rPr lang="en-US" dirty="0"/>
              <a:t>Similar to </a:t>
            </a:r>
            <a:r>
              <a:rPr lang="en-US" dirty="0" err="1"/>
              <a:t>lysosomes</a:t>
            </a:r>
            <a:r>
              <a:rPr lang="en-US" dirty="0"/>
              <a:t> physically but differ in the following ways:</a:t>
            </a:r>
          </a:p>
          <a:p>
            <a:r>
              <a:rPr lang="en-US" dirty="0"/>
              <a:t>Contain </a:t>
            </a:r>
            <a:r>
              <a:rPr lang="en-US" dirty="0" err="1"/>
              <a:t>oxidases</a:t>
            </a:r>
            <a:r>
              <a:rPr lang="en-US" dirty="0"/>
              <a:t> rather than </a:t>
            </a:r>
            <a:r>
              <a:rPr lang="en-US" dirty="0" err="1"/>
              <a:t>hydralases</a:t>
            </a:r>
            <a:endParaRPr lang="en-US" dirty="0"/>
          </a:p>
          <a:p>
            <a:r>
              <a:rPr lang="en-US" dirty="0"/>
              <a:t>This oxidases combine 0₂ &amp;H⁺ to form hydrogen peroxide used in detoxification </a:t>
            </a:r>
          </a:p>
          <a:p>
            <a:r>
              <a:rPr lang="en-US" dirty="0"/>
              <a:t>Disease of peroxisome is called </a:t>
            </a:r>
            <a:r>
              <a:rPr lang="en-US" dirty="0" err="1"/>
              <a:t>Zellweger’s</a:t>
            </a:r>
            <a:r>
              <a:rPr lang="en-US" dirty="0"/>
              <a:t> syndrome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peroxisomes (for excretion)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Zellweger’s</a:t>
            </a:r>
            <a:r>
              <a:rPr lang="en-US" dirty="0"/>
              <a:t> syndrome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5667"/>
            <a:ext cx="4343399" cy="62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49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 endoplasmic reticulum is a network of intercommunicating channels </a:t>
            </a:r>
            <a:r>
              <a:rPr lang="en-US" dirty="0" err="1"/>
              <a:t>continous</a:t>
            </a:r>
            <a:r>
              <a:rPr lang="en-US" dirty="0"/>
              <a:t> with the nuclear </a:t>
            </a:r>
            <a:r>
              <a:rPr lang="en-US" dirty="0" err="1"/>
              <a:t>envelope.It</a:t>
            </a:r>
            <a:r>
              <a:rPr lang="en-US" dirty="0"/>
              <a:t> facilitates protein synthesis</a:t>
            </a:r>
          </a:p>
          <a:p>
            <a:r>
              <a:rPr lang="en-US" dirty="0"/>
              <a:t>Smooth endoplasmic reticulum facilitates</a:t>
            </a:r>
          </a:p>
          <a:p>
            <a:pPr>
              <a:buNone/>
            </a:pPr>
            <a:r>
              <a:rPr lang="en-US" dirty="0"/>
              <a:t>-lipid synthesis</a:t>
            </a:r>
          </a:p>
          <a:p>
            <a:pPr>
              <a:buNone/>
            </a:pPr>
            <a:r>
              <a:rPr lang="en-US" dirty="0"/>
              <a:t>-Cholesterol synthesis</a:t>
            </a:r>
          </a:p>
          <a:p>
            <a:pPr>
              <a:buNone/>
            </a:pPr>
            <a:r>
              <a:rPr lang="en-US" dirty="0"/>
              <a:t>-Steroid based hormones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Endoplasmic reticulum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001000" cy="600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831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Golgi apparatus play a role in additional processing  of substances released from ER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modifying,concetrating</a:t>
            </a:r>
            <a:r>
              <a:rPr lang="en-US" dirty="0"/>
              <a:t>, packaging &amp; TRANSPORT of cellular proteins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Synthesis of carbohydrates not made in ER especially large </a:t>
            </a:r>
            <a:r>
              <a:rPr lang="en-US" dirty="0" err="1"/>
              <a:t>saccharide</a:t>
            </a:r>
            <a:r>
              <a:rPr lang="en-US" dirty="0"/>
              <a:t> polymers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r>
              <a:rPr lang="en-US" dirty="0" err="1"/>
              <a:t>hyaluronic</a:t>
            </a:r>
            <a:r>
              <a:rPr lang="en-US" dirty="0"/>
              <a:t> acid </a:t>
            </a:r>
          </a:p>
          <a:p>
            <a:r>
              <a:rPr lang="en-US" dirty="0" err="1"/>
              <a:t>chondroitin</a:t>
            </a:r>
            <a:r>
              <a:rPr lang="en-US" dirty="0"/>
              <a:t> </a:t>
            </a:r>
            <a:r>
              <a:rPr lang="en-US" dirty="0" err="1"/>
              <a:t>sulphate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Eventual formation of secretory vesicles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golgi</a:t>
            </a:r>
            <a:r>
              <a:rPr lang="en-US" dirty="0"/>
              <a:t> apparatus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living unit in the body.</a:t>
            </a:r>
          </a:p>
          <a:p>
            <a:endParaRPr lang="en-US" dirty="0"/>
          </a:p>
          <a:p>
            <a:r>
              <a:rPr lang="en-US" dirty="0"/>
              <a:t>The smallest unit capable of carrying out the processes associated with life.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human cell is highly complex and specialized.</a:t>
            </a:r>
          </a:p>
          <a:p>
            <a:endParaRPr lang="en-US" dirty="0"/>
          </a:p>
          <a:p>
            <a:r>
              <a:rPr lang="en-US" dirty="0"/>
              <a:t>However all cells share similar properties and characteristics to a certain degree.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cell?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r,golgi and secretory vesicl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87" y="762000"/>
            <a:ext cx="9007522" cy="5486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e cel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7924800" cy="681532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cell membrane</a:t>
            </a:r>
          </a:p>
          <a:p>
            <a:r>
              <a:rPr lang="en-US" dirty="0"/>
              <a:t>Elastic Lipid bilayer enveloping the cell and organelles</a:t>
            </a:r>
          </a:p>
          <a:p>
            <a:r>
              <a:rPr lang="en-US" dirty="0"/>
              <a:t>55%protein,25%phospholipid,13%cholesterol,4% other lipids,3% carbohydrates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cell membrane</a:t>
            </a:r>
          </a:p>
        </p:txBody>
      </p:sp>
      <p:pic>
        <p:nvPicPr>
          <p:cNvPr id="4" name="Picture 3" descr="celmembran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429000"/>
            <a:ext cx="6625087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r>
              <a:rPr lang="en-US" dirty="0"/>
              <a:t>Thus the cell membrane is impermeable to water-soluble substances </a:t>
            </a:r>
            <a:r>
              <a:rPr lang="en-US" dirty="0" err="1"/>
              <a:t>e.g</a:t>
            </a:r>
            <a:r>
              <a:rPr lang="en-US" dirty="0"/>
              <a:t> ions, glucose, urea</a:t>
            </a:r>
          </a:p>
          <a:p>
            <a:r>
              <a:rPr lang="en-US" dirty="0"/>
              <a:t>Lipid soluble substances penetrate with ease </a:t>
            </a:r>
            <a:r>
              <a:rPr lang="en-US" dirty="0" err="1"/>
              <a:t>eg</a:t>
            </a:r>
            <a:r>
              <a:rPr lang="en-US" dirty="0"/>
              <a:t> gases(O2,CO2,NO), steroids &amp; alcohol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523875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nucleus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324769"/>
            <a:ext cx="6768041" cy="507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00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nucleolus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1" y="1600200"/>
            <a:ext cx="10133349" cy="396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96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organelles</a:t>
            </a:r>
          </a:p>
        </p:txBody>
      </p:sp>
    </p:spTree>
    <p:extLst>
      <p:ext uri="{BB962C8B-B14F-4D97-AF65-F5344CB8AC3E}">
        <p14:creationId xmlns:p14="http://schemas.microsoft.com/office/powerpoint/2010/main" val="118367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function of the mitochondria.</a:t>
            </a:r>
          </a:p>
          <a:p>
            <a:r>
              <a:rPr lang="en-US" dirty="0"/>
              <a:t>Number and distribution depends on the energy requirement of that cell.</a:t>
            </a:r>
          </a:p>
          <a:p>
            <a:r>
              <a:rPr lang="en-US" dirty="0"/>
              <a:t>Mitochondria is self </a:t>
            </a:r>
            <a:r>
              <a:rPr lang="en-US" dirty="0" err="1"/>
              <a:t>replicative</a:t>
            </a:r>
            <a:endParaRPr lang="en-US" dirty="0"/>
          </a:p>
          <a:p>
            <a:r>
              <a:rPr lang="en-US" dirty="0"/>
              <a:t>Has </a:t>
            </a:r>
            <a:r>
              <a:rPr lang="en-US" dirty="0" err="1"/>
              <a:t>infoldings</a:t>
            </a:r>
            <a:r>
              <a:rPr lang="en-US" dirty="0"/>
              <a:t>(inner crests) onto which oxidative enzymes are attached</a:t>
            </a:r>
          </a:p>
          <a:p>
            <a:r>
              <a:rPr lang="en-US" dirty="0"/>
              <a:t>Extract energy from nutrients in the form of ATP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mitochondria: Cellular respiration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1181</TotalTime>
  <Words>376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Lucida Sans Unicode</vt:lpstr>
      <vt:lpstr>Verdana</vt:lpstr>
      <vt:lpstr>Wingdings 2</vt:lpstr>
      <vt:lpstr>Wingdings 3</vt:lpstr>
      <vt:lpstr>Concourse</vt:lpstr>
      <vt:lpstr>Cell structure and organelles</vt:lpstr>
      <vt:lpstr>What is a cell?</vt:lpstr>
      <vt:lpstr>PowerPoint Presentation</vt:lpstr>
      <vt:lpstr>The cell membrane</vt:lpstr>
      <vt:lpstr>PowerPoint Presentation</vt:lpstr>
      <vt:lpstr>The nucleus</vt:lpstr>
      <vt:lpstr>nucleolus</vt:lpstr>
      <vt:lpstr>The organelles</vt:lpstr>
      <vt:lpstr>The mitochondria: Cellular respiration</vt:lpstr>
      <vt:lpstr>PowerPoint Presentation</vt:lpstr>
      <vt:lpstr>Mitochondrial myopathy</vt:lpstr>
      <vt:lpstr>The lysosomes</vt:lpstr>
      <vt:lpstr>Clinical significance</vt:lpstr>
      <vt:lpstr>Gaucher’s disease</vt:lpstr>
      <vt:lpstr>The peroxisomes (for excretion)</vt:lpstr>
      <vt:lpstr>Zellweger’s syndrome</vt:lpstr>
      <vt:lpstr>Endoplasmic reticulum</vt:lpstr>
      <vt:lpstr>PowerPoint Presentation</vt:lpstr>
      <vt:lpstr>golgi apparatus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MECHANISMS</dc:title>
  <dc:creator>lenovo</dc:creator>
  <cp:lastModifiedBy>hemed elbusaidy</cp:lastModifiedBy>
  <cp:revision>136</cp:revision>
  <dcterms:created xsi:type="dcterms:W3CDTF">2015-10-04T01:28:36Z</dcterms:created>
  <dcterms:modified xsi:type="dcterms:W3CDTF">2022-09-05T05:53:16Z</dcterms:modified>
</cp:coreProperties>
</file>