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6"/>
  </p:notesMasterIdLst>
  <p:sldIdLst>
    <p:sldId id="306" r:id="rId2"/>
    <p:sldId id="277" r:id="rId3"/>
    <p:sldId id="276" r:id="rId4"/>
    <p:sldId id="257" r:id="rId5"/>
    <p:sldId id="258" r:id="rId6"/>
    <p:sldId id="259" r:id="rId7"/>
    <p:sldId id="260" r:id="rId8"/>
    <p:sldId id="281" r:id="rId9"/>
    <p:sldId id="282" r:id="rId10"/>
    <p:sldId id="280" r:id="rId11"/>
    <p:sldId id="291" r:id="rId12"/>
    <p:sldId id="299" r:id="rId13"/>
    <p:sldId id="300" r:id="rId14"/>
    <p:sldId id="301" r:id="rId15"/>
    <p:sldId id="261" r:id="rId16"/>
    <p:sldId id="278" r:id="rId17"/>
    <p:sldId id="262" r:id="rId18"/>
    <p:sldId id="283" r:id="rId19"/>
    <p:sldId id="263" r:id="rId20"/>
    <p:sldId id="264" r:id="rId21"/>
    <p:sldId id="265" r:id="rId22"/>
    <p:sldId id="266" r:id="rId23"/>
    <p:sldId id="285" r:id="rId24"/>
    <p:sldId id="286" r:id="rId25"/>
    <p:sldId id="287" r:id="rId26"/>
    <p:sldId id="267" r:id="rId27"/>
    <p:sldId id="268" r:id="rId28"/>
    <p:sldId id="269" r:id="rId29"/>
    <p:sldId id="270" r:id="rId30"/>
    <p:sldId id="271" r:id="rId31"/>
    <p:sldId id="288" r:id="rId32"/>
    <p:sldId id="289" r:id="rId33"/>
    <p:sldId id="290" r:id="rId34"/>
    <p:sldId id="272" r:id="rId35"/>
    <p:sldId id="273" r:id="rId36"/>
    <p:sldId id="274" r:id="rId37"/>
    <p:sldId id="292" r:id="rId38"/>
    <p:sldId id="293" r:id="rId39"/>
    <p:sldId id="294" r:id="rId40"/>
    <p:sldId id="295" r:id="rId41"/>
    <p:sldId id="296" r:id="rId42"/>
    <p:sldId id="302" r:id="rId43"/>
    <p:sldId id="297" r:id="rId44"/>
    <p:sldId id="298"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2F6C75A-1C55-49AA-9965-E6D77EEB2C1B}" type="datetimeFigureOut">
              <a:rPr lang="en-US" smtClean="0"/>
              <a:t>2/8/2023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A09510A-7CB8-4C42-AD04-C9DF590D4D6A}" type="slidenum">
              <a:rPr lang="en-US" smtClean="0"/>
              <a:t>‹#›</a:t>
            </a:fld>
            <a:endParaRPr lang="en-US"/>
          </a:p>
        </p:txBody>
      </p:sp>
    </p:spTree>
    <p:extLst>
      <p:ext uri="{BB962C8B-B14F-4D97-AF65-F5344CB8AC3E}">
        <p14:creationId xmlns:p14="http://schemas.microsoft.com/office/powerpoint/2010/main" val="11015002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B897E302-6D5A-4BFF-B6E6-3ADD52B82BC1}" type="datetime1">
              <a:rPr lang="en-US" smtClean="0"/>
              <a:t>2/8/2023</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ECD8D0D4-E804-4B7B-8D5F-76AD42109BC3}" type="datetime1">
              <a:rPr lang="en-US" smtClean="0"/>
              <a:t>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652C2F6-AA16-42D0-A596-70675D4FB2AE}" type="datetime1">
              <a:rPr lang="en-US" smtClean="0"/>
              <a:t>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B06DA20B-684C-441C-99A3-BF8DC665F5D0}" type="datetime1">
              <a:rPr lang="en-US" smtClean="0"/>
              <a:t>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A91D84B7-6885-4FE0-AF1B-3F73320025E7}" type="datetime1">
              <a:rPr lang="en-US" smtClean="0"/>
              <a:t>2/8/2023</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DA73EC05-CE3A-4DAA-81AD-E9A10596AD01}" type="datetime1">
              <a:rPr lang="en-US" smtClean="0"/>
              <a:t>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DA619236-9772-49BA-9FE7-F511DB1A2807}" type="datetime1">
              <a:rPr lang="en-US" smtClean="0"/>
              <a:t>2/8/2023</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38F33F78-5E62-48BE-896F-9B02C487E6B8}" type="datetime1">
              <a:rPr lang="en-US" smtClean="0"/>
              <a:t>2/8/2023</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B77EA142-70B5-40D7-9DF7-8CF0A0751B5F}" type="datetime1">
              <a:rPr lang="en-US" smtClean="0"/>
              <a:t>2/8/2023</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297F6D65-D848-44C0-B65F-E3E6501B13F1}" type="datetime1">
              <a:rPr lang="en-US" smtClean="0"/>
              <a:t>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6FCC7F57-1C6C-4B5B-AF98-BB1E77ED8EDF}" type="datetime1">
              <a:rPr lang="en-US" smtClean="0"/>
              <a:t>2/8/2023</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4BC0BA31-9ACA-4862-8274-729D3BA5C9E8}" type="datetime1">
              <a:rPr lang="en-US" smtClean="0"/>
              <a:t>2/8/2023</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alfredjuma2015@yahoo.com" TargetMode="Externa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3"/>
          <p:cNvSpPr>
            <a:spLocks noGrp="1"/>
          </p:cNvSpPr>
          <p:nvPr>
            <p:ph type="sldNum" sz="quarter" idx="12"/>
          </p:nvPr>
        </p:nvSpPr>
        <p:spPr>
          <a:xfrm>
            <a:off x="6057900" y="5543550"/>
            <a:ext cx="1428750" cy="342900"/>
          </a:xfr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400">
                <a:solidFill>
                  <a:schemeClr val="tx1"/>
                </a:solidFill>
                <a:latin typeface="Tahoma" panose="020B0604030504040204" pitchFamily="34" charset="0"/>
                <a:cs typeface="Times New Roman" panose="02020603050405020304" pitchFamily="18" charset="0"/>
              </a:defRPr>
            </a:lvl1pPr>
            <a:lvl2pPr marL="557213" indent="-214313">
              <a:spcBef>
                <a:spcPct val="20000"/>
              </a:spcBef>
              <a:buClr>
                <a:schemeClr val="hlink"/>
              </a:buClr>
              <a:buSzPct val="55000"/>
              <a:buFont typeface="Wingdings" panose="05000000000000000000" pitchFamily="2" charset="2"/>
              <a:buChar char="n"/>
              <a:defRPr sz="2100">
                <a:solidFill>
                  <a:schemeClr val="tx1"/>
                </a:solidFill>
                <a:latin typeface="Tahoma" panose="020B0604030504040204" pitchFamily="34" charset="0"/>
                <a:cs typeface="Times New Roman" panose="02020603050405020304" pitchFamily="18" charset="0"/>
              </a:defRPr>
            </a:lvl2pPr>
            <a:lvl3pPr marL="857250" indent="-171450">
              <a:spcBef>
                <a:spcPct val="20000"/>
              </a:spcBef>
              <a:buClr>
                <a:schemeClr val="folHlink"/>
              </a:buClr>
              <a:buSzPct val="50000"/>
              <a:buFont typeface="Wingdings" panose="05000000000000000000" pitchFamily="2" charset="2"/>
              <a:buChar char="n"/>
              <a:defRPr sz="1800">
                <a:solidFill>
                  <a:schemeClr val="tx1"/>
                </a:solidFill>
                <a:latin typeface="Tahoma" panose="020B0604030504040204" pitchFamily="34" charset="0"/>
                <a:cs typeface="Times New Roman" panose="02020603050405020304" pitchFamily="18" charset="0"/>
              </a:defRPr>
            </a:lvl3pPr>
            <a:lvl4pPr marL="1200150" indent="-171450">
              <a:spcBef>
                <a:spcPct val="20000"/>
              </a:spcBef>
              <a:buClr>
                <a:schemeClr val="accent2"/>
              </a:buClr>
              <a:buSzPct val="55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4pPr>
            <a:lvl5pPr marL="1543050" indent="-171450">
              <a:spcBef>
                <a:spcPct val="20000"/>
              </a:spcBef>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5pPr>
            <a:lvl6pPr marL="18859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6pPr>
            <a:lvl7pPr marL="22288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7pPr>
            <a:lvl8pPr marL="25717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8pPr>
            <a:lvl9pPr marL="2914650" indent="-171450" eaLnBrk="0" fontAlgn="base" hangingPunct="0">
              <a:spcBef>
                <a:spcPct val="20000"/>
              </a:spcBef>
              <a:spcAft>
                <a:spcPct val="0"/>
              </a:spcAft>
              <a:buClr>
                <a:schemeClr val="accent1"/>
              </a:buClr>
              <a:buSzPct val="50000"/>
              <a:buFont typeface="Wingdings" panose="05000000000000000000" pitchFamily="2" charset="2"/>
              <a:buChar char="n"/>
              <a:defRPr sz="1500">
                <a:solidFill>
                  <a:schemeClr val="tx1"/>
                </a:solidFill>
                <a:latin typeface="Tahoma" panose="020B0604030504040204" pitchFamily="34" charset="0"/>
                <a:cs typeface="Times New Roman" panose="02020603050405020304" pitchFamily="18" charset="0"/>
              </a:defRPr>
            </a:lvl9pPr>
          </a:lstStyle>
          <a:p>
            <a:pPr algn="l">
              <a:spcBef>
                <a:spcPct val="0"/>
              </a:spcBef>
              <a:buClrTx/>
              <a:buSzTx/>
              <a:buFontTx/>
              <a:buNone/>
              <a:defRPr/>
            </a:pPr>
            <a:fld id="{1BFDAD5C-F0E1-4690-8F98-ED4CDAACE374}" type="slidenum">
              <a:rPr lang="en-US" altLang="zh-CN" sz="1050">
                <a:latin typeface="Arial Black" panose="020B0A04020102020204" pitchFamily="34" charset="0"/>
                <a:ea typeface="宋体" panose="02010600030101010101" pitchFamily="2" charset="-122"/>
              </a:rPr>
              <a:pPr algn="l">
                <a:spcBef>
                  <a:spcPct val="0"/>
                </a:spcBef>
                <a:buClrTx/>
                <a:buSzTx/>
                <a:buFontTx/>
                <a:buNone/>
                <a:defRPr/>
              </a:pPr>
              <a:t>1</a:t>
            </a:fld>
            <a:endParaRPr lang="en-US" altLang="zh-CN" sz="1050">
              <a:latin typeface="Arial Black" panose="020B0A04020102020204" pitchFamily="34" charset="0"/>
              <a:ea typeface="宋体" panose="02010600030101010101" pitchFamily="2" charset="-122"/>
            </a:endParaRPr>
          </a:p>
        </p:txBody>
      </p:sp>
      <p:sp>
        <p:nvSpPr>
          <p:cNvPr id="9219" name="Text Box 4"/>
          <p:cNvSpPr txBox="1">
            <a:spLocks noChangeArrowheads="1"/>
          </p:cNvSpPr>
          <p:nvPr/>
        </p:nvSpPr>
        <p:spPr bwMode="auto">
          <a:xfrm>
            <a:off x="1371600" y="1052513"/>
            <a:ext cx="6143625" cy="3624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ea typeface="MS PGothic" panose="020B0600070205080204" pitchFamily="34" charset="-128"/>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ea typeface="MS PGothic" panose="020B0600070205080204" pitchFamily="34" charset="-128"/>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ea typeface="MS PGothic" panose="020B0600070205080204" pitchFamily="34" charset="-128"/>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5pPr>
            <a:lvl6pPr marL="2514600" indent="-228600" defTabSz="4572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6pPr>
            <a:lvl7pPr marL="2971800" indent="-228600" defTabSz="4572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7pPr>
            <a:lvl8pPr marL="3429000" indent="-228600" defTabSz="4572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8pPr>
            <a:lvl9pPr marL="3886200" indent="-228600" defTabSz="4572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ea typeface="MS PGothic" panose="020B0600070205080204" pitchFamily="34" charset="-128"/>
              </a:defRPr>
            </a:lvl9pPr>
          </a:lstStyle>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MKU</a:t>
            </a:r>
          </a:p>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School of Medicine</a:t>
            </a:r>
          </a:p>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MBMP 1323 : Cardiovascular Physiology I </a:t>
            </a:r>
          </a:p>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Topic:  Cardiac </a:t>
            </a:r>
            <a:r>
              <a:rPr kumimoji="1" lang="en-US" altLang="zh-CN" sz="2700" dirty="0" smtClean="0">
                <a:latin typeface="Times New Roman" panose="02020603050405020304" pitchFamily="18" charset="0"/>
                <a:ea typeface="SimSun" panose="02010600030101010101" pitchFamily="2" charset="-122"/>
                <a:cs typeface="Times New Roman" panose="02020603050405020304" pitchFamily="18" charset="0"/>
              </a:rPr>
              <a:t>Output</a:t>
            </a:r>
            <a:endPar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endParaRPr>
          </a:p>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By J. Alfred, BSc, MSc, MA, PhD cont.</a:t>
            </a:r>
          </a:p>
          <a:p>
            <a:pPr algn="ctr" eaLnBrk="1" hangingPunct="1">
              <a:spcBef>
                <a:spcPct val="50000"/>
              </a:spcBef>
              <a:buClrTx/>
              <a:buSzTx/>
              <a:buFontTx/>
              <a:buNone/>
            </a:pP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Email: </a:t>
            </a: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hlinkClick r:id="rId2"/>
              </a:rPr>
              <a:t>alfredjuma2015@yahoo.com</a:t>
            </a:r>
            <a:r>
              <a:rPr kumimoji="1" lang="en-US" altLang="zh-CN" sz="2700" dirty="0">
                <a:latin typeface="Times New Roman" panose="02020603050405020304" pitchFamily="18" charset="0"/>
                <a:ea typeface="SimSun" panose="02010600030101010101" pitchFamily="2" charset="-122"/>
                <a:cs typeface="Times New Roman" panose="02020603050405020304" pitchFamily="18" charset="0"/>
              </a:rPr>
              <a:t> </a:t>
            </a:r>
          </a:p>
        </p:txBody>
      </p:sp>
    </p:spTree>
    <p:extLst>
      <p:ext uri="{BB962C8B-B14F-4D97-AF65-F5344CB8AC3E}">
        <p14:creationId xmlns:p14="http://schemas.microsoft.com/office/powerpoint/2010/main" val="2218684257"/>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5"/>
          <p:cNvSpPr>
            <a:spLocks noGrp="1" noChangeArrowheads="1"/>
          </p:cNvSpPr>
          <p:nvPr>
            <p:ph type="title"/>
          </p:nvPr>
        </p:nvSpPr>
        <p:spPr>
          <a:xfrm>
            <a:off x="762000" y="533400"/>
            <a:ext cx="7924800" cy="1143000"/>
          </a:xfrm>
        </p:spPr>
        <p:txBody>
          <a:bodyPr>
            <a:normAutofit fontScale="90000"/>
          </a:bodyPr>
          <a:lstStyle/>
          <a:p>
            <a:pPr algn="ctr" eaLnBrk="1" hangingPunct="1">
              <a:lnSpc>
                <a:spcPct val="90000"/>
              </a:lnSpc>
            </a:pPr>
            <a:r>
              <a:rPr lang="en-US" dirty="0" smtClean="0"/>
              <a:t>Circulatory System </a:t>
            </a:r>
            <a:br>
              <a:rPr lang="en-US" dirty="0" smtClean="0"/>
            </a:br>
            <a:r>
              <a:rPr lang="en-US" sz="1800" dirty="0" smtClean="0"/>
              <a:t/>
            </a:r>
            <a:br>
              <a:rPr lang="en-US" sz="1800" dirty="0" smtClean="0"/>
            </a:br>
            <a:r>
              <a:rPr lang="en-US" sz="3600" dirty="0" smtClean="0"/>
              <a:t>Key Terms</a:t>
            </a:r>
          </a:p>
        </p:txBody>
      </p:sp>
      <p:sp>
        <p:nvSpPr>
          <p:cNvPr id="12292" name="Rectangle 6"/>
          <p:cNvSpPr>
            <a:spLocks noGrp="1" noChangeArrowheads="1"/>
          </p:cNvSpPr>
          <p:nvPr>
            <p:ph type="body" idx="1"/>
          </p:nvPr>
        </p:nvSpPr>
        <p:spPr>
          <a:xfrm>
            <a:off x="1066800" y="1828800"/>
            <a:ext cx="7620000" cy="4297363"/>
          </a:xfrm>
        </p:spPr>
        <p:txBody>
          <a:bodyPr/>
          <a:lstStyle/>
          <a:p>
            <a:pPr eaLnBrk="1" hangingPunct="1">
              <a:lnSpc>
                <a:spcPct val="90000"/>
              </a:lnSpc>
            </a:pPr>
            <a:r>
              <a:rPr lang="en-US" sz="2800" smtClean="0"/>
              <a:t>Stroke Volume</a:t>
            </a:r>
          </a:p>
          <a:p>
            <a:pPr eaLnBrk="1" hangingPunct="1">
              <a:lnSpc>
                <a:spcPct val="90000"/>
              </a:lnSpc>
            </a:pPr>
            <a:r>
              <a:rPr lang="en-US" sz="2800" smtClean="0"/>
              <a:t>Preload</a:t>
            </a:r>
          </a:p>
          <a:p>
            <a:pPr eaLnBrk="1" hangingPunct="1">
              <a:lnSpc>
                <a:spcPct val="90000"/>
              </a:lnSpc>
            </a:pPr>
            <a:r>
              <a:rPr lang="en-US" sz="2800" smtClean="0"/>
              <a:t>Ventricular Filling</a:t>
            </a:r>
          </a:p>
          <a:p>
            <a:pPr eaLnBrk="1" hangingPunct="1">
              <a:lnSpc>
                <a:spcPct val="90000"/>
              </a:lnSpc>
            </a:pPr>
            <a:r>
              <a:rPr lang="en-US" sz="2800" smtClean="0"/>
              <a:t>Starling’s Law of the Heart</a:t>
            </a:r>
          </a:p>
          <a:p>
            <a:pPr eaLnBrk="1" hangingPunct="1">
              <a:lnSpc>
                <a:spcPct val="90000"/>
              </a:lnSpc>
            </a:pPr>
            <a:r>
              <a:rPr lang="en-US" sz="2800" smtClean="0"/>
              <a:t>Afterload (End Diastolic Pressure or EDP)</a:t>
            </a:r>
          </a:p>
          <a:p>
            <a:pPr eaLnBrk="1" hangingPunct="1">
              <a:lnSpc>
                <a:spcPct val="90000"/>
              </a:lnSpc>
            </a:pPr>
            <a:r>
              <a:rPr lang="en-US" sz="2800" smtClean="0"/>
              <a:t>Cardiac Output</a:t>
            </a:r>
          </a:p>
          <a:p>
            <a:pPr lvl="1" eaLnBrk="1" hangingPunct="1">
              <a:lnSpc>
                <a:spcPct val="90000"/>
              </a:lnSpc>
            </a:pPr>
            <a:r>
              <a:rPr lang="en-US" sz="2400" smtClean="0"/>
              <a:t> SV x HR</a:t>
            </a:r>
          </a:p>
          <a:p>
            <a:pPr lvl="1" eaLnBrk="1" hangingPunct="1">
              <a:lnSpc>
                <a:spcPct val="90000"/>
              </a:lnSpc>
            </a:pPr>
            <a:r>
              <a:rPr lang="en-US" sz="2400" smtClean="0"/>
              <a:t> 5 liters/minute</a:t>
            </a:r>
          </a:p>
          <a:p>
            <a:pPr eaLnBrk="1" hangingPunct="1">
              <a:lnSpc>
                <a:spcPct val="90000"/>
              </a:lnSpc>
            </a:pPr>
            <a:r>
              <a:rPr lang="en-US" sz="2800" smtClean="0"/>
              <a:t>Fick Principle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15678346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Fick </a:t>
            </a:r>
            <a:r>
              <a:rPr lang="en-US" dirty="0" smtClean="0"/>
              <a:t>Principle</a:t>
            </a:r>
            <a:endParaRPr lang="en-US" dirty="0"/>
          </a:p>
        </p:txBody>
      </p:sp>
      <p:sp>
        <p:nvSpPr>
          <p:cNvPr id="3" name="Content Placeholder 2"/>
          <p:cNvSpPr>
            <a:spLocks noGrp="1"/>
          </p:cNvSpPr>
          <p:nvPr>
            <p:ph idx="1"/>
          </p:nvPr>
        </p:nvSpPr>
        <p:spPr>
          <a:xfrm>
            <a:off x="762000" y="1447800"/>
            <a:ext cx="8171688" cy="4800600"/>
          </a:xfrm>
        </p:spPr>
        <p:txBody>
          <a:bodyPr>
            <a:normAutofit lnSpcReduction="10000"/>
          </a:bodyPr>
          <a:lstStyle/>
          <a:p>
            <a:pPr algn="just">
              <a:lnSpc>
                <a:spcPct val="90000"/>
              </a:lnSpc>
            </a:pPr>
            <a:r>
              <a:rPr lang="en-US" dirty="0"/>
              <a:t>A method for measuring cardiac output.</a:t>
            </a:r>
          </a:p>
          <a:p>
            <a:pPr algn="just">
              <a:lnSpc>
                <a:spcPct val="90000"/>
              </a:lnSpc>
            </a:pPr>
            <a:r>
              <a:rPr lang="en-US" dirty="0"/>
              <a:t>The Fick principle assumes that the quantity of oxygen delivered to an organ is equal to the amount of oxygen consumed by that organ plus the amount of oxygen carried away from that organ.</a:t>
            </a:r>
          </a:p>
          <a:p>
            <a:pPr algn="just">
              <a:lnSpc>
                <a:spcPct val="90000"/>
              </a:lnSpc>
            </a:pPr>
            <a:r>
              <a:rPr lang="en-US" dirty="0"/>
              <a:t>Used to estimate perfusion either to an organ or to the whole body when oxygen content of both the arterial and venous blood is known and oxygen consumption is assumed to remain fixed.</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8432634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rmAutofit fontScale="90000"/>
          </a:bodyPr>
          <a:lstStyle/>
          <a:p>
            <a:pPr algn="ctr"/>
            <a:r>
              <a:rPr lang="en-US" dirty="0" smtClean="0"/>
              <a:t/>
            </a:r>
            <a:br>
              <a:rPr lang="en-US" dirty="0" smtClean="0"/>
            </a:br>
            <a:r>
              <a:rPr lang="en-US" dirty="0" smtClean="0"/>
              <a:t>The Fick  Principle</a:t>
            </a:r>
            <a:r>
              <a:rPr lang="en-US" dirty="0"/>
              <a:t/>
            </a:r>
            <a:br>
              <a:rPr lang="en-US" dirty="0"/>
            </a:br>
            <a:endParaRPr lang="en-US" dirty="0"/>
          </a:p>
        </p:txBody>
      </p:sp>
      <p:sp>
        <p:nvSpPr>
          <p:cNvPr id="3" name="Content Placeholder 2"/>
          <p:cNvSpPr>
            <a:spLocks noGrp="1"/>
          </p:cNvSpPr>
          <p:nvPr>
            <p:ph idx="1"/>
          </p:nvPr>
        </p:nvSpPr>
        <p:spPr>
          <a:xfrm>
            <a:off x="533400" y="1066800"/>
            <a:ext cx="8458200" cy="5486400"/>
          </a:xfrm>
        </p:spPr>
        <p:txBody>
          <a:bodyPr>
            <a:noAutofit/>
          </a:bodyPr>
          <a:lstStyle/>
          <a:p>
            <a:pPr algn="just"/>
            <a:r>
              <a:rPr lang="en-US" sz="2400" b="1" i="1" dirty="0" smtClean="0">
                <a:solidFill>
                  <a:srgbClr val="FF0000"/>
                </a:solidFill>
                <a:latin typeface="Arial" pitchFamily="34" charset="0"/>
                <a:cs typeface="Arial" pitchFamily="34" charset="0"/>
              </a:rPr>
              <a:t>" The total </a:t>
            </a:r>
            <a:r>
              <a:rPr lang="en-US" sz="2400" b="1" i="1" dirty="0">
                <a:solidFill>
                  <a:srgbClr val="FF0000"/>
                </a:solidFill>
                <a:latin typeface="Arial" pitchFamily="34" charset="0"/>
                <a:cs typeface="Arial" pitchFamily="34" charset="0"/>
              </a:rPr>
              <a:t>uptake of (or release of) a substance by the peripheral tissues is equal to the product of the blood flow to the peripheral tissues and the arterial-venous concentration difference (gradient) of the substance</a:t>
            </a:r>
            <a:r>
              <a:rPr lang="en-US" sz="2400" b="1" i="1" dirty="0" smtClean="0">
                <a:solidFill>
                  <a:srgbClr val="FF0000"/>
                </a:solidFill>
                <a:latin typeface="Arial" pitchFamily="34" charset="0"/>
                <a:cs typeface="Arial" pitchFamily="34" charset="0"/>
              </a:rPr>
              <a:t>.“</a:t>
            </a:r>
            <a:endParaRPr lang="en-US" sz="2400" b="1" dirty="0">
              <a:solidFill>
                <a:srgbClr val="FF0000"/>
              </a:solidFill>
              <a:latin typeface="Arial" pitchFamily="34" charset="0"/>
              <a:cs typeface="Arial" pitchFamily="34" charset="0"/>
            </a:endParaRPr>
          </a:p>
          <a:p>
            <a:pPr algn="just"/>
            <a:r>
              <a:rPr lang="en-US" sz="2600" dirty="0">
                <a:latin typeface="Arial" pitchFamily="34" charset="0"/>
                <a:cs typeface="Arial" pitchFamily="34" charset="0"/>
              </a:rPr>
              <a:t>It is the blood flow we are interested in: </a:t>
            </a:r>
            <a:r>
              <a:rPr lang="en-US" sz="2600" u="sng" dirty="0">
                <a:latin typeface="Arial" pitchFamily="34" charset="0"/>
                <a:cs typeface="Arial" pitchFamily="34" charset="0"/>
              </a:rPr>
              <a:t>this is cardiac output</a:t>
            </a:r>
            <a:r>
              <a:rPr lang="en-US" sz="2600" dirty="0">
                <a:latin typeface="Arial" pitchFamily="34" charset="0"/>
                <a:cs typeface="Arial" pitchFamily="34" charset="0"/>
              </a:rPr>
              <a:t>. This method is the purest and most accurate means of estimating the cardiac output</a:t>
            </a:r>
            <a:r>
              <a:rPr lang="en-US" sz="2600" dirty="0" smtClean="0">
                <a:latin typeface="Arial" pitchFamily="34" charset="0"/>
                <a:cs typeface="Arial" pitchFamily="34" charset="0"/>
              </a:rPr>
              <a:t>.</a:t>
            </a:r>
          </a:p>
          <a:p>
            <a:pPr algn="just"/>
            <a:r>
              <a:rPr lang="en-US" sz="2600" dirty="0" smtClean="0">
                <a:latin typeface="Arial" pitchFamily="34" charset="0"/>
                <a:cs typeface="Arial" pitchFamily="34" charset="0"/>
              </a:rPr>
              <a:t> </a:t>
            </a:r>
            <a:r>
              <a:rPr lang="en-US" sz="2600" dirty="0">
                <a:latin typeface="Arial" pitchFamily="34" charset="0"/>
                <a:cs typeface="Arial" pitchFamily="34" charset="0"/>
              </a:rPr>
              <a:t>It is not confused by low output states, </a:t>
            </a:r>
            <a:r>
              <a:rPr lang="en-US" sz="2600" dirty="0" err="1">
                <a:latin typeface="Arial" pitchFamily="34" charset="0"/>
                <a:cs typeface="Arial" pitchFamily="34" charset="0"/>
              </a:rPr>
              <a:t>valvular</a:t>
            </a:r>
            <a:r>
              <a:rPr lang="en-US" sz="2600" dirty="0">
                <a:latin typeface="Arial" pitchFamily="34" charset="0"/>
                <a:cs typeface="Arial" pitchFamily="34" charset="0"/>
              </a:rPr>
              <a:t> regurgitation, shunts or arrhythmias. The major source of error is the act of measuring the amount of exhaled oxygen, and the change in cardiac output over the period of measurement</a:t>
            </a:r>
            <a:r>
              <a:rPr lang="en-US" sz="2600" dirty="0" smtClean="0">
                <a:latin typeface="Arial" pitchFamily="34" charset="0"/>
                <a:cs typeface="Arial" pitchFamily="34" charset="0"/>
              </a:rPr>
              <a:t>.</a:t>
            </a:r>
            <a:endParaRPr lang="en-US" sz="2600" dirty="0">
              <a:latin typeface="Arial" pitchFamily="34" charset="0"/>
              <a:cs typeface="Arial" pitchFamily="34" charset="0"/>
            </a:endParaRPr>
          </a:p>
          <a:p>
            <a:pPr algn="just"/>
            <a:endParaRPr lang="en-US" sz="2600" dirty="0">
              <a:latin typeface="Arial" pitchFamily="34" charset="0"/>
              <a:cs typeface="Arial" pitchFamily="34" charset="0"/>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331295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74638"/>
            <a:ext cx="7562088" cy="639762"/>
          </a:xfrm>
        </p:spPr>
        <p:txBody>
          <a:bodyPr>
            <a:noAutofit/>
          </a:bodyPr>
          <a:lstStyle/>
          <a:p>
            <a:r>
              <a:rPr lang="en-US" sz="1200" dirty="0" smtClean="0"/>
              <a:t/>
            </a:r>
            <a:br>
              <a:rPr lang="en-US" sz="1200" dirty="0" smtClean="0"/>
            </a:br>
            <a:r>
              <a:rPr lang="en-US" sz="1200" dirty="0" smtClean="0"/>
              <a:t/>
            </a:r>
            <a:br>
              <a:rPr lang="en-US" sz="1200" dirty="0" smtClean="0"/>
            </a:br>
            <a:r>
              <a:rPr lang="en-US" sz="1200" dirty="0"/>
              <a:t/>
            </a:r>
            <a:br>
              <a:rPr lang="en-US" sz="1200" dirty="0"/>
            </a:br>
            <a:r>
              <a:rPr lang="en-US" sz="1200" dirty="0" smtClean="0"/>
              <a:t/>
            </a:r>
            <a:br>
              <a:rPr lang="en-US" sz="1200" dirty="0" smtClean="0"/>
            </a:br>
            <a:r>
              <a:rPr lang="en-US" sz="1200" dirty="0"/>
              <a:t/>
            </a:r>
            <a:br>
              <a:rPr lang="en-US" sz="1200" dirty="0"/>
            </a:br>
            <a:r>
              <a:rPr lang="en-US" sz="1200" dirty="0" smtClean="0"/>
              <a:t/>
            </a:r>
            <a:br>
              <a:rPr lang="en-US" sz="1200" dirty="0" smtClean="0"/>
            </a:br>
            <a:r>
              <a:rPr lang="en-US" sz="1200" dirty="0"/>
              <a:t/>
            </a:r>
            <a:br>
              <a:rPr lang="en-US" sz="1200" dirty="0"/>
            </a:br>
            <a:r>
              <a:rPr lang="en-US" sz="1200" dirty="0" smtClean="0"/>
              <a:t/>
            </a:r>
            <a:br>
              <a:rPr lang="en-US" sz="1200" dirty="0" smtClean="0"/>
            </a:br>
            <a:r>
              <a:rPr lang="en-US" sz="1200" dirty="0"/>
              <a:t/>
            </a:r>
            <a:br>
              <a:rPr lang="en-US" sz="1200" dirty="0"/>
            </a:br>
            <a:r>
              <a:rPr lang="en-US" sz="1200" dirty="0" smtClean="0"/>
              <a:t/>
            </a:r>
            <a:br>
              <a:rPr lang="en-US" sz="1200" dirty="0" smtClean="0"/>
            </a:br>
            <a:r>
              <a:rPr lang="en-US" sz="2800" dirty="0"/>
              <a:t>The principle in detail</a:t>
            </a:r>
            <a:br>
              <a:rPr lang="en-US" sz="2800" dirty="0"/>
            </a:br>
            <a:r>
              <a:rPr lang="en-US" sz="1200" dirty="0"/>
              <a:t/>
            </a:r>
            <a:br>
              <a:rPr lang="en-US" sz="1200" dirty="0"/>
            </a:br>
            <a:r>
              <a:rPr lang="en-US" sz="1200" dirty="0" smtClean="0"/>
              <a:t/>
            </a:r>
            <a:br>
              <a:rPr lang="en-US" sz="1200" dirty="0" smtClean="0"/>
            </a:br>
            <a:r>
              <a:rPr lang="en-US" sz="1400" b="1" dirty="0" smtClean="0">
                <a:effectLst/>
              </a:rPr>
              <a:t>VO2</a:t>
            </a:r>
            <a:r>
              <a:rPr lang="en-US" sz="1400" b="1" dirty="0">
                <a:effectLst/>
              </a:rPr>
              <a:t>, the oxygen consumption, is simply the difference between the inspired and expired O2. You can measure it with an exhaled gas collection bag</a:t>
            </a:r>
            <a:r>
              <a:rPr lang="en-US" sz="1400" b="1" dirty="0" smtClean="0">
                <a:effectLst/>
              </a:rPr>
              <a:t>. You </a:t>
            </a:r>
            <a:r>
              <a:rPr lang="en-US" sz="1400" b="1" dirty="0">
                <a:effectLst/>
              </a:rPr>
              <a:t>can also estimate it. Conventionally, resting metabolic consumption of oxygen </a:t>
            </a:r>
            <a:r>
              <a:rPr lang="en-US" sz="1400" b="1" dirty="0" smtClean="0">
                <a:effectLst/>
              </a:rPr>
              <a:t>is  3.5 </a:t>
            </a:r>
            <a:r>
              <a:rPr lang="en-US" sz="1400" b="1" dirty="0">
                <a:effectLst/>
              </a:rPr>
              <a:t>ml of O2 per kg per minute, </a:t>
            </a:r>
            <a:r>
              <a:rPr lang="en-US" sz="1400" b="1" dirty="0" smtClean="0">
                <a:effectLst/>
              </a:rPr>
              <a:t>or 125ml </a:t>
            </a:r>
            <a:r>
              <a:rPr lang="en-US" sz="1400" b="1" dirty="0">
                <a:effectLst/>
              </a:rPr>
              <a:t>O2 per square meter of body surface area per minute.</a:t>
            </a:r>
            <a:br>
              <a:rPr lang="en-US" sz="1400" b="1" dirty="0">
                <a:effectLst/>
              </a:rPr>
            </a:br>
            <a:r>
              <a:rPr lang="en-US" sz="1400" b="1" dirty="0">
                <a:effectLst/>
              </a:rPr>
              <a:t> </a:t>
            </a:r>
            <a:br>
              <a:rPr lang="en-US" sz="1400" b="1" dirty="0">
                <a:effectLst/>
              </a:rPr>
            </a:br>
            <a:r>
              <a:rPr lang="en-US" sz="1200" dirty="0">
                <a:effectLst/>
              </a:rPr>
              <a:t>Lets say the meaty pinkish lump below is the patient.</a:t>
            </a:r>
            <a:br>
              <a:rPr lang="en-US" sz="1200" dirty="0">
                <a:effectLst/>
              </a:rPr>
            </a:br>
            <a:endParaRPr lang="en-US" sz="1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600" y="2438400"/>
            <a:ext cx="7943850" cy="419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9477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990600"/>
            <a:ext cx="8171688" cy="5257800"/>
          </a:xfrm>
        </p:spPr>
        <p:txBody>
          <a:bodyPr>
            <a:normAutofit fontScale="92500" lnSpcReduction="10000"/>
          </a:bodyPr>
          <a:lstStyle/>
          <a:p>
            <a:r>
              <a:rPr lang="en-US" dirty="0"/>
              <a:t>We can rearrange that to form an equation which calculates cardiac output on the basis of oxygen extraction</a:t>
            </a:r>
            <a:r>
              <a:rPr lang="en-US" dirty="0" smtClean="0"/>
              <a:t>:</a:t>
            </a:r>
            <a:endParaRPr lang="en-US" dirty="0"/>
          </a:p>
          <a:p>
            <a:r>
              <a:rPr lang="en-US" dirty="0"/>
              <a:t>So, in a normal person, with a body surface area of 2m2 and thus with a VO2 of 250ml per minute</a:t>
            </a:r>
            <a:r>
              <a:rPr lang="en-US" dirty="0" smtClean="0"/>
              <a:t>,</a:t>
            </a:r>
            <a:endParaRPr lang="en-US" dirty="0"/>
          </a:p>
          <a:p>
            <a:r>
              <a:rPr lang="en-US" dirty="0"/>
              <a:t>CO =  250ml / (200ml – 150ml</a:t>
            </a:r>
            <a:r>
              <a:rPr lang="en-US" dirty="0" smtClean="0"/>
              <a:t>)</a:t>
            </a:r>
            <a:r>
              <a:rPr lang="en-US" dirty="0"/>
              <a:t> </a:t>
            </a:r>
          </a:p>
          <a:p>
            <a:r>
              <a:rPr lang="en-US" dirty="0"/>
              <a:t>      = 250 / </a:t>
            </a:r>
            <a:r>
              <a:rPr lang="en-US" dirty="0" smtClean="0"/>
              <a:t>50</a:t>
            </a:r>
            <a:endParaRPr lang="en-US" dirty="0"/>
          </a:p>
          <a:p>
            <a:r>
              <a:rPr lang="en-US" dirty="0"/>
              <a:t>      = 5 </a:t>
            </a:r>
            <a:r>
              <a:rPr lang="en-US" dirty="0" smtClean="0"/>
              <a:t>L/min</a:t>
            </a:r>
            <a:endParaRPr lang="en-US" dirty="0"/>
          </a:p>
          <a:p>
            <a:r>
              <a:rPr lang="en-US" dirty="0"/>
              <a:t>And there you have it. That is the "direct" </a:t>
            </a:r>
            <a:r>
              <a:rPr lang="en-US" dirty="0" err="1"/>
              <a:t>Ficks</a:t>
            </a:r>
            <a:r>
              <a:rPr lang="en-US" dirty="0"/>
              <a:t> method for measuring cardiac output.</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3453555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74638"/>
            <a:ext cx="8019288" cy="1143000"/>
          </a:xfrm>
        </p:spPr>
        <p:txBody>
          <a:bodyPr>
            <a:noAutofit/>
          </a:bodyPr>
          <a:lstStyle/>
          <a:p>
            <a:pPr algn="ctr"/>
            <a:r>
              <a:rPr lang="en-US" sz="2800" b="1" dirty="0"/>
              <a:t>Control of Cardiac Output by Venous</a:t>
            </a:r>
            <a:br>
              <a:rPr lang="en-US" sz="2800" b="1" dirty="0"/>
            </a:br>
            <a:r>
              <a:rPr lang="en-US" sz="2800" b="1" dirty="0"/>
              <a:t>Return—Role of the Frank-Starling</a:t>
            </a:r>
            <a:br>
              <a:rPr lang="en-US" sz="2800" b="1" dirty="0"/>
            </a:br>
            <a:r>
              <a:rPr lang="en-US" sz="2800" b="1" dirty="0"/>
              <a:t>Mechanism of the Heart</a:t>
            </a:r>
            <a:endParaRPr lang="en-US" sz="2800" dirty="0"/>
          </a:p>
        </p:txBody>
      </p:sp>
      <p:sp>
        <p:nvSpPr>
          <p:cNvPr id="3" name="Content Placeholder 2"/>
          <p:cNvSpPr>
            <a:spLocks noGrp="1"/>
          </p:cNvSpPr>
          <p:nvPr>
            <p:ph idx="1"/>
          </p:nvPr>
        </p:nvSpPr>
        <p:spPr>
          <a:xfrm>
            <a:off x="762000" y="1447800"/>
            <a:ext cx="7924800" cy="5029200"/>
          </a:xfrm>
        </p:spPr>
        <p:txBody>
          <a:bodyPr>
            <a:noAutofit/>
          </a:bodyPr>
          <a:lstStyle/>
          <a:p>
            <a:pPr algn="just"/>
            <a:r>
              <a:rPr lang="en-US" sz="2400" dirty="0"/>
              <a:t>When one states that cardiac output is controlled by venous return, this </a:t>
            </a:r>
            <a:r>
              <a:rPr lang="en-US" sz="2400" dirty="0" smtClean="0"/>
              <a:t>means that </a:t>
            </a:r>
            <a:r>
              <a:rPr lang="en-US" sz="2400" dirty="0"/>
              <a:t>it is not the heart itself that is the primary controller of cardiac output</a:t>
            </a:r>
            <a:r>
              <a:rPr lang="en-US" sz="2400" dirty="0" smtClean="0"/>
              <a:t>.</a:t>
            </a:r>
          </a:p>
          <a:p>
            <a:pPr algn="just"/>
            <a:r>
              <a:rPr lang="en-US" sz="2400" dirty="0"/>
              <a:t>Instead, it is the various factors of the peripheral </a:t>
            </a:r>
            <a:r>
              <a:rPr lang="en-US" sz="2400" dirty="0" smtClean="0"/>
              <a:t>circulation that </a:t>
            </a:r>
            <a:r>
              <a:rPr lang="en-US" sz="2400" dirty="0"/>
              <a:t>affect flow of blood into the heart </a:t>
            </a:r>
            <a:r>
              <a:rPr lang="en-US" sz="2400" dirty="0" smtClean="0"/>
              <a:t>from the </a:t>
            </a:r>
            <a:r>
              <a:rPr lang="en-US" sz="2400" dirty="0"/>
              <a:t>veins, called </a:t>
            </a:r>
            <a:r>
              <a:rPr lang="en-US" sz="2800" b="1" i="1" dirty="0">
                <a:solidFill>
                  <a:srgbClr val="FF0000"/>
                </a:solidFill>
              </a:rPr>
              <a:t>venous return</a:t>
            </a:r>
            <a:r>
              <a:rPr lang="en-US" sz="2400" dirty="0"/>
              <a:t>, </a:t>
            </a:r>
            <a:r>
              <a:rPr lang="en-US" sz="2400" u="sng" dirty="0">
                <a:solidFill>
                  <a:srgbClr val="FF0000"/>
                </a:solidFill>
              </a:rPr>
              <a:t>that are the </a:t>
            </a:r>
            <a:r>
              <a:rPr lang="en-US" sz="2400" u="sng" dirty="0" smtClean="0">
                <a:solidFill>
                  <a:srgbClr val="FF0000"/>
                </a:solidFill>
              </a:rPr>
              <a:t>primary controllers</a:t>
            </a:r>
            <a:r>
              <a:rPr lang="en-US" sz="2400" dirty="0"/>
              <a:t>.</a:t>
            </a:r>
          </a:p>
          <a:p>
            <a:pPr algn="just"/>
            <a:r>
              <a:rPr lang="en-US" sz="2400" dirty="0"/>
              <a:t>The main reason peripheral factors are usually </a:t>
            </a:r>
            <a:r>
              <a:rPr lang="en-US" sz="2400" dirty="0" smtClean="0"/>
              <a:t>more important </a:t>
            </a:r>
            <a:r>
              <a:rPr lang="en-US" sz="2400" dirty="0"/>
              <a:t>than the heart itself in controlling </a:t>
            </a:r>
            <a:r>
              <a:rPr lang="en-US" sz="2400" dirty="0" smtClean="0"/>
              <a:t>cardiac output </a:t>
            </a:r>
            <a:r>
              <a:rPr lang="en-US" sz="2400" dirty="0"/>
              <a:t>is that the heart has a built-in mechanism </a:t>
            </a:r>
            <a:r>
              <a:rPr lang="en-US" sz="2400" dirty="0" smtClean="0"/>
              <a:t>that normally </a:t>
            </a:r>
            <a:r>
              <a:rPr lang="en-US" sz="2400" dirty="0"/>
              <a:t>allows it to pump automatically </a:t>
            </a:r>
            <a:r>
              <a:rPr lang="en-US" sz="2400" dirty="0" smtClean="0"/>
              <a:t>whatever amount </a:t>
            </a:r>
            <a:r>
              <a:rPr lang="en-US" sz="2400" dirty="0"/>
              <a:t>of blood that flows into the right atrium </a:t>
            </a:r>
            <a:r>
              <a:rPr lang="en-US" sz="2400" dirty="0" smtClean="0"/>
              <a:t>from the </a:t>
            </a:r>
            <a:r>
              <a:rPr lang="en-US" sz="2400" dirty="0"/>
              <a:t>veins. This mechanism, called the </a:t>
            </a:r>
            <a:r>
              <a:rPr lang="en-US" sz="2400" i="1" dirty="0" smtClean="0"/>
              <a:t>Frank-Starling law </a:t>
            </a:r>
            <a:r>
              <a:rPr lang="en-US" sz="2400" i="1" dirty="0"/>
              <a:t>of the </a:t>
            </a:r>
            <a:r>
              <a:rPr lang="en-US" sz="2400" i="1" dirty="0" smtClean="0"/>
              <a:t>heart</a:t>
            </a:r>
            <a:r>
              <a:rPr lang="en-US" sz="2400" dirty="0"/>
              <a:t>.</a:t>
            </a:r>
            <a:endParaRPr lang="en-US" sz="2400" dirty="0" smtClean="0"/>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Tree>
    <p:extLst>
      <p:ext uri="{BB962C8B-B14F-4D97-AF65-F5344CB8AC3E}">
        <p14:creationId xmlns:p14="http://schemas.microsoft.com/office/powerpoint/2010/main" val="4565283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447800"/>
            <a:ext cx="8095488" cy="4800600"/>
          </a:xfrm>
        </p:spPr>
        <p:txBody>
          <a:bodyPr/>
          <a:lstStyle/>
          <a:p>
            <a:pPr>
              <a:lnSpc>
                <a:spcPct val="90000"/>
              </a:lnSpc>
            </a:pPr>
            <a:r>
              <a:rPr lang="en-US" sz="2800" dirty="0"/>
              <a:t>The total resistance against which blood must be pumped.</a:t>
            </a:r>
          </a:p>
          <a:p>
            <a:pPr>
              <a:lnSpc>
                <a:spcPct val="90000"/>
              </a:lnSpc>
            </a:pPr>
            <a:r>
              <a:rPr lang="en-US" sz="2800" dirty="0"/>
              <a:t>It is essentially a measure of friction between the vessel walls and fluid, and between the molecules within the fluid itself (viscosity).</a:t>
            </a:r>
          </a:p>
          <a:p>
            <a:pPr lvl="1">
              <a:lnSpc>
                <a:spcPct val="90000"/>
              </a:lnSpc>
            </a:pPr>
            <a:r>
              <a:rPr lang="en-US" sz="2400" b="1" u="sng" dirty="0">
                <a:solidFill>
                  <a:srgbClr val="FF0000"/>
                </a:solidFill>
              </a:rPr>
              <a:t>Both oppose flow.</a:t>
            </a:r>
          </a:p>
          <a:p>
            <a:pPr>
              <a:lnSpc>
                <a:spcPct val="90000"/>
              </a:lnSpc>
            </a:pPr>
            <a:r>
              <a:rPr lang="en-US" sz="2800" dirty="0"/>
              <a:t>When resistance to flow increases, blood pressure must increase for the flow to remain constant.</a:t>
            </a:r>
          </a:p>
          <a:p>
            <a:pPr lvl="4">
              <a:lnSpc>
                <a:spcPct val="90000"/>
              </a:lnSpc>
            </a:pPr>
            <a:endParaRPr lang="en-US" sz="1800" dirty="0"/>
          </a:p>
          <a:p>
            <a:pPr marL="82296" indent="0">
              <a:lnSpc>
                <a:spcPct val="90000"/>
              </a:lnSpc>
              <a:buNone/>
            </a:pP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Rectangle 5"/>
          <p:cNvSpPr>
            <a:spLocks noGrp="1" noChangeArrowheads="1"/>
          </p:cNvSpPr>
          <p:nvPr>
            <p:ph type="title"/>
          </p:nvPr>
        </p:nvSpPr>
        <p:spPr/>
        <p:txBody>
          <a:bodyPr>
            <a:normAutofit fontScale="90000"/>
          </a:bodyPr>
          <a:lstStyle/>
          <a:p>
            <a:pPr algn="ctr" eaLnBrk="1" hangingPunct="1"/>
            <a:r>
              <a:rPr lang="en-US" smtClean="0"/>
              <a:t>Peripheral Vascular Resistance (Afterload)</a:t>
            </a:r>
          </a:p>
        </p:txBody>
      </p:sp>
    </p:spTree>
    <p:extLst>
      <p:ext uri="{BB962C8B-B14F-4D97-AF65-F5344CB8AC3E}">
        <p14:creationId xmlns:p14="http://schemas.microsoft.com/office/powerpoint/2010/main" val="1258042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sz="4400" i="1" dirty="0"/>
              <a:t>Frank-Starling law of the heart</a:t>
            </a:r>
            <a:r>
              <a:rPr lang="en-US" sz="4400" dirty="0"/>
              <a:t>, </a:t>
            </a:r>
            <a:br>
              <a:rPr lang="en-US" sz="4400" dirty="0"/>
            </a:br>
            <a:endParaRPr lang="en-US" dirty="0"/>
          </a:p>
        </p:txBody>
      </p:sp>
      <p:sp>
        <p:nvSpPr>
          <p:cNvPr id="3" name="Content Placeholder 2"/>
          <p:cNvSpPr>
            <a:spLocks noGrp="1"/>
          </p:cNvSpPr>
          <p:nvPr>
            <p:ph idx="1"/>
          </p:nvPr>
        </p:nvSpPr>
        <p:spPr>
          <a:xfrm>
            <a:off x="914400" y="914400"/>
            <a:ext cx="8019288" cy="5334000"/>
          </a:xfrm>
        </p:spPr>
        <p:txBody>
          <a:bodyPr>
            <a:normAutofit/>
          </a:bodyPr>
          <a:lstStyle/>
          <a:p>
            <a:r>
              <a:rPr lang="en-US" dirty="0" smtClean="0"/>
              <a:t>This law states:</a:t>
            </a:r>
          </a:p>
          <a:p>
            <a:pPr marL="402336" lvl="1" indent="0" algn="just">
              <a:buNone/>
            </a:pPr>
            <a:r>
              <a:rPr lang="en-US" dirty="0" smtClean="0">
                <a:solidFill>
                  <a:srgbClr val="FF0000"/>
                </a:solidFill>
              </a:rPr>
              <a:t>“ When increased </a:t>
            </a:r>
            <a:r>
              <a:rPr lang="en-US" dirty="0">
                <a:solidFill>
                  <a:srgbClr val="FF0000"/>
                </a:solidFill>
              </a:rPr>
              <a:t>quantities of </a:t>
            </a:r>
            <a:r>
              <a:rPr lang="en-US" dirty="0" smtClean="0">
                <a:solidFill>
                  <a:srgbClr val="FF0000"/>
                </a:solidFill>
              </a:rPr>
              <a:t>blood flow </a:t>
            </a:r>
            <a:r>
              <a:rPr lang="en-US" dirty="0">
                <a:solidFill>
                  <a:srgbClr val="FF0000"/>
                </a:solidFill>
              </a:rPr>
              <a:t>into the heart, the increased blood stretches </a:t>
            </a:r>
            <a:r>
              <a:rPr lang="en-US" dirty="0" smtClean="0">
                <a:solidFill>
                  <a:srgbClr val="FF0000"/>
                </a:solidFill>
              </a:rPr>
              <a:t>the walls </a:t>
            </a:r>
            <a:r>
              <a:rPr lang="en-US" dirty="0">
                <a:solidFill>
                  <a:srgbClr val="FF0000"/>
                </a:solidFill>
              </a:rPr>
              <a:t>of the heart chambers. As a result of the stretch</a:t>
            </a:r>
            <a:r>
              <a:rPr lang="en-US" dirty="0" smtClean="0">
                <a:solidFill>
                  <a:srgbClr val="FF0000"/>
                </a:solidFill>
              </a:rPr>
              <a:t>, the </a:t>
            </a:r>
            <a:r>
              <a:rPr lang="en-US" dirty="0">
                <a:solidFill>
                  <a:srgbClr val="FF0000"/>
                </a:solidFill>
              </a:rPr>
              <a:t>cardiac muscle contracts with increased force, </a:t>
            </a:r>
            <a:r>
              <a:rPr lang="en-US" dirty="0" smtClean="0">
                <a:solidFill>
                  <a:srgbClr val="FF0000"/>
                </a:solidFill>
              </a:rPr>
              <a:t>and this </a:t>
            </a:r>
            <a:r>
              <a:rPr lang="en-US" dirty="0">
                <a:solidFill>
                  <a:srgbClr val="FF0000"/>
                </a:solidFill>
              </a:rPr>
              <a:t>empties the extra blood that has entered from </a:t>
            </a:r>
            <a:r>
              <a:rPr lang="en-US" dirty="0" smtClean="0">
                <a:solidFill>
                  <a:srgbClr val="FF0000"/>
                </a:solidFill>
              </a:rPr>
              <a:t>the systemic circulation”.   </a:t>
            </a:r>
          </a:p>
          <a:p>
            <a:pPr marL="402336" lvl="1" indent="0">
              <a:buNone/>
            </a:pPr>
            <a:r>
              <a:rPr lang="en-US" dirty="0" smtClean="0"/>
              <a:t>Therefore</a:t>
            </a:r>
            <a:r>
              <a:rPr lang="en-US" dirty="0"/>
              <a:t>, the blood that </a:t>
            </a:r>
            <a:r>
              <a:rPr lang="en-US" dirty="0" smtClean="0"/>
              <a:t>flows into </a:t>
            </a:r>
            <a:r>
              <a:rPr lang="en-US" dirty="0"/>
              <a:t>the heart is automatically pumped without </a:t>
            </a:r>
            <a:r>
              <a:rPr lang="en-US" dirty="0" smtClean="0"/>
              <a:t>delay into </a:t>
            </a:r>
            <a:r>
              <a:rPr lang="en-US" dirty="0"/>
              <a:t>the aorta and flows again through the circulation.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Tree>
    <p:extLst>
      <p:ext uri="{BB962C8B-B14F-4D97-AF65-F5344CB8AC3E}">
        <p14:creationId xmlns:p14="http://schemas.microsoft.com/office/powerpoint/2010/main" val="4278856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95400"/>
            <a:ext cx="8171688" cy="4953000"/>
          </a:xfrm>
        </p:spPr>
        <p:txBody>
          <a:bodyPr>
            <a:normAutofit lnSpcReduction="10000"/>
          </a:bodyPr>
          <a:lstStyle/>
          <a:p>
            <a:pPr algn="just">
              <a:lnSpc>
                <a:spcPct val="90000"/>
              </a:lnSpc>
            </a:pPr>
            <a:r>
              <a:rPr lang="en-US" sz="2800" dirty="0"/>
              <a:t>When the rate at which blood flows into the heart from the veins (venous return) changes, the heart automatically adjusts its output to match inflow. </a:t>
            </a:r>
          </a:p>
          <a:p>
            <a:pPr algn="just">
              <a:lnSpc>
                <a:spcPct val="90000"/>
              </a:lnSpc>
            </a:pPr>
            <a:r>
              <a:rPr lang="en-US" sz="2800" dirty="0"/>
              <a:t>The more blood the heart receives the more it pumps…</a:t>
            </a:r>
          </a:p>
          <a:p>
            <a:pPr lvl="1">
              <a:lnSpc>
                <a:spcPct val="90000"/>
              </a:lnSpc>
            </a:pPr>
            <a:r>
              <a:rPr lang="en-US" dirty="0"/>
              <a:t>Increased end diastolic volume </a:t>
            </a:r>
            <a:r>
              <a:rPr lang="en-US" dirty="0" smtClean="0"/>
              <a:t>increases contractility</a:t>
            </a:r>
            <a:r>
              <a:rPr lang="en-US" dirty="0"/>
              <a:t>. </a:t>
            </a:r>
          </a:p>
          <a:p>
            <a:pPr lvl="1">
              <a:lnSpc>
                <a:spcPct val="90000"/>
              </a:lnSpc>
            </a:pPr>
            <a:r>
              <a:rPr lang="en-US" dirty="0"/>
              <a:t>Increases stroke volume. </a:t>
            </a:r>
          </a:p>
          <a:p>
            <a:pPr lvl="1">
              <a:lnSpc>
                <a:spcPct val="90000"/>
              </a:lnSpc>
            </a:pPr>
            <a:r>
              <a:rPr lang="en-US" dirty="0"/>
              <a:t>Increases cardiac output. </a:t>
            </a:r>
          </a:p>
          <a:p>
            <a:pPr lvl="2">
              <a:lnSpc>
                <a:spcPct val="90000"/>
              </a:lnSpc>
            </a:pPr>
            <a:r>
              <a:rPr lang="en-US" dirty="0"/>
              <a:t>Starling curves at any end-diastolic volume.</a:t>
            </a:r>
          </a:p>
          <a:p>
            <a:pPr lvl="2">
              <a:lnSpc>
                <a:spcPct val="90000"/>
              </a:lnSpc>
            </a:pPr>
            <a:r>
              <a:rPr lang="en-US" dirty="0"/>
              <a:t>Increased sympathetic input increases stroke volume. </a:t>
            </a:r>
          </a:p>
          <a:p>
            <a:pPr lvl="2">
              <a:lnSpc>
                <a:spcPct val="90000"/>
              </a:lnSpc>
            </a:pPr>
            <a:r>
              <a:rPr lang="en-US" dirty="0"/>
              <a:t>Decreased sympathetic input decreases stroke volume.</a:t>
            </a:r>
          </a:p>
          <a:p>
            <a:pPr>
              <a:lnSpc>
                <a:spcPct val="90000"/>
              </a:lnSpc>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Rectangle 4"/>
          <p:cNvSpPr>
            <a:spLocks noGrp="1" noChangeArrowheads="1"/>
          </p:cNvSpPr>
          <p:nvPr>
            <p:ph type="title"/>
          </p:nvPr>
        </p:nvSpPr>
        <p:spPr/>
        <p:txBody>
          <a:bodyPr/>
          <a:lstStyle/>
          <a:p>
            <a:pPr algn="ctr" eaLnBrk="1" hangingPunct="1"/>
            <a:r>
              <a:rPr lang="en-US" smtClean="0"/>
              <a:t>Starling’s Law of the Heart </a:t>
            </a:r>
          </a:p>
        </p:txBody>
      </p:sp>
    </p:spTree>
    <p:extLst>
      <p:ext uri="{BB962C8B-B14F-4D97-AF65-F5344CB8AC3E}">
        <p14:creationId xmlns:p14="http://schemas.microsoft.com/office/powerpoint/2010/main" val="25352010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Autofit/>
          </a:bodyPr>
          <a:lstStyle/>
          <a:p>
            <a:pPr algn="ctr"/>
            <a:r>
              <a:rPr lang="en-US" sz="3200" b="1" dirty="0" smtClean="0"/>
              <a:t>STRETCHING THE HEART CAUSES THE HEART TO PUMP FASTER</a:t>
            </a:r>
            <a:endParaRPr lang="en-US" sz="4000" b="1" dirty="0"/>
          </a:p>
        </p:txBody>
      </p:sp>
      <p:sp>
        <p:nvSpPr>
          <p:cNvPr id="3" name="Content Placeholder 2"/>
          <p:cNvSpPr>
            <a:spLocks noGrp="1"/>
          </p:cNvSpPr>
          <p:nvPr>
            <p:ph idx="1"/>
          </p:nvPr>
        </p:nvSpPr>
        <p:spPr>
          <a:xfrm>
            <a:off x="685800" y="1447800"/>
            <a:ext cx="8001000" cy="5029200"/>
          </a:xfrm>
        </p:spPr>
        <p:txBody>
          <a:bodyPr>
            <a:normAutofit fontScale="92500" lnSpcReduction="20000"/>
          </a:bodyPr>
          <a:lstStyle/>
          <a:p>
            <a:pPr algn="just"/>
            <a:r>
              <a:rPr lang="en-US" dirty="0"/>
              <a:t>Another important </a:t>
            </a:r>
            <a:r>
              <a:rPr lang="en-US" dirty="0" smtClean="0"/>
              <a:t>factor is </a:t>
            </a:r>
            <a:r>
              <a:rPr lang="en-US" dirty="0"/>
              <a:t>that stretching the heart causes the heart to </a:t>
            </a:r>
            <a:r>
              <a:rPr lang="en-US" dirty="0" smtClean="0"/>
              <a:t>pump faster—at </a:t>
            </a:r>
            <a:r>
              <a:rPr lang="en-US" dirty="0"/>
              <a:t>an increased heart rate</a:t>
            </a:r>
            <a:r>
              <a:rPr lang="en-US" dirty="0" smtClean="0"/>
              <a:t>. </a:t>
            </a:r>
          </a:p>
          <a:p>
            <a:pPr algn="just"/>
            <a:r>
              <a:rPr lang="en-US" dirty="0" smtClean="0"/>
              <a:t>That </a:t>
            </a:r>
            <a:r>
              <a:rPr lang="en-US" dirty="0"/>
              <a:t>is, stretch of </a:t>
            </a:r>
            <a:r>
              <a:rPr lang="en-US" dirty="0" smtClean="0"/>
              <a:t>the </a:t>
            </a:r>
            <a:r>
              <a:rPr lang="en-US" i="1" dirty="0" smtClean="0"/>
              <a:t>sinus </a:t>
            </a:r>
            <a:r>
              <a:rPr lang="en-US" i="1" dirty="0"/>
              <a:t>node </a:t>
            </a:r>
            <a:r>
              <a:rPr lang="en-US" dirty="0"/>
              <a:t>in the wall of the right atrium has a </a:t>
            </a:r>
            <a:r>
              <a:rPr lang="en-US" dirty="0" smtClean="0"/>
              <a:t>direct effect </a:t>
            </a:r>
            <a:r>
              <a:rPr lang="en-US" dirty="0"/>
              <a:t>on the rhythmicity of the node itself to </a:t>
            </a:r>
            <a:r>
              <a:rPr lang="en-US" dirty="0" smtClean="0"/>
              <a:t>increase heart </a:t>
            </a:r>
            <a:r>
              <a:rPr lang="en-US" dirty="0"/>
              <a:t>rate as much as 10 to 15 %</a:t>
            </a:r>
            <a:endParaRPr lang="en-US" dirty="0" smtClean="0"/>
          </a:p>
          <a:p>
            <a:pPr algn="just"/>
            <a:r>
              <a:rPr lang="en-US" dirty="0" smtClean="0"/>
              <a:t>The stretched </a:t>
            </a:r>
            <a:r>
              <a:rPr lang="en-US" dirty="0"/>
              <a:t>right atrium initiates a nervous </a:t>
            </a:r>
            <a:r>
              <a:rPr lang="en-US" dirty="0" smtClean="0"/>
              <a:t>reflex called </a:t>
            </a:r>
            <a:r>
              <a:rPr lang="en-US" dirty="0"/>
              <a:t>the </a:t>
            </a:r>
            <a:r>
              <a:rPr lang="en-US" b="1" i="1" dirty="0" smtClean="0">
                <a:solidFill>
                  <a:srgbClr val="FF0000"/>
                </a:solidFill>
              </a:rPr>
              <a:t>BAINBRIDGE REFLEX</a:t>
            </a:r>
            <a:r>
              <a:rPr lang="en-US" b="1" dirty="0" smtClean="0">
                <a:solidFill>
                  <a:srgbClr val="FF0000"/>
                </a:solidFill>
              </a:rPr>
              <a:t>,</a:t>
            </a:r>
            <a:r>
              <a:rPr lang="en-US" dirty="0" smtClean="0"/>
              <a:t> </a:t>
            </a:r>
            <a:r>
              <a:rPr lang="en-US" dirty="0"/>
              <a:t>passing first to the </a:t>
            </a:r>
            <a:r>
              <a:rPr lang="en-US" dirty="0" smtClean="0"/>
              <a:t>vasomotor center </a:t>
            </a:r>
            <a:r>
              <a:rPr lang="en-US" dirty="0"/>
              <a:t>of the brain and then back to the </a:t>
            </a:r>
            <a:r>
              <a:rPr lang="en-US" dirty="0" smtClean="0"/>
              <a:t>heart by </a:t>
            </a:r>
            <a:r>
              <a:rPr lang="en-US" dirty="0"/>
              <a:t>way of the sympathetic nerves and </a:t>
            </a:r>
            <a:r>
              <a:rPr lang="en-US" dirty="0" err="1"/>
              <a:t>vagi</a:t>
            </a:r>
            <a:r>
              <a:rPr lang="en-US" dirty="0"/>
              <a:t>, also </a:t>
            </a:r>
            <a:r>
              <a:rPr lang="en-US" dirty="0" smtClean="0"/>
              <a:t>to increase </a:t>
            </a:r>
            <a:r>
              <a:rPr lang="en-US" dirty="0"/>
              <a:t>the heart rate.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Tree>
    <p:extLst>
      <p:ext uri="{BB962C8B-B14F-4D97-AF65-F5344CB8AC3E}">
        <p14:creationId xmlns:p14="http://schemas.microsoft.com/office/powerpoint/2010/main" val="98324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4"/>
          <p:cNvSpPr>
            <a:spLocks noGrp="1" noChangeArrowheads="1"/>
          </p:cNvSpPr>
          <p:nvPr>
            <p:ph type="title"/>
          </p:nvPr>
        </p:nvSpPr>
        <p:spPr/>
        <p:txBody>
          <a:bodyPr/>
          <a:lstStyle/>
          <a:p>
            <a:pPr eaLnBrk="1" hangingPunct="1"/>
            <a:r>
              <a:rPr lang="en-US" dirty="0" smtClean="0"/>
              <a:t>While </a:t>
            </a:r>
            <a:endParaRPr lang="en-US" dirty="0" smtClean="0"/>
          </a:p>
        </p:txBody>
      </p:sp>
      <p:sp>
        <p:nvSpPr>
          <p:cNvPr id="9220" name="Rectangle 5"/>
          <p:cNvSpPr>
            <a:spLocks noGrp="1" noChangeArrowheads="1"/>
          </p:cNvSpPr>
          <p:nvPr>
            <p:ph type="body" idx="1"/>
          </p:nvPr>
        </p:nvSpPr>
        <p:spPr/>
        <p:txBody>
          <a:bodyPr/>
          <a:lstStyle/>
          <a:p>
            <a:pPr eaLnBrk="1" hangingPunct="1"/>
            <a:r>
              <a:rPr lang="en-US" dirty="0" smtClean="0"/>
              <a:t>Cardiac Cycle </a:t>
            </a:r>
          </a:p>
          <a:p>
            <a:pPr lvl="1" algn="just" eaLnBrk="1" hangingPunct="1"/>
            <a:r>
              <a:rPr lang="en-US" dirty="0" smtClean="0"/>
              <a:t>The repetitive pumping action that produces pressure changes that circulate blood throughout the body</a:t>
            </a:r>
          </a:p>
          <a:p>
            <a:pPr eaLnBrk="1" hangingPunct="1"/>
            <a:r>
              <a:rPr lang="en-US" dirty="0" smtClean="0"/>
              <a:t>Cardiac Output </a:t>
            </a:r>
          </a:p>
          <a:p>
            <a:pPr lvl="1" algn="just" eaLnBrk="1" hangingPunct="1"/>
            <a:r>
              <a:rPr lang="en-US" dirty="0" smtClean="0"/>
              <a:t>The total amount of blood separately pumped by each ventricle per minute, usually expressed in liters per minute</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2605593014"/>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2011362"/>
          </a:xfrm>
        </p:spPr>
        <p:txBody>
          <a:bodyPr>
            <a:noAutofit/>
          </a:bodyPr>
          <a:lstStyle/>
          <a:p>
            <a:r>
              <a:rPr lang="en-US" sz="2800" b="1" dirty="0"/>
              <a:t>Cardiac Output Regulation Is the </a:t>
            </a:r>
            <a:r>
              <a:rPr lang="en-US" sz="2800" b="1" dirty="0" smtClean="0"/>
              <a:t>Sum of </a:t>
            </a:r>
            <a:r>
              <a:rPr lang="en-US" sz="2800" b="1" dirty="0"/>
              <a:t>Blood Flow Regulation in All </a:t>
            </a:r>
            <a:r>
              <a:rPr lang="en-US" sz="2800" b="1" dirty="0" smtClean="0"/>
              <a:t>the Local </a:t>
            </a:r>
            <a:r>
              <a:rPr lang="en-US" sz="2800" b="1" dirty="0"/>
              <a:t>Tissues of the </a:t>
            </a:r>
            <a:r>
              <a:rPr lang="en-US" sz="2800" b="1" dirty="0" smtClean="0"/>
              <a:t>Body Tissue Metabolism </a:t>
            </a:r>
            <a:r>
              <a:rPr lang="en-US" sz="2800" b="1" dirty="0"/>
              <a:t>Regulates Most </a:t>
            </a:r>
            <a:r>
              <a:rPr lang="en-US" sz="2800" b="1" dirty="0" smtClean="0"/>
              <a:t>Local Blood </a:t>
            </a:r>
            <a:r>
              <a:rPr lang="en-US" sz="2800" b="1" dirty="0"/>
              <a:t>Flow</a:t>
            </a:r>
            <a:endParaRPr lang="en-US" sz="2800" dirty="0"/>
          </a:p>
        </p:txBody>
      </p:sp>
      <p:sp>
        <p:nvSpPr>
          <p:cNvPr id="3" name="Content Placeholder 2"/>
          <p:cNvSpPr>
            <a:spLocks noGrp="1"/>
          </p:cNvSpPr>
          <p:nvPr>
            <p:ph idx="1"/>
          </p:nvPr>
        </p:nvSpPr>
        <p:spPr>
          <a:xfrm>
            <a:off x="609600" y="2209800"/>
            <a:ext cx="8324088" cy="4038600"/>
          </a:xfrm>
        </p:spPr>
        <p:txBody>
          <a:bodyPr>
            <a:noAutofit/>
          </a:bodyPr>
          <a:lstStyle/>
          <a:p>
            <a:pPr algn="just"/>
            <a:r>
              <a:rPr lang="en-US" sz="2800" dirty="0" smtClean="0"/>
              <a:t>The venous return to the heart is the sum of all the local blood flows through all the individual tissue segments of the peripheral circulation. Blood flow increases  </a:t>
            </a:r>
            <a:r>
              <a:rPr lang="en-US" sz="2800" dirty="0"/>
              <a:t>in proportion to each tissue’s metabolism.</a:t>
            </a:r>
          </a:p>
          <a:p>
            <a:pPr algn="just"/>
            <a:r>
              <a:rPr lang="en-US" sz="2800" dirty="0" smtClean="0"/>
              <a:t>Local blood </a:t>
            </a:r>
            <a:r>
              <a:rPr lang="en-US" sz="2800" dirty="0"/>
              <a:t>flow </a:t>
            </a:r>
            <a:r>
              <a:rPr lang="en-US" sz="2800" dirty="0" smtClean="0"/>
              <a:t>always increases </a:t>
            </a:r>
            <a:r>
              <a:rPr lang="en-US" sz="2800" dirty="0"/>
              <a:t>when tissue oxygen consumption </a:t>
            </a:r>
            <a:r>
              <a:rPr lang="en-US" sz="2800" dirty="0" smtClean="0"/>
              <a:t>increases</a:t>
            </a:r>
          </a:p>
          <a:p>
            <a:pPr algn="just"/>
            <a:r>
              <a:rPr lang="en-US" sz="2800" dirty="0" smtClean="0"/>
              <a:t>At each </a:t>
            </a:r>
            <a:r>
              <a:rPr lang="en-US" sz="2800" dirty="0"/>
              <a:t>increasing level </a:t>
            </a:r>
            <a:r>
              <a:rPr lang="en-US" sz="2800" dirty="0" smtClean="0"/>
              <a:t>of work </a:t>
            </a:r>
            <a:r>
              <a:rPr lang="en-US" sz="2800" dirty="0"/>
              <a:t>output during exercise, the oxygen </a:t>
            </a:r>
            <a:r>
              <a:rPr lang="en-US" sz="2800" dirty="0" smtClean="0"/>
              <a:t>consumption &amp; the CO increase </a:t>
            </a:r>
            <a:r>
              <a:rPr lang="en-US" sz="2800" dirty="0"/>
              <a:t>in parallel to </a:t>
            </a:r>
            <a:r>
              <a:rPr lang="en-US" sz="2800" dirty="0" smtClean="0"/>
              <a:t>each other.</a:t>
            </a:r>
            <a:endParaRPr lang="en-US" sz="28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Tree>
    <p:extLst>
      <p:ext uri="{BB962C8B-B14F-4D97-AF65-F5344CB8AC3E}">
        <p14:creationId xmlns:p14="http://schemas.microsoft.com/office/powerpoint/2010/main" val="15497935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t>Effect of Total Peripheral Resistance on the </a:t>
            </a:r>
            <a:r>
              <a:rPr lang="en-US" sz="2800" b="1" dirty="0" smtClean="0"/>
              <a:t>Cardiac Output </a:t>
            </a:r>
            <a:r>
              <a:rPr lang="en-US" sz="2800" b="1" dirty="0"/>
              <a:t>Level.</a:t>
            </a:r>
            <a:endParaRPr lang="en-US" sz="2800" dirty="0"/>
          </a:p>
        </p:txBody>
      </p:sp>
      <p:sp>
        <p:nvSpPr>
          <p:cNvPr id="3" name="Content Placeholder 2"/>
          <p:cNvSpPr>
            <a:spLocks noGrp="1"/>
          </p:cNvSpPr>
          <p:nvPr>
            <p:ph idx="1"/>
          </p:nvPr>
        </p:nvSpPr>
        <p:spPr>
          <a:xfrm>
            <a:off x="762000" y="1447800"/>
            <a:ext cx="8171688" cy="4800600"/>
          </a:xfrm>
        </p:spPr>
        <p:txBody>
          <a:bodyPr>
            <a:normAutofit fontScale="92500"/>
          </a:bodyPr>
          <a:lstStyle/>
          <a:p>
            <a:r>
              <a:rPr lang="en-US" dirty="0" smtClean="0"/>
              <a:t>The long-term CO level varies </a:t>
            </a:r>
            <a:r>
              <a:rPr lang="en-US" dirty="0"/>
              <a:t>reciprocally with changes in total </a:t>
            </a:r>
            <a:r>
              <a:rPr lang="en-US" dirty="0" smtClean="0"/>
              <a:t>peripheral resistance</a:t>
            </a:r>
            <a:r>
              <a:rPr lang="en-US" dirty="0"/>
              <a:t>. </a:t>
            </a:r>
            <a:endParaRPr lang="en-US" dirty="0" smtClean="0"/>
          </a:p>
          <a:p>
            <a:pPr lvl="1" algn="ctr"/>
            <a:r>
              <a:rPr lang="en-US" dirty="0" smtClean="0"/>
              <a:t>CO= 1/PR</a:t>
            </a:r>
          </a:p>
          <a:p>
            <a:r>
              <a:rPr lang="en-US" dirty="0" smtClean="0"/>
              <a:t>When the total peripheral </a:t>
            </a:r>
            <a:r>
              <a:rPr lang="en-US" dirty="0"/>
              <a:t>resistance is exactly normal </a:t>
            </a:r>
            <a:r>
              <a:rPr lang="en-US" dirty="0" smtClean="0"/>
              <a:t>the </a:t>
            </a:r>
            <a:r>
              <a:rPr lang="en-US" dirty="0"/>
              <a:t>cardiac output is </a:t>
            </a:r>
            <a:r>
              <a:rPr lang="en-US" dirty="0" smtClean="0"/>
              <a:t>also normal</a:t>
            </a:r>
            <a:r>
              <a:rPr lang="en-US" dirty="0"/>
              <a:t>. </a:t>
            </a:r>
            <a:endParaRPr lang="en-US" dirty="0" smtClean="0"/>
          </a:p>
          <a:p>
            <a:r>
              <a:rPr lang="en-US" dirty="0" smtClean="0"/>
              <a:t>When the </a:t>
            </a:r>
            <a:r>
              <a:rPr lang="en-US" dirty="0"/>
              <a:t>total peripheral </a:t>
            </a:r>
            <a:r>
              <a:rPr lang="en-US" dirty="0" smtClean="0"/>
              <a:t>resistance increases </a:t>
            </a:r>
            <a:r>
              <a:rPr lang="en-US" dirty="0"/>
              <a:t>above normal, the cardiac output falls; conversely</a:t>
            </a:r>
            <a:r>
              <a:rPr lang="en-US" dirty="0" smtClean="0"/>
              <a:t>,  when </a:t>
            </a:r>
            <a:r>
              <a:rPr lang="en-US" dirty="0"/>
              <a:t>the total peripheral resistance decreases</a:t>
            </a:r>
            <a:r>
              <a:rPr lang="en-US" dirty="0" smtClean="0"/>
              <a:t>, the </a:t>
            </a:r>
            <a:r>
              <a:rPr lang="en-US" dirty="0"/>
              <a:t>cardiac output increases.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Tree>
    <p:extLst>
      <p:ext uri="{BB962C8B-B14F-4D97-AF65-F5344CB8AC3E}">
        <p14:creationId xmlns:p14="http://schemas.microsoft.com/office/powerpoint/2010/main" val="13797743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868362"/>
          </a:xfrm>
        </p:spPr>
        <p:txBody>
          <a:bodyPr>
            <a:normAutofit fontScale="90000"/>
          </a:bodyPr>
          <a:lstStyle/>
          <a:p>
            <a:pPr algn="ctr"/>
            <a:r>
              <a:rPr lang="en-US" dirty="0" smtClean="0"/>
              <a:t/>
            </a:r>
            <a:br>
              <a:rPr lang="en-US" dirty="0" smtClean="0"/>
            </a:br>
            <a:r>
              <a:rPr lang="en-US" dirty="0" smtClean="0"/>
              <a:t>Ohm’s </a:t>
            </a:r>
            <a:r>
              <a:rPr lang="en-US" dirty="0"/>
              <a:t>law,</a:t>
            </a:r>
            <a:br>
              <a:rPr lang="en-US" dirty="0"/>
            </a:br>
            <a:endParaRPr lang="en-US" dirty="0"/>
          </a:p>
        </p:txBody>
      </p:sp>
      <p:sp>
        <p:nvSpPr>
          <p:cNvPr id="3" name="Content Placeholder 2"/>
          <p:cNvSpPr>
            <a:spLocks noGrp="1"/>
          </p:cNvSpPr>
          <p:nvPr>
            <p:ph idx="1"/>
          </p:nvPr>
        </p:nvSpPr>
        <p:spPr>
          <a:xfrm>
            <a:off x="990600" y="1447800"/>
            <a:ext cx="7943088" cy="4800600"/>
          </a:xfrm>
        </p:spPr>
        <p:txBody>
          <a:bodyPr>
            <a:normAutofit fontScale="92500" lnSpcReduction="10000"/>
          </a:bodyPr>
          <a:lstStyle/>
          <a:p>
            <a:r>
              <a:rPr lang="en-US" dirty="0"/>
              <a:t>One can easily </a:t>
            </a:r>
            <a:r>
              <a:rPr lang="en-US" dirty="0" smtClean="0"/>
              <a:t>understand this </a:t>
            </a:r>
            <a:r>
              <a:rPr lang="en-US" dirty="0"/>
              <a:t>by reconsidering one of the forms of </a:t>
            </a:r>
            <a:r>
              <a:rPr lang="en-US" dirty="0" smtClean="0"/>
              <a:t>Ohm’s law</a:t>
            </a:r>
            <a:endParaRPr lang="en-US" dirty="0"/>
          </a:p>
          <a:p>
            <a:r>
              <a:rPr lang="en-US" dirty="0" smtClean="0"/>
              <a:t>Cardiac Output  = Arterial Pressure</a:t>
            </a:r>
          </a:p>
          <a:p>
            <a:pPr marL="82296" indent="0">
              <a:buNone/>
            </a:pPr>
            <a:r>
              <a:rPr lang="en-US" dirty="0" smtClean="0"/>
              <a:t>			Total </a:t>
            </a:r>
            <a:r>
              <a:rPr lang="en-US" dirty="0"/>
              <a:t>Peripheral </a:t>
            </a:r>
            <a:r>
              <a:rPr lang="en-US" dirty="0" smtClean="0"/>
              <a:t>Resistance</a:t>
            </a:r>
          </a:p>
          <a:p>
            <a:pPr marL="82296" indent="0">
              <a:buNone/>
            </a:pPr>
            <a:r>
              <a:rPr lang="en-US" dirty="0"/>
              <a:t>The meaning of this </a:t>
            </a:r>
            <a:r>
              <a:rPr lang="en-US" dirty="0" smtClean="0"/>
              <a:t>formula:</a:t>
            </a:r>
          </a:p>
          <a:p>
            <a:pPr algn="just"/>
            <a:r>
              <a:rPr lang="en-US" dirty="0"/>
              <a:t>Any time the long-term level </a:t>
            </a:r>
            <a:r>
              <a:rPr lang="en-US" dirty="0" smtClean="0"/>
              <a:t>of total </a:t>
            </a:r>
            <a:r>
              <a:rPr lang="en-US" dirty="0"/>
              <a:t>peripheral resistance changes (but no other </a:t>
            </a:r>
            <a:r>
              <a:rPr lang="en-US" dirty="0" smtClean="0"/>
              <a:t>functions of </a:t>
            </a:r>
            <a:r>
              <a:rPr lang="en-US" dirty="0"/>
              <a:t>the circulation change), the cardiac </a:t>
            </a:r>
            <a:r>
              <a:rPr lang="en-US" dirty="0" smtClean="0"/>
              <a:t>output changes </a:t>
            </a:r>
            <a:r>
              <a:rPr lang="en-US" dirty="0"/>
              <a:t>quantitatively in exactly the opposite direction.</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cxnSp>
        <p:nvCxnSpPr>
          <p:cNvPr id="13" name="Straight Arrow Connector 12"/>
          <p:cNvCxnSpPr/>
          <p:nvPr/>
        </p:nvCxnSpPr>
        <p:spPr>
          <a:xfrm>
            <a:off x="3657600" y="2819400"/>
            <a:ext cx="419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09246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6"/>
          <p:cNvSpPr>
            <a:spLocks noGrp="1" noChangeArrowheads="1"/>
          </p:cNvSpPr>
          <p:nvPr>
            <p:ph type="title"/>
          </p:nvPr>
        </p:nvSpPr>
        <p:spPr>
          <a:xfrm>
            <a:off x="1201738" y="274638"/>
            <a:ext cx="7485062" cy="1143000"/>
          </a:xfrm>
        </p:spPr>
        <p:txBody>
          <a:bodyPr>
            <a:normAutofit fontScale="90000"/>
          </a:bodyPr>
          <a:lstStyle/>
          <a:p>
            <a:pPr algn="ctr" eaLnBrk="1" hangingPunct="1"/>
            <a:r>
              <a:rPr lang="en-US" dirty="0" smtClean="0"/>
              <a:t>Cardiovascular System Regulation </a:t>
            </a:r>
            <a:endParaRPr lang="en-US" sz="2000" dirty="0" smtClean="0"/>
          </a:p>
        </p:txBody>
      </p:sp>
      <p:sp>
        <p:nvSpPr>
          <p:cNvPr id="21508" name="Rectangle 7"/>
          <p:cNvSpPr>
            <a:spLocks noGrp="1" noChangeArrowheads="1"/>
          </p:cNvSpPr>
          <p:nvPr>
            <p:ph type="body" idx="1"/>
          </p:nvPr>
        </p:nvSpPr>
        <p:spPr>
          <a:xfrm>
            <a:off x="838200" y="1722438"/>
            <a:ext cx="7848600" cy="4525962"/>
          </a:xfrm>
        </p:spPr>
        <p:txBody>
          <a:bodyPr/>
          <a:lstStyle/>
          <a:p>
            <a:pPr eaLnBrk="1" hangingPunct="1"/>
            <a:r>
              <a:rPr lang="en-US" dirty="0" smtClean="0"/>
              <a:t>PNS and SNS always act in balance</a:t>
            </a:r>
          </a:p>
          <a:p>
            <a:pPr eaLnBrk="1" hangingPunct="1"/>
            <a:r>
              <a:rPr lang="en-US" dirty="0" smtClean="0"/>
              <a:t>Baroreceptors: monitor BP</a:t>
            </a:r>
          </a:p>
          <a:p>
            <a:pPr eaLnBrk="1" hangingPunct="1"/>
            <a:r>
              <a:rPr lang="en-US" dirty="0" smtClean="0"/>
              <a:t>Chemoreceptors</a:t>
            </a:r>
          </a:p>
          <a:p>
            <a:pPr eaLnBrk="1" hangingPunct="1"/>
            <a:r>
              <a:rPr lang="en-US" dirty="0" smtClean="0"/>
              <a:t>Hormone regulation</a:t>
            </a:r>
          </a:p>
          <a:p>
            <a:pPr eaLnBrk="1" hangingPunct="1"/>
            <a:r>
              <a:rPr lang="en-US" dirty="0" smtClean="0"/>
              <a:t>Reabsorption of tissue fluids</a:t>
            </a:r>
          </a:p>
        </p:txBody>
      </p:sp>
      <p:sp>
        <p:nvSpPr>
          <p:cNvPr id="2" name="Slide Number Placeholder 1"/>
          <p:cNvSpPr>
            <a:spLocks noGrp="1"/>
          </p:cNvSpPr>
          <p:nvPr>
            <p:ph type="sldNum" sz="quarter" idx="12"/>
          </p:nvPr>
        </p:nvSpPr>
        <p:spPr/>
        <p:txBody>
          <a:bodyPr/>
          <a:lstStyle/>
          <a:p>
            <a:fld id="{B6F15528-21DE-4FAA-801E-634DDDAF4B2B}" type="slidenum">
              <a:rPr lang="en-US" smtClean="0"/>
              <a:pPr/>
              <a:t>23</a:t>
            </a:fld>
            <a:endParaRPr lang="en-US"/>
          </a:p>
        </p:txBody>
      </p:sp>
    </p:spTree>
    <p:extLst>
      <p:ext uri="{BB962C8B-B14F-4D97-AF65-F5344CB8AC3E}">
        <p14:creationId xmlns:p14="http://schemas.microsoft.com/office/powerpoint/2010/main" val="419680339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8"/>
          <p:cNvSpPr>
            <a:spLocks noGrp="1" noChangeArrowheads="1"/>
          </p:cNvSpPr>
          <p:nvPr>
            <p:ph type="title"/>
          </p:nvPr>
        </p:nvSpPr>
        <p:spPr>
          <a:xfrm>
            <a:off x="1201738" y="274638"/>
            <a:ext cx="7485062" cy="1143000"/>
          </a:xfrm>
        </p:spPr>
        <p:txBody>
          <a:bodyPr>
            <a:normAutofit fontScale="90000"/>
          </a:bodyPr>
          <a:lstStyle/>
          <a:p>
            <a:pPr eaLnBrk="1" hangingPunct="1"/>
            <a:r>
              <a:rPr lang="en-US" dirty="0" smtClean="0"/>
              <a:t>Cardiovascular System Regulation </a:t>
            </a:r>
            <a:endParaRPr lang="en-US" sz="2000" dirty="0" smtClean="0"/>
          </a:p>
        </p:txBody>
      </p:sp>
      <p:sp>
        <p:nvSpPr>
          <p:cNvPr id="22532" name="Rectangle 9"/>
          <p:cNvSpPr>
            <a:spLocks noGrp="1" noChangeArrowheads="1"/>
          </p:cNvSpPr>
          <p:nvPr>
            <p:ph type="body" idx="1"/>
          </p:nvPr>
        </p:nvSpPr>
        <p:spPr/>
        <p:txBody>
          <a:bodyPr/>
          <a:lstStyle/>
          <a:p>
            <a:pPr eaLnBrk="1" hangingPunct="1">
              <a:buFontTx/>
              <a:buNone/>
            </a:pPr>
            <a:r>
              <a:rPr lang="en-US" smtClean="0"/>
              <a:t>Parasympathetic Nervous System</a:t>
            </a:r>
          </a:p>
          <a:p>
            <a:pPr eaLnBrk="1" hangingPunct="1"/>
            <a:r>
              <a:rPr lang="en-US" smtClean="0"/>
              <a:t>Decrease </a:t>
            </a:r>
          </a:p>
          <a:p>
            <a:pPr lvl="1" eaLnBrk="1" hangingPunct="1"/>
            <a:r>
              <a:rPr lang="en-US" smtClean="0"/>
              <a:t>Heart rate</a:t>
            </a:r>
          </a:p>
          <a:p>
            <a:pPr lvl="1" eaLnBrk="1" hangingPunct="1"/>
            <a:r>
              <a:rPr lang="en-US" smtClean="0"/>
              <a:t>Strength of contractions</a:t>
            </a:r>
          </a:p>
          <a:p>
            <a:pPr lvl="1" eaLnBrk="1" hangingPunct="1"/>
            <a:r>
              <a:rPr lang="en-US" smtClean="0"/>
              <a:t>Blood pressure</a:t>
            </a:r>
          </a:p>
          <a:p>
            <a:pPr eaLnBrk="1" hangingPunct="1"/>
            <a:r>
              <a:rPr lang="en-US" smtClean="0"/>
              <a:t>Increase</a:t>
            </a:r>
          </a:p>
          <a:p>
            <a:pPr lvl="1" eaLnBrk="1" hangingPunct="1"/>
            <a:r>
              <a:rPr lang="en-US" smtClean="0"/>
              <a:t>Digestive system</a:t>
            </a:r>
          </a:p>
          <a:p>
            <a:pPr lvl="1" eaLnBrk="1" hangingPunct="1"/>
            <a:r>
              <a:rPr lang="en-US" smtClean="0"/>
              <a:t>Kidneys</a:t>
            </a:r>
          </a:p>
          <a:p>
            <a:pPr lvl="1" eaLnBrk="1" hangingPunct="1"/>
            <a:endParaRPr lang="en-US"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24</a:t>
            </a:fld>
            <a:endParaRPr lang="en-US"/>
          </a:p>
        </p:txBody>
      </p:sp>
    </p:spTree>
    <p:extLst>
      <p:ext uri="{BB962C8B-B14F-4D97-AF65-F5344CB8AC3E}">
        <p14:creationId xmlns:p14="http://schemas.microsoft.com/office/powerpoint/2010/main" val="182663446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4"/>
          <p:cNvSpPr>
            <a:spLocks noGrp="1" noChangeArrowheads="1"/>
          </p:cNvSpPr>
          <p:nvPr>
            <p:ph type="title"/>
          </p:nvPr>
        </p:nvSpPr>
        <p:spPr>
          <a:xfrm>
            <a:off x="1201738" y="274638"/>
            <a:ext cx="7485062" cy="1143000"/>
          </a:xfrm>
        </p:spPr>
        <p:txBody>
          <a:bodyPr>
            <a:normAutofit fontScale="90000"/>
          </a:bodyPr>
          <a:lstStyle/>
          <a:p>
            <a:pPr algn="ctr" eaLnBrk="1" hangingPunct="1"/>
            <a:r>
              <a:rPr lang="en-US" dirty="0" smtClean="0"/>
              <a:t>Cardiovascular System Regulation </a:t>
            </a:r>
            <a:endParaRPr lang="en-US" sz="2000" dirty="0" smtClean="0"/>
          </a:p>
        </p:txBody>
      </p:sp>
      <p:sp>
        <p:nvSpPr>
          <p:cNvPr id="23556" name="Rectangle 5"/>
          <p:cNvSpPr>
            <a:spLocks noGrp="1" noChangeArrowheads="1"/>
          </p:cNvSpPr>
          <p:nvPr>
            <p:ph type="body" idx="1"/>
          </p:nvPr>
        </p:nvSpPr>
        <p:spPr/>
        <p:txBody>
          <a:bodyPr/>
          <a:lstStyle/>
          <a:p>
            <a:pPr eaLnBrk="1" hangingPunct="1">
              <a:lnSpc>
                <a:spcPct val="80000"/>
              </a:lnSpc>
              <a:buFontTx/>
              <a:buNone/>
            </a:pPr>
            <a:r>
              <a:rPr lang="en-US" smtClean="0"/>
              <a:t>Sympathetic Nervous System</a:t>
            </a:r>
          </a:p>
          <a:p>
            <a:pPr eaLnBrk="1" hangingPunct="1">
              <a:lnSpc>
                <a:spcPct val="80000"/>
              </a:lnSpc>
            </a:pPr>
            <a:r>
              <a:rPr lang="en-US" smtClean="0"/>
              <a:t>Increase</a:t>
            </a:r>
          </a:p>
          <a:p>
            <a:pPr lvl="1" eaLnBrk="1" hangingPunct="1">
              <a:lnSpc>
                <a:spcPct val="80000"/>
              </a:lnSpc>
            </a:pPr>
            <a:r>
              <a:rPr lang="en-US" smtClean="0"/>
              <a:t>Body activity</a:t>
            </a:r>
          </a:p>
          <a:p>
            <a:pPr lvl="1" eaLnBrk="1" hangingPunct="1">
              <a:lnSpc>
                <a:spcPct val="80000"/>
              </a:lnSpc>
            </a:pPr>
            <a:r>
              <a:rPr lang="en-US" smtClean="0"/>
              <a:t>Heart rate</a:t>
            </a:r>
          </a:p>
          <a:p>
            <a:pPr lvl="1" eaLnBrk="1" hangingPunct="1">
              <a:lnSpc>
                <a:spcPct val="80000"/>
              </a:lnSpc>
            </a:pPr>
            <a:r>
              <a:rPr lang="en-US" smtClean="0"/>
              <a:t>Strength of contractions</a:t>
            </a:r>
          </a:p>
          <a:p>
            <a:pPr lvl="1" eaLnBrk="1" hangingPunct="1">
              <a:lnSpc>
                <a:spcPct val="80000"/>
              </a:lnSpc>
            </a:pPr>
            <a:r>
              <a:rPr lang="en-US" smtClean="0"/>
              <a:t>Vascular constriction</a:t>
            </a:r>
          </a:p>
          <a:p>
            <a:pPr lvl="2" eaLnBrk="1" hangingPunct="1">
              <a:lnSpc>
                <a:spcPct val="80000"/>
              </a:lnSpc>
            </a:pPr>
            <a:r>
              <a:rPr lang="en-US" smtClean="0"/>
              <a:t>Bowel and digestive viscera</a:t>
            </a:r>
          </a:p>
          <a:p>
            <a:pPr lvl="2" eaLnBrk="1" hangingPunct="1">
              <a:lnSpc>
                <a:spcPct val="80000"/>
              </a:lnSpc>
            </a:pPr>
            <a:r>
              <a:rPr lang="en-US" smtClean="0"/>
              <a:t>Decreased urine production</a:t>
            </a:r>
          </a:p>
          <a:p>
            <a:pPr lvl="1" eaLnBrk="1" hangingPunct="1">
              <a:lnSpc>
                <a:spcPct val="80000"/>
              </a:lnSpc>
            </a:pPr>
            <a:r>
              <a:rPr lang="en-US" smtClean="0"/>
              <a:t>Respirations</a:t>
            </a:r>
          </a:p>
          <a:p>
            <a:pPr lvl="1" eaLnBrk="1" hangingPunct="1">
              <a:lnSpc>
                <a:spcPct val="80000"/>
              </a:lnSpc>
            </a:pPr>
            <a:r>
              <a:rPr lang="en-US" smtClean="0"/>
              <a:t>Bronchodilation</a:t>
            </a:r>
          </a:p>
          <a:p>
            <a:pPr eaLnBrk="1" hangingPunct="1">
              <a:lnSpc>
                <a:spcPct val="80000"/>
              </a:lnSpc>
            </a:pPr>
            <a:r>
              <a:rPr lang="en-US" smtClean="0"/>
              <a:t>Increases skeletal muscle perfusion</a:t>
            </a:r>
          </a:p>
          <a:p>
            <a:pPr eaLnBrk="1" hangingPunct="1">
              <a:lnSpc>
                <a:spcPct val="80000"/>
              </a:lnSpc>
            </a:pPr>
            <a:endParaRPr lang="en-US"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25</a:t>
            </a:fld>
            <a:endParaRPr lang="en-US"/>
          </a:p>
        </p:txBody>
      </p:sp>
    </p:spTree>
    <p:extLst>
      <p:ext uri="{BB962C8B-B14F-4D97-AF65-F5344CB8AC3E}">
        <p14:creationId xmlns:p14="http://schemas.microsoft.com/office/powerpoint/2010/main" val="21005539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a:t>Factors That Can Cause </a:t>
            </a:r>
            <a:r>
              <a:rPr lang="en-US" b="1" dirty="0" smtClean="0"/>
              <a:t>Hyper effective </a:t>
            </a:r>
            <a:r>
              <a:rPr lang="en-US" b="1" dirty="0"/>
              <a:t>Heart</a:t>
            </a:r>
            <a:endParaRPr lang="en-US" dirty="0"/>
          </a:p>
        </p:txBody>
      </p:sp>
      <p:sp>
        <p:nvSpPr>
          <p:cNvPr id="3" name="Content Placeholder 2"/>
          <p:cNvSpPr>
            <a:spLocks noGrp="1"/>
          </p:cNvSpPr>
          <p:nvPr>
            <p:ph idx="1"/>
          </p:nvPr>
        </p:nvSpPr>
        <p:spPr/>
        <p:txBody>
          <a:bodyPr/>
          <a:lstStyle/>
          <a:p>
            <a:r>
              <a:rPr lang="en-US" dirty="0"/>
              <a:t>Only two types of factors usually can make the </a:t>
            </a:r>
            <a:r>
              <a:rPr lang="en-US" dirty="0" smtClean="0"/>
              <a:t>heart a </a:t>
            </a:r>
            <a:r>
              <a:rPr lang="en-US" dirty="0"/>
              <a:t>better pump than normal</a:t>
            </a:r>
            <a:r>
              <a:rPr lang="en-US" dirty="0" smtClean="0"/>
              <a:t>.</a:t>
            </a:r>
          </a:p>
          <a:p>
            <a:r>
              <a:rPr lang="en-US" dirty="0" smtClean="0"/>
              <a:t>They </a:t>
            </a:r>
            <a:r>
              <a:rPr lang="en-US" dirty="0"/>
              <a:t>are </a:t>
            </a:r>
            <a:endParaRPr lang="en-US" dirty="0" smtClean="0"/>
          </a:p>
          <a:p>
            <a:pPr lvl="1"/>
            <a:r>
              <a:rPr lang="en-US" dirty="0" smtClean="0"/>
              <a:t>(</a:t>
            </a:r>
            <a:r>
              <a:rPr lang="en-US" dirty="0"/>
              <a:t>1) nervous </a:t>
            </a:r>
            <a:r>
              <a:rPr lang="en-US" dirty="0" smtClean="0"/>
              <a:t>stimulation</a:t>
            </a:r>
          </a:p>
          <a:p>
            <a:pPr lvl="1"/>
            <a:r>
              <a:rPr lang="en-US" dirty="0" smtClean="0"/>
              <a:t> </a:t>
            </a:r>
            <a:r>
              <a:rPr lang="en-US" dirty="0"/>
              <a:t>(2) hypertrophy of the heart muscle.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Tree>
    <p:extLst>
      <p:ext uri="{BB962C8B-B14F-4D97-AF65-F5344CB8AC3E}">
        <p14:creationId xmlns:p14="http://schemas.microsoft.com/office/powerpoint/2010/main" val="32036415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b="1" dirty="0" smtClean="0"/>
              <a:t>A. Effect </a:t>
            </a:r>
            <a:r>
              <a:rPr lang="en-US" b="1" dirty="0"/>
              <a:t>of Nervous Excitation to Increase Heart Pumping.</a:t>
            </a:r>
            <a:endParaRPr lang="en-US" dirty="0"/>
          </a:p>
        </p:txBody>
      </p:sp>
      <p:sp>
        <p:nvSpPr>
          <p:cNvPr id="3" name="Content Placeholder 2"/>
          <p:cNvSpPr>
            <a:spLocks noGrp="1"/>
          </p:cNvSpPr>
          <p:nvPr>
            <p:ph idx="1"/>
          </p:nvPr>
        </p:nvSpPr>
        <p:spPr>
          <a:xfrm>
            <a:off x="762000" y="1447800"/>
            <a:ext cx="8171688" cy="4800600"/>
          </a:xfrm>
        </p:spPr>
        <p:txBody>
          <a:bodyPr>
            <a:normAutofit fontScale="77500" lnSpcReduction="20000"/>
          </a:bodyPr>
          <a:lstStyle/>
          <a:p>
            <a:r>
              <a:rPr lang="en-US" dirty="0" smtClean="0"/>
              <a:t>Combination of 	(</a:t>
            </a:r>
            <a:r>
              <a:rPr lang="en-US" dirty="0"/>
              <a:t>1) </a:t>
            </a:r>
            <a:r>
              <a:rPr lang="en-US" dirty="0" smtClean="0">
                <a:solidFill>
                  <a:srgbClr val="FF0000"/>
                </a:solidFill>
              </a:rPr>
              <a:t>sympathetic </a:t>
            </a:r>
            <a:r>
              <a:rPr lang="en-US" i="1" dirty="0" smtClean="0">
                <a:solidFill>
                  <a:srgbClr val="FF0000"/>
                </a:solidFill>
              </a:rPr>
              <a:t>stimulation </a:t>
            </a:r>
          </a:p>
          <a:p>
            <a:pPr marL="82296" indent="0">
              <a:buNone/>
            </a:pPr>
            <a:r>
              <a:rPr lang="en-US" dirty="0" smtClean="0"/>
              <a:t>			(</a:t>
            </a:r>
            <a:r>
              <a:rPr lang="en-US" dirty="0"/>
              <a:t>2) </a:t>
            </a:r>
            <a:r>
              <a:rPr lang="en-US" dirty="0">
                <a:solidFill>
                  <a:srgbClr val="FF0000"/>
                </a:solidFill>
              </a:rPr>
              <a:t>parasympathetic </a:t>
            </a:r>
            <a:r>
              <a:rPr lang="en-US" i="1" dirty="0" smtClean="0">
                <a:solidFill>
                  <a:srgbClr val="FF0000"/>
                </a:solidFill>
              </a:rPr>
              <a:t>inhibition </a:t>
            </a:r>
          </a:p>
          <a:p>
            <a:pPr marL="82296" indent="0">
              <a:buNone/>
            </a:pPr>
            <a:r>
              <a:rPr lang="en-US" dirty="0" smtClean="0"/>
              <a:t>does </a:t>
            </a:r>
            <a:r>
              <a:rPr lang="en-US" dirty="0"/>
              <a:t>two things to increase the pumping </a:t>
            </a:r>
            <a:r>
              <a:rPr lang="en-US" dirty="0" smtClean="0"/>
              <a:t>effectiveness of </a:t>
            </a:r>
            <a:r>
              <a:rPr lang="en-US" dirty="0"/>
              <a:t>the heart: </a:t>
            </a:r>
            <a:endParaRPr lang="en-US" dirty="0" smtClean="0"/>
          </a:p>
          <a:p>
            <a:pPr algn="just"/>
            <a:r>
              <a:rPr lang="en-US" dirty="0" smtClean="0"/>
              <a:t>(</a:t>
            </a:r>
            <a:r>
              <a:rPr lang="en-US" dirty="0"/>
              <a:t>1) </a:t>
            </a:r>
            <a:r>
              <a:rPr lang="en-US" dirty="0" smtClean="0"/>
              <a:t>It greatly </a:t>
            </a:r>
            <a:r>
              <a:rPr lang="en-US" dirty="0"/>
              <a:t>increases the heart rate</a:t>
            </a:r>
            <a:r>
              <a:rPr lang="en-US" dirty="0" smtClean="0"/>
              <a:t>— sometimes</a:t>
            </a:r>
            <a:r>
              <a:rPr lang="en-US" dirty="0"/>
              <a:t>, in young people, from the normal level </a:t>
            </a:r>
            <a:r>
              <a:rPr lang="en-US" dirty="0" smtClean="0"/>
              <a:t>of </a:t>
            </a:r>
            <a:r>
              <a:rPr lang="en-US" dirty="0"/>
              <a:t>72 beats/min up to 180 to 200 </a:t>
            </a:r>
            <a:r>
              <a:rPr lang="en-US" dirty="0" smtClean="0"/>
              <a:t>beats/min—</a:t>
            </a:r>
          </a:p>
          <a:p>
            <a:pPr algn="just"/>
            <a:r>
              <a:rPr lang="en-US" dirty="0" smtClean="0"/>
              <a:t>(</a:t>
            </a:r>
            <a:r>
              <a:rPr lang="en-US" dirty="0"/>
              <a:t>2) </a:t>
            </a:r>
            <a:r>
              <a:rPr lang="en-US" dirty="0" smtClean="0"/>
              <a:t>It increases </a:t>
            </a:r>
            <a:r>
              <a:rPr lang="en-US" dirty="0"/>
              <a:t>the strength of heart contraction (which </a:t>
            </a:r>
            <a:r>
              <a:rPr lang="en-US" dirty="0" smtClean="0"/>
              <a:t>is called </a:t>
            </a:r>
            <a:r>
              <a:rPr lang="en-US" dirty="0"/>
              <a:t>increased “contractility”) to twice its </a:t>
            </a:r>
            <a:r>
              <a:rPr lang="en-US" dirty="0" smtClean="0"/>
              <a:t>normal strength</a:t>
            </a:r>
            <a:r>
              <a:rPr lang="en-US" dirty="0"/>
              <a:t>. </a:t>
            </a:r>
            <a:endParaRPr lang="en-US" dirty="0" smtClean="0"/>
          </a:p>
          <a:p>
            <a:pPr algn="just"/>
            <a:r>
              <a:rPr lang="en-US" dirty="0" smtClean="0"/>
              <a:t>Combining </a:t>
            </a:r>
            <a:r>
              <a:rPr lang="en-US" dirty="0"/>
              <a:t>these two effects, </a:t>
            </a:r>
            <a:r>
              <a:rPr lang="en-US" dirty="0" smtClean="0"/>
              <a:t>maximal nervous </a:t>
            </a:r>
            <a:r>
              <a:rPr lang="en-US" dirty="0"/>
              <a:t>excitation of the heart can raise the </a:t>
            </a:r>
            <a:r>
              <a:rPr lang="en-US" dirty="0" smtClean="0"/>
              <a:t>plateau level </a:t>
            </a:r>
            <a:r>
              <a:rPr lang="en-US" dirty="0"/>
              <a:t>of the cardiac output curve to almost twice </a:t>
            </a:r>
            <a:r>
              <a:rPr lang="en-US" dirty="0" smtClean="0"/>
              <a:t>the plateau </a:t>
            </a:r>
            <a:r>
              <a:rPr lang="en-US" dirty="0"/>
              <a:t>of the normal </a:t>
            </a:r>
            <a:r>
              <a:rPr lang="en-US" dirty="0" smtClean="0"/>
              <a:t>curve.</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Tree>
    <p:extLst>
      <p:ext uri="{BB962C8B-B14F-4D97-AF65-F5344CB8AC3E}">
        <p14:creationId xmlns:p14="http://schemas.microsoft.com/office/powerpoint/2010/main" val="36009468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pPr algn="ctr"/>
            <a:r>
              <a:rPr lang="en-US" sz="4000" b="1" dirty="0" smtClean="0"/>
              <a:t>B. Increased </a:t>
            </a:r>
            <a:r>
              <a:rPr lang="en-US" sz="4000" b="1" dirty="0"/>
              <a:t>Pumping </a:t>
            </a:r>
            <a:r>
              <a:rPr lang="en-US" sz="4000" b="1" dirty="0" smtClean="0"/>
              <a:t>effectiveness </a:t>
            </a:r>
            <a:r>
              <a:rPr lang="en-US" sz="4000" b="1" dirty="0"/>
              <a:t>Caused by Heart Hypertrophy</a:t>
            </a:r>
            <a:r>
              <a:rPr lang="en-US" b="1" dirty="0"/>
              <a:t>.</a:t>
            </a:r>
            <a:endParaRPr lang="en-US" dirty="0"/>
          </a:p>
        </p:txBody>
      </p:sp>
      <p:sp>
        <p:nvSpPr>
          <p:cNvPr id="3" name="Content Placeholder 2"/>
          <p:cNvSpPr>
            <a:spLocks noGrp="1"/>
          </p:cNvSpPr>
          <p:nvPr>
            <p:ph idx="1"/>
          </p:nvPr>
        </p:nvSpPr>
        <p:spPr>
          <a:xfrm>
            <a:off x="762000" y="1447800"/>
            <a:ext cx="8171688" cy="4800600"/>
          </a:xfrm>
        </p:spPr>
        <p:txBody>
          <a:bodyPr>
            <a:noAutofit/>
          </a:bodyPr>
          <a:lstStyle/>
          <a:p>
            <a:pPr algn="just"/>
            <a:r>
              <a:rPr lang="en-US" sz="2300" dirty="0"/>
              <a:t>A long-term increased workload, but not so </a:t>
            </a:r>
            <a:r>
              <a:rPr lang="en-US" sz="2300" dirty="0" smtClean="0"/>
              <a:t>much excess </a:t>
            </a:r>
            <a:r>
              <a:rPr lang="en-US" sz="2300" dirty="0"/>
              <a:t>load that it damages the heart, causes the </a:t>
            </a:r>
            <a:r>
              <a:rPr lang="en-US" sz="2300" dirty="0" smtClean="0"/>
              <a:t>heart muscle </a:t>
            </a:r>
            <a:r>
              <a:rPr lang="en-US" sz="2300" dirty="0"/>
              <a:t>to increase in mass and contractile strength </a:t>
            </a:r>
            <a:r>
              <a:rPr lang="en-US" sz="2300" dirty="0" smtClean="0"/>
              <a:t>in the </a:t>
            </a:r>
            <a:r>
              <a:rPr lang="en-US" sz="2300" dirty="0"/>
              <a:t>same way that heavy exercise causes </a:t>
            </a:r>
            <a:r>
              <a:rPr lang="en-US" sz="2300" dirty="0" smtClean="0"/>
              <a:t>skeletal muscles </a:t>
            </a:r>
            <a:r>
              <a:rPr lang="en-US" sz="2300" dirty="0"/>
              <a:t>to hypertrophy. </a:t>
            </a:r>
            <a:endParaRPr lang="en-US" sz="2300" dirty="0" smtClean="0"/>
          </a:p>
          <a:p>
            <a:pPr algn="just"/>
            <a:r>
              <a:rPr lang="en-US" sz="2300" dirty="0"/>
              <a:t>e</a:t>
            </a:r>
            <a:r>
              <a:rPr lang="en-US" sz="2300" dirty="0" smtClean="0"/>
              <a:t>.g. </a:t>
            </a:r>
            <a:r>
              <a:rPr lang="en-US" sz="2300" dirty="0"/>
              <a:t>it is common </a:t>
            </a:r>
            <a:r>
              <a:rPr lang="en-US" sz="2300" dirty="0" smtClean="0"/>
              <a:t>for the </a:t>
            </a:r>
            <a:r>
              <a:rPr lang="en-US" sz="2300" dirty="0"/>
              <a:t>hearts of marathon runners to be increased in </a:t>
            </a:r>
            <a:r>
              <a:rPr lang="en-US" sz="2300" dirty="0" smtClean="0"/>
              <a:t>mass by </a:t>
            </a:r>
            <a:r>
              <a:rPr lang="en-US" sz="2300" dirty="0"/>
              <a:t>50 to 75 </a:t>
            </a:r>
            <a:r>
              <a:rPr lang="en-US" sz="2300" dirty="0" smtClean="0"/>
              <a:t>%. This </a:t>
            </a:r>
            <a:r>
              <a:rPr lang="en-US" sz="2300" dirty="0"/>
              <a:t>increases the plateau level </a:t>
            </a:r>
            <a:r>
              <a:rPr lang="en-US" sz="2300" dirty="0" smtClean="0"/>
              <a:t>of the </a:t>
            </a:r>
            <a:r>
              <a:rPr lang="en-US" sz="2300" dirty="0"/>
              <a:t>cardiac output curve, sometimes 60 to 100 </a:t>
            </a:r>
            <a:r>
              <a:rPr lang="en-US" sz="2300" dirty="0" smtClean="0"/>
              <a:t>%, and </a:t>
            </a:r>
            <a:r>
              <a:rPr lang="en-US" sz="2300" dirty="0"/>
              <a:t>therefore allows the heart to pump much </a:t>
            </a:r>
            <a:r>
              <a:rPr lang="en-US" sz="2300" dirty="0" smtClean="0"/>
              <a:t>greater than </a:t>
            </a:r>
            <a:r>
              <a:rPr lang="en-US" sz="2300" dirty="0"/>
              <a:t>usual amounts of cardiac output</a:t>
            </a:r>
            <a:r>
              <a:rPr lang="en-US" sz="2300" dirty="0" smtClean="0"/>
              <a:t>. </a:t>
            </a:r>
          </a:p>
          <a:p>
            <a:pPr algn="just"/>
            <a:r>
              <a:rPr lang="en-US" sz="2300" dirty="0" smtClean="0"/>
              <a:t>When </a:t>
            </a:r>
            <a:r>
              <a:rPr lang="en-US" sz="2300" dirty="0"/>
              <a:t>one combines nervous excitation of the </a:t>
            </a:r>
            <a:r>
              <a:rPr lang="en-US" sz="2300" dirty="0" smtClean="0"/>
              <a:t>heart and </a:t>
            </a:r>
            <a:r>
              <a:rPr lang="en-US" sz="2300" dirty="0"/>
              <a:t>hypertrophy, as occurs in marathon runners, </a:t>
            </a:r>
            <a:r>
              <a:rPr lang="en-US" sz="2300" dirty="0" smtClean="0"/>
              <a:t>the total </a:t>
            </a:r>
            <a:r>
              <a:rPr lang="en-US" sz="2300" dirty="0"/>
              <a:t>effect can allow the heart to pump as much 30 </a:t>
            </a:r>
            <a:r>
              <a:rPr lang="en-US" sz="2300" dirty="0" smtClean="0"/>
              <a:t>to 40 </a:t>
            </a:r>
            <a:r>
              <a:rPr lang="en-US" sz="2300" dirty="0"/>
              <a:t>L/min, about </a:t>
            </a:r>
            <a:r>
              <a:rPr lang="en-US" sz="2300" dirty="0" smtClean="0"/>
              <a:t>2 1/2 </a:t>
            </a:r>
            <a:r>
              <a:rPr lang="en-US" sz="2300" dirty="0"/>
              <a:t>times normal; this increased </a:t>
            </a:r>
            <a:r>
              <a:rPr lang="en-US" sz="2300" dirty="0" smtClean="0"/>
              <a:t>level of </a:t>
            </a:r>
            <a:r>
              <a:rPr lang="en-US" sz="2300" dirty="0"/>
              <a:t>pumping is one of the most important factors </a:t>
            </a:r>
            <a:r>
              <a:rPr lang="en-US" sz="2300" dirty="0" smtClean="0"/>
              <a:t>in determining </a:t>
            </a:r>
            <a:r>
              <a:rPr lang="en-US" sz="2300" dirty="0"/>
              <a:t>the runner’s running time.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Tree>
    <p:extLst>
      <p:ext uri="{BB962C8B-B14F-4D97-AF65-F5344CB8AC3E}">
        <p14:creationId xmlns:p14="http://schemas.microsoft.com/office/powerpoint/2010/main" val="36629001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Factors That Cause a </a:t>
            </a:r>
            <a:r>
              <a:rPr lang="en-US" sz="2800" b="1" dirty="0" smtClean="0"/>
              <a:t>Hypo effective </a:t>
            </a:r>
            <a:r>
              <a:rPr lang="en-US" sz="2800" b="1" dirty="0"/>
              <a:t>Heart</a:t>
            </a:r>
            <a:endParaRPr lang="en-US" sz="2800" dirty="0"/>
          </a:p>
        </p:txBody>
      </p:sp>
      <p:sp>
        <p:nvSpPr>
          <p:cNvPr id="3" name="Content Placeholder 2"/>
          <p:cNvSpPr>
            <a:spLocks noGrp="1"/>
          </p:cNvSpPr>
          <p:nvPr>
            <p:ph idx="1"/>
          </p:nvPr>
        </p:nvSpPr>
        <p:spPr>
          <a:xfrm>
            <a:off x="838200" y="1143000"/>
            <a:ext cx="8095488" cy="5105400"/>
          </a:xfrm>
        </p:spPr>
        <p:txBody>
          <a:bodyPr>
            <a:normAutofit fontScale="85000" lnSpcReduction="20000"/>
          </a:bodyPr>
          <a:lstStyle/>
          <a:p>
            <a:r>
              <a:rPr lang="en-US" dirty="0"/>
              <a:t>Any factor that decreases the heart’s ability to </a:t>
            </a:r>
            <a:r>
              <a:rPr lang="en-US" dirty="0" smtClean="0"/>
              <a:t>pump blood </a:t>
            </a:r>
            <a:r>
              <a:rPr lang="en-US" dirty="0"/>
              <a:t>causes </a:t>
            </a:r>
            <a:r>
              <a:rPr lang="en-US" dirty="0" smtClean="0"/>
              <a:t>hypo affectivity. </a:t>
            </a:r>
          </a:p>
          <a:p>
            <a:r>
              <a:rPr lang="en-US" dirty="0" smtClean="0"/>
              <a:t>Some </a:t>
            </a:r>
            <a:r>
              <a:rPr lang="en-US" dirty="0"/>
              <a:t>of the factors </a:t>
            </a:r>
            <a:r>
              <a:rPr lang="en-US" dirty="0" smtClean="0"/>
              <a:t>that can </a:t>
            </a:r>
            <a:r>
              <a:rPr lang="en-US" dirty="0"/>
              <a:t>do this are the following:</a:t>
            </a:r>
          </a:p>
          <a:p>
            <a:pPr lvl="1"/>
            <a:r>
              <a:rPr lang="en-US" dirty="0"/>
              <a:t>Coronary artery blockage, causing a “</a:t>
            </a:r>
            <a:r>
              <a:rPr lang="en-US" dirty="0" smtClean="0"/>
              <a:t>heart attack</a:t>
            </a:r>
            <a:r>
              <a:rPr lang="en-US" dirty="0"/>
              <a:t>”</a:t>
            </a:r>
          </a:p>
          <a:p>
            <a:pPr lvl="1"/>
            <a:r>
              <a:rPr lang="en-US" dirty="0"/>
              <a:t>Inhibition of nervous excitation of the heart</a:t>
            </a:r>
          </a:p>
          <a:p>
            <a:pPr lvl="1"/>
            <a:r>
              <a:rPr lang="en-US" dirty="0"/>
              <a:t>Pathological factors that cause abnormal </a:t>
            </a:r>
            <a:r>
              <a:rPr lang="en-US" dirty="0" smtClean="0"/>
              <a:t>heart rhythm </a:t>
            </a:r>
            <a:r>
              <a:rPr lang="en-US" dirty="0"/>
              <a:t>or rate of </a:t>
            </a:r>
            <a:r>
              <a:rPr lang="en-US" dirty="0" smtClean="0"/>
              <a:t>heartbeat</a:t>
            </a:r>
          </a:p>
          <a:p>
            <a:pPr lvl="1"/>
            <a:r>
              <a:rPr lang="en-US" dirty="0" smtClean="0"/>
              <a:t> Valvular </a:t>
            </a:r>
            <a:r>
              <a:rPr lang="en-US" dirty="0"/>
              <a:t>heart </a:t>
            </a:r>
            <a:r>
              <a:rPr lang="en-US" dirty="0" smtClean="0"/>
              <a:t>disease </a:t>
            </a:r>
          </a:p>
          <a:p>
            <a:pPr lvl="1"/>
            <a:r>
              <a:rPr lang="en-US" dirty="0" smtClean="0"/>
              <a:t>Increased </a:t>
            </a:r>
            <a:r>
              <a:rPr lang="en-US" dirty="0"/>
              <a:t>arterial pressure against which </a:t>
            </a:r>
            <a:r>
              <a:rPr lang="en-US" dirty="0" smtClean="0"/>
              <a:t>the heart </a:t>
            </a:r>
            <a:r>
              <a:rPr lang="en-US" dirty="0"/>
              <a:t>must pump, </a:t>
            </a:r>
            <a:endParaRPr lang="en-US" dirty="0" smtClean="0"/>
          </a:p>
          <a:p>
            <a:pPr lvl="2"/>
            <a:r>
              <a:rPr lang="en-US" dirty="0" smtClean="0"/>
              <a:t>such </a:t>
            </a:r>
            <a:r>
              <a:rPr lang="en-US" dirty="0"/>
              <a:t>as in </a:t>
            </a:r>
            <a:r>
              <a:rPr lang="en-US" dirty="0" smtClean="0"/>
              <a:t>hypertension</a:t>
            </a:r>
          </a:p>
          <a:p>
            <a:pPr lvl="2"/>
            <a:r>
              <a:rPr lang="en-US" dirty="0" smtClean="0"/>
              <a:t> Congenital </a:t>
            </a:r>
            <a:r>
              <a:rPr lang="en-US" dirty="0"/>
              <a:t>heart </a:t>
            </a:r>
            <a:r>
              <a:rPr lang="en-US" dirty="0" smtClean="0"/>
              <a:t>disease </a:t>
            </a:r>
          </a:p>
          <a:p>
            <a:pPr lvl="2"/>
            <a:r>
              <a:rPr lang="en-US" dirty="0" smtClean="0"/>
              <a:t>Myocarditis </a:t>
            </a:r>
          </a:p>
          <a:p>
            <a:pPr lvl="2"/>
            <a:r>
              <a:rPr lang="en-US" dirty="0" smtClean="0"/>
              <a:t>Cardiac </a:t>
            </a:r>
            <a:r>
              <a:rPr lang="en-US" dirty="0"/>
              <a:t>hypoxia</a:t>
            </a:r>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spTree>
    <p:extLst>
      <p:ext uri="{BB962C8B-B14F-4D97-AF65-F5344CB8AC3E}">
        <p14:creationId xmlns:p14="http://schemas.microsoft.com/office/powerpoint/2010/main" val="33514656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4"/>
          <p:cNvSpPr>
            <a:spLocks noGrp="1" noChangeArrowheads="1"/>
          </p:cNvSpPr>
          <p:nvPr>
            <p:ph type="title"/>
          </p:nvPr>
        </p:nvSpPr>
        <p:spPr/>
        <p:txBody>
          <a:bodyPr/>
          <a:lstStyle/>
          <a:p>
            <a:pPr algn="ctr" eaLnBrk="1" hangingPunct="1"/>
            <a:r>
              <a:rPr lang="en-US" dirty="0" smtClean="0"/>
              <a:t>Cardiac Output</a:t>
            </a:r>
          </a:p>
        </p:txBody>
      </p:sp>
      <p:sp>
        <p:nvSpPr>
          <p:cNvPr id="10244" name="Rectangle 5"/>
          <p:cNvSpPr>
            <a:spLocks noGrp="1" noChangeArrowheads="1"/>
          </p:cNvSpPr>
          <p:nvPr>
            <p:ph type="body" idx="1"/>
          </p:nvPr>
        </p:nvSpPr>
        <p:spPr>
          <a:xfrm>
            <a:off x="914400" y="1447800"/>
            <a:ext cx="8019288" cy="4800600"/>
          </a:xfrm>
        </p:spPr>
        <p:txBody>
          <a:bodyPr>
            <a:normAutofit fontScale="92500"/>
          </a:bodyPr>
          <a:lstStyle/>
          <a:p>
            <a:pPr eaLnBrk="1" hangingPunct="1">
              <a:lnSpc>
                <a:spcPct val="80000"/>
              </a:lnSpc>
            </a:pPr>
            <a:r>
              <a:rPr lang="en-US" sz="2800" dirty="0" smtClean="0"/>
              <a:t>Normal cardiac output = 5 to 6 liters per minute (LPM)</a:t>
            </a:r>
          </a:p>
          <a:p>
            <a:pPr eaLnBrk="1" hangingPunct="1">
              <a:lnSpc>
                <a:spcPct val="80000"/>
              </a:lnSpc>
            </a:pPr>
            <a:r>
              <a:rPr lang="en-US" sz="2800" dirty="0" smtClean="0"/>
              <a:t>Can increase up to 30 LPM in times of stress or exercise</a:t>
            </a:r>
          </a:p>
          <a:p>
            <a:pPr eaLnBrk="1" hangingPunct="1">
              <a:lnSpc>
                <a:spcPct val="80000"/>
              </a:lnSpc>
            </a:pPr>
            <a:r>
              <a:rPr lang="en-US" sz="2800" dirty="0" smtClean="0"/>
              <a:t>Determined by multiplying the heart rate by the volume of blood ejected by each ventricle during each beat (stroke volume)</a:t>
            </a:r>
          </a:p>
          <a:p>
            <a:pPr marL="82296" indent="0" eaLnBrk="1" hangingPunct="1">
              <a:lnSpc>
                <a:spcPct val="80000"/>
              </a:lnSpc>
              <a:buNone/>
            </a:pPr>
            <a:endParaRPr lang="en-US" sz="2800" dirty="0" smtClean="0"/>
          </a:p>
          <a:p>
            <a:pPr eaLnBrk="1" hangingPunct="1">
              <a:lnSpc>
                <a:spcPct val="80000"/>
              </a:lnSpc>
            </a:pPr>
            <a:r>
              <a:rPr lang="en-US" sz="2800" dirty="0" smtClean="0"/>
              <a:t>CO = HR x SV</a:t>
            </a:r>
          </a:p>
          <a:p>
            <a:pPr marL="82296" indent="0" eaLnBrk="1" hangingPunct="1">
              <a:lnSpc>
                <a:spcPct val="80000"/>
              </a:lnSpc>
              <a:buNone/>
            </a:pPr>
            <a:endParaRPr lang="en-US" sz="2800" dirty="0" smtClean="0"/>
          </a:p>
          <a:p>
            <a:pPr eaLnBrk="1" hangingPunct="1">
              <a:lnSpc>
                <a:spcPct val="80000"/>
              </a:lnSpc>
            </a:pPr>
            <a:r>
              <a:rPr lang="en-US" sz="2800" dirty="0" smtClean="0"/>
              <a:t>CO is influenced by:</a:t>
            </a:r>
          </a:p>
          <a:p>
            <a:pPr lvl="1" eaLnBrk="1" hangingPunct="1">
              <a:lnSpc>
                <a:spcPct val="80000"/>
              </a:lnSpc>
            </a:pPr>
            <a:r>
              <a:rPr lang="en-US" sz="2400" dirty="0" smtClean="0"/>
              <a:t>Strength of contraction</a:t>
            </a:r>
          </a:p>
          <a:p>
            <a:pPr lvl="1" eaLnBrk="1" hangingPunct="1">
              <a:lnSpc>
                <a:spcPct val="80000"/>
              </a:lnSpc>
            </a:pPr>
            <a:r>
              <a:rPr lang="en-US" sz="2400" dirty="0" smtClean="0"/>
              <a:t>Rate of contraction</a:t>
            </a:r>
          </a:p>
          <a:p>
            <a:pPr lvl="1" eaLnBrk="1" hangingPunct="1">
              <a:lnSpc>
                <a:spcPct val="80000"/>
              </a:lnSpc>
            </a:pPr>
            <a:r>
              <a:rPr lang="en-US" sz="2400" dirty="0" smtClean="0"/>
              <a:t>Amount of venous return available to the ventricle (preload)</a:t>
            </a:r>
          </a:p>
          <a:p>
            <a:pPr eaLnBrk="1" hangingPunct="1">
              <a:lnSpc>
                <a:spcPct val="80000"/>
              </a:lnSpc>
            </a:pPr>
            <a:endParaRPr lang="en-US" sz="28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37663192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800" b="1" dirty="0"/>
              <a:t>What Is the Role of </a:t>
            </a:r>
            <a:r>
              <a:rPr lang="en-US" sz="2800" b="1" dirty="0" smtClean="0"/>
              <a:t>the Nervous </a:t>
            </a:r>
            <a:r>
              <a:rPr lang="en-US" sz="2800" b="1" dirty="0"/>
              <a:t>System in </a:t>
            </a:r>
            <a:r>
              <a:rPr lang="en-US" sz="2800" b="1" dirty="0" smtClean="0"/>
              <a:t>Controlling Cardiac </a:t>
            </a:r>
            <a:r>
              <a:rPr lang="en-US" sz="2800" b="1" dirty="0"/>
              <a:t>Output?</a:t>
            </a:r>
            <a:endParaRPr lang="en-US" sz="2800" dirty="0"/>
          </a:p>
        </p:txBody>
      </p:sp>
      <p:sp>
        <p:nvSpPr>
          <p:cNvPr id="3" name="Content Placeholder 2"/>
          <p:cNvSpPr>
            <a:spLocks noGrp="1"/>
          </p:cNvSpPr>
          <p:nvPr>
            <p:ph idx="1"/>
          </p:nvPr>
        </p:nvSpPr>
        <p:spPr>
          <a:xfrm>
            <a:off x="685800" y="1447800"/>
            <a:ext cx="8247888" cy="4800600"/>
          </a:xfrm>
        </p:spPr>
        <p:txBody>
          <a:bodyPr>
            <a:noAutofit/>
          </a:bodyPr>
          <a:lstStyle/>
          <a:p>
            <a:pPr algn="just"/>
            <a:r>
              <a:rPr lang="en-US" sz="1800" b="1" dirty="0" smtClean="0"/>
              <a:t>IMPORTANCE OF THE NERVOUS SYSTEM IN MAINTAINING THE ARTERIAL PRESSURE WHEN THE VENOUS RETURN AND CARDIAC OUTPUT INCREASE</a:t>
            </a:r>
          </a:p>
          <a:p>
            <a:pPr algn="just"/>
            <a:r>
              <a:rPr lang="en-US" sz="2600" dirty="0" smtClean="0"/>
              <a:t>Under normal </a:t>
            </a:r>
            <a:r>
              <a:rPr lang="en-US" sz="2600" dirty="0"/>
              <a:t>conditions, the vasoconstrictor area of </a:t>
            </a:r>
            <a:r>
              <a:rPr lang="en-US" sz="2600" dirty="0" smtClean="0"/>
              <a:t>the vasomotor </a:t>
            </a:r>
            <a:r>
              <a:rPr lang="en-US" sz="2600" dirty="0"/>
              <a:t>center transmits signals continuously </a:t>
            </a:r>
            <a:r>
              <a:rPr lang="en-US" sz="2600" dirty="0" smtClean="0"/>
              <a:t>to the </a:t>
            </a:r>
            <a:r>
              <a:rPr lang="en-US" sz="2600" dirty="0"/>
              <a:t>sympathetic vasoconstrictor nerve fibers over </a:t>
            </a:r>
            <a:r>
              <a:rPr lang="en-US" sz="2600" dirty="0" smtClean="0"/>
              <a:t>the entire </a:t>
            </a:r>
            <a:r>
              <a:rPr lang="en-US" sz="2600" dirty="0"/>
              <a:t>body, causing continuous slow firing of </a:t>
            </a:r>
            <a:r>
              <a:rPr lang="en-US" sz="2600" dirty="0" smtClean="0"/>
              <a:t>these fibers </a:t>
            </a:r>
            <a:r>
              <a:rPr lang="en-US" sz="2600" dirty="0"/>
              <a:t>at a rate of about one half to two impulses </a:t>
            </a:r>
            <a:r>
              <a:rPr lang="en-US" sz="2600" dirty="0" smtClean="0"/>
              <a:t>per second.</a:t>
            </a:r>
          </a:p>
          <a:p>
            <a:pPr algn="just"/>
            <a:r>
              <a:rPr lang="en-US" sz="2600" dirty="0" smtClean="0"/>
              <a:t>This </a:t>
            </a:r>
            <a:r>
              <a:rPr lang="en-US" sz="2600" dirty="0"/>
              <a:t>continual firing is called </a:t>
            </a:r>
            <a:r>
              <a:rPr lang="en-US" sz="2600" i="1" dirty="0"/>
              <a:t>sympathetic </a:t>
            </a:r>
            <a:r>
              <a:rPr lang="en-US" sz="2600" i="1" dirty="0" smtClean="0"/>
              <a:t>vasoconstrictor tone</a:t>
            </a:r>
            <a:r>
              <a:rPr lang="en-US" sz="2600" dirty="0"/>
              <a:t>. These impulses normally maintain </a:t>
            </a:r>
            <a:r>
              <a:rPr lang="en-US" sz="2600" dirty="0" smtClean="0"/>
              <a:t>a partial </a:t>
            </a:r>
            <a:r>
              <a:rPr lang="en-US" sz="2600" dirty="0"/>
              <a:t>state of contraction in the blood vessels, </a:t>
            </a:r>
            <a:r>
              <a:rPr lang="en-US" sz="2600" dirty="0" smtClean="0"/>
              <a:t>called </a:t>
            </a:r>
            <a:r>
              <a:rPr lang="en-US" sz="2600" i="1" dirty="0" smtClean="0"/>
              <a:t>vasomotor </a:t>
            </a:r>
            <a:r>
              <a:rPr lang="en-US" sz="2600" i="1" dirty="0"/>
              <a:t>tone</a:t>
            </a:r>
            <a:r>
              <a:rPr lang="en-US" sz="2600" dirty="0" smtClean="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Tree>
    <p:extLst>
      <p:ext uri="{BB962C8B-B14F-4D97-AF65-F5344CB8AC3E}">
        <p14:creationId xmlns:p14="http://schemas.microsoft.com/office/powerpoint/2010/main" val="31091454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Vasomotion </a:t>
            </a:r>
          </a:p>
        </p:txBody>
      </p:sp>
      <p:sp>
        <p:nvSpPr>
          <p:cNvPr id="3" name="Content Placeholder 2"/>
          <p:cNvSpPr>
            <a:spLocks noGrp="1"/>
          </p:cNvSpPr>
          <p:nvPr>
            <p:ph idx="1"/>
          </p:nvPr>
        </p:nvSpPr>
        <p:spPr>
          <a:xfrm>
            <a:off x="990600" y="1447800"/>
            <a:ext cx="7943088" cy="4800600"/>
          </a:xfrm>
        </p:spPr>
        <p:txBody>
          <a:bodyPr/>
          <a:lstStyle/>
          <a:p>
            <a:r>
              <a:rPr lang="en-US" dirty="0"/>
              <a:t>Regulated primarily by the concentration of oxygen in the tissues.</a:t>
            </a:r>
          </a:p>
          <a:p>
            <a:r>
              <a:rPr lang="en-US" dirty="0"/>
              <a:t>When oxygen concentration is low, the cells lining and adjacent to the closed capillaries secrete histamine, which is thought to be responsible for arteriolar smooth muscle vasodilation, causing the capillary to open.</a:t>
            </a:r>
          </a:p>
          <a:p>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Tree>
    <p:extLst>
      <p:ext uri="{BB962C8B-B14F-4D97-AF65-F5344CB8AC3E}">
        <p14:creationId xmlns:p14="http://schemas.microsoft.com/office/powerpoint/2010/main" val="3193147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Vasomotion</a:t>
            </a:r>
          </a:p>
        </p:txBody>
      </p:sp>
      <p:sp>
        <p:nvSpPr>
          <p:cNvPr id="3" name="Content Placeholder 2"/>
          <p:cNvSpPr>
            <a:spLocks noGrp="1"/>
          </p:cNvSpPr>
          <p:nvPr>
            <p:ph idx="1"/>
          </p:nvPr>
        </p:nvSpPr>
        <p:spPr>
          <a:xfrm>
            <a:off x="990600" y="1447800"/>
            <a:ext cx="7943088" cy="4800600"/>
          </a:xfrm>
        </p:spPr>
        <p:txBody>
          <a:bodyPr/>
          <a:lstStyle/>
          <a:p>
            <a:r>
              <a:rPr lang="en-US" dirty="0"/>
              <a:t>Histamine is quickly destroyed in the blood and does not enter the general circulation.</a:t>
            </a:r>
          </a:p>
          <a:p>
            <a:r>
              <a:rPr lang="en-US" dirty="0"/>
              <a:t>As cells become </a:t>
            </a:r>
            <a:r>
              <a:rPr lang="en-US" dirty="0" smtClean="0"/>
              <a:t>re oxygenated </a:t>
            </a:r>
            <a:r>
              <a:rPr lang="en-US" dirty="0"/>
              <a:t>they stop the histamine secretion, and the capillary closes.</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3208299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t>Vasomotion</a:t>
            </a:r>
          </a:p>
        </p:txBody>
      </p:sp>
      <p:sp>
        <p:nvSpPr>
          <p:cNvPr id="3" name="Content Placeholder 2"/>
          <p:cNvSpPr>
            <a:spLocks noGrp="1"/>
          </p:cNvSpPr>
          <p:nvPr>
            <p:ph idx="1"/>
          </p:nvPr>
        </p:nvSpPr>
        <p:spPr>
          <a:xfrm>
            <a:off x="914400" y="1447800"/>
            <a:ext cx="8019288" cy="4800600"/>
          </a:xfrm>
        </p:spPr>
        <p:txBody>
          <a:bodyPr/>
          <a:lstStyle/>
          <a:p>
            <a:r>
              <a:rPr lang="en-US" dirty="0"/>
              <a:t>A decrease in oxygen concentration leads to a local release of vasodilating substances, which allows blood flow to increase.</a:t>
            </a:r>
          </a:p>
          <a:p>
            <a:pPr lvl="1"/>
            <a:r>
              <a:rPr lang="en-US" dirty="0"/>
              <a:t>This in turn increases the delivery of oxygen and restores aerobic metabolism.</a:t>
            </a:r>
          </a:p>
          <a:p>
            <a:pPr>
              <a:buNone/>
            </a:pPr>
            <a:endParaRPr lang="en-US" dirty="0"/>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Tree>
    <p:extLst>
      <p:ext uri="{BB962C8B-B14F-4D97-AF65-F5344CB8AC3E}">
        <p14:creationId xmlns:p14="http://schemas.microsoft.com/office/powerpoint/2010/main" val="34180697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715962"/>
          </a:xfrm>
        </p:spPr>
        <p:txBody>
          <a:bodyPr>
            <a:normAutofit fontScale="90000"/>
          </a:bodyPr>
          <a:lstStyle/>
          <a:p>
            <a:pPr algn="ctr"/>
            <a:r>
              <a:rPr lang="en-US" sz="4400" dirty="0"/>
              <a:t>vasomotor center</a:t>
            </a:r>
            <a:endParaRPr lang="en-US" dirty="0"/>
          </a:p>
        </p:txBody>
      </p:sp>
      <p:sp>
        <p:nvSpPr>
          <p:cNvPr id="3" name="Content Placeholder 2"/>
          <p:cNvSpPr>
            <a:spLocks noGrp="1"/>
          </p:cNvSpPr>
          <p:nvPr>
            <p:ph idx="1"/>
          </p:nvPr>
        </p:nvSpPr>
        <p:spPr>
          <a:xfrm>
            <a:off x="685800" y="914400"/>
            <a:ext cx="8229600" cy="5334000"/>
          </a:xfrm>
        </p:spPr>
        <p:txBody>
          <a:bodyPr>
            <a:noAutofit/>
          </a:bodyPr>
          <a:lstStyle/>
          <a:p>
            <a:pPr algn="just"/>
            <a:r>
              <a:rPr lang="en-US" sz="2400" dirty="0"/>
              <a:t>At the same time that the vasomotor center is controlling the amount of vascular constriction, it also controls heart activity</a:t>
            </a:r>
            <a:r>
              <a:rPr lang="en-US" sz="2400" dirty="0" smtClean="0"/>
              <a:t>.</a:t>
            </a:r>
          </a:p>
          <a:p>
            <a:pPr algn="just"/>
            <a:r>
              <a:rPr lang="en-US" sz="2400" dirty="0" smtClean="0"/>
              <a:t> </a:t>
            </a:r>
            <a:r>
              <a:rPr lang="en-US" sz="2400" dirty="0"/>
              <a:t>The </a:t>
            </a:r>
            <a:r>
              <a:rPr lang="en-US" sz="2400" i="1" dirty="0"/>
              <a:t>lateral </a:t>
            </a:r>
            <a:r>
              <a:rPr lang="en-US" sz="2400" dirty="0"/>
              <a:t>portions of the vasomotor center transmit excitatory impulses through the sympathetic nerve fibers to the heart when there is need to increase heart rate and contractility. </a:t>
            </a:r>
            <a:endParaRPr lang="en-US" sz="2400" dirty="0" smtClean="0"/>
          </a:p>
          <a:p>
            <a:pPr algn="just"/>
            <a:r>
              <a:rPr lang="en-US" sz="2400" dirty="0" smtClean="0"/>
              <a:t>Conversely</a:t>
            </a:r>
            <a:r>
              <a:rPr lang="en-US" sz="2400" dirty="0"/>
              <a:t>, when there is need to decrease heart pumping, the </a:t>
            </a:r>
            <a:r>
              <a:rPr lang="en-US" sz="2400" i="1" dirty="0"/>
              <a:t>medial </a:t>
            </a:r>
            <a:r>
              <a:rPr lang="en-US" sz="2400" dirty="0"/>
              <a:t>portion </a:t>
            </a:r>
            <a:r>
              <a:rPr lang="en-US" sz="2400" dirty="0" smtClean="0"/>
              <a:t>of the </a:t>
            </a:r>
            <a:r>
              <a:rPr lang="en-US" sz="2400" dirty="0"/>
              <a:t>vasomotor center sends signals to the adjacent </a:t>
            </a:r>
            <a:r>
              <a:rPr lang="en-US" sz="2400" i="1" dirty="0"/>
              <a:t>dorsal motor nuclei of the </a:t>
            </a:r>
            <a:r>
              <a:rPr lang="en-US" sz="2400" i="1" dirty="0" err="1"/>
              <a:t>vagus</a:t>
            </a:r>
            <a:r>
              <a:rPr lang="en-US" sz="2400" i="1" dirty="0"/>
              <a:t> nerves</a:t>
            </a:r>
            <a:r>
              <a:rPr lang="en-US" sz="2400" dirty="0"/>
              <a:t>, which then transmit parasympathetic impulses through the </a:t>
            </a:r>
            <a:r>
              <a:rPr lang="en-US" sz="2400" dirty="0" err="1"/>
              <a:t>vagus</a:t>
            </a:r>
            <a:r>
              <a:rPr lang="en-US" sz="2400" dirty="0"/>
              <a:t> nerves to the heart to decrease heart rate and heart contractility. </a:t>
            </a:r>
            <a:endParaRPr lang="en-US" sz="2400" dirty="0" smtClean="0"/>
          </a:p>
          <a:p>
            <a:pPr algn="just"/>
            <a:r>
              <a:rPr lang="en-US" sz="2400" dirty="0" smtClean="0"/>
              <a:t>Therefore</a:t>
            </a:r>
            <a:r>
              <a:rPr lang="en-US" sz="2400" dirty="0"/>
              <a:t>, the vasomotor center can either increase or decrease heart activity. Heart rate and strength of heart contraction ordinarily increase when vasoconstriction occurs and ordinarily decrease when vasoconstriction is inhibited. </a:t>
            </a:r>
          </a:p>
          <a:p>
            <a:pPr algn="just"/>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Tree>
    <p:extLst>
      <p:ext uri="{BB962C8B-B14F-4D97-AF65-F5344CB8AC3E}">
        <p14:creationId xmlns:p14="http://schemas.microsoft.com/office/powerpoint/2010/main" val="16027816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smtClean="0"/>
              <a:t>Effect of the Nervous System to Increase the Arterial Pressure During Exercise</a:t>
            </a:r>
            <a:endParaRPr lang="en-US" sz="2800" dirty="0"/>
          </a:p>
        </p:txBody>
      </p:sp>
      <p:sp>
        <p:nvSpPr>
          <p:cNvPr id="3" name="Content Placeholder 2"/>
          <p:cNvSpPr>
            <a:spLocks noGrp="1"/>
          </p:cNvSpPr>
          <p:nvPr>
            <p:ph idx="1"/>
          </p:nvPr>
        </p:nvSpPr>
        <p:spPr>
          <a:xfrm>
            <a:off x="609600" y="1371600"/>
            <a:ext cx="8324088" cy="5410200"/>
          </a:xfrm>
        </p:spPr>
        <p:txBody>
          <a:bodyPr>
            <a:noAutofit/>
          </a:bodyPr>
          <a:lstStyle/>
          <a:p>
            <a:pPr algn="just"/>
            <a:r>
              <a:rPr lang="en-US" sz="2200" dirty="0" smtClean="0"/>
              <a:t>During exercise, intense increase in metabolism in active skeletal muscles acts directly on the muscle arterioles to relax them and to allow adequate oxygen and other nutrients needed to sustain muscle contraction. Obviously, this greatly decreases the total peripheral resistance, which normally would decrease the arterial pressure also.</a:t>
            </a:r>
          </a:p>
          <a:p>
            <a:pPr algn="just"/>
            <a:r>
              <a:rPr lang="en-US" sz="2200" dirty="0" smtClean="0"/>
              <a:t> The nervous system immediately compensates. The same brain activity that sends motor signals to the muscles sends simultaneous signals into the autonomic nervous centers of the brain to excite circulatory activity, causing large vein constriction, increased heart rate, and increased contractility of the heart. </a:t>
            </a:r>
          </a:p>
          <a:p>
            <a:pPr algn="just"/>
            <a:r>
              <a:rPr lang="en-US" sz="2200" dirty="0" smtClean="0"/>
              <a:t>All these changes acting together increase the arterial pressure above normal, which in turn forces still more blood flow through the active muscles</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18904153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t>Pathologically </a:t>
            </a:r>
            <a:r>
              <a:rPr lang="en-US" sz="2800" b="1"/>
              <a:t>High </a:t>
            </a:r>
            <a:r>
              <a:rPr lang="en-US" sz="2800" b="1" smtClean="0"/>
              <a:t>and Pathologically </a:t>
            </a:r>
            <a:r>
              <a:rPr lang="en-US" sz="2800" b="1" dirty="0"/>
              <a:t>Low</a:t>
            </a:r>
            <a:br>
              <a:rPr lang="en-US" sz="2800" b="1" dirty="0"/>
            </a:br>
            <a:r>
              <a:rPr lang="en-US" sz="2800" b="1" dirty="0"/>
              <a:t>Cardiac Outputs</a:t>
            </a:r>
            <a:endParaRPr lang="en-US" sz="2800" dirty="0"/>
          </a:p>
        </p:txBody>
      </p:sp>
      <p:sp>
        <p:nvSpPr>
          <p:cNvPr id="3" name="Content Placeholder 2"/>
          <p:cNvSpPr>
            <a:spLocks noGrp="1"/>
          </p:cNvSpPr>
          <p:nvPr>
            <p:ph idx="1"/>
          </p:nvPr>
        </p:nvSpPr>
        <p:spPr>
          <a:xfrm>
            <a:off x="838200" y="1447800"/>
            <a:ext cx="8095488" cy="4800600"/>
          </a:xfrm>
        </p:spPr>
        <p:txBody>
          <a:bodyPr>
            <a:noAutofit/>
          </a:bodyPr>
          <a:lstStyle/>
          <a:p>
            <a:pPr algn="just"/>
            <a:r>
              <a:rPr lang="en-US" sz="2600" dirty="0"/>
              <a:t>In healthy human beings, the cardiac outputs </a:t>
            </a:r>
            <a:r>
              <a:rPr lang="en-US" sz="2600" dirty="0" smtClean="0"/>
              <a:t>are surprisingly </a:t>
            </a:r>
            <a:r>
              <a:rPr lang="en-US" sz="2600" dirty="0"/>
              <a:t>constant from one person to another</a:t>
            </a:r>
            <a:r>
              <a:rPr lang="en-US" sz="2600" dirty="0" smtClean="0"/>
              <a:t>. However</a:t>
            </a:r>
            <a:r>
              <a:rPr lang="en-US" sz="2600" dirty="0"/>
              <a:t>, multiple clinical abnormalities can </a:t>
            </a:r>
            <a:r>
              <a:rPr lang="en-US" sz="2600" dirty="0" smtClean="0"/>
              <a:t>cause either </a:t>
            </a:r>
            <a:r>
              <a:rPr lang="en-US" sz="2600" dirty="0"/>
              <a:t>high or low cardiac </a:t>
            </a:r>
            <a:r>
              <a:rPr lang="en-US" sz="2600" dirty="0" smtClean="0"/>
              <a:t>outputs.</a:t>
            </a:r>
          </a:p>
          <a:p>
            <a:pPr algn="just"/>
            <a:r>
              <a:rPr lang="en-US" sz="2400" b="1" dirty="0"/>
              <a:t>High Cardiac Output </a:t>
            </a:r>
            <a:r>
              <a:rPr lang="en-US" sz="2400" b="1" dirty="0" smtClean="0"/>
              <a:t>Caused by </a:t>
            </a:r>
            <a:r>
              <a:rPr lang="en-US" sz="2400" b="1" dirty="0"/>
              <a:t>Reduced Total </a:t>
            </a:r>
            <a:r>
              <a:rPr lang="en-US" sz="2400" b="1" dirty="0" smtClean="0"/>
              <a:t>Peripheral Resistance </a:t>
            </a:r>
            <a:r>
              <a:rPr lang="en-US" sz="2600" dirty="0"/>
              <a:t>One of the distinguishing features of these conditions </a:t>
            </a:r>
            <a:r>
              <a:rPr lang="en-US" sz="2600" dirty="0" smtClean="0"/>
              <a:t>is that </a:t>
            </a:r>
            <a:r>
              <a:rPr lang="en-US" sz="2600" i="1" dirty="0"/>
              <a:t>they all result from chronically reduced total </a:t>
            </a:r>
            <a:r>
              <a:rPr lang="en-US" sz="2600" i="1" dirty="0" smtClean="0"/>
              <a:t>peripheral resistance</a:t>
            </a:r>
            <a:r>
              <a:rPr lang="en-US" sz="2600" i="1" dirty="0"/>
              <a:t>. </a:t>
            </a:r>
            <a:r>
              <a:rPr lang="en-US" sz="2600" dirty="0"/>
              <a:t>None of them result from </a:t>
            </a:r>
            <a:r>
              <a:rPr lang="en-US" sz="2600" dirty="0" smtClean="0"/>
              <a:t>excessive excitation </a:t>
            </a:r>
            <a:r>
              <a:rPr lang="en-US" sz="2600" dirty="0"/>
              <a:t>of the heart </a:t>
            </a:r>
            <a:r>
              <a:rPr lang="en-US" sz="2600" dirty="0" smtClean="0"/>
              <a:t>itself.</a:t>
            </a:r>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659369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304800"/>
            <a:ext cx="7943088" cy="914400"/>
          </a:xfrm>
        </p:spPr>
        <p:txBody>
          <a:bodyPr>
            <a:noAutofit/>
          </a:bodyPr>
          <a:lstStyle/>
          <a:p>
            <a:pPr algn="ctr"/>
            <a:r>
              <a:rPr lang="en-US" sz="3200" b="1" dirty="0" smtClean="0"/>
              <a:t/>
            </a:r>
            <a:br>
              <a:rPr lang="en-US" sz="3200" b="1" dirty="0" smtClean="0"/>
            </a:br>
            <a:r>
              <a:rPr lang="en-US" sz="2400" b="1" dirty="0" smtClean="0"/>
              <a:t>Conditions that </a:t>
            </a:r>
            <a:r>
              <a:rPr lang="en-US" sz="2400" b="1" dirty="0"/>
              <a:t>can decrease the peripheral resistance </a:t>
            </a:r>
            <a:r>
              <a:rPr lang="en-US" sz="2400" b="1" dirty="0" smtClean="0"/>
              <a:t>&amp; </a:t>
            </a:r>
            <a:r>
              <a:rPr lang="en-US" sz="2400" b="1" dirty="0"/>
              <a:t>increase the cardiac output to above normal.</a:t>
            </a:r>
            <a:br>
              <a:rPr lang="en-US" sz="2400" b="1" dirty="0"/>
            </a:br>
            <a:endParaRPr lang="en-US" sz="3200" b="1" dirty="0"/>
          </a:p>
        </p:txBody>
      </p:sp>
      <p:sp>
        <p:nvSpPr>
          <p:cNvPr id="3" name="Content Placeholder 2"/>
          <p:cNvSpPr>
            <a:spLocks noGrp="1"/>
          </p:cNvSpPr>
          <p:nvPr>
            <p:ph idx="1"/>
          </p:nvPr>
        </p:nvSpPr>
        <p:spPr>
          <a:xfrm>
            <a:off x="533400" y="990600"/>
            <a:ext cx="8171688" cy="5867400"/>
          </a:xfrm>
        </p:spPr>
        <p:txBody>
          <a:bodyPr>
            <a:noAutofit/>
          </a:bodyPr>
          <a:lstStyle/>
          <a:p>
            <a:pPr marL="82296" indent="0">
              <a:buNone/>
            </a:pPr>
            <a:endParaRPr lang="en-US" sz="1100" dirty="0"/>
          </a:p>
          <a:p>
            <a:r>
              <a:rPr lang="en-US" sz="2800" b="1" dirty="0" smtClean="0">
                <a:solidFill>
                  <a:srgbClr val="FF0000"/>
                </a:solidFill>
              </a:rPr>
              <a:t>1</a:t>
            </a:r>
            <a:r>
              <a:rPr lang="en-US" sz="2800" b="1" dirty="0">
                <a:solidFill>
                  <a:srgbClr val="FF0000"/>
                </a:solidFill>
              </a:rPr>
              <a:t>. </a:t>
            </a:r>
            <a:r>
              <a:rPr lang="en-US" sz="2800" b="1" i="1" dirty="0">
                <a:solidFill>
                  <a:srgbClr val="FF0000"/>
                </a:solidFill>
              </a:rPr>
              <a:t>Beriberi. </a:t>
            </a:r>
            <a:endParaRPr lang="en-US" sz="2800" b="1" i="1" dirty="0" smtClean="0">
              <a:solidFill>
                <a:srgbClr val="FF0000"/>
              </a:solidFill>
            </a:endParaRPr>
          </a:p>
          <a:p>
            <a:pPr algn="just"/>
            <a:r>
              <a:rPr lang="en-US" sz="2200" dirty="0" smtClean="0"/>
              <a:t>This </a:t>
            </a:r>
            <a:r>
              <a:rPr lang="en-US" sz="2200" dirty="0"/>
              <a:t>disease is caused by </a:t>
            </a:r>
            <a:r>
              <a:rPr lang="en-US" sz="2200" dirty="0" smtClean="0"/>
              <a:t>insufficient quantity </a:t>
            </a:r>
            <a:r>
              <a:rPr lang="en-US" sz="2200" dirty="0"/>
              <a:t>of the vitamin </a:t>
            </a:r>
            <a:r>
              <a:rPr lang="en-US" sz="2200" i="1" dirty="0"/>
              <a:t>thiamine </a:t>
            </a:r>
            <a:r>
              <a:rPr lang="en-US" sz="2200" dirty="0"/>
              <a:t>(</a:t>
            </a:r>
            <a:r>
              <a:rPr lang="en-US" sz="2200" i="1" dirty="0"/>
              <a:t>vitamin B1</a:t>
            </a:r>
            <a:r>
              <a:rPr lang="en-US" sz="2200" dirty="0"/>
              <a:t>) in </a:t>
            </a:r>
            <a:r>
              <a:rPr lang="en-US" sz="2200" dirty="0" smtClean="0"/>
              <a:t>the diet</a:t>
            </a:r>
            <a:r>
              <a:rPr lang="en-US" sz="2200" dirty="0"/>
              <a:t>. Lack of this vitamin causes diminished </a:t>
            </a:r>
            <a:r>
              <a:rPr lang="en-US" sz="2200" dirty="0" smtClean="0"/>
              <a:t>ability of </a:t>
            </a:r>
            <a:r>
              <a:rPr lang="en-US" sz="2200" dirty="0"/>
              <a:t>the tissues to use some cellular nutrients, and </a:t>
            </a:r>
            <a:r>
              <a:rPr lang="en-US" sz="2200" dirty="0" smtClean="0"/>
              <a:t>the local </a:t>
            </a:r>
            <a:r>
              <a:rPr lang="en-US" sz="2200" dirty="0"/>
              <a:t>tissue blood flow mechanisms in turn </a:t>
            </a:r>
            <a:r>
              <a:rPr lang="en-US" sz="2200" dirty="0" smtClean="0"/>
              <a:t>cause marked </a:t>
            </a:r>
            <a:r>
              <a:rPr lang="en-US" sz="2200" dirty="0"/>
              <a:t>compensatory peripheral vasodilation</a:t>
            </a:r>
            <a:r>
              <a:rPr lang="en-US" sz="2200" dirty="0" smtClean="0"/>
              <a:t>. Sometimes </a:t>
            </a:r>
            <a:r>
              <a:rPr lang="en-US" sz="2200" dirty="0"/>
              <a:t>the total peripheral resistance </a:t>
            </a:r>
            <a:r>
              <a:rPr lang="en-US" sz="2200" dirty="0" smtClean="0"/>
              <a:t>decreases to </a:t>
            </a:r>
            <a:r>
              <a:rPr lang="en-US" sz="2200" dirty="0"/>
              <a:t>as little as one-half normal. Consequently, </a:t>
            </a:r>
            <a:r>
              <a:rPr lang="en-US" sz="2200" dirty="0" smtClean="0"/>
              <a:t>the long-term </a:t>
            </a:r>
            <a:r>
              <a:rPr lang="en-US" sz="2200" dirty="0"/>
              <a:t>levels of venous return and </a:t>
            </a:r>
            <a:r>
              <a:rPr lang="en-US" sz="2200" dirty="0" smtClean="0"/>
              <a:t>cardiac output </a:t>
            </a:r>
            <a:r>
              <a:rPr lang="en-US" sz="2200" dirty="0"/>
              <a:t>also often increase to twice normal.</a:t>
            </a:r>
          </a:p>
          <a:p>
            <a:r>
              <a:rPr lang="en-US" sz="2800" b="1" dirty="0">
                <a:solidFill>
                  <a:srgbClr val="FF0000"/>
                </a:solidFill>
              </a:rPr>
              <a:t>2. </a:t>
            </a:r>
            <a:r>
              <a:rPr lang="en-US" sz="2800" b="1" i="1" dirty="0" err="1">
                <a:solidFill>
                  <a:srgbClr val="FF0000"/>
                </a:solidFill>
              </a:rPr>
              <a:t>Arteriovenous</a:t>
            </a:r>
            <a:r>
              <a:rPr lang="en-US" sz="2800" b="1" i="1" dirty="0">
                <a:solidFill>
                  <a:srgbClr val="FF0000"/>
                </a:solidFill>
              </a:rPr>
              <a:t> fistula (shunt). </a:t>
            </a:r>
            <a:endParaRPr lang="en-US" sz="2800" b="1" i="1" dirty="0" smtClean="0">
              <a:solidFill>
                <a:srgbClr val="FF0000"/>
              </a:solidFill>
            </a:endParaRPr>
          </a:p>
          <a:p>
            <a:pPr algn="just"/>
            <a:r>
              <a:rPr lang="en-US" sz="2200" dirty="0" smtClean="0"/>
              <a:t>Whenever a </a:t>
            </a:r>
            <a:r>
              <a:rPr lang="en-US" sz="2200" dirty="0"/>
              <a:t>fistula (also called an </a:t>
            </a:r>
            <a:r>
              <a:rPr lang="en-US" sz="2200" dirty="0" smtClean="0"/>
              <a:t>AV shunt</a:t>
            </a:r>
            <a:r>
              <a:rPr lang="en-US" sz="2200" dirty="0"/>
              <a:t>) occurs between a major artery and a </a:t>
            </a:r>
            <a:r>
              <a:rPr lang="en-US" sz="2200" dirty="0" smtClean="0"/>
              <a:t>major vein</a:t>
            </a:r>
            <a:r>
              <a:rPr lang="en-US" sz="2200" dirty="0"/>
              <a:t>, tremendous amounts of blood flow </a:t>
            </a:r>
            <a:r>
              <a:rPr lang="en-US" sz="2200" dirty="0" smtClean="0"/>
              <a:t>directly from </a:t>
            </a:r>
            <a:r>
              <a:rPr lang="en-US" sz="2200" dirty="0"/>
              <a:t>the artery into the vein. This, too, </a:t>
            </a:r>
            <a:r>
              <a:rPr lang="en-US" sz="2200" dirty="0" smtClean="0"/>
              <a:t>greatly decreases </a:t>
            </a:r>
            <a:r>
              <a:rPr lang="en-US" sz="2200" dirty="0"/>
              <a:t>the total peripheral resistance and</a:t>
            </a:r>
            <a:r>
              <a:rPr lang="en-US" sz="2200" dirty="0" smtClean="0"/>
              <a:t>, likewise</a:t>
            </a:r>
            <a:r>
              <a:rPr lang="en-US" sz="2200" dirty="0"/>
              <a:t>, increases the venous return and </a:t>
            </a:r>
            <a:r>
              <a:rPr lang="en-US" sz="2200" dirty="0" smtClean="0"/>
              <a:t>cardiac output.</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5960402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838200"/>
            <a:ext cx="8324088" cy="5410200"/>
          </a:xfrm>
        </p:spPr>
        <p:txBody>
          <a:bodyPr>
            <a:normAutofit fontScale="62500" lnSpcReduction="20000"/>
          </a:bodyPr>
          <a:lstStyle/>
          <a:p>
            <a:r>
              <a:rPr lang="en-US" sz="4600" b="1" dirty="0">
                <a:solidFill>
                  <a:srgbClr val="FF0000"/>
                </a:solidFill>
              </a:rPr>
              <a:t>3. </a:t>
            </a:r>
            <a:r>
              <a:rPr lang="en-US" sz="4600" b="1" i="1" dirty="0">
                <a:solidFill>
                  <a:srgbClr val="FF0000"/>
                </a:solidFill>
              </a:rPr>
              <a:t>Hyperthyroidism</a:t>
            </a:r>
            <a:r>
              <a:rPr lang="en-US" sz="4000" i="1" dirty="0"/>
              <a:t>. </a:t>
            </a:r>
            <a:endParaRPr lang="en-US" sz="4000" i="1" dirty="0" smtClean="0"/>
          </a:p>
          <a:p>
            <a:pPr algn="just"/>
            <a:r>
              <a:rPr lang="en-US" dirty="0" smtClean="0"/>
              <a:t>In </a:t>
            </a:r>
            <a:r>
              <a:rPr lang="en-US" dirty="0"/>
              <a:t>hyperthyroidism, the metabolism of most tissues of the body becomes greatly increased. Oxygen usage increases, and vasodilator products are released from the tissues. Therefore, the total peripheral resistance decreases markedly because of the local tissue blood flow control reactions throughout the body; consequently, the venous return and cardiac output often increase to 40 to 80 </a:t>
            </a:r>
            <a:r>
              <a:rPr lang="en-US" dirty="0" smtClean="0"/>
              <a:t>% </a:t>
            </a:r>
            <a:r>
              <a:rPr lang="en-US" dirty="0"/>
              <a:t>above normal.</a:t>
            </a:r>
          </a:p>
          <a:p>
            <a:r>
              <a:rPr lang="en-US" sz="4600" b="1" dirty="0">
                <a:solidFill>
                  <a:srgbClr val="FF0000"/>
                </a:solidFill>
              </a:rPr>
              <a:t>4. </a:t>
            </a:r>
            <a:r>
              <a:rPr lang="en-US" sz="4600" b="1" i="1" dirty="0">
                <a:solidFill>
                  <a:srgbClr val="FF0000"/>
                </a:solidFill>
              </a:rPr>
              <a:t>Anemia</a:t>
            </a:r>
            <a:r>
              <a:rPr lang="en-US" sz="4000" i="1" dirty="0"/>
              <a:t>. </a:t>
            </a:r>
            <a:endParaRPr lang="en-US" sz="4000" i="1" dirty="0" smtClean="0"/>
          </a:p>
          <a:p>
            <a:pPr algn="just"/>
            <a:r>
              <a:rPr lang="en-US" dirty="0" smtClean="0"/>
              <a:t>In </a:t>
            </a:r>
            <a:r>
              <a:rPr lang="en-US" dirty="0"/>
              <a:t>anemia, two peripheral effects greatly decrease the total peripheral resistance. </a:t>
            </a:r>
            <a:endParaRPr lang="en-US" dirty="0" smtClean="0"/>
          </a:p>
          <a:p>
            <a:pPr lvl="1" algn="just"/>
            <a:r>
              <a:rPr lang="en-US" dirty="0" smtClean="0"/>
              <a:t>One </a:t>
            </a:r>
            <a:r>
              <a:rPr lang="en-US" dirty="0"/>
              <a:t>of these is reduced viscosity of the blood, resulting from the decreased concentration of red </a:t>
            </a:r>
            <a:r>
              <a:rPr lang="en-US" dirty="0" smtClean="0"/>
              <a:t>blood </a:t>
            </a:r>
            <a:r>
              <a:rPr lang="en-US" dirty="0"/>
              <a:t>cells. </a:t>
            </a:r>
            <a:endParaRPr lang="en-US" dirty="0" smtClean="0"/>
          </a:p>
          <a:p>
            <a:pPr lvl="1" algn="just"/>
            <a:r>
              <a:rPr lang="en-US" dirty="0" smtClean="0"/>
              <a:t>The </a:t>
            </a:r>
            <a:r>
              <a:rPr lang="en-US" dirty="0"/>
              <a:t>other is diminished delivery of oxygen </a:t>
            </a:r>
            <a:r>
              <a:rPr lang="en-US" dirty="0" smtClean="0"/>
              <a:t>to the </a:t>
            </a:r>
            <a:r>
              <a:rPr lang="en-US" dirty="0"/>
              <a:t>tissues, which causes local vasodilation. </a:t>
            </a:r>
          </a:p>
          <a:p>
            <a:pPr marL="402336" lvl="1" indent="0" algn="just">
              <a:buNone/>
            </a:pPr>
            <a:r>
              <a:rPr lang="en-US" sz="3500" dirty="0" smtClean="0"/>
              <a:t>As a consequence</a:t>
            </a:r>
            <a:r>
              <a:rPr lang="en-US" sz="3500" dirty="0"/>
              <a:t>, the cardiac output increases greatly</a:t>
            </a:r>
            <a:r>
              <a:rPr lang="en-US" sz="3500" dirty="0" smtClean="0"/>
              <a:t>. Any </a:t>
            </a:r>
            <a:r>
              <a:rPr lang="en-US" sz="3500" dirty="0"/>
              <a:t>other factor that decreases the total </a:t>
            </a:r>
            <a:r>
              <a:rPr lang="en-US" sz="3500" dirty="0" smtClean="0"/>
              <a:t>peripheral resistance </a:t>
            </a:r>
            <a:r>
              <a:rPr lang="en-US" sz="3500" dirty="0"/>
              <a:t>chronically also increases the cardiac output</a:t>
            </a:r>
            <a:r>
              <a:rPr lang="en-US" dirty="0"/>
              <a:t>.</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26689990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t>Low Cardiac Output</a:t>
            </a:r>
            <a:endParaRPr lang="en-US" dirty="0"/>
          </a:p>
        </p:txBody>
      </p:sp>
      <p:sp>
        <p:nvSpPr>
          <p:cNvPr id="3" name="Content Placeholder 2"/>
          <p:cNvSpPr>
            <a:spLocks noGrp="1"/>
          </p:cNvSpPr>
          <p:nvPr>
            <p:ph idx="1"/>
          </p:nvPr>
        </p:nvSpPr>
        <p:spPr>
          <a:xfrm>
            <a:off x="838200" y="1447800"/>
            <a:ext cx="8095488" cy="4800600"/>
          </a:xfrm>
        </p:spPr>
        <p:txBody>
          <a:bodyPr/>
          <a:lstStyle/>
          <a:p>
            <a:r>
              <a:rPr lang="en-US" sz="2000" b="1" u="sng" dirty="0" smtClean="0"/>
              <a:t>THESE CONDITIONS FALL INTO TWO CATEGORIES: </a:t>
            </a:r>
          </a:p>
          <a:p>
            <a:r>
              <a:rPr lang="en-US" dirty="0" smtClean="0"/>
              <a:t>(</a:t>
            </a:r>
            <a:r>
              <a:rPr lang="en-US" dirty="0"/>
              <a:t>1) </a:t>
            </a:r>
            <a:r>
              <a:rPr lang="en-US" dirty="0" smtClean="0"/>
              <a:t>Those abnormalities that cause </a:t>
            </a:r>
            <a:r>
              <a:rPr lang="en-US" dirty="0"/>
              <a:t>the pumping effectiveness of the heart to fall </a:t>
            </a:r>
            <a:r>
              <a:rPr lang="en-US" dirty="0" smtClean="0"/>
              <a:t>too low </a:t>
            </a:r>
            <a:r>
              <a:rPr lang="en-US" dirty="0"/>
              <a:t>and </a:t>
            </a:r>
            <a:endParaRPr lang="en-US" dirty="0" smtClean="0"/>
          </a:p>
          <a:p>
            <a:r>
              <a:rPr lang="en-US" dirty="0" smtClean="0"/>
              <a:t>(</a:t>
            </a:r>
            <a:r>
              <a:rPr lang="en-US" dirty="0"/>
              <a:t>2) </a:t>
            </a:r>
            <a:r>
              <a:rPr lang="en-US" dirty="0" smtClean="0"/>
              <a:t>Those that </a:t>
            </a:r>
            <a:r>
              <a:rPr lang="en-US" dirty="0"/>
              <a:t>cause venous return to fall </a:t>
            </a:r>
            <a:r>
              <a:rPr lang="en-US" dirty="0" smtClean="0"/>
              <a:t>too low</a:t>
            </a:r>
            <a:r>
              <a:rPr lang="en-US" dirty="0"/>
              <a: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35787095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i="1" dirty="0"/>
              <a:t>Cardiac </a:t>
            </a:r>
            <a:r>
              <a:rPr lang="en-US" i="1" dirty="0" smtClean="0"/>
              <a:t>output </a:t>
            </a:r>
            <a:r>
              <a:rPr lang="en-US" i="1" dirty="0" smtClean="0"/>
              <a:t>vs  </a:t>
            </a:r>
            <a:r>
              <a:rPr lang="en-US" i="1" dirty="0"/>
              <a:t>Venous return </a:t>
            </a:r>
            <a:endParaRPr lang="en-US" dirty="0"/>
          </a:p>
        </p:txBody>
      </p:sp>
      <p:sp>
        <p:nvSpPr>
          <p:cNvPr id="3" name="Content Placeholder 2"/>
          <p:cNvSpPr>
            <a:spLocks noGrp="1"/>
          </p:cNvSpPr>
          <p:nvPr>
            <p:ph idx="1"/>
          </p:nvPr>
        </p:nvSpPr>
        <p:spPr>
          <a:xfrm>
            <a:off x="762000" y="1447800"/>
            <a:ext cx="8171688" cy="4800600"/>
          </a:xfrm>
        </p:spPr>
        <p:txBody>
          <a:bodyPr>
            <a:normAutofit fontScale="92500"/>
          </a:bodyPr>
          <a:lstStyle/>
          <a:p>
            <a:pPr algn="just"/>
            <a:r>
              <a:rPr lang="en-US" i="1" dirty="0"/>
              <a:t>Cardiac output </a:t>
            </a:r>
            <a:r>
              <a:rPr lang="en-US" dirty="0"/>
              <a:t>is the quantity of blood pumped </a:t>
            </a:r>
            <a:r>
              <a:rPr lang="en-US" dirty="0" smtClean="0"/>
              <a:t>into the </a:t>
            </a:r>
            <a:r>
              <a:rPr lang="en-US" dirty="0"/>
              <a:t>aorta each minute by the heart. </a:t>
            </a:r>
            <a:endParaRPr lang="en-US" dirty="0" smtClean="0"/>
          </a:p>
          <a:p>
            <a:pPr algn="just"/>
            <a:r>
              <a:rPr lang="en-US" i="1" dirty="0"/>
              <a:t>Venous return </a:t>
            </a:r>
            <a:r>
              <a:rPr lang="en-US" dirty="0"/>
              <a:t>is the quantity of blood </a:t>
            </a:r>
            <a:r>
              <a:rPr lang="en-US" dirty="0" smtClean="0"/>
              <a:t>flowing from </a:t>
            </a:r>
            <a:r>
              <a:rPr lang="en-US" dirty="0"/>
              <a:t>the veins into the right atrium each minute.</a:t>
            </a:r>
          </a:p>
          <a:p>
            <a:pPr algn="just"/>
            <a:r>
              <a:rPr lang="en-US" dirty="0"/>
              <a:t>The venous return and the cardiac output must equal each other except for </a:t>
            </a:r>
            <a:r>
              <a:rPr lang="en-US" dirty="0" smtClean="0"/>
              <a:t>a few </a:t>
            </a:r>
            <a:r>
              <a:rPr lang="en-US" dirty="0"/>
              <a:t>heartbeats at a time when blood is temporarily stored in or removed </a:t>
            </a:r>
            <a:r>
              <a:rPr lang="en-US" dirty="0" smtClean="0"/>
              <a:t>from the </a:t>
            </a:r>
            <a:r>
              <a:rPr lang="en-US" dirty="0"/>
              <a:t>heart and lungs.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68114444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639762"/>
          </a:xfrm>
        </p:spPr>
        <p:txBody>
          <a:bodyPr>
            <a:noAutofit/>
          </a:bodyPr>
          <a:lstStyle/>
          <a:p>
            <a:pPr algn="ctr"/>
            <a:r>
              <a:rPr lang="en-US" sz="2000" b="1" dirty="0"/>
              <a:t>Decreased Cardiac Output Caused by Cardiac Factors.</a:t>
            </a:r>
            <a:endParaRPr lang="en-US" sz="2000" dirty="0"/>
          </a:p>
        </p:txBody>
      </p:sp>
      <p:sp>
        <p:nvSpPr>
          <p:cNvPr id="3" name="Content Placeholder 2"/>
          <p:cNvSpPr>
            <a:spLocks noGrp="1"/>
          </p:cNvSpPr>
          <p:nvPr>
            <p:ph idx="1"/>
          </p:nvPr>
        </p:nvSpPr>
        <p:spPr>
          <a:xfrm>
            <a:off x="685800" y="838200"/>
            <a:ext cx="8247888" cy="5791200"/>
          </a:xfrm>
        </p:spPr>
        <p:txBody>
          <a:bodyPr>
            <a:noAutofit/>
          </a:bodyPr>
          <a:lstStyle/>
          <a:p>
            <a:pPr algn="just"/>
            <a:r>
              <a:rPr lang="en-US" sz="2400" dirty="0" smtClean="0"/>
              <a:t>Whenever the </a:t>
            </a:r>
            <a:r>
              <a:rPr lang="en-US" sz="2400" dirty="0"/>
              <a:t>heart becomes severely damaged, </a:t>
            </a:r>
            <a:r>
              <a:rPr lang="en-US" sz="2400" dirty="0" smtClean="0"/>
              <a:t>regardless of </a:t>
            </a:r>
            <a:r>
              <a:rPr lang="en-US" sz="2400" dirty="0"/>
              <a:t>the cause, its limited level of pumping may fall </a:t>
            </a:r>
            <a:r>
              <a:rPr lang="en-US" sz="2400" dirty="0" smtClean="0"/>
              <a:t>below that </a:t>
            </a:r>
            <a:r>
              <a:rPr lang="en-US" sz="2400" dirty="0"/>
              <a:t>needed for adequate blood flow to the </a:t>
            </a:r>
            <a:r>
              <a:rPr lang="en-US" sz="2400" dirty="0" smtClean="0"/>
              <a:t>tissues</a:t>
            </a:r>
            <a:r>
              <a:rPr lang="en-US" sz="2800" dirty="0" smtClean="0"/>
              <a:t>. </a:t>
            </a:r>
          </a:p>
          <a:p>
            <a:pPr algn="just"/>
            <a:r>
              <a:rPr lang="en-US" sz="2800" dirty="0" smtClean="0"/>
              <a:t> examples </a:t>
            </a:r>
          </a:p>
          <a:p>
            <a:pPr algn="just"/>
            <a:r>
              <a:rPr lang="en-US" sz="2400" dirty="0" smtClean="0"/>
              <a:t>(</a:t>
            </a:r>
            <a:r>
              <a:rPr lang="en-US" sz="2400" dirty="0"/>
              <a:t>1) </a:t>
            </a:r>
            <a:r>
              <a:rPr lang="en-US" sz="2400" i="1" dirty="0"/>
              <a:t>severe coronary blood </a:t>
            </a:r>
            <a:r>
              <a:rPr lang="en-US" sz="2400" i="1" dirty="0" smtClean="0"/>
              <a:t>vessel blockage </a:t>
            </a:r>
            <a:r>
              <a:rPr lang="en-US" sz="2400" i="1" dirty="0"/>
              <a:t>and consequent myocardial infarction</a:t>
            </a:r>
            <a:r>
              <a:rPr lang="en-US" sz="2400" dirty="0"/>
              <a:t>, </a:t>
            </a:r>
            <a:endParaRPr lang="en-US" sz="2400" dirty="0" smtClean="0"/>
          </a:p>
          <a:p>
            <a:pPr lvl="1" algn="just"/>
            <a:r>
              <a:rPr lang="en-US" sz="2400" dirty="0" smtClean="0"/>
              <a:t>(</a:t>
            </a:r>
            <a:r>
              <a:rPr lang="en-US" sz="2400" dirty="0"/>
              <a:t>2</a:t>
            </a:r>
            <a:r>
              <a:rPr lang="en-US" sz="2400" dirty="0" smtClean="0"/>
              <a:t>) </a:t>
            </a:r>
            <a:r>
              <a:rPr lang="en-US" sz="2400" i="1" dirty="0" smtClean="0"/>
              <a:t>severe </a:t>
            </a:r>
            <a:r>
              <a:rPr lang="en-US" sz="2400" i="1" dirty="0" err="1"/>
              <a:t>valvular</a:t>
            </a:r>
            <a:r>
              <a:rPr lang="en-US" sz="2400" i="1" dirty="0"/>
              <a:t> heart disease</a:t>
            </a:r>
            <a:r>
              <a:rPr lang="en-US" sz="2400" dirty="0"/>
              <a:t>, </a:t>
            </a:r>
            <a:endParaRPr lang="en-US" sz="2400" dirty="0" smtClean="0"/>
          </a:p>
          <a:p>
            <a:pPr lvl="1" algn="just"/>
            <a:r>
              <a:rPr lang="en-US" sz="2400" dirty="0" smtClean="0"/>
              <a:t>(</a:t>
            </a:r>
            <a:r>
              <a:rPr lang="en-US" sz="2400" dirty="0"/>
              <a:t>3) </a:t>
            </a:r>
            <a:r>
              <a:rPr lang="en-US" sz="2400" i="1" dirty="0"/>
              <a:t>myocarditis</a:t>
            </a:r>
            <a:r>
              <a:rPr lang="en-US" sz="2400" dirty="0"/>
              <a:t>, </a:t>
            </a:r>
            <a:endParaRPr lang="en-US" sz="2400" dirty="0" smtClean="0"/>
          </a:p>
          <a:p>
            <a:pPr lvl="1" algn="just"/>
            <a:r>
              <a:rPr lang="en-US" sz="2400" dirty="0" smtClean="0"/>
              <a:t>(</a:t>
            </a:r>
            <a:r>
              <a:rPr lang="en-US" sz="2400" dirty="0"/>
              <a:t>4) </a:t>
            </a:r>
            <a:r>
              <a:rPr lang="en-US" sz="2400" i="1" dirty="0" smtClean="0"/>
              <a:t>cardiac tamponade</a:t>
            </a:r>
            <a:r>
              <a:rPr lang="en-US" sz="2400" dirty="0"/>
              <a:t>, </a:t>
            </a:r>
          </a:p>
          <a:p>
            <a:pPr lvl="1" algn="just"/>
            <a:r>
              <a:rPr lang="en-US" sz="2400" dirty="0" smtClean="0"/>
              <a:t>(5</a:t>
            </a:r>
            <a:r>
              <a:rPr lang="en-US" sz="2400" dirty="0"/>
              <a:t>) </a:t>
            </a:r>
            <a:r>
              <a:rPr lang="en-US" sz="2400" i="1" dirty="0"/>
              <a:t>cardiac metabolic derangements.</a:t>
            </a:r>
          </a:p>
          <a:p>
            <a:pPr algn="just"/>
            <a:r>
              <a:rPr lang="en-US" sz="2200" dirty="0" smtClean="0"/>
              <a:t>When </a:t>
            </a:r>
            <a:r>
              <a:rPr lang="en-US" sz="2200" dirty="0"/>
              <a:t>the cardiac output falls so low that the </a:t>
            </a:r>
            <a:r>
              <a:rPr lang="en-US" sz="2200" dirty="0" smtClean="0"/>
              <a:t>tissues throughout </a:t>
            </a:r>
            <a:r>
              <a:rPr lang="en-US" sz="2200" dirty="0"/>
              <a:t>the body begin to suffer nutritional deficiency</a:t>
            </a:r>
            <a:r>
              <a:rPr lang="en-US" sz="2200" dirty="0" smtClean="0"/>
              <a:t>, the </a:t>
            </a:r>
            <a:r>
              <a:rPr lang="en-US" sz="2200" dirty="0"/>
              <a:t>condition is called </a:t>
            </a:r>
            <a:r>
              <a:rPr lang="en-US" sz="2200" i="1" dirty="0"/>
              <a:t>cardiac shock.</a:t>
            </a:r>
            <a:endParaRPr lang="en-US" sz="2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30763466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74638"/>
            <a:ext cx="7866888" cy="1143000"/>
          </a:xfrm>
        </p:spPr>
        <p:txBody>
          <a:bodyPr>
            <a:noAutofit/>
          </a:bodyPr>
          <a:lstStyle/>
          <a:p>
            <a:pPr algn="ctr"/>
            <a:r>
              <a:rPr lang="en-US" sz="2400" b="1" dirty="0"/>
              <a:t>Decrease in Cardiac Output Caused by Non-cardiac </a:t>
            </a:r>
            <a:r>
              <a:rPr lang="en-US" sz="2400" b="1" dirty="0" smtClean="0"/>
              <a:t>Peripheral Factors—Decreased </a:t>
            </a:r>
            <a:r>
              <a:rPr lang="en-US" sz="2400" b="1" dirty="0"/>
              <a:t>Venous Return.</a:t>
            </a:r>
            <a:endParaRPr lang="en-US" sz="2400" dirty="0"/>
          </a:p>
        </p:txBody>
      </p:sp>
      <p:sp>
        <p:nvSpPr>
          <p:cNvPr id="3" name="Content Placeholder 2"/>
          <p:cNvSpPr>
            <a:spLocks noGrp="1"/>
          </p:cNvSpPr>
          <p:nvPr>
            <p:ph idx="1"/>
          </p:nvPr>
        </p:nvSpPr>
        <p:spPr>
          <a:xfrm>
            <a:off x="533400" y="1219200"/>
            <a:ext cx="8400288" cy="5029200"/>
          </a:xfrm>
        </p:spPr>
        <p:txBody>
          <a:bodyPr>
            <a:noAutofit/>
          </a:bodyPr>
          <a:lstStyle/>
          <a:p>
            <a:pPr algn="just"/>
            <a:r>
              <a:rPr lang="en-US" sz="2000" b="1" dirty="0" smtClean="0"/>
              <a:t>ANYTHING THAT INTERFERES WITH VENOUS RETURN ALSO CAN LEAD TO DECREASED CARDIAC OUTPUT. SOME OF THESE FACTORS ARE THE FOLLOWING</a:t>
            </a:r>
            <a:r>
              <a:rPr lang="en-US" sz="2000" dirty="0" smtClean="0"/>
              <a:t>: </a:t>
            </a:r>
          </a:p>
          <a:p>
            <a:pPr algn="just"/>
            <a:r>
              <a:rPr lang="en-US" sz="2800" b="1" u="sng" dirty="0" smtClean="0">
                <a:solidFill>
                  <a:srgbClr val="FF0000"/>
                </a:solidFill>
              </a:rPr>
              <a:t>1. </a:t>
            </a:r>
            <a:r>
              <a:rPr lang="en-US" sz="2800" b="1" i="1" u="sng" dirty="0" smtClean="0">
                <a:solidFill>
                  <a:srgbClr val="FF0000"/>
                </a:solidFill>
              </a:rPr>
              <a:t>DECREASED BLOOD VOLUME</a:t>
            </a:r>
            <a:r>
              <a:rPr lang="en-US" sz="2800" i="1" u="sng" dirty="0" smtClean="0"/>
              <a:t>.</a:t>
            </a:r>
          </a:p>
          <a:p>
            <a:pPr algn="just"/>
            <a:r>
              <a:rPr lang="en-US" sz="2400" i="1" dirty="0" smtClean="0"/>
              <a:t> </a:t>
            </a:r>
            <a:r>
              <a:rPr lang="en-US" sz="2400" dirty="0"/>
              <a:t>By far, the </a:t>
            </a:r>
            <a:r>
              <a:rPr lang="en-US" sz="2400" dirty="0" smtClean="0"/>
              <a:t>most common </a:t>
            </a:r>
            <a:r>
              <a:rPr lang="en-US" sz="2400" dirty="0"/>
              <a:t>non-cardiac peripheral factor that </a:t>
            </a:r>
            <a:r>
              <a:rPr lang="en-US" sz="2400" dirty="0" smtClean="0"/>
              <a:t>leads to </a:t>
            </a:r>
            <a:r>
              <a:rPr lang="en-US" sz="2400" dirty="0"/>
              <a:t>decreased cardiac output is decreased </a:t>
            </a:r>
            <a:r>
              <a:rPr lang="en-US" sz="2400" dirty="0" smtClean="0"/>
              <a:t>blood volume</a:t>
            </a:r>
            <a:r>
              <a:rPr lang="en-US" sz="2400" dirty="0"/>
              <a:t>, resulting most often from hemorrhage</a:t>
            </a:r>
            <a:r>
              <a:rPr lang="en-US" sz="2400" dirty="0" smtClean="0"/>
              <a:t>. It </a:t>
            </a:r>
            <a:r>
              <a:rPr lang="en-US" sz="2400" dirty="0"/>
              <a:t>is clear why this condition decreases the </a:t>
            </a:r>
            <a:r>
              <a:rPr lang="en-US" sz="2400" dirty="0" smtClean="0"/>
              <a:t>cardiac output</a:t>
            </a:r>
            <a:r>
              <a:rPr lang="en-US" sz="2400" dirty="0"/>
              <a:t>: Loss of blood decreases the filling of </a:t>
            </a:r>
            <a:r>
              <a:rPr lang="en-US" sz="2400" dirty="0" smtClean="0"/>
              <a:t>the vascular </a:t>
            </a:r>
            <a:r>
              <a:rPr lang="en-US" sz="2400" dirty="0"/>
              <a:t>system to such a low level that there is </a:t>
            </a:r>
            <a:r>
              <a:rPr lang="en-US" sz="2400" dirty="0" smtClean="0"/>
              <a:t>not enough </a:t>
            </a:r>
            <a:r>
              <a:rPr lang="en-US" sz="2400" dirty="0"/>
              <a:t>blood in the peripheral vessels to </a:t>
            </a:r>
            <a:r>
              <a:rPr lang="en-US" sz="2400" dirty="0" smtClean="0"/>
              <a:t>create peripheral </a:t>
            </a:r>
            <a:r>
              <a:rPr lang="en-US" sz="2400" dirty="0"/>
              <a:t>vascular pressures high enough to </a:t>
            </a:r>
            <a:r>
              <a:rPr lang="en-US" sz="2400" dirty="0" smtClean="0"/>
              <a:t>push the </a:t>
            </a:r>
            <a:r>
              <a:rPr lang="en-US" sz="2400" dirty="0"/>
              <a:t>blood back to the heart</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37526312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838200"/>
            <a:ext cx="8019288" cy="5410200"/>
          </a:xfrm>
        </p:spPr>
        <p:txBody>
          <a:bodyPr>
            <a:normAutofit/>
          </a:bodyPr>
          <a:lstStyle/>
          <a:p>
            <a:pPr marL="82296" indent="0">
              <a:buNone/>
            </a:pPr>
            <a:r>
              <a:rPr lang="en-US" sz="2800" b="1" i="1" dirty="0" smtClean="0">
                <a:solidFill>
                  <a:srgbClr val="FF0000"/>
                </a:solidFill>
              </a:rPr>
              <a:t>ACUTE VENOUS DILATION</a:t>
            </a:r>
            <a:r>
              <a:rPr lang="en-US" b="1" i="1" dirty="0" smtClean="0">
                <a:solidFill>
                  <a:srgbClr val="FF0000"/>
                </a:solidFill>
              </a:rPr>
              <a:t>. </a:t>
            </a:r>
          </a:p>
          <a:p>
            <a:pPr algn="just"/>
            <a:r>
              <a:rPr lang="en-US" sz="2600" dirty="0" smtClean="0"/>
              <a:t>On </a:t>
            </a:r>
            <a:r>
              <a:rPr lang="en-US" sz="2600" dirty="0"/>
              <a:t>some occasions, the peripheral veins become acutely vasodilated. This results most often when the sympathetic nervous system suddenly becomes inactive. For instance, fainting often results from sudden loss of sympathetic nervous system activity, which causes the peripheral </a:t>
            </a:r>
            <a:r>
              <a:rPr lang="en-US" sz="2600" dirty="0" err="1"/>
              <a:t>capacitative</a:t>
            </a:r>
            <a:r>
              <a:rPr lang="en-US" sz="2600" dirty="0"/>
              <a:t> vessels, especially the veins, to dilate markedly. This decreases the filling pressure of the vascular system because the blood volume can no longer create adequate pressure in the now flaccid peripheral blood vessels. As a result, the blood “pools” in the vessels and does not return to the heart.</a:t>
            </a:r>
          </a:p>
          <a:p>
            <a:pPr algn="just"/>
            <a:endParaRPr lang="en-US" sz="26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Tree>
    <p:extLst>
      <p:ext uri="{BB962C8B-B14F-4D97-AF65-F5344CB8AC3E}">
        <p14:creationId xmlns:p14="http://schemas.microsoft.com/office/powerpoint/2010/main" val="327012841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838200"/>
            <a:ext cx="8247888" cy="5410200"/>
          </a:xfrm>
        </p:spPr>
        <p:txBody>
          <a:bodyPr>
            <a:normAutofit fontScale="70000" lnSpcReduction="20000"/>
          </a:bodyPr>
          <a:lstStyle/>
          <a:p>
            <a:pPr algn="just"/>
            <a:r>
              <a:rPr lang="en-US" sz="3600" dirty="0">
                <a:solidFill>
                  <a:srgbClr val="FF0000"/>
                </a:solidFill>
              </a:rPr>
              <a:t>3. </a:t>
            </a:r>
            <a:r>
              <a:rPr lang="en-US" sz="3600" i="1" dirty="0">
                <a:solidFill>
                  <a:srgbClr val="FF0000"/>
                </a:solidFill>
              </a:rPr>
              <a:t>Obstruction of the large veins</a:t>
            </a:r>
            <a:r>
              <a:rPr lang="en-US" i="1" dirty="0"/>
              <a:t>. </a:t>
            </a:r>
            <a:endParaRPr lang="en-US" i="1" dirty="0" smtClean="0"/>
          </a:p>
          <a:p>
            <a:pPr algn="just"/>
            <a:r>
              <a:rPr lang="en-US" dirty="0" smtClean="0"/>
              <a:t>On </a:t>
            </a:r>
            <a:r>
              <a:rPr lang="en-US" dirty="0"/>
              <a:t>rare occasions, the large veins leading into the heart become obstructed, so that the blood in the peripheral vessels cannot flow back into the heart. Consequently, the cardiac output falls markedly.</a:t>
            </a:r>
          </a:p>
          <a:p>
            <a:r>
              <a:rPr lang="en-US" sz="4000" dirty="0">
                <a:solidFill>
                  <a:srgbClr val="FF0000"/>
                </a:solidFill>
              </a:rPr>
              <a:t>4. </a:t>
            </a:r>
            <a:r>
              <a:rPr lang="en-US" sz="4000" i="1" dirty="0">
                <a:solidFill>
                  <a:srgbClr val="FF0000"/>
                </a:solidFill>
              </a:rPr>
              <a:t>Decreased tissue mass</a:t>
            </a:r>
            <a:r>
              <a:rPr lang="en-US" sz="4000" dirty="0">
                <a:solidFill>
                  <a:srgbClr val="FF0000"/>
                </a:solidFill>
              </a:rPr>
              <a:t>, </a:t>
            </a:r>
            <a:r>
              <a:rPr lang="en-US" sz="4000" i="1" dirty="0">
                <a:solidFill>
                  <a:srgbClr val="FF0000"/>
                </a:solidFill>
              </a:rPr>
              <a:t>especially decreased skeletal muscle mass</a:t>
            </a:r>
            <a:r>
              <a:rPr lang="en-US" i="1" dirty="0"/>
              <a:t>. </a:t>
            </a:r>
            <a:endParaRPr lang="en-US" i="1" dirty="0" smtClean="0"/>
          </a:p>
          <a:p>
            <a:pPr algn="just"/>
            <a:r>
              <a:rPr lang="en-US" dirty="0" smtClean="0"/>
              <a:t>With </a:t>
            </a:r>
            <a:r>
              <a:rPr lang="en-US" dirty="0"/>
              <a:t>normal aging or with prolonged periods of physical inactivity, there is usually a reduction in the size of the skeletal muscles. This, in turn, decreases the total oxygen consumption </a:t>
            </a:r>
            <a:r>
              <a:rPr lang="en-US" dirty="0" smtClean="0"/>
              <a:t>and </a:t>
            </a:r>
            <a:r>
              <a:rPr lang="en-US" dirty="0"/>
              <a:t>blood flow needs of the muscles, resulting </a:t>
            </a:r>
            <a:r>
              <a:rPr lang="en-US" dirty="0" smtClean="0"/>
              <a:t>in decreases </a:t>
            </a:r>
            <a:r>
              <a:rPr lang="en-US" dirty="0"/>
              <a:t>in skeletal muscle blood flow and </a:t>
            </a:r>
            <a:r>
              <a:rPr lang="en-US" dirty="0" smtClean="0"/>
              <a:t>cardiac output. Regardless </a:t>
            </a:r>
            <a:r>
              <a:rPr lang="en-US" dirty="0"/>
              <a:t>of the cause of low cardiac output</a:t>
            </a:r>
            <a:r>
              <a:rPr lang="en-US" dirty="0" smtClean="0"/>
              <a:t>, whether </a:t>
            </a:r>
            <a:r>
              <a:rPr lang="en-US" dirty="0"/>
              <a:t>it be a peripheral factor or a cardiac factor, </a:t>
            </a:r>
            <a:r>
              <a:rPr lang="en-US" dirty="0" smtClean="0"/>
              <a:t>if ever </a:t>
            </a:r>
            <a:r>
              <a:rPr lang="en-US" dirty="0"/>
              <a:t>the cardiac output falls below that level </a:t>
            </a:r>
            <a:r>
              <a:rPr lang="en-US" dirty="0" smtClean="0"/>
              <a:t>required for </a:t>
            </a:r>
            <a:r>
              <a:rPr lang="en-US" dirty="0"/>
              <a:t>adequate nutrition of the tissues, the person is </a:t>
            </a:r>
            <a:r>
              <a:rPr lang="en-US" dirty="0" smtClean="0"/>
              <a:t>said to </a:t>
            </a:r>
            <a:r>
              <a:rPr lang="en-US" dirty="0"/>
              <a:t>suffer </a:t>
            </a:r>
            <a:r>
              <a:rPr lang="en-US" i="1" dirty="0"/>
              <a:t>circulatory shock. </a:t>
            </a:r>
            <a:r>
              <a:rPr lang="en-US" dirty="0"/>
              <a:t>This condition can be </a:t>
            </a:r>
            <a:r>
              <a:rPr lang="en-US" dirty="0" smtClean="0"/>
              <a:t>lethal within </a:t>
            </a:r>
            <a:r>
              <a:rPr lang="en-US" dirty="0"/>
              <a:t>a few minutes to a few hours.</a:t>
            </a:r>
          </a:p>
          <a:p>
            <a:pPr algn="just"/>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Tree>
    <p:extLst>
      <p:ext uri="{BB962C8B-B14F-4D97-AF65-F5344CB8AC3E}">
        <p14:creationId xmlns:p14="http://schemas.microsoft.com/office/powerpoint/2010/main" val="702718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pic>
        <p:nvPicPr>
          <p:cNvPr id="1026" name="Picture 2" descr="C:\Users\1\Desktop\Thankyou 2.jp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43000" y="1447800"/>
            <a:ext cx="7696200" cy="5181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00361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pPr algn="ctr"/>
            <a:r>
              <a:rPr lang="en-US" sz="2800" b="1" dirty="0"/>
              <a:t>Normal Values for </a:t>
            </a:r>
            <a:r>
              <a:rPr lang="en-US" sz="2800" b="1" dirty="0" smtClean="0"/>
              <a:t>CO at </a:t>
            </a:r>
            <a:r>
              <a:rPr lang="en-US" sz="2800" b="1" dirty="0"/>
              <a:t>Rest </a:t>
            </a:r>
            <a:r>
              <a:rPr lang="en-US" sz="2800" b="1" dirty="0" smtClean="0"/>
              <a:t>&amp; During </a:t>
            </a:r>
            <a:r>
              <a:rPr lang="en-US" sz="2800" b="1" dirty="0"/>
              <a:t>Activity</a:t>
            </a:r>
            <a:endParaRPr lang="en-US" sz="2800" dirty="0"/>
          </a:p>
        </p:txBody>
      </p:sp>
      <p:sp>
        <p:nvSpPr>
          <p:cNvPr id="3" name="Content Placeholder 2"/>
          <p:cNvSpPr>
            <a:spLocks noGrp="1"/>
          </p:cNvSpPr>
          <p:nvPr>
            <p:ph idx="1"/>
          </p:nvPr>
        </p:nvSpPr>
        <p:spPr>
          <a:xfrm>
            <a:off x="762000" y="1447800"/>
            <a:ext cx="8171688" cy="4800600"/>
          </a:xfrm>
        </p:spPr>
        <p:txBody>
          <a:bodyPr>
            <a:normAutofit fontScale="92500" lnSpcReduction="10000"/>
          </a:bodyPr>
          <a:lstStyle/>
          <a:p>
            <a:r>
              <a:rPr lang="en-US" dirty="0"/>
              <a:t>Cardiac output varies widely with the level of activity of the body. </a:t>
            </a:r>
            <a:endParaRPr lang="en-US" dirty="0" smtClean="0"/>
          </a:p>
          <a:p>
            <a:r>
              <a:rPr lang="en-US" dirty="0" smtClean="0"/>
              <a:t>Factors which directly </a:t>
            </a:r>
            <a:r>
              <a:rPr lang="en-US" dirty="0"/>
              <a:t>affect cardiac output: </a:t>
            </a:r>
            <a:endParaRPr lang="en-US" dirty="0" smtClean="0"/>
          </a:p>
          <a:p>
            <a:pPr marL="82296" indent="0">
              <a:buNone/>
            </a:pPr>
            <a:r>
              <a:rPr lang="en-US" dirty="0"/>
              <a:t>	</a:t>
            </a:r>
            <a:r>
              <a:rPr lang="en-US" dirty="0" smtClean="0"/>
              <a:t>(</a:t>
            </a:r>
            <a:r>
              <a:rPr lang="en-US" dirty="0"/>
              <a:t>1</a:t>
            </a:r>
            <a:r>
              <a:rPr lang="en-US" dirty="0" smtClean="0"/>
              <a:t>) Level of body metabolism</a:t>
            </a:r>
            <a:endParaRPr lang="en-US" dirty="0"/>
          </a:p>
          <a:p>
            <a:pPr marL="82296" indent="0">
              <a:buNone/>
            </a:pPr>
            <a:r>
              <a:rPr lang="en-US" dirty="0"/>
              <a:t>	</a:t>
            </a:r>
            <a:r>
              <a:rPr lang="en-US" dirty="0" smtClean="0"/>
              <a:t>(</a:t>
            </a:r>
            <a:r>
              <a:rPr lang="en-US" dirty="0"/>
              <a:t>2) </a:t>
            </a:r>
            <a:r>
              <a:rPr lang="en-US" dirty="0" smtClean="0"/>
              <a:t>Exercise</a:t>
            </a:r>
          </a:p>
          <a:p>
            <a:pPr marL="82296" indent="0">
              <a:buNone/>
            </a:pPr>
            <a:r>
              <a:rPr lang="en-US" dirty="0"/>
              <a:t>	</a:t>
            </a:r>
            <a:r>
              <a:rPr lang="en-US" dirty="0" smtClean="0"/>
              <a:t> </a:t>
            </a:r>
            <a:r>
              <a:rPr lang="en-US" dirty="0"/>
              <a:t>(3) </a:t>
            </a:r>
            <a:r>
              <a:rPr lang="en-US" dirty="0" smtClean="0"/>
              <a:t>Age</a:t>
            </a:r>
            <a:endParaRPr lang="en-US" dirty="0"/>
          </a:p>
          <a:p>
            <a:pPr marL="82296" indent="0">
              <a:buNone/>
            </a:pPr>
            <a:r>
              <a:rPr lang="en-US" dirty="0" smtClean="0"/>
              <a:t>	(</a:t>
            </a:r>
            <a:r>
              <a:rPr lang="en-US" dirty="0"/>
              <a:t>4) </a:t>
            </a:r>
            <a:r>
              <a:rPr lang="en-US" dirty="0" smtClean="0"/>
              <a:t>Size of </a:t>
            </a:r>
            <a:r>
              <a:rPr lang="en-US" dirty="0"/>
              <a:t>the body.</a:t>
            </a:r>
          </a:p>
          <a:p>
            <a:r>
              <a:rPr lang="en-US" dirty="0"/>
              <a:t>For </a:t>
            </a:r>
            <a:r>
              <a:rPr lang="en-US" i="1" dirty="0"/>
              <a:t>young</a:t>
            </a:r>
            <a:r>
              <a:rPr lang="en-US" dirty="0"/>
              <a:t>, </a:t>
            </a:r>
            <a:r>
              <a:rPr lang="en-US" i="1" dirty="0"/>
              <a:t>healthy men</a:t>
            </a:r>
            <a:r>
              <a:rPr lang="en-US" dirty="0"/>
              <a:t>, resting cardiac output averages about </a:t>
            </a:r>
            <a:r>
              <a:rPr lang="en-US" dirty="0">
                <a:solidFill>
                  <a:srgbClr val="FF0000"/>
                </a:solidFill>
              </a:rPr>
              <a:t>5.6 L/min.</a:t>
            </a:r>
          </a:p>
          <a:p>
            <a:r>
              <a:rPr lang="en-US" dirty="0"/>
              <a:t>For </a:t>
            </a:r>
            <a:r>
              <a:rPr lang="en-US" i="1" dirty="0"/>
              <a:t>women</a:t>
            </a:r>
            <a:r>
              <a:rPr lang="en-US" dirty="0"/>
              <a:t>, this value is about </a:t>
            </a:r>
            <a:r>
              <a:rPr lang="en-US" dirty="0">
                <a:solidFill>
                  <a:srgbClr val="FF0000"/>
                </a:solidFill>
              </a:rPr>
              <a:t>4.9 L/min</a:t>
            </a:r>
            <a:r>
              <a:rPr lang="en-US" dirty="0" smtClean="0">
                <a:solidFill>
                  <a:srgbClr val="FF0000"/>
                </a:solidFill>
              </a:rPr>
              <a:t>.</a:t>
            </a:r>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367479592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638"/>
            <a:ext cx="7498080" cy="1782762"/>
          </a:xfrm>
        </p:spPr>
        <p:txBody>
          <a:bodyPr>
            <a:normAutofit/>
          </a:bodyPr>
          <a:lstStyle/>
          <a:p>
            <a:pPr algn="ctr"/>
            <a:r>
              <a:rPr lang="en-US" b="1" dirty="0"/>
              <a:t>Cardiac Index</a:t>
            </a:r>
            <a:br>
              <a:rPr lang="en-US" b="1" dirty="0"/>
            </a:br>
            <a:endParaRPr lang="en-US" dirty="0"/>
          </a:p>
        </p:txBody>
      </p:sp>
      <p:sp>
        <p:nvSpPr>
          <p:cNvPr id="3" name="Content Placeholder 2"/>
          <p:cNvSpPr>
            <a:spLocks noGrp="1"/>
          </p:cNvSpPr>
          <p:nvPr>
            <p:ph idx="1"/>
          </p:nvPr>
        </p:nvSpPr>
        <p:spPr>
          <a:xfrm>
            <a:off x="762000" y="1447800"/>
            <a:ext cx="8171688" cy="4800600"/>
          </a:xfrm>
        </p:spPr>
        <p:txBody>
          <a:bodyPr>
            <a:normAutofit fontScale="92500" lnSpcReduction="20000"/>
          </a:bodyPr>
          <a:lstStyle/>
          <a:p>
            <a:pPr algn="just"/>
            <a:r>
              <a:rPr lang="en-US" dirty="0" smtClean="0"/>
              <a:t>Experiments </a:t>
            </a:r>
            <a:r>
              <a:rPr lang="en-US" dirty="0"/>
              <a:t>have shown that the cardiac output increases approximately in </a:t>
            </a:r>
            <a:r>
              <a:rPr lang="en-US" dirty="0" smtClean="0"/>
              <a:t>proportion to </a:t>
            </a:r>
            <a:r>
              <a:rPr lang="en-US" dirty="0"/>
              <a:t>the surface area of the body</a:t>
            </a:r>
            <a:r>
              <a:rPr lang="en-US" dirty="0" smtClean="0"/>
              <a:t>.</a:t>
            </a:r>
          </a:p>
          <a:p>
            <a:pPr algn="just"/>
            <a:r>
              <a:rPr lang="en-US" dirty="0" smtClean="0"/>
              <a:t>Cardiac output </a:t>
            </a:r>
            <a:r>
              <a:rPr lang="en-US" dirty="0"/>
              <a:t>is frequently </a:t>
            </a:r>
            <a:r>
              <a:rPr lang="en-US" dirty="0" smtClean="0"/>
              <a:t>stated in </a:t>
            </a:r>
            <a:r>
              <a:rPr lang="en-US" dirty="0"/>
              <a:t>terms of the </a:t>
            </a:r>
            <a:r>
              <a:rPr lang="en-US" i="1" dirty="0"/>
              <a:t>cardiac index</a:t>
            </a:r>
            <a:r>
              <a:rPr lang="en-US" dirty="0"/>
              <a:t>, which is the </a:t>
            </a:r>
            <a:r>
              <a:rPr lang="en-US" b="1" i="1" dirty="0">
                <a:solidFill>
                  <a:srgbClr val="FF0000"/>
                </a:solidFill>
              </a:rPr>
              <a:t>cardiac output per square meter of </a:t>
            </a:r>
            <a:r>
              <a:rPr lang="en-US" b="1" i="1" dirty="0" smtClean="0">
                <a:solidFill>
                  <a:srgbClr val="FF0000"/>
                </a:solidFill>
              </a:rPr>
              <a:t>body surface </a:t>
            </a:r>
            <a:r>
              <a:rPr lang="en-US" b="1" i="1" dirty="0">
                <a:solidFill>
                  <a:srgbClr val="FF0000"/>
                </a:solidFill>
              </a:rPr>
              <a:t>area. </a:t>
            </a:r>
            <a:endParaRPr lang="en-US" b="1" i="1" dirty="0" smtClean="0">
              <a:solidFill>
                <a:srgbClr val="FF0000"/>
              </a:solidFill>
            </a:endParaRPr>
          </a:p>
          <a:p>
            <a:pPr algn="just"/>
            <a:r>
              <a:rPr lang="en-US" dirty="0" smtClean="0"/>
              <a:t>The </a:t>
            </a:r>
            <a:r>
              <a:rPr lang="en-US" dirty="0"/>
              <a:t>normal </a:t>
            </a:r>
            <a:r>
              <a:rPr lang="en-US" dirty="0" smtClean="0"/>
              <a:t>person weight = 70 Kg</a:t>
            </a:r>
          </a:p>
          <a:p>
            <a:pPr algn="just"/>
            <a:r>
              <a:rPr lang="en-US" dirty="0" smtClean="0"/>
              <a:t>Body surface area   =  1.7 </a:t>
            </a:r>
            <a:r>
              <a:rPr lang="en-US" dirty="0" err="1" smtClean="0"/>
              <a:t>sq</a:t>
            </a:r>
            <a:r>
              <a:rPr lang="en-US" dirty="0" smtClean="0"/>
              <a:t> m</a:t>
            </a:r>
          </a:p>
          <a:p>
            <a:pPr algn="just"/>
            <a:r>
              <a:rPr lang="en-US" dirty="0" smtClean="0"/>
              <a:t>which </a:t>
            </a:r>
            <a:r>
              <a:rPr lang="en-US" dirty="0"/>
              <a:t>means that the normal average cardiac </a:t>
            </a:r>
            <a:r>
              <a:rPr lang="en-US" dirty="0" smtClean="0"/>
              <a:t>index for </a:t>
            </a:r>
            <a:r>
              <a:rPr lang="en-US" dirty="0"/>
              <a:t>adults is about 3 L/min/m2 of body surface area</a:t>
            </a:r>
            <a:r>
              <a:rPr lang="en-US" dirty="0" smtClean="0"/>
              <a: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6866842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274638"/>
            <a:ext cx="7943088" cy="1143000"/>
          </a:xfrm>
        </p:spPr>
        <p:txBody>
          <a:bodyPr>
            <a:normAutofit fontScale="90000"/>
          </a:bodyPr>
          <a:lstStyle/>
          <a:p>
            <a:pPr algn="ctr"/>
            <a:r>
              <a:rPr lang="en-US" b="1" dirty="0"/>
              <a:t>Effect of Age on Cardiac Output</a:t>
            </a:r>
            <a:endParaRPr lang="en-US" dirty="0"/>
          </a:p>
        </p:txBody>
      </p:sp>
      <p:sp>
        <p:nvSpPr>
          <p:cNvPr id="3" name="Content Placeholder 2"/>
          <p:cNvSpPr>
            <a:spLocks noGrp="1"/>
          </p:cNvSpPr>
          <p:nvPr>
            <p:ph idx="1"/>
          </p:nvPr>
        </p:nvSpPr>
        <p:spPr>
          <a:xfrm>
            <a:off x="685800" y="1447800"/>
            <a:ext cx="8247888" cy="4800600"/>
          </a:xfrm>
        </p:spPr>
        <p:txBody>
          <a:bodyPr>
            <a:normAutofit/>
          </a:bodyPr>
          <a:lstStyle/>
          <a:p>
            <a:pPr algn="just"/>
            <a:r>
              <a:rPr lang="en-US" dirty="0" smtClean="0"/>
              <a:t>Cardiac Index Rises </a:t>
            </a:r>
            <a:r>
              <a:rPr lang="en-US" dirty="0"/>
              <a:t>rapidly to a level greater </a:t>
            </a:r>
            <a:r>
              <a:rPr lang="en-US" dirty="0" smtClean="0"/>
              <a:t>than 4 </a:t>
            </a:r>
            <a:r>
              <a:rPr lang="en-US" dirty="0"/>
              <a:t>L/min/m2 at age 10 years, the cardiac index declines to about 2.4 L/min/m2 </a:t>
            </a:r>
            <a:r>
              <a:rPr lang="en-US" dirty="0" smtClean="0"/>
              <a:t>at age </a:t>
            </a:r>
            <a:r>
              <a:rPr lang="en-US" dirty="0"/>
              <a:t>80 years. </a:t>
            </a:r>
          </a:p>
          <a:p>
            <a:pPr algn="just"/>
            <a:r>
              <a:rPr lang="en-US" dirty="0" smtClean="0"/>
              <a:t>The cardiac </a:t>
            </a:r>
            <a:r>
              <a:rPr lang="en-US" dirty="0"/>
              <a:t>output is </a:t>
            </a:r>
            <a:r>
              <a:rPr lang="en-US" dirty="0" smtClean="0"/>
              <a:t>regulated throughout </a:t>
            </a:r>
            <a:r>
              <a:rPr lang="en-US" dirty="0"/>
              <a:t>life almost directly in proportion to the overall bodily </a:t>
            </a:r>
            <a:r>
              <a:rPr lang="en-US" dirty="0" smtClean="0"/>
              <a:t>metabolic activity</a:t>
            </a:r>
            <a:r>
              <a:rPr lang="en-US" dirty="0"/>
              <a:t>. </a:t>
            </a:r>
            <a:endParaRPr lang="en-US" dirty="0" smtClean="0"/>
          </a:p>
          <a:p>
            <a:pPr algn="just"/>
            <a:r>
              <a:rPr lang="en-US" dirty="0" smtClean="0"/>
              <a:t>Therefore</a:t>
            </a:r>
            <a:r>
              <a:rPr lang="en-US" dirty="0"/>
              <a:t>, the declining cardiac index is indicative of </a:t>
            </a:r>
            <a:r>
              <a:rPr lang="en-US" dirty="0" smtClean="0"/>
              <a:t>declining activity </a:t>
            </a:r>
            <a:r>
              <a:rPr lang="en-US" dirty="0"/>
              <a:t>with age.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Tree>
    <p:extLst>
      <p:ext uri="{BB962C8B-B14F-4D97-AF65-F5344CB8AC3E}">
        <p14:creationId xmlns:p14="http://schemas.microsoft.com/office/powerpoint/2010/main" val="129856145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10"/>
          <p:cNvSpPr>
            <a:spLocks noGrp="1" noChangeArrowheads="1"/>
          </p:cNvSpPr>
          <p:nvPr>
            <p:ph type="body" idx="1"/>
          </p:nvPr>
        </p:nvSpPr>
        <p:spPr>
          <a:xfrm>
            <a:off x="914400" y="1447800"/>
            <a:ext cx="8019288" cy="4800600"/>
          </a:xfrm>
        </p:spPr>
        <p:txBody>
          <a:bodyPr/>
          <a:lstStyle/>
          <a:p>
            <a:pPr eaLnBrk="1" hangingPunct="1">
              <a:lnSpc>
                <a:spcPct val="90000"/>
              </a:lnSpc>
            </a:pPr>
            <a:r>
              <a:rPr lang="en-US" sz="2800" dirty="0" smtClean="0"/>
              <a:t>Arteries</a:t>
            </a:r>
          </a:p>
          <a:p>
            <a:pPr lvl="1" eaLnBrk="1" hangingPunct="1">
              <a:lnSpc>
                <a:spcPct val="90000"/>
              </a:lnSpc>
            </a:pPr>
            <a:r>
              <a:rPr lang="en-US" sz="2400" dirty="0" smtClean="0"/>
              <a:t>Tunica Adventitia</a:t>
            </a:r>
          </a:p>
          <a:p>
            <a:pPr lvl="1" eaLnBrk="1" hangingPunct="1">
              <a:lnSpc>
                <a:spcPct val="90000"/>
              </a:lnSpc>
            </a:pPr>
            <a:r>
              <a:rPr lang="en-US" sz="2400" dirty="0" smtClean="0"/>
              <a:t>Tunica Media</a:t>
            </a:r>
          </a:p>
          <a:p>
            <a:pPr lvl="1" eaLnBrk="1" hangingPunct="1">
              <a:lnSpc>
                <a:spcPct val="90000"/>
              </a:lnSpc>
            </a:pPr>
            <a:r>
              <a:rPr lang="en-US" sz="2400" dirty="0" smtClean="0"/>
              <a:t>Tunica Intima</a:t>
            </a:r>
          </a:p>
          <a:p>
            <a:pPr eaLnBrk="1" hangingPunct="1">
              <a:lnSpc>
                <a:spcPct val="90000"/>
              </a:lnSpc>
            </a:pPr>
            <a:r>
              <a:rPr lang="en-US" sz="2800" dirty="0" smtClean="0"/>
              <a:t>Arteriole</a:t>
            </a:r>
          </a:p>
          <a:p>
            <a:pPr eaLnBrk="1" hangingPunct="1">
              <a:lnSpc>
                <a:spcPct val="90000"/>
              </a:lnSpc>
            </a:pPr>
            <a:r>
              <a:rPr lang="en-US" sz="2800" dirty="0" smtClean="0"/>
              <a:t>Capillary: 7% of total blood volume</a:t>
            </a:r>
          </a:p>
          <a:p>
            <a:pPr eaLnBrk="1" hangingPunct="1">
              <a:lnSpc>
                <a:spcPct val="90000"/>
              </a:lnSpc>
            </a:pPr>
            <a:r>
              <a:rPr lang="en-US" sz="2800" dirty="0" err="1" smtClean="0"/>
              <a:t>Venule</a:t>
            </a:r>
            <a:endParaRPr lang="en-US" sz="2800" dirty="0" smtClean="0"/>
          </a:p>
          <a:p>
            <a:pPr eaLnBrk="1" hangingPunct="1">
              <a:lnSpc>
                <a:spcPct val="90000"/>
              </a:lnSpc>
            </a:pPr>
            <a:r>
              <a:rPr lang="en-US" sz="2800" dirty="0" smtClean="0"/>
              <a:t>Vein</a:t>
            </a:r>
          </a:p>
          <a:p>
            <a:pPr lvl="1" eaLnBrk="1" hangingPunct="1">
              <a:lnSpc>
                <a:spcPct val="90000"/>
              </a:lnSpc>
            </a:pPr>
            <a:r>
              <a:rPr lang="en-US" sz="2400" dirty="0" smtClean="0"/>
              <a:t>Constriction returns 20% (1 liter) of blood to active circulation</a:t>
            </a:r>
          </a:p>
        </p:txBody>
      </p:sp>
      <p:sp>
        <p:nvSpPr>
          <p:cNvPr id="13316" name="Text Box 5"/>
          <p:cNvSpPr txBox="1">
            <a:spLocks noChangeArrowheads="1"/>
          </p:cNvSpPr>
          <p:nvPr/>
        </p:nvSpPr>
        <p:spPr bwMode="auto">
          <a:xfrm>
            <a:off x="2743200" y="4233863"/>
            <a:ext cx="3505200" cy="823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4800">
                <a:solidFill>
                  <a:schemeClr val="accent2"/>
                </a:solidFill>
              </a:rPr>
              <a:t>}</a:t>
            </a:r>
            <a:r>
              <a:rPr lang="en-US" sz="4400">
                <a:solidFill>
                  <a:schemeClr val="accent2"/>
                </a:solidFill>
              </a:rPr>
              <a:t> </a:t>
            </a:r>
            <a:r>
              <a:rPr lang="en-US" sz="2000">
                <a:solidFill>
                  <a:schemeClr val="accent2"/>
                </a:solidFill>
              </a:rPr>
              <a:t>64% of blood volume</a:t>
            </a:r>
          </a:p>
        </p:txBody>
      </p:sp>
      <p:sp>
        <p:nvSpPr>
          <p:cNvPr id="13317" name="Text Box 6"/>
          <p:cNvSpPr txBox="1">
            <a:spLocks noChangeArrowheads="1"/>
          </p:cNvSpPr>
          <p:nvPr/>
        </p:nvSpPr>
        <p:spPr bwMode="auto">
          <a:xfrm>
            <a:off x="4419600" y="1752600"/>
            <a:ext cx="533400" cy="1555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9600">
                <a:solidFill>
                  <a:schemeClr val="accent2"/>
                </a:solidFill>
                <a:latin typeface="Arial Narrow" pitchFamily="34" charset="0"/>
              </a:rPr>
              <a:t>}</a:t>
            </a:r>
            <a:endParaRPr lang="en-US" sz="6600">
              <a:solidFill>
                <a:schemeClr val="accent2"/>
              </a:solidFill>
              <a:latin typeface="Arial Narrow" pitchFamily="34" charset="0"/>
            </a:endParaRPr>
          </a:p>
        </p:txBody>
      </p:sp>
      <p:sp>
        <p:nvSpPr>
          <p:cNvPr id="13318" name="Text Box 7"/>
          <p:cNvSpPr txBox="1">
            <a:spLocks noChangeArrowheads="1"/>
          </p:cNvSpPr>
          <p:nvPr/>
        </p:nvSpPr>
        <p:spPr bwMode="auto">
          <a:xfrm>
            <a:off x="5029200" y="24384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sz="2400">
                <a:solidFill>
                  <a:schemeClr val="tx1"/>
                </a:solidFill>
                <a:latin typeface="Arial" charset="0"/>
              </a:defRPr>
            </a:lvl1pPr>
            <a:lvl2pPr marL="742950" indent="-285750" eaLnBrk="0" hangingPunct="0">
              <a:defRPr sz="2400">
                <a:solidFill>
                  <a:schemeClr val="tx1"/>
                </a:solidFill>
                <a:latin typeface="Arial" charset="0"/>
              </a:defRPr>
            </a:lvl2pPr>
            <a:lvl3pPr marL="1143000" indent="-228600" eaLnBrk="0" hangingPunct="0">
              <a:defRPr sz="2400">
                <a:solidFill>
                  <a:schemeClr val="tx1"/>
                </a:solidFill>
                <a:latin typeface="Arial" charset="0"/>
              </a:defRPr>
            </a:lvl3pPr>
            <a:lvl4pPr marL="1600200" indent="-228600" eaLnBrk="0" hangingPunct="0">
              <a:defRPr sz="2400">
                <a:solidFill>
                  <a:schemeClr val="tx1"/>
                </a:solidFill>
                <a:latin typeface="Arial" charset="0"/>
              </a:defRPr>
            </a:lvl4pPr>
            <a:lvl5pPr marL="2057400" indent="-228600" eaLnBrk="0" hangingPunct="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eaLnBrk="1" hangingPunct="1">
              <a:spcBef>
                <a:spcPct val="50000"/>
              </a:spcBef>
            </a:pPr>
            <a:r>
              <a:rPr lang="en-US" sz="2000">
                <a:solidFill>
                  <a:schemeClr val="accent2"/>
                </a:solidFill>
              </a:rPr>
              <a:t>13% of blood volume</a:t>
            </a:r>
          </a:p>
        </p:txBody>
      </p:sp>
      <p:sp>
        <p:nvSpPr>
          <p:cNvPr id="13319" name="Rectangle 11"/>
          <p:cNvSpPr>
            <a:spLocks noGrp="1" noChangeArrowheads="1"/>
          </p:cNvSpPr>
          <p:nvPr>
            <p:ph type="title"/>
          </p:nvPr>
        </p:nvSpPr>
        <p:spPr>
          <a:extLst>
            <a:ext uri="{909E8E84-426E-40DD-AFC4-6F175D3DCCD1}">
              <a14:hiddenFill xmlns:a14="http://schemas.microsoft.com/office/drawing/2010/main">
                <a:solidFill>
                  <a:srgbClr val="003366"/>
                </a:solidFill>
              </a14:hiddenFill>
            </a:ext>
          </a:extLst>
        </p:spPr>
        <p:txBody>
          <a:bodyPr/>
          <a:lstStyle/>
          <a:p>
            <a:pPr algn="ctr" eaLnBrk="1" hangingPunct="1">
              <a:lnSpc>
                <a:spcPct val="85000"/>
              </a:lnSpc>
            </a:pPr>
            <a:r>
              <a:rPr lang="en-US" dirty="0" smtClean="0"/>
              <a:t>Circulatory System </a:t>
            </a:r>
            <a:endParaRPr lang="en-US" sz="2000" dirty="0" smtClean="0"/>
          </a:p>
        </p:txBody>
      </p:sp>
      <p:sp>
        <p:nvSpPr>
          <p:cNvPr id="2" name="Slide Number Placeholder 1"/>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36148410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a:xfrm>
            <a:off x="914400" y="76200"/>
            <a:ext cx="8229600" cy="1143000"/>
          </a:xfrm>
        </p:spPr>
        <p:txBody>
          <a:bodyPr/>
          <a:lstStyle/>
          <a:p>
            <a:pPr algn="ctr" eaLnBrk="1" hangingPunct="1"/>
            <a:r>
              <a:rPr lang="en-US" dirty="0" smtClean="0"/>
              <a:t>Circulatory System </a:t>
            </a:r>
            <a:endParaRPr lang="en-US" sz="2000" dirty="0" smtClean="0"/>
          </a:p>
        </p:txBody>
      </p:sp>
      <p:pic>
        <p:nvPicPr>
          <p:cNvPr id="14340"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143000"/>
            <a:ext cx="7162800" cy="5065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Slide Number Placeholder 1"/>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2744823348"/>
      </p:ext>
    </p:extLst>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890</TotalTime>
  <Words>3180</Words>
  <Application>Microsoft Office PowerPoint</Application>
  <PresentationFormat>On-screen Show (4:3)</PresentationFormat>
  <Paragraphs>285</Paragraphs>
  <Slides>44</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44</vt:i4>
      </vt:variant>
    </vt:vector>
  </HeadingPairs>
  <TitlesOfParts>
    <vt:vector size="55" baseType="lpstr">
      <vt:lpstr>SimSun</vt:lpstr>
      <vt:lpstr>SimSun</vt:lpstr>
      <vt:lpstr>Arial</vt:lpstr>
      <vt:lpstr>Arial Black</vt:lpstr>
      <vt:lpstr>Arial Narrow</vt:lpstr>
      <vt:lpstr>Calibri</vt:lpstr>
      <vt:lpstr>Gill Sans MT</vt:lpstr>
      <vt:lpstr>Times New Roman</vt:lpstr>
      <vt:lpstr>Verdana</vt:lpstr>
      <vt:lpstr>Wingdings 2</vt:lpstr>
      <vt:lpstr>Solstice</vt:lpstr>
      <vt:lpstr>PowerPoint Presentation</vt:lpstr>
      <vt:lpstr>While </vt:lpstr>
      <vt:lpstr>Cardiac Output</vt:lpstr>
      <vt:lpstr>Cardiac output vs  Venous return </vt:lpstr>
      <vt:lpstr>Normal Values for CO at Rest &amp; During Activity</vt:lpstr>
      <vt:lpstr>Cardiac Index </vt:lpstr>
      <vt:lpstr>Effect of Age on Cardiac Output</vt:lpstr>
      <vt:lpstr>Circulatory System </vt:lpstr>
      <vt:lpstr>Circulatory System </vt:lpstr>
      <vt:lpstr>Circulatory System   Key Terms</vt:lpstr>
      <vt:lpstr>Fick Principle</vt:lpstr>
      <vt:lpstr> The Fick  Principle </vt:lpstr>
      <vt:lpstr>          The principle in detail   VO2, the oxygen consumption, is simply the difference between the inspired and expired O2. You can measure it with an exhaled gas collection bag. You can also estimate it. Conventionally, resting metabolic consumption of oxygen is  3.5 ml of O2 per kg per minute, or 125ml O2 per square meter of body surface area per minute.   Lets say the meaty pinkish lump below is the patient. </vt:lpstr>
      <vt:lpstr>PowerPoint Presentation</vt:lpstr>
      <vt:lpstr>Control of Cardiac Output by Venous Return—Role of the Frank-Starling Mechanism of the Heart</vt:lpstr>
      <vt:lpstr>Peripheral Vascular Resistance (Afterload)</vt:lpstr>
      <vt:lpstr>Frank-Starling law of the heart,  </vt:lpstr>
      <vt:lpstr>Starling’s Law of the Heart </vt:lpstr>
      <vt:lpstr>STRETCHING THE HEART CAUSES THE HEART TO PUMP FASTER</vt:lpstr>
      <vt:lpstr>Cardiac Output Regulation Is the Sum of Blood Flow Regulation in All the Local Tissues of the Body Tissue Metabolism Regulates Most Local Blood Flow</vt:lpstr>
      <vt:lpstr>Effect of Total Peripheral Resistance on the Cardiac Output Level.</vt:lpstr>
      <vt:lpstr> Ohm’s law, </vt:lpstr>
      <vt:lpstr>Cardiovascular System Regulation </vt:lpstr>
      <vt:lpstr>Cardiovascular System Regulation </vt:lpstr>
      <vt:lpstr>Cardiovascular System Regulation </vt:lpstr>
      <vt:lpstr>Factors That Can Cause Hyper effective Heart</vt:lpstr>
      <vt:lpstr>A. Effect of Nervous Excitation to Increase Heart Pumping.</vt:lpstr>
      <vt:lpstr>B. Increased Pumping effectiveness Caused by Heart Hypertrophy.</vt:lpstr>
      <vt:lpstr>Factors That Cause a Hypo effective Heart</vt:lpstr>
      <vt:lpstr>What Is the Role of the Nervous System in Controlling Cardiac Output?</vt:lpstr>
      <vt:lpstr>Vasomotion </vt:lpstr>
      <vt:lpstr>Vasomotion</vt:lpstr>
      <vt:lpstr>Vasomotion</vt:lpstr>
      <vt:lpstr>vasomotor center</vt:lpstr>
      <vt:lpstr>Effect of the Nervous System to Increase the Arterial Pressure During Exercise</vt:lpstr>
      <vt:lpstr>Pathologically High and Pathologically Low Cardiac Outputs</vt:lpstr>
      <vt:lpstr> Conditions that can decrease the peripheral resistance &amp; increase the cardiac output to above normal. </vt:lpstr>
      <vt:lpstr>PowerPoint Presentation</vt:lpstr>
      <vt:lpstr>Low Cardiac Output</vt:lpstr>
      <vt:lpstr>Decreased Cardiac Output Caused by Cardiac Factors.</vt:lpstr>
      <vt:lpstr>Decrease in Cardiac Output Caused by Non-cardiac Peripheral Factors—Decreased Venous Return.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CARDIAC OUTPUT &amp; ITS REGULATION</dc:title>
  <dc:creator>1</dc:creator>
  <cp:lastModifiedBy>Microsoft account</cp:lastModifiedBy>
  <cp:revision>58</cp:revision>
  <dcterms:created xsi:type="dcterms:W3CDTF">2006-08-16T00:00:00Z</dcterms:created>
  <dcterms:modified xsi:type="dcterms:W3CDTF">2023-02-09T04:17:25Z</dcterms:modified>
</cp:coreProperties>
</file>