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302" r:id="rId2"/>
    <p:sldId id="313" r:id="rId3"/>
    <p:sldId id="314" r:id="rId4"/>
    <p:sldId id="315" r:id="rId5"/>
    <p:sldId id="316" r:id="rId6"/>
    <p:sldId id="317" r:id="rId7"/>
    <p:sldId id="280" r:id="rId8"/>
    <p:sldId id="281" r:id="rId9"/>
    <p:sldId id="282" r:id="rId10"/>
    <p:sldId id="318" r:id="rId11"/>
    <p:sldId id="283" r:id="rId12"/>
    <p:sldId id="284" r:id="rId13"/>
    <p:sldId id="286" r:id="rId14"/>
    <p:sldId id="285" r:id="rId15"/>
    <p:sldId id="319" r:id="rId16"/>
    <p:sldId id="320" r:id="rId17"/>
    <p:sldId id="321" r:id="rId18"/>
    <p:sldId id="322" r:id="rId19"/>
    <p:sldId id="287" r:id="rId20"/>
    <p:sldId id="323" r:id="rId21"/>
    <p:sldId id="324" r:id="rId22"/>
    <p:sldId id="325" r:id="rId23"/>
    <p:sldId id="326" r:id="rId24"/>
    <p:sldId id="327" r:id="rId25"/>
    <p:sldId id="288" r:id="rId26"/>
    <p:sldId id="289" r:id="rId27"/>
    <p:sldId id="291" r:id="rId28"/>
    <p:sldId id="290" r:id="rId29"/>
    <p:sldId id="328"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659" autoAdjust="0"/>
  </p:normalViewPr>
  <p:slideViewPr>
    <p:cSldViewPr>
      <p:cViewPr varScale="1">
        <p:scale>
          <a:sx n="52" d="100"/>
          <a:sy n="52" d="100"/>
        </p:scale>
        <p:origin x="1926"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950C25-6575-43FF-B5DF-39AD04588A37}" type="datetimeFigureOut">
              <a:rPr lang="en-US" smtClean="0"/>
              <a:t>2/12/2023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1D26E4-2074-46B7-B525-B803C070DC25}" type="slidenum">
              <a:rPr lang="en-US" smtClean="0"/>
              <a:t>‹#›</a:t>
            </a:fld>
            <a:endParaRPr lang="en-US" dirty="0"/>
          </a:p>
        </p:txBody>
      </p:sp>
    </p:spTree>
    <p:extLst>
      <p:ext uri="{BB962C8B-B14F-4D97-AF65-F5344CB8AC3E}">
        <p14:creationId xmlns:p14="http://schemas.microsoft.com/office/powerpoint/2010/main" val="3956697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smtClean="0"/>
              <a:t>Systemic Circulation:</a:t>
            </a:r>
            <a:r>
              <a:rPr lang="en-US" dirty="0" smtClean="0"/>
              <a:t> </a:t>
            </a:r>
          </a:p>
          <a:p>
            <a:pPr lvl="0"/>
            <a:r>
              <a:rPr lang="en-US" dirty="0" smtClean="0"/>
              <a:t>All systemic arteries branch off of aorta, which arises from left ventricle of the heart carrying oxygenated blood to all parts of the body.</a:t>
            </a:r>
          </a:p>
          <a:p>
            <a:pPr lvl="0"/>
            <a:r>
              <a:rPr lang="en-US" dirty="0" smtClean="0"/>
              <a:t>Deoxygenated blood returns to the heart through systemic veins; superior vena cava to inferior vena cava (coronary sinus) to right atrium.</a:t>
            </a:r>
          </a:p>
          <a:p>
            <a:r>
              <a:rPr lang="en-US" b="1" i="1" dirty="0" smtClean="0"/>
              <a:t>Pulmonary Circulation:</a:t>
            </a:r>
            <a:endParaRPr lang="en-US" dirty="0" smtClean="0"/>
          </a:p>
          <a:p>
            <a:pPr lvl="0"/>
            <a:r>
              <a:rPr lang="en-US" dirty="0" smtClean="0"/>
              <a:t>When deoxygenated blood returns to the heart from the systemic route, it is pumped out the right ventricle through the pulmonary artery into the right lung where it loses CO</a:t>
            </a:r>
            <a:r>
              <a:rPr lang="en-US" baseline="-25000" dirty="0" smtClean="0"/>
              <a:t>2</a:t>
            </a:r>
            <a:r>
              <a:rPr lang="en-US" dirty="0" smtClean="0"/>
              <a:t>.</a:t>
            </a:r>
          </a:p>
          <a:p>
            <a:pPr lvl="0"/>
            <a:r>
              <a:rPr lang="en-US" dirty="0" smtClean="0"/>
              <a:t>Blood moves into the left lung, picks up O</a:t>
            </a:r>
            <a:r>
              <a:rPr lang="en-US" baseline="-25000" dirty="0" smtClean="0"/>
              <a:t>2</a:t>
            </a:r>
            <a:r>
              <a:rPr lang="en-US" dirty="0" smtClean="0"/>
              <a:t>, and then returns to left atrium of heart, to once again go through systemic circulation.</a:t>
            </a:r>
          </a:p>
          <a:p>
            <a:r>
              <a:rPr lang="en-US" b="1" i="1" dirty="0" smtClean="0"/>
              <a:t>Hepatic Portal Circulation:</a:t>
            </a:r>
            <a:endParaRPr lang="en-US" dirty="0" smtClean="0"/>
          </a:p>
          <a:p>
            <a:pPr lvl="0"/>
            <a:r>
              <a:rPr lang="en-US" dirty="0" smtClean="0"/>
              <a:t>Hepatic portal vein carries blood from one capillary network to another, namely from the GI to the liver. In the liver substances from the GI tract are processed before pushed out the hepatic vein into the inferior vena cava for circulation throughout the body.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31D26E4-2074-46B7-B525-B803C070DC25}" type="slidenum">
              <a:rPr lang="en-US" smtClean="0"/>
              <a:t>4</a:t>
            </a:fld>
            <a:endParaRPr lang="en-US" dirty="0"/>
          </a:p>
        </p:txBody>
      </p:sp>
    </p:spTree>
    <p:extLst>
      <p:ext uri="{BB962C8B-B14F-4D97-AF65-F5344CB8AC3E}">
        <p14:creationId xmlns:p14="http://schemas.microsoft.com/office/powerpoint/2010/main" val="16577862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produced by hypothalamus, released by posterior pituitary in response to dehydration or decreased blood volume; causes vasoconstriction to increase BP; thus ADH is known as vasopressin----YOU NEED A DRINK </a:t>
            </a:r>
          </a:p>
          <a:p>
            <a:endParaRPr lang="en-US" dirty="0"/>
          </a:p>
        </p:txBody>
      </p:sp>
      <p:sp>
        <p:nvSpPr>
          <p:cNvPr id="4" name="Slide Number Placeholder 3"/>
          <p:cNvSpPr>
            <a:spLocks noGrp="1"/>
          </p:cNvSpPr>
          <p:nvPr>
            <p:ph type="sldNum" sz="quarter" idx="10"/>
          </p:nvPr>
        </p:nvSpPr>
        <p:spPr/>
        <p:txBody>
          <a:bodyPr/>
          <a:lstStyle/>
          <a:p>
            <a:fld id="{931D26E4-2074-46B7-B525-B803C070DC25}" type="slidenum">
              <a:rPr lang="en-US" smtClean="0"/>
              <a:t>27</a:t>
            </a:fld>
            <a:endParaRPr lang="en-US" dirty="0"/>
          </a:p>
        </p:txBody>
      </p:sp>
    </p:spTree>
    <p:extLst>
      <p:ext uri="{BB962C8B-B14F-4D97-AF65-F5344CB8AC3E}">
        <p14:creationId xmlns:p14="http://schemas.microsoft.com/office/powerpoint/2010/main" val="1896569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released by cells in atria of heart; lowers BP, cause vasodilation, promotes loss of salt and water in urine, thus reducing blood volume</a:t>
            </a:r>
          </a:p>
          <a:p>
            <a:endParaRPr lang="en-US" dirty="0"/>
          </a:p>
        </p:txBody>
      </p:sp>
      <p:sp>
        <p:nvSpPr>
          <p:cNvPr id="4" name="Slide Number Placeholder 3"/>
          <p:cNvSpPr>
            <a:spLocks noGrp="1"/>
          </p:cNvSpPr>
          <p:nvPr>
            <p:ph type="sldNum" sz="quarter" idx="10"/>
          </p:nvPr>
        </p:nvSpPr>
        <p:spPr/>
        <p:txBody>
          <a:bodyPr/>
          <a:lstStyle/>
          <a:p>
            <a:fld id="{931D26E4-2074-46B7-B525-B803C070DC25}" type="slidenum">
              <a:rPr lang="en-US" smtClean="0"/>
              <a:t>28</a:t>
            </a:fld>
            <a:endParaRPr lang="en-US" dirty="0"/>
          </a:p>
        </p:txBody>
      </p:sp>
    </p:spTree>
    <p:extLst>
      <p:ext uri="{BB962C8B-B14F-4D97-AF65-F5344CB8AC3E}">
        <p14:creationId xmlns:p14="http://schemas.microsoft.com/office/powerpoint/2010/main" val="3374259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1D26E4-2074-46B7-B525-B803C070DC25}" type="slidenum">
              <a:rPr lang="en-US" smtClean="0"/>
              <a:t>6</a:t>
            </a:fld>
            <a:endParaRPr lang="en-US" dirty="0"/>
          </a:p>
        </p:txBody>
      </p:sp>
    </p:spTree>
    <p:extLst>
      <p:ext uri="{BB962C8B-B14F-4D97-AF65-F5344CB8AC3E}">
        <p14:creationId xmlns:p14="http://schemas.microsoft.com/office/powerpoint/2010/main" val="272308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1D26E4-2074-46B7-B525-B803C070DC25}" type="slidenum">
              <a:rPr lang="en-US" smtClean="0"/>
              <a:t>7</a:t>
            </a:fld>
            <a:endParaRPr lang="en-US" dirty="0"/>
          </a:p>
        </p:txBody>
      </p:sp>
    </p:spTree>
    <p:extLst>
      <p:ext uri="{BB962C8B-B14F-4D97-AF65-F5344CB8AC3E}">
        <p14:creationId xmlns:p14="http://schemas.microsoft.com/office/powerpoint/2010/main" val="1484658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050" b="1" dirty="0" smtClean="0"/>
              <a:t>Contractions of the heart</a:t>
            </a:r>
            <a:endParaRPr lang="en-US" sz="1050" dirty="0" smtClean="0"/>
          </a:p>
          <a:p>
            <a:r>
              <a:rPr lang="en-US" sz="1200" dirty="0" smtClean="0"/>
              <a:t>BP (systolic and</a:t>
            </a:r>
            <a:r>
              <a:rPr lang="en-US" sz="1200" baseline="0" dirty="0" smtClean="0"/>
              <a:t> diastolic) </a:t>
            </a:r>
            <a:r>
              <a:rPr lang="en-US" sz="1200" dirty="0" smtClean="0"/>
              <a:t>generated by contraction of heart’s ventricles and measured in millimeters of mercury (Hg)</a:t>
            </a:r>
          </a:p>
          <a:p>
            <a:endParaRPr lang="en-US" dirty="0"/>
          </a:p>
        </p:txBody>
      </p:sp>
      <p:sp>
        <p:nvSpPr>
          <p:cNvPr id="4" name="Slide Number Placeholder 3"/>
          <p:cNvSpPr>
            <a:spLocks noGrp="1"/>
          </p:cNvSpPr>
          <p:nvPr>
            <p:ph type="sldNum" sz="quarter" idx="10"/>
          </p:nvPr>
        </p:nvSpPr>
        <p:spPr/>
        <p:txBody>
          <a:bodyPr/>
          <a:lstStyle/>
          <a:p>
            <a:fld id="{931D26E4-2074-46B7-B525-B803C070DC25}" type="slidenum">
              <a:rPr lang="en-US" smtClean="0"/>
              <a:t>8</a:t>
            </a:fld>
            <a:endParaRPr lang="en-US" dirty="0"/>
          </a:p>
        </p:txBody>
      </p:sp>
    </p:spTree>
    <p:extLst>
      <p:ext uri="{BB962C8B-B14F-4D97-AF65-F5344CB8AC3E}">
        <p14:creationId xmlns:p14="http://schemas.microsoft.com/office/powerpoint/2010/main" val="2675550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3"/>
            <a:r>
              <a:rPr lang="en-US" sz="2000" dirty="0" smtClean="0"/>
              <a:t>Skeletal muscle pump_</a:t>
            </a:r>
          </a:p>
          <a:p>
            <a:r>
              <a:rPr lang="en-US" sz="2800" dirty="0" smtClean="0"/>
              <a:t>Locomotory activity promotes venous return, i.e. walking, running. Veins in legs and arms have one-way valves that direct flow away from limb to the heart. Muscles compress (contraction phase) the veins propels blood forward through distal (upper) valves. Muscles decompress (relaxation phase) proximal valves open, blood flows into and fills venous segment. Both of these work together to create enough pressure to propel blood to heart.</a:t>
            </a:r>
          </a:p>
          <a:p>
            <a:endParaRPr lang="en-US" dirty="0"/>
          </a:p>
        </p:txBody>
      </p:sp>
      <p:sp>
        <p:nvSpPr>
          <p:cNvPr id="4" name="Slide Number Placeholder 3"/>
          <p:cNvSpPr>
            <a:spLocks noGrp="1"/>
          </p:cNvSpPr>
          <p:nvPr>
            <p:ph type="sldNum" sz="quarter" idx="10"/>
          </p:nvPr>
        </p:nvSpPr>
        <p:spPr/>
        <p:txBody>
          <a:bodyPr/>
          <a:lstStyle/>
          <a:p>
            <a:fld id="{931D26E4-2074-46B7-B525-B803C070DC25}" type="slidenum">
              <a:rPr lang="en-US" smtClean="0"/>
              <a:t>9</a:t>
            </a:fld>
            <a:endParaRPr lang="en-US" dirty="0"/>
          </a:p>
        </p:txBody>
      </p:sp>
    </p:spTree>
    <p:extLst>
      <p:ext uri="{BB962C8B-B14F-4D97-AF65-F5344CB8AC3E}">
        <p14:creationId xmlns:p14="http://schemas.microsoft.com/office/powerpoint/2010/main" val="1581547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3"/>
            <a:r>
              <a:rPr lang="en-US" sz="2000" b="1" dirty="0" smtClean="0"/>
              <a:t>_</a:t>
            </a:r>
            <a:r>
              <a:rPr lang="en-US" sz="2000" dirty="0" smtClean="0"/>
              <a:t>Respiratory pump</a:t>
            </a:r>
            <a:r>
              <a:rPr lang="en-US" sz="2000" b="1" dirty="0" smtClean="0"/>
              <a:t>_</a:t>
            </a:r>
            <a:endParaRPr lang="en-US" sz="2000" dirty="0" smtClean="0"/>
          </a:p>
          <a:p>
            <a:r>
              <a:rPr lang="en-US" sz="2800" dirty="0" smtClean="0"/>
              <a:t>Also based on alternating compression and decompression of veins. You inhale, diaphragm moves downward = decrease in pressure in thoracic cavity, abdominal veins are compressed, thus blood moves from compressed abdominal veins to decompressed thoracic veins and then into right atrium of heart. You exhale; valves in veins prevent backflow of blood from thoracic to abdominal veins.</a:t>
            </a:r>
          </a:p>
          <a:p>
            <a:endParaRPr lang="en-US" dirty="0"/>
          </a:p>
        </p:txBody>
      </p:sp>
      <p:sp>
        <p:nvSpPr>
          <p:cNvPr id="4" name="Slide Number Placeholder 3"/>
          <p:cNvSpPr>
            <a:spLocks noGrp="1"/>
          </p:cNvSpPr>
          <p:nvPr>
            <p:ph type="sldNum" sz="quarter" idx="10"/>
          </p:nvPr>
        </p:nvSpPr>
        <p:spPr/>
        <p:txBody>
          <a:bodyPr/>
          <a:lstStyle/>
          <a:p>
            <a:fld id="{931D26E4-2074-46B7-B525-B803C070DC25}" type="slidenum">
              <a:rPr lang="en-US" smtClean="0"/>
              <a:t>11</a:t>
            </a:fld>
            <a:endParaRPr lang="en-US" dirty="0"/>
          </a:p>
        </p:txBody>
      </p:sp>
    </p:spTree>
    <p:extLst>
      <p:ext uri="{BB962C8B-B14F-4D97-AF65-F5344CB8AC3E}">
        <p14:creationId xmlns:p14="http://schemas.microsoft.com/office/powerpoint/2010/main" val="944516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Done thru interconnected negative feedback</a:t>
            </a:r>
            <a:r>
              <a:rPr lang="en-US" baseline="0" dirty="0" smtClean="0"/>
              <a:t> systems that control BP and blood flow by adjusting heart rate, stroke volume, vascular resistance, and blood volume</a:t>
            </a:r>
          </a:p>
          <a:p>
            <a:r>
              <a:rPr lang="en-US" baseline="0" dirty="0" smtClean="0"/>
              <a:t>CV also controls neural and hormonal negative feedback systems that regulate BP and blood flow to specific tissues</a:t>
            </a:r>
          </a:p>
          <a:p>
            <a:r>
              <a:rPr lang="en-US" baseline="0" dirty="0" smtClean="0"/>
              <a:t>INPUT: from higher brain regions; cerebral cortex, limbic system, and hypothalamus…do things like increase heart rate in coordination with nerve impulses (excited), vasodilation of blood vessels allows heat to dissipate to surface of skin</a:t>
            </a:r>
          </a:p>
          <a:p>
            <a:r>
              <a:rPr lang="en-US" baseline="0" dirty="0" smtClean="0"/>
              <a:t>Input from sensory receptors; proprioceptors </a:t>
            </a:r>
            <a:r>
              <a:rPr lang="en-US" baseline="0" dirty="0" smtClean="0">
                <a:sym typeface="Wingdings" panose="05000000000000000000" pitchFamily="2" charset="2"/>
              </a:rPr>
              <a:t> monitor movement of joints/muscles = increase in heart rate during physical activities; baroreceptors  in aorta, internal carotid arteries (neck to brain) and other large arteries of neck/chest sends impulses to regulate BP; chemoreceptors  monitor blood levels of oxygen, carbon dioxide, and hydrogen ions trigger vasoconstriction to increase pressure</a:t>
            </a:r>
          </a:p>
          <a:p>
            <a:r>
              <a:rPr lang="en-US" baseline="0" dirty="0" smtClean="0">
                <a:sym typeface="Wingdings" panose="05000000000000000000" pitchFamily="2" charset="2"/>
              </a:rPr>
              <a:t>OUTPUT: READ CHART IN PIC…</a:t>
            </a:r>
            <a:endParaRPr lang="en-US" dirty="0"/>
          </a:p>
        </p:txBody>
      </p:sp>
      <p:sp>
        <p:nvSpPr>
          <p:cNvPr id="4" name="Slide Number Placeholder 3"/>
          <p:cNvSpPr>
            <a:spLocks noGrp="1"/>
          </p:cNvSpPr>
          <p:nvPr>
            <p:ph type="sldNum" sz="quarter" idx="10"/>
          </p:nvPr>
        </p:nvSpPr>
        <p:spPr/>
        <p:txBody>
          <a:bodyPr/>
          <a:lstStyle/>
          <a:p>
            <a:fld id="{931D26E4-2074-46B7-B525-B803C070DC25}" type="slidenum">
              <a:rPr lang="en-US" smtClean="0"/>
              <a:t>19</a:t>
            </a:fld>
            <a:endParaRPr lang="en-US" dirty="0"/>
          </a:p>
        </p:txBody>
      </p:sp>
    </p:spTree>
    <p:extLst>
      <p:ext uri="{BB962C8B-B14F-4D97-AF65-F5344CB8AC3E}">
        <p14:creationId xmlns:p14="http://schemas.microsoft.com/office/powerpoint/2010/main" val="18564405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if blood volume falls or blood flow to kidneys decreases, RAA system works to raise BP through vasoconstriction and increase reabsorption of sodium and water to increase blood volume</a:t>
            </a:r>
          </a:p>
          <a:p>
            <a:endParaRPr lang="en-US" dirty="0"/>
          </a:p>
        </p:txBody>
      </p:sp>
      <p:sp>
        <p:nvSpPr>
          <p:cNvPr id="4" name="Slide Number Placeholder 3"/>
          <p:cNvSpPr>
            <a:spLocks noGrp="1"/>
          </p:cNvSpPr>
          <p:nvPr>
            <p:ph type="sldNum" sz="quarter" idx="10"/>
          </p:nvPr>
        </p:nvSpPr>
        <p:spPr/>
        <p:txBody>
          <a:bodyPr/>
          <a:lstStyle/>
          <a:p>
            <a:fld id="{931D26E4-2074-46B7-B525-B803C070DC25}" type="slidenum">
              <a:rPr lang="en-US" smtClean="0"/>
              <a:t>25</a:t>
            </a:fld>
            <a:endParaRPr lang="en-US" dirty="0"/>
          </a:p>
        </p:txBody>
      </p:sp>
    </p:spTree>
    <p:extLst>
      <p:ext uri="{BB962C8B-B14F-4D97-AF65-F5344CB8AC3E}">
        <p14:creationId xmlns:p14="http://schemas.microsoft.com/office/powerpoint/2010/main" val="1503765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respond to sympathetic stimulation, adrenal medulla releases these to increase cardiac output by increasing the rate and force of heart contractions; causes vasoconstriction</a:t>
            </a:r>
          </a:p>
          <a:p>
            <a:endParaRPr lang="en-US" dirty="0"/>
          </a:p>
        </p:txBody>
      </p:sp>
      <p:sp>
        <p:nvSpPr>
          <p:cNvPr id="4" name="Slide Number Placeholder 3"/>
          <p:cNvSpPr>
            <a:spLocks noGrp="1"/>
          </p:cNvSpPr>
          <p:nvPr>
            <p:ph type="sldNum" sz="quarter" idx="10"/>
          </p:nvPr>
        </p:nvSpPr>
        <p:spPr/>
        <p:txBody>
          <a:bodyPr/>
          <a:lstStyle/>
          <a:p>
            <a:fld id="{931D26E4-2074-46B7-B525-B803C070DC25}" type="slidenum">
              <a:rPr lang="en-US" smtClean="0"/>
              <a:t>26</a:t>
            </a:fld>
            <a:endParaRPr lang="en-US" dirty="0"/>
          </a:p>
        </p:txBody>
      </p:sp>
    </p:spTree>
    <p:extLst>
      <p:ext uri="{BB962C8B-B14F-4D97-AF65-F5344CB8AC3E}">
        <p14:creationId xmlns:p14="http://schemas.microsoft.com/office/powerpoint/2010/main" val="14038001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461A237B-E837-4E7D-A8D8-43C8FA1BDCDF}" type="datetimeFigureOut">
              <a:rPr lang="en-US" smtClean="0"/>
              <a:t>2/12/2023</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A3B95361-7941-47DF-A148-3568A13DB3EF}"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61A237B-E837-4E7D-A8D8-43C8FA1BDCDF}" type="datetimeFigureOut">
              <a:rPr lang="en-US" smtClean="0"/>
              <a:t>2/12/2023</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A3B95361-7941-47DF-A148-3568A13DB3EF}"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61A237B-E837-4E7D-A8D8-43C8FA1BDCDF}" type="datetimeFigureOut">
              <a:rPr lang="en-US" smtClean="0"/>
              <a:t>2/12/2023</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A3B95361-7941-47DF-A148-3568A13DB3EF}"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7813"/>
            <a:ext cx="8229600" cy="58531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a:xfrm>
            <a:off x="457200" y="6243638"/>
            <a:ext cx="2133600" cy="457200"/>
          </a:xfrm>
        </p:spPr>
        <p:txBody>
          <a:bodyPr/>
          <a:lstStyle>
            <a:lvl1pPr>
              <a:defRPr/>
            </a:lvl1pPr>
          </a:lstStyle>
          <a:p>
            <a:endParaRPr lang="en-US" altLang="en-US"/>
          </a:p>
        </p:txBody>
      </p:sp>
      <p:sp>
        <p:nvSpPr>
          <p:cNvPr id="4" name="Footer Placeholder 3"/>
          <p:cNvSpPr>
            <a:spLocks noGrp="1"/>
          </p:cNvSpPr>
          <p:nvPr>
            <p:ph type="ftr" sz="quarter" idx="11"/>
          </p:nvPr>
        </p:nvSpPr>
        <p:spPr>
          <a:xfrm>
            <a:off x="3124200" y="6248400"/>
            <a:ext cx="2895600" cy="457200"/>
          </a:xfrm>
        </p:spPr>
        <p:txBody>
          <a:bodyPr/>
          <a:lstStyle>
            <a:lvl1pPr>
              <a:defRPr/>
            </a:lvl1pPr>
          </a:lstStyle>
          <a:p>
            <a:r>
              <a:rPr lang="en-US" altLang="en-US"/>
              <a:t>Copyright 2009, John Wiley &amp; Sons, Inc.</a:t>
            </a:r>
          </a:p>
        </p:txBody>
      </p:sp>
      <p:sp>
        <p:nvSpPr>
          <p:cNvPr id="5" name="Slide Number Placeholder 4"/>
          <p:cNvSpPr>
            <a:spLocks noGrp="1"/>
          </p:cNvSpPr>
          <p:nvPr>
            <p:ph type="sldNum" sz="quarter" idx="12"/>
          </p:nvPr>
        </p:nvSpPr>
        <p:spPr>
          <a:xfrm>
            <a:off x="6553200" y="6243638"/>
            <a:ext cx="2133600" cy="457200"/>
          </a:xfrm>
        </p:spPr>
        <p:txBody>
          <a:bodyPr/>
          <a:lstStyle>
            <a:lvl1pPr>
              <a:defRPr/>
            </a:lvl1pPr>
          </a:lstStyle>
          <a:p>
            <a:fld id="{623FFB50-9D7E-4E9C-8A9C-1D83C46B3EB7}" type="slidenum">
              <a:rPr lang="en-US" altLang="en-US"/>
              <a:pPr/>
              <a:t>‹#›</a:t>
            </a:fld>
            <a:endParaRPr lang="en-US" altLang="en-US"/>
          </a:p>
        </p:txBody>
      </p:sp>
    </p:spTree>
    <p:extLst>
      <p:ext uri="{BB962C8B-B14F-4D97-AF65-F5344CB8AC3E}">
        <p14:creationId xmlns:p14="http://schemas.microsoft.com/office/powerpoint/2010/main" val="3782595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61A237B-E837-4E7D-A8D8-43C8FA1BDCDF}" type="datetimeFigureOut">
              <a:rPr lang="en-US" smtClean="0"/>
              <a:t>2/12/2023</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A3B95361-7941-47DF-A148-3568A13DB3EF}" type="slidenum">
              <a:rPr lang="en-US" smtClean="0"/>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61A237B-E837-4E7D-A8D8-43C8FA1BDCDF}" type="datetimeFigureOut">
              <a:rPr lang="en-US" smtClean="0"/>
              <a:t>2/12/2023</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A3B95361-7941-47DF-A148-3568A13DB3EF}" type="slidenum">
              <a:rPr lang="en-US" smtClean="0"/>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61A237B-E837-4E7D-A8D8-43C8FA1BDCDF}" type="datetimeFigureOut">
              <a:rPr lang="en-US" smtClean="0"/>
              <a:t>2/12/2023</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A3B95361-7941-47DF-A148-3568A13DB3EF}" type="slidenum">
              <a:rPr lang="en-US" smtClean="0"/>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61A237B-E837-4E7D-A8D8-43C8FA1BDCDF}" type="datetimeFigureOut">
              <a:rPr lang="en-US" smtClean="0"/>
              <a:t>2/12/2023</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A3B95361-7941-47DF-A148-3568A13DB3EF}"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461A237B-E837-4E7D-A8D8-43C8FA1BDCDF}" type="datetimeFigureOut">
              <a:rPr lang="en-US" smtClean="0"/>
              <a:t>2/12/2023</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A3B95361-7941-47DF-A148-3568A13DB3EF}" type="slidenum">
              <a:rPr lang="en-US" smtClean="0"/>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61A237B-E837-4E7D-A8D8-43C8FA1BDCDF}" type="datetimeFigureOut">
              <a:rPr lang="en-US" smtClean="0"/>
              <a:t>2/12/2023</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A3B95361-7941-47DF-A148-3568A13DB3EF}"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461A237B-E837-4E7D-A8D8-43C8FA1BDCDF}" type="datetimeFigureOut">
              <a:rPr lang="en-US" smtClean="0"/>
              <a:t>2/12/2023</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A3B95361-7941-47DF-A148-3568A13DB3EF}"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461A237B-E837-4E7D-A8D8-43C8FA1BDCDF}" type="datetimeFigureOut">
              <a:rPr lang="en-US" smtClean="0"/>
              <a:t>2/12/2023</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A3B95361-7941-47DF-A148-3568A13DB3EF}" type="slidenum">
              <a:rPr lang="en-US" smtClean="0"/>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61A237B-E837-4E7D-A8D8-43C8FA1BDCDF}" type="datetimeFigureOut">
              <a:rPr lang="en-US" smtClean="0"/>
              <a:t>2/12/2023</a:t>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3B95361-7941-47DF-A148-3568A13DB3EF}"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lfredjuma2015@yahoo.com"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2"/>
          </p:nvPr>
        </p:nvSpPr>
        <p:spPr>
          <a:xfrm>
            <a:off x="6057900" y="5543550"/>
            <a:ext cx="1428750" cy="342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1pPr>
            <a:lvl2pPr marL="557213" indent="-214313">
              <a:spcBef>
                <a:spcPct val="20000"/>
              </a:spcBef>
              <a:buClr>
                <a:schemeClr val="hlink"/>
              </a:buClr>
              <a:buSzPct val="55000"/>
              <a:buFont typeface="Wingdings" panose="05000000000000000000" pitchFamily="2" charset="2"/>
              <a:buChar char="n"/>
              <a:defRPr sz="2100">
                <a:solidFill>
                  <a:schemeClr val="tx1"/>
                </a:solidFill>
                <a:latin typeface="Tahoma" panose="020B0604030504040204" pitchFamily="34" charset="0"/>
                <a:cs typeface="Times New Roman" panose="02020603050405020304" pitchFamily="18" charset="0"/>
              </a:defRPr>
            </a:lvl2pPr>
            <a:lvl3pPr marL="857250" indent="-171450">
              <a:spcBef>
                <a:spcPct val="20000"/>
              </a:spcBef>
              <a:buClr>
                <a:schemeClr val="folHlink"/>
              </a:buClr>
              <a:buSzPct val="50000"/>
              <a:buFont typeface="Wingdings" panose="05000000000000000000" pitchFamily="2" charset="2"/>
              <a:buChar char="n"/>
              <a:defRPr sz="1800">
                <a:solidFill>
                  <a:schemeClr val="tx1"/>
                </a:solidFill>
                <a:latin typeface="Tahoma" panose="020B0604030504040204" pitchFamily="34" charset="0"/>
                <a:cs typeface="Times New Roman" panose="02020603050405020304" pitchFamily="18" charset="0"/>
              </a:defRPr>
            </a:lvl3pPr>
            <a:lvl4pPr marL="1200150" indent="-171450">
              <a:spcBef>
                <a:spcPct val="20000"/>
              </a:spcBef>
              <a:buClr>
                <a:schemeClr val="accent2"/>
              </a:buClr>
              <a:buSzPct val="55000"/>
              <a:buFont typeface="Wingdings" panose="05000000000000000000" pitchFamily="2" charset="2"/>
              <a:buChar char="n"/>
              <a:defRPr sz="1500">
                <a:solidFill>
                  <a:schemeClr val="tx1"/>
                </a:solidFill>
                <a:latin typeface="Tahoma" panose="020B0604030504040204" pitchFamily="34" charset="0"/>
                <a:cs typeface="Times New Roman" panose="02020603050405020304" pitchFamily="18" charset="0"/>
              </a:defRPr>
            </a:lvl4pPr>
            <a:lvl5pPr marL="1543050" indent="-171450">
              <a:spcBef>
                <a:spcPct val="20000"/>
              </a:spcBef>
              <a:buClr>
                <a:schemeClr val="accent1"/>
              </a:buClr>
              <a:buSzPct val="50000"/>
              <a:buFont typeface="Wingdings" panose="05000000000000000000" pitchFamily="2" charset="2"/>
              <a:buChar char="n"/>
              <a:defRPr sz="1500">
                <a:solidFill>
                  <a:schemeClr val="tx1"/>
                </a:solidFill>
                <a:latin typeface="Tahoma" panose="020B0604030504040204" pitchFamily="34" charset="0"/>
                <a:cs typeface="Times New Roman" panose="02020603050405020304" pitchFamily="18" charset="0"/>
              </a:defRPr>
            </a:lvl5pPr>
            <a:lvl6pPr marL="18859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cs typeface="Times New Roman" panose="02020603050405020304" pitchFamily="18" charset="0"/>
              </a:defRPr>
            </a:lvl6pPr>
            <a:lvl7pPr marL="22288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cs typeface="Times New Roman" panose="02020603050405020304" pitchFamily="18" charset="0"/>
              </a:defRPr>
            </a:lvl7pPr>
            <a:lvl8pPr marL="25717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cs typeface="Times New Roman" panose="02020603050405020304" pitchFamily="18" charset="0"/>
              </a:defRPr>
            </a:lvl8pPr>
            <a:lvl9pPr marL="29146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cs typeface="Times New Roman" panose="02020603050405020304" pitchFamily="18" charset="0"/>
              </a:defRPr>
            </a:lvl9pPr>
          </a:lstStyle>
          <a:p>
            <a:pPr algn="l">
              <a:spcBef>
                <a:spcPct val="0"/>
              </a:spcBef>
              <a:buClrTx/>
              <a:buSzTx/>
              <a:buFontTx/>
              <a:buNone/>
            </a:pPr>
            <a:fld id="{26298CB3-FB8F-41B7-9E75-A5D6EAD2E7BC}" type="slidenum">
              <a:rPr lang="en-US" altLang="zh-CN" sz="1050">
                <a:latin typeface="Arial Black" panose="020B0A04020102020204" pitchFamily="34" charset="0"/>
                <a:ea typeface="宋体" panose="02010600030101010101" pitchFamily="2" charset="-122"/>
              </a:rPr>
              <a:pPr algn="l">
                <a:spcBef>
                  <a:spcPct val="0"/>
                </a:spcBef>
                <a:buClrTx/>
                <a:buSzTx/>
                <a:buFontTx/>
                <a:buNone/>
              </a:pPr>
              <a:t>1</a:t>
            </a:fld>
            <a:endParaRPr lang="en-US" altLang="zh-CN" sz="1050">
              <a:latin typeface="Arial Black" panose="020B0A04020102020204" pitchFamily="34" charset="0"/>
              <a:ea typeface="宋体" panose="02010600030101010101" pitchFamily="2" charset="-122"/>
            </a:endParaRPr>
          </a:p>
        </p:txBody>
      </p:sp>
      <p:sp>
        <p:nvSpPr>
          <p:cNvPr id="5123" name="Text Box 4"/>
          <p:cNvSpPr txBox="1">
            <a:spLocks noChangeArrowheads="1"/>
          </p:cNvSpPr>
          <p:nvPr/>
        </p:nvSpPr>
        <p:spPr bwMode="auto">
          <a:xfrm>
            <a:off x="1371600" y="1052513"/>
            <a:ext cx="6143625" cy="3554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algn="ctr" eaLnBrk="1" hangingPunct="1">
              <a:spcBef>
                <a:spcPct val="50000"/>
              </a:spcBef>
              <a:buClrTx/>
              <a:buSzTx/>
              <a:buFontTx/>
              <a:buNone/>
            </a:pPr>
            <a:r>
              <a:rPr kumimoji="1" lang="en-US" altLang="zh-CN" sz="2700" dirty="0">
                <a:latin typeface="Times New Roman" panose="02020603050405020304" pitchFamily="18" charset="0"/>
                <a:ea typeface="宋体" panose="02010600030101010101" pitchFamily="2" charset="-122"/>
              </a:rPr>
              <a:t>MKU</a:t>
            </a:r>
          </a:p>
          <a:p>
            <a:pPr algn="ctr" eaLnBrk="1" hangingPunct="1">
              <a:spcBef>
                <a:spcPct val="50000"/>
              </a:spcBef>
              <a:buClrTx/>
              <a:buSzTx/>
              <a:buFontTx/>
              <a:buNone/>
            </a:pPr>
            <a:r>
              <a:rPr kumimoji="1" lang="en-US" altLang="zh-CN" sz="2700" dirty="0">
                <a:latin typeface="Times New Roman" panose="02020603050405020304" pitchFamily="18" charset="0"/>
                <a:ea typeface="宋体" panose="02010600030101010101" pitchFamily="2" charset="-122"/>
              </a:rPr>
              <a:t>School of Medicine</a:t>
            </a:r>
          </a:p>
          <a:p>
            <a:pPr algn="ctr" eaLnBrk="1" hangingPunct="1">
              <a:spcBef>
                <a:spcPct val="50000"/>
              </a:spcBef>
              <a:buClrTx/>
              <a:buSzTx/>
              <a:buFontTx/>
              <a:buNone/>
            </a:pPr>
            <a:r>
              <a:rPr kumimoji="1" lang="en-US" altLang="zh-CN" sz="2400" dirty="0">
                <a:latin typeface="Times New Roman" panose="02020603050405020304" pitchFamily="18" charset="0"/>
                <a:ea typeface="宋体" panose="02010600030101010101" pitchFamily="2" charset="-122"/>
              </a:rPr>
              <a:t>MBMP 1323 : Cardiovascular Physiology </a:t>
            </a:r>
            <a:r>
              <a:rPr kumimoji="1" lang="en-US" altLang="zh-CN" sz="2400" dirty="0" smtClean="0">
                <a:latin typeface="Times New Roman" panose="02020603050405020304" pitchFamily="18" charset="0"/>
                <a:ea typeface="宋体" panose="02010600030101010101" pitchFamily="2" charset="-122"/>
              </a:rPr>
              <a:t>II </a:t>
            </a:r>
            <a:endParaRPr kumimoji="1" lang="en-US" altLang="zh-CN" sz="2400" dirty="0">
              <a:latin typeface="Times New Roman" panose="02020603050405020304" pitchFamily="18" charset="0"/>
              <a:ea typeface="宋体" panose="02010600030101010101" pitchFamily="2" charset="-122"/>
            </a:endParaRPr>
          </a:p>
          <a:p>
            <a:pPr algn="ctr" eaLnBrk="1" hangingPunct="1">
              <a:spcBef>
                <a:spcPct val="50000"/>
              </a:spcBef>
              <a:buClrTx/>
              <a:buSzTx/>
              <a:buFontTx/>
              <a:buNone/>
            </a:pPr>
            <a:r>
              <a:rPr kumimoji="1" lang="en-US" altLang="zh-CN" sz="2700" dirty="0">
                <a:latin typeface="Times New Roman" panose="02020603050405020304" pitchFamily="18" charset="0"/>
                <a:ea typeface="宋体" panose="02010600030101010101" pitchFamily="2" charset="-122"/>
              </a:rPr>
              <a:t>Topic: </a:t>
            </a:r>
            <a:r>
              <a:rPr kumimoji="1" lang="en-US" altLang="zh-CN" sz="2700" dirty="0" smtClean="0">
                <a:latin typeface="Times New Roman" panose="02020603050405020304" pitchFamily="18" charset="0"/>
                <a:ea typeface="宋体" panose="02010600030101010101" pitchFamily="2" charset="-122"/>
              </a:rPr>
              <a:t>Blood flow &amp; Hemodynamics</a:t>
            </a:r>
          </a:p>
          <a:p>
            <a:pPr algn="ctr" eaLnBrk="1" hangingPunct="1">
              <a:spcBef>
                <a:spcPct val="50000"/>
              </a:spcBef>
              <a:buClrTx/>
              <a:buSzTx/>
              <a:buFontTx/>
              <a:buNone/>
            </a:pPr>
            <a:r>
              <a:rPr kumimoji="1" lang="en-US" altLang="zh-CN" sz="2700" dirty="0" smtClean="0">
                <a:latin typeface="Times New Roman" panose="02020603050405020304" pitchFamily="18" charset="0"/>
                <a:ea typeface="宋体" panose="02010600030101010101" pitchFamily="2" charset="-122"/>
              </a:rPr>
              <a:t>By J. Alfred, BSc, MSc, MA, PhD cont.</a:t>
            </a:r>
          </a:p>
          <a:p>
            <a:pPr algn="ctr" eaLnBrk="1" hangingPunct="1">
              <a:spcBef>
                <a:spcPct val="50000"/>
              </a:spcBef>
              <a:buClrTx/>
              <a:buSzTx/>
              <a:buFontTx/>
              <a:buNone/>
            </a:pPr>
            <a:r>
              <a:rPr kumimoji="1" lang="en-US" altLang="zh-CN" sz="2700" dirty="0" smtClean="0">
                <a:solidFill>
                  <a:srgbClr val="FF0000"/>
                </a:solidFill>
                <a:latin typeface="Times New Roman" panose="02020603050405020304" pitchFamily="18" charset="0"/>
                <a:ea typeface="宋体" panose="02010600030101010101" pitchFamily="2" charset="-122"/>
              </a:rPr>
              <a:t>Email</a:t>
            </a:r>
            <a:r>
              <a:rPr kumimoji="1" lang="en-US" altLang="zh-CN" sz="2700" dirty="0">
                <a:solidFill>
                  <a:srgbClr val="FF0000"/>
                </a:solidFill>
                <a:latin typeface="Times New Roman" panose="02020603050405020304" pitchFamily="18" charset="0"/>
                <a:ea typeface="宋体" panose="02010600030101010101" pitchFamily="2" charset="-122"/>
              </a:rPr>
              <a:t>: </a:t>
            </a:r>
            <a:r>
              <a:rPr kumimoji="1" lang="en-US" altLang="zh-CN" sz="2700" dirty="0">
                <a:solidFill>
                  <a:srgbClr val="FF0000"/>
                </a:solidFill>
                <a:latin typeface="Times New Roman" panose="02020603050405020304" pitchFamily="18" charset="0"/>
                <a:ea typeface="宋体" panose="02010600030101010101" pitchFamily="2" charset="-122"/>
                <a:hlinkClick r:id="rId2"/>
              </a:rPr>
              <a:t>alfredjuma2015@yahoo.com</a:t>
            </a:r>
            <a:r>
              <a:rPr kumimoji="1" lang="en-US" altLang="zh-CN" sz="2700" dirty="0">
                <a:solidFill>
                  <a:srgbClr val="FF0000"/>
                </a:solidFill>
                <a:latin typeface="Times New Roman" panose="02020603050405020304" pitchFamily="18" charset="0"/>
                <a:ea typeface="宋体" panose="02010600030101010101" pitchFamily="2" charset="-122"/>
              </a:rPr>
              <a:t> </a:t>
            </a:r>
          </a:p>
        </p:txBody>
      </p:sp>
    </p:spTree>
    <p:extLst>
      <p:ext uri="{BB962C8B-B14F-4D97-AF65-F5344CB8AC3E}">
        <p14:creationId xmlns:p14="http://schemas.microsoft.com/office/powerpoint/2010/main" val="20539476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1978" name="Group 10"/>
          <p:cNvGrpSpPr>
            <a:grpSpLocks/>
          </p:cNvGrpSpPr>
          <p:nvPr/>
        </p:nvGrpSpPr>
        <p:grpSpPr bwMode="auto">
          <a:xfrm>
            <a:off x="760413" y="-9525"/>
            <a:ext cx="7570787" cy="6786563"/>
            <a:chOff x="479" y="-6"/>
            <a:chExt cx="4769" cy="4275"/>
          </a:xfrm>
        </p:grpSpPr>
        <p:pic>
          <p:nvPicPr>
            <p:cNvPr id="211972" name="Picture 4" descr="pap12e_21_09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8" y="-6"/>
              <a:ext cx="4290" cy="4115"/>
            </a:xfrm>
            <a:prstGeom prst="rect">
              <a:avLst/>
            </a:prstGeom>
            <a:noFill/>
            <a:extLst>
              <a:ext uri="{909E8E84-426E-40DD-AFC4-6F175D3DCCD1}">
                <a14:hiddenFill xmlns:a14="http://schemas.microsoft.com/office/drawing/2010/main">
                  <a:solidFill>
                    <a:srgbClr val="FFFFFF"/>
                  </a:solidFill>
                </a14:hiddenFill>
              </a:ext>
            </a:extLst>
          </p:spPr>
        </p:pic>
        <p:sp>
          <p:nvSpPr>
            <p:cNvPr id="211973" name="Line 5"/>
            <p:cNvSpPr>
              <a:spLocks noChangeShapeType="1"/>
            </p:cNvSpPr>
            <p:nvPr/>
          </p:nvSpPr>
          <p:spPr bwMode="auto">
            <a:xfrm flipH="1">
              <a:off x="1044" y="1918"/>
              <a:ext cx="560"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974" name="Line 6"/>
            <p:cNvSpPr>
              <a:spLocks noChangeShapeType="1"/>
            </p:cNvSpPr>
            <p:nvPr/>
          </p:nvSpPr>
          <p:spPr bwMode="auto">
            <a:xfrm flipH="1">
              <a:off x="869" y="2920"/>
              <a:ext cx="745"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975" name="Rectangle 7"/>
            <p:cNvSpPr>
              <a:spLocks noChangeArrowheads="1"/>
            </p:cNvSpPr>
            <p:nvPr/>
          </p:nvSpPr>
          <p:spPr bwMode="auto">
            <a:xfrm>
              <a:off x="479" y="1841"/>
              <a:ext cx="541"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b="1">
                  <a:solidFill>
                    <a:srgbClr val="000000"/>
                  </a:solidFill>
                  <a:ea typeface="ＭＳ Ｐゴシック" panose="020B0600070205080204" pitchFamily="34" charset="-128"/>
                </a:rPr>
                <a:t>Proximal</a:t>
              </a:r>
            </a:p>
            <a:p>
              <a:pPr eaLnBrk="0" hangingPunct="0"/>
              <a:r>
                <a:rPr lang="en-US" altLang="en-US" sz="1600" b="1">
                  <a:solidFill>
                    <a:srgbClr val="000000"/>
                  </a:solidFill>
                  <a:ea typeface="ＭＳ Ｐゴシック" panose="020B0600070205080204" pitchFamily="34" charset="-128"/>
                </a:rPr>
                <a:t>valve</a:t>
              </a:r>
              <a:endParaRPr lang="en-US" altLang="en-US" sz="1600" b="1">
                <a:ea typeface="ＭＳ Ｐゴシック" panose="020B0600070205080204" pitchFamily="34" charset="-128"/>
              </a:endParaRPr>
            </a:p>
          </p:txBody>
        </p:sp>
        <p:sp>
          <p:nvSpPr>
            <p:cNvPr id="211976" name="Rectangle 8"/>
            <p:cNvSpPr>
              <a:spLocks noChangeArrowheads="1"/>
            </p:cNvSpPr>
            <p:nvPr/>
          </p:nvSpPr>
          <p:spPr bwMode="auto">
            <a:xfrm>
              <a:off x="479" y="2835"/>
              <a:ext cx="349"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b="1">
                  <a:solidFill>
                    <a:srgbClr val="000000"/>
                  </a:solidFill>
                  <a:ea typeface="ＭＳ Ｐゴシック" panose="020B0600070205080204" pitchFamily="34" charset="-128"/>
                </a:rPr>
                <a:t>Distal</a:t>
              </a:r>
            </a:p>
            <a:p>
              <a:pPr eaLnBrk="0" hangingPunct="0"/>
              <a:r>
                <a:rPr lang="en-US" altLang="en-US" sz="1600" b="1">
                  <a:solidFill>
                    <a:srgbClr val="000000"/>
                  </a:solidFill>
                  <a:ea typeface="ＭＳ Ｐゴシック" panose="020B0600070205080204" pitchFamily="34" charset="-128"/>
                </a:rPr>
                <a:t>valve</a:t>
              </a:r>
              <a:endParaRPr lang="en-US" altLang="en-US" sz="1600" b="1">
                <a:ea typeface="ＭＳ Ｐゴシック" panose="020B0600070205080204" pitchFamily="34" charset="-128"/>
              </a:endParaRPr>
            </a:p>
          </p:txBody>
        </p:sp>
        <p:sp>
          <p:nvSpPr>
            <p:cNvPr id="211977" name="Oval 9"/>
            <p:cNvSpPr>
              <a:spLocks noChangeArrowheads="1"/>
            </p:cNvSpPr>
            <p:nvPr/>
          </p:nvSpPr>
          <p:spPr bwMode="auto">
            <a:xfrm>
              <a:off x="1659" y="4091"/>
              <a:ext cx="178" cy="178"/>
            </a:xfrm>
            <a:prstGeom prst="ellipse">
              <a:avLst/>
            </a:prstGeom>
            <a:solidFill>
              <a:srgbClr val="0380B7"/>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eaLnBrk="0" hangingPunct="0"/>
              <a:r>
                <a:rPr lang="en-US" altLang="en-US" sz="1600" b="1">
                  <a:solidFill>
                    <a:schemeClr val="bg1"/>
                  </a:solidFill>
                  <a:ea typeface="ＭＳ Ｐゴシック" panose="020B0600070205080204" pitchFamily="34" charset="-128"/>
                </a:rPr>
                <a:t>1</a:t>
              </a:r>
            </a:p>
          </p:txBody>
        </p:sp>
      </p:grpSp>
      <p:grpSp>
        <p:nvGrpSpPr>
          <p:cNvPr id="211986" name="Group 18"/>
          <p:cNvGrpSpPr>
            <a:grpSpLocks/>
          </p:cNvGrpSpPr>
          <p:nvPr/>
        </p:nvGrpSpPr>
        <p:grpSpPr bwMode="auto">
          <a:xfrm>
            <a:off x="760413" y="4763"/>
            <a:ext cx="7566025" cy="6772275"/>
            <a:chOff x="479" y="3"/>
            <a:chExt cx="4766" cy="4266"/>
          </a:xfrm>
        </p:grpSpPr>
        <p:pic>
          <p:nvPicPr>
            <p:cNvPr id="211979" name="Picture 11" descr="pap12e_21_09_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 y="3"/>
              <a:ext cx="4284" cy="4109"/>
            </a:xfrm>
            <a:prstGeom prst="rect">
              <a:avLst/>
            </a:prstGeom>
            <a:noFill/>
            <a:extLst>
              <a:ext uri="{909E8E84-426E-40DD-AFC4-6F175D3DCCD1}">
                <a14:hiddenFill xmlns:a14="http://schemas.microsoft.com/office/drawing/2010/main">
                  <a:solidFill>
                    <a:srgbClr val="FFFFFF"/>
                  </a:solidFill>
                </a14:hiddenFill>
              </a:ext>
            </a:extLst>
          </p:spPr>
        </p:pic>
        <p:sp>
          <p:nvSpPr>
            <p:cNvPr id="211980" name="Line 12"/>
            <p:cNvSpPr>
              <a:spLocks noChangeShapeType="1"/>
            </p:cNvSpPr>
            <p:nvPr/>
          </p:nvSpPr>
          <p:spPr bwMode="auto">
            <a:xfrm flipH="1">
              <a:off x="1044" y="1918"/>
              <a:ext cx="560"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981" name="Line 13"/>
            <p:cNvSpPr>
              <a:spLocks noChangeShapeType="1"/>
            </p:cNvSpPr>
            <p:nvPr/>
          </p:nvSpPr>
          <p:spPr bwMode="auto">
            <a:xfrm flipH="1">
              <a:off x="869" y="2920"/>
              <a:ext cx="745"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982" name="Rectangle 14"/>
            <p:cNvSpPr>
              <a:spLocks noChangeArrowheads="1"/>
            </p:cNvSpPr>
            <p:nvPr/>
          </p:nvSpPr>
          <p:spPr bwMode="auto">
            <a:xfrm>
              <a:off x="479" y="1841"/>
              <a:ext cx="541"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b="1">
                  <a:solidFill>
                    <a:srgbClr val="000000"/>
                  </a:solidFill>
                  <a:ea typeface="ＭＳ Ｐゴシック" panose="020B0600070205080204" pitchFamily="34" charset="-128"/>
                </a:rPr>
                <a:t>Proximal</a:t>
              </a:r>
            </a:p>
            <a:p>
              <a:pPr eaLnBrk="0" hangingPunct="0"/>
              <a:r>
                <a:rPr lang="en-US" altLang="en-US" sz="1600" b="1">
                  <a:solidFill>
                    <a:srgbClr val="000000"/>
                  </a:solidFill>
                  <a:ea typeface="ＭＳ Ｐゴシック" panose="020B0600070205080204" pitchFamily="34" charset="-128"/>
                </a:rPr>
                <a:t>valve</a:t>
              </a:r>
              <a:endParaRPr lang="en-US" altLang="en-US" sz="1600" b="1">
                <a:ea typeface="ＭＳ Ｐゴシック" panose="020B0600070205080204" pitchFamily="34" charset="-128"/>
              </a:endParaRPr>
            </a:p>
          </p:txBody>
        </p:sp>
        <p:sp>
          <p:nvSpPr>
            <p:cNvPr id="211983" name="Rectangle 15"/>
            <p:cNvSpPr>
              <a:spLocks noChangeArrowheads="1"/>
            </p:cNvSpPr>
            <p:nvPr/>
          </p:nvSpPr>
          <p:spPr bwMode="auto">
            <a:xfrm>
              <a:off x="479" y="2835"/>
              <a:ext cx="349"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b="1">
                  <a:solidFill>
                    <a:srgbClr val="000000"/>
                  </a:solidFill>
                  <a:ea typeface="ＭＳ Ｐゴシック" panose="020B0600070205080204" pitchFamily="34" charset="-128"/>
                </a:rPr>
                <a:t>Distal</a:t>
              </a:r>
            </a:p>
            <a:p>
              <a:pPr eaLnBrk="0" hangingPunct="0"/>
              <a:r>
                <a:rPr lang="en-US" altLang="en-US" sz="1600" b="1">
                  <a:solidFill>
                    <a:srgbClr val="000000"/>
                  </a:solidFill>
                  <a:ea typeface="ＭＳ Ｐゴシック" panose="020B0600070205080204" pitchFamily="34" charset="-128"/>
                </a:rPr>
                <a:t>valve</a:t>
              </a:r>
              <a:endParaRPr lang="en-US" altLang="en-US" sz="1600" b="1">
                <a:ea typeface="ＭＳ Ｐゴシック" panose="020B0600070205080204" pitchFamily="34" charset="-128"/>
              </a:endParaRPr>
            </a:p>
          </p:txBody>
        </p:sp>
        <p:sp>
          <p:nvSpPr>
            <p:cNvPr id="211984" name="Oval 16"/>
            <p:cNvSpPr>
              <a:spLocks noChangeArrowheads="1"/>
            </p:cNvSpPr>
            <p:nvPr/>
          </p:nvSpPr>
          <p:spPr bwMode="auto">
            <a:xfrm>
              <a:off x="1659" y="4091"/>
              <a:ext cx="178" cy="178"/>
            </a:xfrm>
            <a:prstGeom prst="ellipse">
              <a:avLst/>
            </a:prstGeom>
            <a:solidFill>
              <a:srgbClr val="0380B7"/>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eaLnBrk="0" hangingPunct="0"/>
              <a:r>
                <a:rPr lang="en-US" altLang="en-US" sz="1600" b="1">
                  <a:solidFill>
                    <a:schemeClr val="bg1"/>
                  </a:solidFill>
                  <a:ea typeface="ＭＳ Ｐゴシック" panose="020B0600070205080204" pitchFamily="34" charset="-128"/>
                </a:rPr>
                <a:t>1</a:t>
              </a:r>
            </a:p>
          </p:txBody>
        </p:sp>
        <p:sp>
          <p:nvSpPr>
            <p:cNvPr id="211985" name="Oval 17"/>
            <p:cNvSpPr>
              <a:spLocks noChangeArrowheads="1"/>
            </p:cNvSpPr>
            <p:nvPr/>
          </p:nvSpPr>
          <p:spPr bwMode="auto">
            <a:xfrm>
              <a:off x="2848" y="4091"/>
              <a:ext cx="178" cy="178"/>
            </a:xfrm>
            <a:prstGeom prst="ellipse">
              <a:avLst/>
            </a:prstGeom>
            <a:solidFill>
              <a:srgbClr val="0380B7"/>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eaLnBrk="0" hangingPunct="0"/>
              <a:r>
                <a:rPr lang="en-US" altLang="en-US" sz="1600" b="1">
                  <a:solidFill>
                    <a:schemeClr val="bg1"/>
                  </a:solidFill>
                  <a:ea typeface="ＭＳ Ｐゴシック" panose="020B0600070205080204" pitchFamily="34" charset="-128"/>
                </a:rPr>
                <a:t>2</a:t>
              </a:r>
            </a:p>
          </p:txBody>
        </p:sp>
      </p:grpSp>
      <p:grpSp>
        <p:nvGrpSpPr>
          <p:cNvPr id="211995" name="Group 27"/>
          <p:cNvGrpSpPr>
            <a:grpSpLocks/>
          </p:cNvGrpSpPr>
          <p:nvPr/>
        </p:nvGrpSpPr>
        <p:grpSpPr bwMode="auto">
          <a:xfrm>
            <a:off x="760413" y="0"/>
            <a:ext cx="7575550" cy="6777038"/>
            <a:chOff x="479" y="0"/>
            <a:chExt cx="4772" cy="4269"/>
          </a:xfrm>
        </p:grpSpPr>
        <p:pic>
          <p:nvPicPr>
            <p:cNvPr id="211987" name="Picture 19" descr="pap12e_21_09_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3" y="0"/>
              <a:ext cx="4288" cy="4113"/>
            </a:xfrm>
            <a:prstGeom prst="rect">
              <a:avLst/>
            </a:prstGeom>
            <a:noFill/>
            <a:extLst>
              <a:ext uri="{909E8E84-426E-40DD-AFC4-6F175D3DCCD1}">
                <a14:hiddenFill xmlns:a14="http://schemas.microsoft.com/office/drawing/2010/main">
                  <a:solidFill>
                    <a:srgbClr val="FFFFFF"/>
                  </a:solidFill>
                </a14:hiddenFill>
              </a:ext>
            </a:extLst>
          </p:spPr>
        </p:pic>
        <p:sp>
          <p:nvSpPr>
            <p:cNvPr id="211988" name="Line 20"/>
            <p:cNvSpPr>
              <a:spLocks noChangeShapeType="1"/>
            </p:cNvSpPr>
            <p:nvPr/>
          </p:nvSpPr>
          <p:spPr bwMode="auto">
            <a:xfrm flipH="1">
              <a:off x="1044" y="1918"/>
              <a:ext cx="560"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989" name="Line 21"/>
            <p:cNvSpPr>
              <a:spLocks noChangeShapeType="1"/>
            </p:cNvSpPr>
            <p:nvPr/>
          </p:nvSpPr>
          <p:spPr bwMode="auto">
            <a:xfrm flipH="1">
              <a:off x="869" y="2920"/>
              <a:ext cx="745"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990" name="Rectangle 22"/>
            <p:cNvSpPr>
              <a:spLocks noChangeArrowheads="1"/>
            </p:cNvSpPr>
            <p:nvPr/>
          </p:nvSpPr>
          <p:spPr bwMode="auto">
            <a:xfrm>
              <a:off x="479" y="1841"/>
              <a:ext cx="541"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b="1">
                  <a:solidFill>
                    <a:srgbClr val="000000"/>
                  </a:solidFill>
                  <a:ea typeface="ＭＳ Ｐゴシック" panose="020B0600070205080204" pitchFamily="34" charset="-128"/>
                </a:rPr>
                <a:t>Proximal</a:t>
              </a:r>
            </a:p>
            <a:p>
              <a:pPr eaLnBrk="0" hangingPunct="0"/>
              <a:r>
                <a:rPr lang="en-US" altLang="en-US" sz="1600" b="1">
                  <a:solidFill>
                    <a:srgbClr val="000000"/>
                  </a:solidFill>
                  <a:ea typeface="ＭＳ Ｐゴシック" panose="020B0600070205080204" pitchFamily="34" charset="-128"/>
                </a:rPr>
                <a:t>valve</a:t>
              </a:r>
              <a:endParaRPr lang="en-US" altLang="en-US" sz="1600" b="1">
                <a:ea typeface="ＭＳ Ｐゴシック" panose="020B0600070205080204" pitchFamily="34" charset="-128"/>
              </a:endParaRPr>
            </a:p>
          </p:txBody>
        </p:sp>
        <p:sp>
          <p:nvSpPr>
            <p:cNvPr id="211991" name="Rectangle 23"/>
            <p:cNvSpPr>
              <a:spLocks noChangeArrowheads="1"/>
            </p:cNvSpPr>
            <p:nvPr/>
          </p:nvSpPr>
          <p:spPr bwMode="auto">
            <a:xfrm>
              <a:off x="479" y="2835"/>
              <a:ext cx="349"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600" b="1">
                  <a:solidFill>
                    <a:srgbClr val="000000"/>
                  </a:solidFill>
                  <a:ea typeface="ＭＳ Ｐゴシック" panose="020B0600070205080204" pitchFamily="34" charset="-128"/>
                </a:rPr>
                <a:t>Distal</a:t>
              </a:r>
            </a:p>
            <a:p>
              <a:pPr eaLnBrk="0" hangingPunct="0"/>
              <a:r>
                <a:rPr lang="en-US" altLang="en-US" sz="1600" b="1">
                  <a:solidFill>
                    <a:srgbClr val="000000"/>
                  </a:solidFill>
                  <a:ea typeface="ＭＳ Ｐゴシック" panose="020B0600070205080204" pitchFamily="34" charset="-128"/>
                </a:rPr>
                <a:t>valve</a:t>
              </a:r>
              <a:endParaRPr lang="en-US" altLang="en-US" sz="1600" b="1">
                <a:ea typeface="ＭＳ Ｐゴシック" panose="020B0600070205080204" pitchFamily="34" charset="-128"/>
              </a:endParaRPr>
            </a:p>
          </p:txBody>
        </p:sp>
        <p:sp>
          <p:nvSpPr>
            <p:cNvPr id="211992" name="Oval 24"/>
            <p:cNvSpPr>
              <a:spLocks noChangeArrowheads="1"/>
            </p:cNvSpPr>
            <p:nvPr/>
          </p:nvSpPr>
          <p:spPr bwMode="auto">
            <a:xfrm>
              <a:off x="1659" y="4091"/>
              <a:ext cx="178" cy="178"/>
            </a:xfrm>
            <a:prstGeom prst="ellipse">
              <a:avLst/>
            </a:prstGeom>
            <a:solidFill>
              <a:srgbClr val="0380B7"/>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eaLnBrk="0" hangingPunct="0"/>
              <a:r>
                <a:rPr lang="en-US" altLang="en-US" sz="1600" b="1">
                  <a:solidFill>
                    <a:schemeClr val="bg1"/>
                  </a:solidFill>
                  <a:ea typeface="ＭＳ Ｐゴシック" panose="020B0600070205080204" pitchFamily="34" charset="-128"/>
                </a:rPr>
                <a:t>1</a:t>
              </a:r>
            </a:p>
          </p:txBody>
        </p:sp>
        <p:sp>
          <p:nvSpPr>
            <p:cNvPr id="211993" name="Oval 25"/>
            <p:cNvSpPr>
              <a:spLocks noChangeArrowheads="1"/>
            </p:cNvSpPr>
            <p:nvPr/>
          </p:nvSpPr>
          <p:spPr bwMode="auto">
            <a:xfrm>
              <a:off x="2848" y="4091"/>
              <a:ext cx="178" cy="178"/>
            </a:xfrm>
            <a:prstGeom prst="ellipse">
              <a:avLst/>
            </a:prstGeom>
            <a:solidFill>
              <a:srgbClr val="0380B7"/>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eaLnBrk="0" hangingPunct="0"/>
              <a:r>
                <a:rPr lang="en-US" altLang="en-US" sz="1600" b="1">
                  <a:solidFill>
                    <a:schemeClr val="bg1"/>
                  </a:solidFill>
                  <a:ea typeface="ＭＳ Ｐゴシック" panose="020B0600070205080204" pitchFamily="34" charset="-128"/>
                </a:rPr>
                <a:t>2</a:t>
              </a:r>
            </a:p>
          </p:txBody>
        </p:sp>
        <p:sp>
          <p:nvSpPr>
            <p:cNvPr id="211994" name="Oval 26"/>
            <p:cNvSpPr>
              <a:spLocks noChangeArrowheads="1"/>
            </p:cNvSpPr>
            <p:nvPr/>
          </p:nvSpPr>
          <p:spPr bwMode="auto">
            <a:xfrm>
              <a:off x="4060" y="4091"/>
              <a:ext cx="178" cy="178"/>
            </a:xfrm>
            <a:prstGeom prst="ellipse">
              <a:avLst/>
            </a:prstGeom>
            <a:solidFill>
              <a:srgbClr val="0380B7"/>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eaLnBrk="0" hangingPunct="0"/>
              <a:r>
                <a:rPr lang="en-US" altLang="en-US" sz="1600" b="1">
                  <a:solidFill>
                    <a:schemeClr val="bg1"/>
                  </a:solidFill>
                  <a:ea typeface="ＭＳ Ｐゴシック" panose="020B0600070205080204" pitchFamily="34" charset="-128"/>
                </a:rPr>
                <a:t>3</a:t>
              </a:r>
            </a:p>
          </p:txBody>
        </p:sp>
      </p:grpSp>
    </p:spTree>
    <p:extLst>
      <p:ext uri="{BB962C8B-B14F-4D97-AF65-F5344CB8AC3E}">
        <p14:creationId xmlns:p14="http://schemas.microsoft.com/office/powerpoint/2010/main" val="10128633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198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119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Respiratory Pump</a:t>
            </a:r>
            <a:endParaRPr lang="en-US" dirty="0"/>
          </a:p>
        </p:txBody>
      </p:sp>
      <p:pic>
        <p:nvPicPr>
          <p:cNvPr id="4" name="Picture 14" descr="https://csuglobal.blackboard.com/bbcswebdav/courses/Recycle%20Bin/hcm305_4/media/HCM305_Mod4_Page3a.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81000" y="1143000"/>
            <a:ext cx="6318770" cy="452596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www.aviva.co.uk/library/images/med_encyclopedia/cfhg352blocir_005.gif"/>
          <p:cNvPicPr/>
          <p:nvPr/>
        </p:nvPicPr>
        <p:blipFill>
          <a:blip r:embed="rId4">
            <a:extLst>
              <a:ext uri="{28A0092B-C50C-407E-A947-70E740481C1C}">
                <a14:useLocalDpi xmlns:a14="http://schemas.microsoft.com/office/drawing/2010/main" val="0"/>
              </a:ext>
            </a:extLst>
          </a:blip>
          <a:srcRect/>
          <a:stretch>
            <a:fillRect/>
          </a:stretch>
        </p:blipFill>
        <p:spPr bwMode="auto">
          <a:xfrm>
            <a:off x="6781800" y="4038600"/>
            <a:ext cx="2143125" cy="2492375"/>
          </a:xfrm>
          <a:prstGeom prst="rect">
            <a:avLst/>
          </a:prstGeom>
          <a:noFill/>
          <a:ln>
            <a:noFill/>
          </a:ln>
        </p:spPr>
      </p:pic>
    </p:spTree>
    <p:extLst>
      <p:ext uri="{BB962C8B-B14F-4D97-AF65-F5344CB8AC3E}">
        <p14:creationId xmlns:p14="http://schemas.microsoft.com/office/powerpoint/2010/main" val="1209112501"/>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767072"/>
          </a:xfrm>
        </p:spPr>
        <p:txBody>
          <a:bodyPr>
            <a:normAutofit lnSpcReduction="10000"/>
          </a:bodyPr>
          <a:lstStyle/>
          <a:p>
            <a:pPr lvl="0"/>
            <a:r>
              <a:rPr lang="en-US" dirty="0" smtClean="0"/>
              <a:t>From </a:t>
            </a:r>
            <a:r>
              <a:rPr lang="en-US" dirty="0"/>
              <a:t>areas of </a:t>
            </a:r>
            <a:r>
              <a:rPr lang="en-US" dirty="0" smtClean="0"/>
              <a:t>higher </a:t>
            </a:r>
            <a:r>
              <a:rPr lang="en-US" dirty="0"/>
              <a:t>pressure to areas of </a:t>
            </a:r>
            <a:r>
              <a:rPr lang="en-US" dirty="0" smtClean="0"/>
              <a:t>lower pressure</a:t>
            </a:r>
          </a:p>
          <a:p>
            <a:pPr lvl="1"/>
            <a:r>
              <a:rPr lang="en-US" dirty="0" smtClean="0"/>
              <a:t>greater </a:t>
            </a:r>
            <a:r>
              <a:rPr lang="en-US" dirty="0"/>
              <a:t>the pressure difference the greater the </a:t>
            </a:r>
            <a:r>
              <a:rPr lang="en-US" dirty="0" smtClean="0"/>
              <a:t>blood flow</a:t>
            </a:r>
          </a:p>
          <a:p>
            <a:pPr lvl="0"/>
            <a:endParaRPr lang="en-US" dirty="0"/>
          </a:p>
          <a:p>
            <a:pPr lvl="0"/>
            <a:r>
              <a:rPr lang="en-US" dirty="0" smtClean="0"/>
              <a:t>Contractions of the ventricles generate blood </a:t>
            </a:r>
            <a:r>
              <a:rPr lang="en-US" dirty="0"/>
              <a:t>pressure (</a:t>
            </a:r>
            <a:r>
              <a:rPr lang="en-US" dirty="0" smtClean="0"/>
              <a:t>BP)</a:t>
            </a:r>
          </a:p>
          <a:p>
            <a:pPr marL="109728" lvl="0" indent="0">
              <a:buNone/>
            </a:pPr>
            <a:endParaRPr lang="en-US" dirty="0"/>
          </a:p>
          <a:p>
            <a:pPr lvl="0"/>
            <a:r>
              <a:rPr lang="en-US" dirty="0" smtClean="0"/>
              <a:t>Blood pressure is the measure of pressure </a:t>
            </a:r>
            <a:r>
              <a:rPr lang="en-US" dirty="0"/>
              <a:t>exerted by blood on the walls of a blood </a:t>
            </a:r>
            <a:r>
              <a:rPr lang="en-US" dirty="0" smtClean="0"/>
              <a:t>vessel</a:t>
            </a:r>
          </a:p>
          <a:p>
            <a:pPr lvl="1"/>
            <a:r>
              <a:rPr lang="en-US" dirty="0" smtClean="0"/>
              <a:t>highest </a:t>
            </a:r>
            <a:r>
              <a:rPr lang="en-US" dirty="0"/>
              <a:t>in the aorta and large systemic </a:t>
            </a:r>
            <a:r>
              <a:rPr lang="en-US" dirty="0" smtClean="0"/>
              <a:t>arteries</a:t>
            </a:r>
          </a:p>
          <a:p>
            <a:pPr marL="393192" lvl="1" indent="0">
              <a:buNone/>
            </a:pPr>
            <a:endParaRPr lang="en-US" dirty="0"/>
          </a:p>
          <a:p>
            <a:endParaRPr lang="en-US" dirty="0"/>
          </a:p>
        </p:txBody>
      </p:sp>
      <p:sp>
        <p:nvSpPr>
          <p:cNvPr id="3" name="Title 2"/>
          <p:cNvSpPr>
            <a:spLocks noGrp="1"/>
          </p:cNvSpPr>
          <p:nvPr>
            <p:ph type="title"/>
          </p:nvPr>
        </p:nvSpPr>
        <p:spPr/>
        <p:txBody>
          <a:bodyPr>
            <a:normAutofit fontScale="90000"/>
          </a:bodyPr>
          <a:lstStyle/>
          <a:p>
            <a:r>
              <a:rPr lang="en-US" dirty="0">
                <a:effectLst/>
              </a:rPr>
              <a:t>BLOOD FLOW THROUGH BLOOD VESSELS</a:t>
            </a:r>
            <a:endParaRPr lang="en-US" dirty="0"/>
          </a:p>
        </p:txBody>
      </p:sp>
    </p:spTree>
    <p:extLst>
      <p:ext uri="{BB962C8B-B14F-4D97-AF65-F5344CB8AC3E}">
        <p14:creationId xmlns:p14="http://schemas.microsoft.com/office/powerpoint/2010/main" val="36817643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Systolic (contraction) measures maximum arterial pressure occurring during contraction of the left ventricle of the heart</a:t>
            </a:r>
          </a:p>
          <a:p>
            <a:pPr lvl="1"/>
            <a:r>
              <a:rPr lang="en-US" dirty="0"/>
              <a:t>Average = 120mm Hg</a:t>
            </a:r>
          </a:p>
          <a:p>
            <a:pPr lvl="1"/>
            <a:r>
              <a:rPr lang="en-US" dirty="0"/>
              <a:t>High end begins = 140mmHg</a:t>
            </a:r>
          </a:p>
          <a:p>
            <a:pPr lvl="0"/>
            <a:r>
              <a:rPr lang="en-US" dirty="0"/>
              <a:t>Diastolic (relaxation) measures arterial pressure during the interval between heartbeats</a:t>
            </a:r>
          </a:p>
          <a:p>
            <a:pPr lvl="1"/>
            <a:r>
              <a:rPr lang="en-US" dirty="0"/>
              <a:t>Average = 80mm </a:t>
            </a:r>
            <a:r>
              <a:rPr lang="en-US" dirty="0" smtClean="0"/>
              <a:t>Hg</a:t>
            </a:r>
            <a:endParaRPr lang="en-US" dirty="0"/>
          </a:p>
          <a:p>
            <a:pPr lvl="1"/>
            <a:r>
              <a:rPr lang="en-US" dirty="0"/>
              <a:t>High end begins = 90mmHg</a:t>
            </a:r>
          </a:p>
          <a:p>
            <a:endParaRPr lang="en-US" dirty="0"/>
          </a:p>
        </p:txBody>
      </p:sp>
      <p:sp>
        <p:nvSpPr>
          <p:cNvPr id="3" name="Title 2"/>
          <p:cNvSpPr>
            <a:spLocks noGrp="1"/>
          </p:cNvSpPr>
          <p:nvPr>
            <p:ph type="title"/>
          </p:nvPr>
        </p:nvSpPr>
        <p:spPr/>
        <p:txBody>
          <a:bodyPr/>
          <a:lstStyle/>
          <a:p>
            <a:r>
              <a:rPr lang="en-US" dirty="0" smtClean="0"/>
              <a:t>Systolic versus Diastolic</a:t>
            </a:r>
            <a:endParaRPr 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4572000"/>
            <a:ext cx="3181350" cy="2019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1404851"/>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lvl="0"/>
            <a:r>
              <a:rPr lang="en-US" dirty="0" smtClean="0"/>
              <a:t>Vascular resistance </a:t>
            </a:r>
            <a:r>
              <a:rPr lang="en-US" dirty="0" smtClean="0">
                <a:sym typeface="Wingdings" panose="05000000000000000000" pitchFamily="2" charset="2"/>
              </a:rPr>
              <a:t></a:t>
            </a:r>
            <a:r>
              <a:rPr lang="en-US" dirty="0" smtClean="0"/>
              <a:t> </a:t>
            </a:r>
            <a:r>
              <a:rPr lang="en-US" dirty="0"/>
              <a:t>opposition to blood flow due to friction between blood and the walls of blood vessels</a:t>
            </a:r>
          </a:p>
          <a:p>
            <a:pPr lvl="1"/>
            <a:r>
              <a:rPr lang="en-US" i="1" dirty="0"/>
              <a:t>Increase in vascular resistance = increase in BP</a:t>
            </a:r>
            <a:endParaRPr lang="en-US" dirty="0"/>
          </a:p>
          <a:p>
            <a:pPr lvl="1"/>
            <a:r>
              <a:rPr lang="en-US" i="1" dirty="0"/>
              <a:t>Decrease in vascular resistance = decease in </a:t>
            </a:r>
            <a:r>
              <a:rPr lang="en-US" i="1" dirty="0" smtClean="0"/>
              <a:t>BP</a:t>
            </a:r>
          </a:p>
          <a:p>
            <a:pPr marL="393192" lvl="1" indent="0">
              <a:buNone/>
            </a:pPr>
            <a:endParaRPr lang="en-US" dirty="0"/>
          </a:p>
          <a:p>
            <a:pPr lvl="0"/>
            <a:r>
              <a:rPr lang="en-US" dirty="0"/>
              <a:t>Vascular resistance is dependent upon:</a:t>
            </a:r>
          </a:p>
          <a:p>
            <a:pPr lvl="1"/>
            <a:r>
              <a:rPr lang="en-US" dirty="0" smtClean="0"/>
              <a:t>Size </a:t>
            </a:r>
            <a:r>
              <a:rPr lang="en-US" dirty="0"/>
              <a:t>of the blood vessel (lumen</a:t>
            </a:r>
            <a:r>
              <a:rPr lang="en-US" dirty="0" smtClean="0"/>
              <a:t>)</a:t>
            </a:r>
            <a:endParaRPr lang="en-US" dirty="0"/>
          </a:p>
          <a:p>
            <a:pPr lvl="2"/>
            <a:r>
              <a:rPr lang="en-US" i="1" dirty="0"/>
              <a:t>Smaller means greater resistance to blood flow; alternates between vasoconstriction and vasodilation</a:t>
            </a:r>
            <a:endParaRPr lang="en-US" dirty="0"/>
          </a:p>
          <a:p>
            <a:pPr lvl="1"/>
            <a:r>
              <a:rPr lang="en-US" dirty="0" smtClean="0"/>
              <a:t>Blood viscosity</a:t>
            </a:r>
            <a:endParaRPr lang="en-US" dirty="0"/>
          </a:p>
          <a:p>
            <a:pPr lvl="2"/>
            <a:r>
              <a:rPr lang="en-US" i="1" dirty="0"/>
              <a:t>Ratio of RBCs to plasma volume</a:t>
            </a:r>
            <a:endParaRPr lang="en-US" dirty="0"/>
          </a:p>
          <a:p>
            <a:pPr lvl="2"/>
            <a:r>
              <a:rPr lang="en-US" i="1" dirty="0"/>
              <a:t>Higher viscosity = higher resistance</a:t>
            </a:r>
            <a:endParaRPr lang="en-US" dirty="0"/>
          </a:p>
          <a:p>
            <a:pPr lvl="1"/>
            <a:r>
              <a:rPr lang="en-US" dirty="0" smtClean="0"/>
              <a:t>Total </a:t>
            </a:r>
            <a:r>
              <a:rPr lang="en-US" dirty="0"/>
              <a:t>blood vessel </a:t>
            </a:r>
            <a:r>
              <a:rPr lang="en-US" dirty="0" smtClean="0"/>
              <a:t>length</a:t>
            </a:r>
            <a:endParaRPr lang="en-US" dirty="0"/>
          </a:p>
          <a:p>
            <a:pPr lvl="2"/>
            <a:r>
              <a:rPr lang="en-US" i="1" dirty="0"/>
              <a:t>Resistance increase with total length</a:t>
            </a:r>
            <a:endParaRPr lang="en-US" dirty="0"/>
          </a:p>
          <a:p>
            <a:pPr lvl="2"/>
            <a:r>
              <a:rPr lang="en-US" i="1" dirty="0"/>
              <a:t>Longer the length = greater contact between vessel wall and blood</a:t>
            </a:r>
            <a:endParaRPr lang="en-US" dirty="0"/>
          </a:p>
          <a:p>
            <a:endParaRPr lang="en-US" dirty="0"/>
          </a:p>
        </p:txBody>
      </p:sp>
      <p:sp>
        <p:nvSpPr>
          <p:cNvPr id="3" name="Title 2"/>
          <p:cNvSpPr>
            <a:spLocks noGrp="1"/>
          </p:cNvSpPr>
          <p:nvPr>
            <p:ph type="title"/>
          </p:nvPr>
        </p:nvSpPr>
        <p:spPr/>
        <p:txBody>
          <a:bodyPr/>
          <a:lstStyle/>
          <a:p>
            <a:r>
              <a:rPr lang="en-US" dirty="0">
                <a:effectLst/>
              </a:rPr>
              <a:t>Resistance</a:t>
            </a:r>
            <a:endParaRPr lang="en-US" dirty="0"/>
          </a:p>
        </p:txBody>
      </p:sp>
    </p:spTree>
    <p:extLst>
      <p:ext uri="{BB962C8B-B14F-4D97-AF65-F5344CB8AC3E}">
        <p14:creationId xmlns:p14="http://schemas.microsoft.com/office/powerpoint/2010/main" val="3160397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8421" name="Picture 5" descr="21_10"/>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a:xfrm>
            <a:off x="457200" y="638175"/>
            <a:ext cx="8229600" cy="5132388"/>
          </a:xfrm>
        </p:spPr>
      </p:pic>
    </p:spTree>
    <p:extLst>
      <p:ext uri="{BB962C8B-B14F-4D97-AF65-F5344CB8AC3E}">
        <p14:creationId xmlns:p14="http://schemas.microsoft.com/office/powerpoint/2010/main" val="10728066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t>Copyright 2009, John Wiley &amp; Sons, Inc.</a:t>
            </a:r>
          </a:p>
        </p:txBody>
      </p:sp>
      <p:sp>
        <p:nvSpPr>
          <p:cNvPr id="190466" name="Rectangle 2"/>
          <p:cNvSpPr>
            <a:spLocks noGrp="1" noChangeArrowheads="1"/>
          </p:cNvSpPr>
          <p:nvPr>
            <p:ph type="title"/>
          </p:nvPr>
        </p:nvSpPr>
        <p:spPr/>
        <p:txBody>
          <a:bodyPr>
            <a:normAutofit fontScale="90000"/>
          </a:bodyPr>
          <a:lstStyle/>
          <a:p>
            <a:r>
              <a:rPr lang="en-US" altLang="en-US" sz="3200"/>
              <a:t>Relationship between Velocity of Blood Flow and Total Cross-sectioned area in Different Types of Blood Vessels</a:t>
            </a:r>
          </a:p>
        </p:txBody>
      </p:sp>
      <p:pic>
        <p:nvPicPr>
          <p:cNvPr id="190469" name="Picture 5" descr="21_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2825" y="1770063"/>
            <a:ext cx="4573588" cy="431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7597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t>Copyright 2009, John Wiley &amp; Sons, Inc.</a:t>
            </a:r>
          </a:p>
        </p:txBody>
      </p:sp>
      <p:sp>
        <p:nvSpPr>
          <p:cNvPr id="189442" name="Rectangle 2"/>
          <p:cNvSpPr>
            <a:spLocks noGrp="1" noChangeArrowheads="1"/>
          </p:cNvSpPr>
          <p:nvPr>
            <p:ph type="title"/>
          </p:nvPr>
        </p:nvSpPr>
        <p:spPr/>
        <p:txBody>
          <a:bodyPr>
            <a:normAutofit fontScale="90000"/>
          </a:bodyPr>
          <a:lstStyle/>
          <a:p>
            <a:r>
              <a:rPr lang="en-US" altLang="en-US" sz="3800" dirty="0">
                <a:solidFill>
                  <a:srgbClr val="FF0000"/>
                </a:solidFill>
              </a:rPr>
              <a:t>Control of blood pressure and blood flow</a:t>
            </a:r>
          </a:p>
        </p:txBody>
      </p:sp>
      <p:sp>
        <p:nvSpPr>
          <p:cNvPr id="189443" name="Rectangle 3"/>
          <p:cNvSpPr>
            <a:spLocks noGrp="1" noChangeArrowheads="1"/>
          </p:cNvSpPr>
          <p:nvPr>
            <p:ph type="body" idx="1"/>
          </p:nvPr>
        </p:nvSpPr>
        <p:spPr/>
        <p:txBody>
          <a:bodyPr/>
          <a:lstStyle/>
          <a:p>
            <a:r>
              <a:rPr lang="en-US" altLang="en-US"/>
              <a:t>Interconnected negative feedback systems control blood pressure by adjusting heart rate, stroke volume, systemic vascular resistance, and blood volume</a:t>
            </a:r>
          </a:p>
          <a:p>
            <a:r>
              <a:rPr lang="en-US" altLang="en-US"/>
              <a:t>Some act faster that others</a:t>
            </a:r>
          </a:p>
          <a:p>
            <a:r>
              <a:rPr lang="en-US" altLang="en-US"/>
              <a:t>Some shorter- or longer-term</a:t>
            </a:r>
          </a:p>
        </p:txBody>
      </p:sp>
    </p:spTree>
    <p:extLst>
      <p:ext uri="{BB962C8B-B14F-4D97-AF65-F5344CB8AC3E}">
        <p14:creationId xmlns:p14="http://schemas.microsoft.com/office/powerpoint/2010/main" val="850806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t>Copyright 2009, John Wiley &amp; Sons, Inc.</a:t>
            </a:r>
          </a:p>
        </p:txBody>
      </p:sp>
      <p:sp>
        <p:nvSpPr>
          <p:cNvPr id="191490" name="Rectangle 2"/>
          <p:cNvSpPr>
            <a:spLocks noGrp="1" noChangeArrowheads="1"/>
          </p:cNvSpPr>
          <p:nvPr>
            <p:ph type="title"/>
          </p:nvPr>
        </p:nvSpPr>
        <p:spPr/>
        <p:txBody>
          <a:bodyPr>
            <a:normAutofit fontScale="90000"/>
          </a:bodyPr>
          <a:lstStyle/>
          <a:p>
            <a:r>
              <a:rPr lang="en-US" altLang="en-US" sz="3800" dirty="0" smtClean="0"/>
              <a:t>1. Role </a:t>
            </a:r>
            <a:r>
              <a:rPr lang="en-US" altLang="en-US" sz="3800" dirty="0"/>
              <a:t>of cardiovascular center (CV)</a:t>
            </a:r>
            <a:br>
              <a:rPr lang="en-US" altLang="en-US" sz="3800" dirty="0"/>
            </a:br>
            <a:endParaRPr lang="en-US" altLang="en-US" sz="3800" dirty="0"/>
          </a:p>
        </p:txBody>
      </p:sp>
      <p:sp>
        <p:nvSpPr>
          <p:cNvPr id="191491" name="Rectangle 3"/>
          <p:cNvSpPr>
            <a:spLocks noGrp="1" noChangeArrowheads="1"/>
          </p:cNvSpPr>
          <p:nvPr>
            <p:ph type="body" idx="1"/>
          </p:nvPr>
        </p:nvSpPr>
        <p:spPr/>
        <p:txBody>
          <a:bodyPr/>
          <a:lstStyle/>
          <a:p>
            <a:pPr lvl="1">
              <a:lnSpc>
                <a:spcPct val="90000"/>
              </a:lnSpc>
            </a:pPr>
            <a:r>
              <a:rPr lang="en-US" altLang="en-US"/>
              <a:t>In medulla oblongata</a:t>
            </a:r>
          </a:p>
          <a:p>
            <a:pPr lvl="1">
              <a:lnSpc>
                <a:spcPct val="90000"/>
              </a:lnSpc>
            </a:pPr>
            <a:r>
              <a:rPr lang="en-US" altLang="en-US"/>
              <a:t>Helps regulate heart rate and stroke volume</a:t>
            </a:r>
          </a:p>
          <a:p>
            <a:pPr lvl="1">
              <a:lnSpc>
                <a:spcPct val="90000"/>
              </a:lnSpc>
            </a:pPr>
            <a:r>
              <a:rPr lang="en-US" altLang="en-US"/>
              <a:t>Also controls neural, hormonal, and local negative feedback systems that regulate blood pressure and blood flow to specific tissues</a:t>
            </a:r>
          </a:p>
          <a:p>
            <a:pPr lvl="1">
              <a:lnSpc>
                <a:spcPct val="90000"/>
              </a:lnSpc>
            </a:pPr>
            <a:r>
              <a:rPr lang="en-US" altLang="en-US"/>
              <a:t>Groups of neurons regulate heart rate, contractility of ventricles, and blood vessel diameter</a:t>
            </a:r>
          </a:p>
          <a:p>
            <a:pPr lvl="1">
              <a:lnSpc>
                <a:spcPct val="90000"/>
              </a:lnSpc>
            </a:pPr>
            <a:r>
              <a:rPr lang="en-US" altLang="en-US"/>
              <a:t>Cardiostimulatory and cardioinhibitory centers</a:t>
            </a:r>
          </a:p>
          <a:p>
            <a:pPr lvl="1">
              <a:lnSpc>
                <a:spcPct val="90000"/>
              </a:lnSpc>
            </a:pPr>
            <a:r>
              <a:rPr lang="en-US" altLang="en-US"/>
              <a:t>Vasomotor center control blood vessel diameter</a:t>
            </a:r>
          </a:p>
          <a:p>
            <a:pPr lvl="1">
              <a:lnSpc>
                <a:spcPct val="90000"/>
              </a:lnSpc>
            </a:pPr>
            <a:r>
              <a:rPr lang="en-US" altLang="en-US"/>
              <a:t>Receives input from both higher brain regions and sensory receptors</a:t>
            </a:r>
          </a:p>
        </p:txBody>
      </p:sp>
    </p:spTree>
    <p:extLst>
      <p:ext uri="{BB962C8B-B14F-4D97-AF65-F5344CB8AC3E}">
        <p14:creationId xmlns:p14="http://schemas.microsoft.com/office/powerpoint/2010/main" val="3970410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i="1" dirty="0"/>
              <a:t>Role of the Cardiovascular Center</a:t>
            </a:r>
            <a:endParaRPr lang="en-US" dirty="0"/>
          </a:p>
          <a:p>
            <a:pPr lvl="1"/>
            <a:r>
              <a:rPr lang="en-US" dirty="0" smtClean="0"/>
              <a:t>Cardiovascular Center (CV) in the medulla oblongata </a:t>
            </a:r>
            <a:r>
              <a:rPr lang="en-US" dirty="0"/>
              <a:t>regulates heart rate and stroke volume</a:t>
            </a:r>
          </a:p>
          <a:p>
            <a:endParaRPr lang="en-US" dirty="0"/>
          </a:p>
        </p:txBody>
      </p:sp>
      <p:pic>
        <p:nvPicPr>
          <p:cNvPr id="4" name="Picture 3" descr="http://classroom.sdmesa.edu/eschmid/F16.06.L.150.jpg"/>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819400"/>
            <a:ext cx="6553200" cy="3429000"/>
          </a:xfrm>
          <a:prstGeom prst="rect">
            <a:avLst/>
          </a:prstGeom>
          <a:noFill/>
          <a:ln>
            <a:noFill/>
          </a:ln>
        </p:spPr>
      </p:pic>
    </p:spTree>
    <p:extLst>
      <p:ext uri="{BB962C8B-B14F-4D97-AF65-F5344CB8AC3E}">
        <p14:creationId xmlns:p14="http://schemas.microsoft.com/office/powerpoint/2010/main" val="9705465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Blood vessels are organized in circulatory routes that carry blood throughout the </a:t>
            </a:r>
            <a:r>
              <a:rPr lang="en-US" dirty="0" smtClean="0"/>
              <a:t>body</a:t>
            </a:r>
          </a:p>
          <a:p>
            <a:pPr marL="109728" indent="0">
              <a:buNone/>
            </a:pPr>
            <a:endParaRPr lang="en-US" dirty="0"/>
          </a:p>
          <a:p>
            <a:r>
              <a:rPr lang="en-US" dirty="0"/>
              <a:t>Two main circulatory </a:t>
            </a:r>
            <a:r>
              <a:rPr lang="en-US" dirty="0" smtClean="0"/>
              <a:t>routes</a:t>
            </a:r>
          </a:p>
          <a:p>
            <a:pPr lvl="1"/>
            <a:r>
              <a:rPr lang="en-US" dirty="0" smtClean="0"/>
              <a:t>Systemic </a:t>
            </a:r>
          </a:p>
          <a:p>
            <a:pPr lvl="1"/>
            <a:r>
              <a:rPr lang="en-US" dirty="0" smtClean="0"/>
              <a:t>Pulmonary</a:t>
            </a:r>
            <a:endParaRPr lang="en-US" dirty="0"/>
          </a:p>
        </p:txBody>
      </p:sp>
      <p:sp>
        <p:nvSpPr>
          <p:cNvPr id="3" name="Title 2"/>
          <p:cNvSpPr>
            <a:spLocks noGrp="1"/>
          </p:cNvSpPr>
          <p:nvPr>
            <p:ph type="title"/>
          </p:nvPr>
        </p:nvSpPr>
        <p:spPr/>
        <p:txBody>
          <a:bodyPr/>
          <a:lstStyle/>
          <a:p>
            <a:r>
              <a:rPr lang="en-US" dirty="0">
                <a:effectLst/>
              </a:rPr>
              <a:t>CIRCULATORY ROUTES</a:t>
            </a:r>
            <a:endParaRPr lang="en-US" dirty="0"/>
          </a:p>
        </p:txBody>
      </p:sp>
      <p:pic>
        <p:nvPicPr>
          <p:cNvPr id="4" name="Picture 2" descr="http://www.getbodysmart.com/ap/circulatorysystem/vessels/menu/images/imag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3276600"/>
            <a:ext cx="3810000" cy="3276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7508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normAutofit fontScale="90000"/>
          </a:bodyPr>
          <a:lstStyle/>
          <a:p>
            <a:r>
              <a:rPr lang="en-US" altLang="en-US" sz="3800"/>
              <a:t>3 main types of sensory receptors</a:t>
            </a:r>
            <a:br>
              <a:rPr lang="en-US" altLang="en-US" sz="3800"/>
            </a:br>
            <a:endParaRPr lang="en-US" altLang="en-US" sz="3800"/>
          </a:p>
        </p:txBody>
      </p:sp>
      <p:sp>
        <p:nvSpPr>
          <p:cNvPr id="193539" name="Rectangle 3"/>
          <p:cNvSpPr>
            <a:spLocks noGrp="1" noChangeArrowheads="1"/>
          </p:cNvSpPr>
          <p:nvPr>
            <p:ph type="body" idx="1"/>
          </p:nvPr>
        </p:nvSpPr>
        <p:spPr/>
        <p:txBody>
          <a:bodyPr/>
          <a:lstStyle/>
          <a:p>
            <a:pPr lvl="1"/>
            <a:r>
              <a:rPr lang="en-US" altLang="en-US"/>
              <a:t>Proprioceptors – monitor movements of joints and muscles to provide input during physical activity</a:t>
            </a:r>
          </a:p>
          <a:p>
            <a:pPr lvl="1"/>
            <a:r>
              <a:rPr lang="en-US" altLang="en-US"/>
              <a:t>Baroreceptors – monitor pressure changes and stretch in blood vessel walls</a:t>
            </a:r>
          </a:p>
          <a:p>
            <a:pPr lvl="1"/>
            <a:r>
              <a:rPr lang="en-US" altLang="en-US"/>
              <a:t>Chemoreceptors – monitor concentration of various chemicals in the blood</a:t>
            </a:r>
          </a:p>
          <a:p>
            <a:r>
              <a:rPr lang="en-US" altLang="en-US"/>
              <a:t>Output from CV flows along neurons of ANS</a:t>
            </a:r>
          </a:p>
          <a:p>
            <a:pPr lvl="1"/>
            <a:r>
              <a:rPr lang="en-US" altLang="en-US"/>
              <a:t>Sympathetic (stimulatory) opposes parasympathetic (inhibitory)</a:t>
            </a:r>
          </a:p>
        </p:txBody>
      </p:sp>
    </p:spTree>
    <p:extLst>
      <p:ext uri="{BB962C8B-B14F-4D97-AF65-F5344CB8AC3E}">
        <p14:creationId xmlns:p14="http://schemas.microsoft.com/office/powerpoint/2010/main" val="33511073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normAutofit fontScale="90000"/>
          </a:bodyPr>
          <a:lstStyle/>
          <a:p>
            <a:r>
              <a:rPr lang="en-US" altLang="en-US" sz="3800"/>
              <a:t>Neural regulation of blood pressure</a:t>
            </a:r>
            <a:br>
              <a:rPr lang="en-US" altLang="en-US" sz="3800"/>
            </a:br>
            <a:endParaRPr lang="en-US" altLang="en-US" sz="3800"/>
          </a:p>
        </p:txBody>
      </p:sp>
      <p:sp>
        <p:nvSpPr>
          <p:cNvPr id="194563" name="Rectangle 3"/>
          <p:cNvSpPr>
            <a:spLocks noGrp="1" noChangeArrowheads="1"/>
          </p:cNvSpPr>
          <p:nvPr>
            <p:ph type="body" idx="1"/>
          </p:nvPr>
        </p:nvSpPr>
        <p:spPr/>
        <p:txBody>
          <a:bodyPr/>
          <a:lstStyle/>
          <a:p>
            <a:pPr marL="839788" lvl="1" indent="-495300"/>
            <a:r>
              <a:rPr lang="en-US" altLang="en-US"/>
              <a:t>Negative feedback loops from 2 types of reflexes</a:t>
            </a:r>
          </a:p>
          <a:p>
            <a:pPr marL="839788" lvl="1" indent="-495300">
              <a:buFont typeface="Wingdings" panose="05000000000000000000" pitchFamily="2" charset="2"/>
              <a:buAutoNum type="arabicPeriod"/>
            </a:pPr>
            <a:r>
              <a:rPr lang="en-US" altLang="en-US"/>
              <a:t>Baroreceptor reflexes</a:t>
            </a:r>
          </a:p>
          <a:p>
            <a:pPr marL="1090613" lvl="2" indent="-419100"/>
            <a:r>
              <a:rPr lang="en-US" altLang="en-US"/>
              <a:t>Pressure-sensitive receptors in internal carotid arteries and other large arteries in neck and chest</a:t>
            </a:r>
          </a:p>
          <a:p>
            <a:pPr marL="1404938" lvl="3" indent="-381000"/>
            <a:r>
              <a:rPr lang="en-US" altLang="en-US"/>
              <a:t>Carotid sinus reflex helps regulate blood pressure in brain</a:t>
            </a:r>
          </a:p>
          <a:p>
            <a:pPr marL="1404938" lvl="3" indent="-381000"/>
            <a:r>
              <a:rPr lang="en-US" altLang="en-US"/>
              <a:t>Aortic reflex regulates systemic blood pressure</a:t>
            </a:r>
          </a:p>
          <a:p>
            <a:pPr marL="1090613" lvl="2" indent="-419100"/>
            <a:r>
              <a:rPr lang="en-US" altLang="en-US"/>
              <a:t>When blood pressure falls, baroreceptors stretched less, slower rate of impulses to CV</a:t>
            </a:r>
          </a:p>
          <a:p>
            <a:pPr marL="1090613" lvl="2" indent="-419100"/>
            <a:r>
              <a:rPr lang="en-US" altLang="en-US"/>
              <a:t>CV decreases parasympathetic stimulation and increases sympathetic stimulation</a:t>
            </a:r>
          </a:p>
        </p:txBody>
      </p:sp>
    </p:spTree>
    <p:extLst>
      <p:ext uri="{BB962C8B-B14F-4D97-AF65-F5344CB8AC3E}">
        <p14:creationId xmlns:p14="http://schemas.microsoft.com/office/powerpoint/2010/main" val="1768829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normAutofit fontScale="90000"/>
          </a:bodyPr>
          <a:lstStyle/>
          <a:p>
            <a:r>
              <a:rPr lang="en-US" altLang="en-US"/>
              <a:t>Neural regulation of blood pressure</a:t>
            </a:r>
          </a:p>
        </p:txBody>
      </p:sp>
      <p:sp>
        <p:nvSpPr>
          <p:cNvPr id="196611" name="Rectangle 3"/>
          <p:cNvSpPr>
            <a:spLocks noGrp="1" noChangeArrowheads="1"/>
          </p:cNvSpPr>
          <p:nvPr>
            <p:ph type="body" idx="1"/>
          </p:nvPr>
        </p:nvSpPr>
        <p:spPr/>
        <p:txBody>
          <a:bodyPr/>
          <a:lstStyle/>
          <a:p>
            <a:pPr marL="839788" lvl="1" indent="-495300">
              <a:buFont typeface="Wingdings" panose="05000000000000000000" pitchFamily="2" charset="2"/>
              <a:buAutoNum type="arabicPeriod" startAt="2"/>
            </a:pPr>
            <a:r>
              <a:rPr lang="en-US" altLang="en-US"/>
              <a:t>Chemoreceptor reflexes</a:t>
            </a:r>
          </a:p>
          <a:p>
            <a:pPr marL="1090613" lvl="2" indent="-419100"/>
            <a:r>
              <a:rPr lang="en-US" altLang="en-US"/>
              <a:t>Receptors located close to baroreceptors of carotid sinus (carotid bodies) and aortic arch (aortic bodies)</a:t>
            </a:r>
          </a:p>
          <a:p>
            <a:pPr marL="1090613" lvl="2" indent="-419100"/>
            <a:r>
              <a:rPr lang="en-US" altLang="en-US"/>
              <a:t>Detect hypoxia (low O</a:t>
            </a:r>
            <a:r>
              <a:rPr lang="en-US" altLang="en-US" baseline="-25000"/>
              <a:t>2</a:t>
            </a:r>
            <a:r>
              <a:rPr lang="en-US" altLang="en-US"/>
              <a:t>), hypercapnia (high CO</a:t>
            </a:r>
            <a:r>
              <a:rPr lang="en-US" altLang="en-US" baseline="-25000"/>
              <a:t>2</a:t>
            </a:r>
            <a:r>
              <a:rPr lang="en-US" altLang="en-US"/>
              <a:t>), acidosis (high H</a:t>
            </a:r>
            <a:r>
              <a:rPr lang="en-US" altLang="en-US" baseline="30000"/>
              <a:t>+</a:t>
            </a:r>
            <a:r>
              <a:rPr lang="en-US" altLang="en-US"/>
              <a:t>) and send signals to CV</a:t>
            </a:r>
          </a:p>
          <a:p>
            <a:pPr marL="1090613" lvl="2" indent="-419100"/>
            <a:r>
              <a:rPr lang="en-US" altLang="en-US"/>
              <a:t>CV increases sympathetic stimulation to arterioles and veins, producing vasoconstriction and an increase in blood pressure</a:t>
            </a:r>
          </a:p>
          <a:p>
            <a:pPr marL="1090613" lvl="2" indent="-419100"/>
            <a:r>
              <a:rPr lang="en-US" altLang="en-US"/>
              <a:t>Receptors also provide input to respiratory center to adjust breathing rate</a:t>
            </a:r>
          </a:p>
        </p:txBody>
      </p:sp>
    </p:spTree>
    <p:extLst>
      <p:ext uri="{BB962C8B-B14F-4D97-AF65-F5344CB8AC3E}">
        <p14:creationId xmlns:p14="http://schemas.microsoft.com/office/powerpoint/2010/main" val="38025362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5589" name="Picture 5" descr="21_13"/>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a:xfrm>
            <a:off x="630238" y="735013"/>
            <a:ext cx="7883525" cy="4937125"/>
          </a:xfrm>
        </p:spPr>
      </p:pic>
    </p:spTree>
    <p:extLst>
      <p:ext uri="{BB962C8B-B14F-4D97-AF65-F5344CB8AC3E}">
        <p14:creationId xmlns:p14="http://schemas.microsoft.com/office/powerpoint/2010/main" val="4382863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7637" name="Picture 5" descr="21_14"/>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a:xfrm>
            <a:off x="3135313" y="277813"/>
            <a:ext cx="2873375" cy="5853112"/>
          </a:xfrm>
        </p:spPr>
      </p:pic>
    </p:spTree>
    <p:extLst>
      <p:ext uri="{BB962C8B-B14F-4D97-AF65-F5344CB8AC3E}">
        <p14:creationId xmlns:p14="http://schemas.microsoft.com/office/powerpoint/2010/main" val="15880440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lvl="0" indent="0">
              <a:buNone/>
            </a:pPr>
            <a:r>
              <a:rPr lang="en-US" dirty="0" smtClean="0"/>
              <a:t>2. (RAA </a:t>
            </a:r>
            <a:r>
              <a:rPr lang="en-US" dirty="0"/>
              <a:t>system</a:t>
            </a:r>
            <a:r>
              <a:rPr lang="en-US" dirty="0" smtClean="0"/>
              <a:t>):</a:t>
            </a:r>
            <a:endParaRPr lang="en-US" dirty="0"/>
          </a:p>
        </p:txBody>
      </p:sp>
      <p:sp>
        <p:nvSpPr>
          <p:cNvPr id="3" name="Title 2"/>
          <p:cNvSpPr>
            <a:spLocks noGrp="1"/>
          </p:cNvSpPr>
          <p:nvPr>
            <p:ph type="title"/>
          </p:nvPr>
        </p:nvSpPr>
        <p:spPr/>
        <p:txBody>
          <a:bodyPr>
            <a:normAutofit fontScale="90000"/>
          </a:bodyPr>
          <a:lstStyle/>
          <a:p>
            <a:pPr lvl="0"/>
            <a:r>
              <a:rPr lang="en-US" i="1" dirty="0" smtClean="0">
                <a:effectLst/>
              </a:rPr>
              <a:t>Hormonal </a:t>
            </a:r>
            <a:r>
              <a:rPr lang="en-US" i="1" dirty="0">
                <a:effectLst/>
              </a:rPr>
              <a:t>Regulation of Blood Pressure and Blood </a:t>
            </a:r>
            <a:r>
              <a:rPr lang="en-US" i="1" dirty="0" smtClean="0">
                <a:effectLst/>
              </a:rPr>
              <a:t>Flow</a:t>
            </a:r>
            <a:endParaRPr lang="en-US" dirty="0"/>
          </a:p>
        </p:txBody>
      </p:sp>
      <p:pic>
        <p:nvPicPr>
          <p:cNvPr id="4" name="Picture 2" descr="http://upload.wikimedia.org/wikipedia/commons/a/a2/Renin-angiotensin-aldosterone_syste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874520"/>
            <a:ext cx="8195897" cy="4566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40723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04800"/>
            <a:ext cx="8229600" cy="5702491"/>
          </a:xfrm>
        </p:spPr>
        <p:txBody>
          <a:bodyPr>
            <a:normAutofit/>
          </a:bodyPr>
          <a:lstStyle/>
          <a:p>
            <a:pPr marL="109728" lvl="0" indent="0">
              <a:buNone/>
            </a:pPr>
            <a:r>
              <a:rPr lang="en-US" dirty="0" smtClean="0"/>
              <a:t>3. Epinephrine </a:t>
            </a:r>
            <a:r>
              <a:rPr lang="en-US" dirty="0"/>
              <a:t>and </a:t>
            </a:r>
            <a:r>
              <a:rPr lang="en-US" dirty="0" smtClean="0"/>
              <a:t>norepinephrine</a:t>
            </a:r>
            <a:endParaRPr lang="en-US" dirty="0"/>
          </a:p>
          <a:p>
            <a:endParaRPr lang="en-US" dirty="0"/>
          </a:p>
        </p:txBody>
      </p:sp>
      <p:pic>
        <p:nvPicPr>
          <p:cNvPr id="1741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3467"/>
          <a:stretch/>
        </p:blipFill>
        <p:spPr bwMode="auto">
          <a:xfrm>
            <a:off x="2590800" y="914400"/>
            <a:ext cx="4543425" cy="55168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97369469"/>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04800"/>
            <a:ext cx="8229600" cy="5702491"/>
          </a:xfrm>
        </p:spPr>
        <p:txBody>
          <a:bodyPr/>
          <a:lstStyle/>
          <a:p>
            <a:pPr marL="109728" lvl="0" indent="0">
              <a:buNone/>
            </a:pPr>
            <a:r>
              <a:rPr lang="en-US" dirty="0" smtClean="0"/>
              <a:t>4. Antidiuretic </a:t>
            </a:r>
            <a:r>
              <a:rPr lang="en-US" dirty="0"/>
              <a:t>hormone (ADH</a:t>
            </a:r>
            <a:r>
              <a:rPr lang="en-US" dirty="0" smtClean="0"/>
              <a:t>)</a:t>
            </a:r>
            <a:endParaRPr lang="en-US" dirty="0"/>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838200"/>
            <a:ext cx="3924300" cy="571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21579511"/>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57200"/>
            <a:ext cx="8229600" cy="5550091"/>
          </a:xfrm>
        </p:spPr>
        <p:txBody>
          <a:bodyPr/>
          <a:lstStyle/>
          <a:p>
            <a:pPr marL="109728" indent="0">
              <a:buNone/>
            </a:pPr>
            <a:r>
              <a:rPr lang="en-US" dirty="0" smtClean="0"/>
              <a:t>5. Atrial </a:t>
            </a:r>
            <a:r>
              <a:rPr lang="en-US" dirty="0"/>
              <a:t>natriuretic peptide (ANP</a:t>
            </a:r>
            <a:r>
              <a:rPr lang="en-US" dirty="0" smtClean="0"/>
              <a:t>)</a:t>
            </a:r>
            <a:endParaRPr lang="en-US" dirty="0"/>
          </a:p>
        </p:txBody>
      </p:sp>
      <p:pic>
        <p:nvPicPr>
          <p:cNvPr id="1945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9703" t="12899" r="9703" b="7557"/>
          <a:stretch/>
        </p:blipFill>
        <p:spPr bwMode="auto">
          <a:xfrm>
            <a:off x="914400" y="1018309"/>
            <a:ext cx="7505700" cy="54586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3813046"/>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normAutofit fontScale="90000"/>
          </a:bodyPr>
          <a:lstStyle/>
          <a:p>
            <a:r>
              <a:rPr lang="en-US" altLang="en-US" sz="3800" dirty="0" smtClean="0"/>
              <a:t>5. Autoregulation </a:t>
            </a:r>
            <a:r>
              <a:rPr lang="en-US" altLang="en-US" sz="3800" dirty="0"/>
              <a:t>of blood pressure</a:t>
            </a:r>
            <a:br>
              <a:rPr lang="en-US" altLang="en-US" sz="3800" dirty="0"/>
            </a:br>
            <a:endParaRPr lang="en-US" altLang="en-US" sz="3800" dirty="0"/>
          </a:p>
        </p:txBody>
      </p:sp>
      <p:sp>
        <p:nvSpPr>
          <p:cNvPr id="200707" name="Rectangle 3"/>
          <p:cNvSpPr>
            <a:spLocks noGrp="1" noChangeArrowheads="1"/>
          </p:cNvSpPr>
          <p:nvPr>
            <p:ph type="body" idx="1"/>
          </p:nvPr>
        </p:nvSpPr>
        <p:spPr/>
        <p:txBody>
          <a:bodyPr/>
          <a:lstStyle/>
          <a:p>
            <a:pPr marL="763588" lvl="1" indent="-419100"/>
            <a:r>
              <a:rPr lang="en-US" altLang="en-US"/>
              <a:t>Ability of tissue to automatically adjust its blood flow to match metabolic demands</a:t>
            </a:r>
          </a:p>
          <a:p>
            <a:pPr marL="763588" lvl="1" indent="-419100"/>
            <a:r>
              <a:rPr lang="en-US" altLang="en-US"/>
              <a:t>Demand of O</a:t>
            </a:r>
            <a:r>
              <a:rPr lang="en-US" altLang="en-US" baseline="-25000"/>
              <a:t>2</a:t>
            </a:r>
            <a:r>
              <a:rPr lang="en-US" altLang="en-US"/>
              <a:t> and nutrients can rise tenfold during exercise in heart and skeletal muscles</a:t>
            </a:r>
          </a:p>
          <a:p>
            <a:pPr marL="763588" lvl="1" indent="-419100"/>
            <a:r>
              <a:rPr lang="en-US" altLang="en-US"/>
              <a:t>Also controls regional blood flow in the brain during different mental and physical activities</a:t>
            </a:r>
          </a:p>
          <a:p>
            <a:pPr marL="763588" lvl="1" indent="-419100"/>
            <a:r>
              <a:rPr lang="en-US" altLang="en-US"/>
              <a:t>2 general types of stimuli</a:t>
            </a:r>
          </a:p>
          <a:p>
            <a:pPr marL="1052513" lvl="2" indent="-381000">
              <a:buFont typeface="Wingdings" panose="05000000000000000000" pitchFamily="2" charset="2"/>
              <a:buAutoNum type="arabicPeriod"/>
            </a:pPr>
            <a:r>
              <a:rPr lang="en-US" altLang="en-US"/>
              <a:t>Physical – temperature changes, myogenic response</a:t>
            </a:r>
          </a:p>
          <a:p>
            <a:pPr marL="1052513" lvl="2" indent="-381000">
              <a:buFont typeface="Wingdings" panose="05000000000000000000" pitchFamily="2" charset="2"/>
              <a:buAutoNum type="arabicPeriod"/>
            </a:pPr>
            <a:r>
              <a:rPr lang="en-US" altLang="en-US"/>
              <a:t>Vasodilating and vasoconstricting chemicals alter blood vessel diameter</a:t>
            </a:r>
          </a:p>
        </p:txBody>
      </p:sp>
    </p:spTree>
    <p:extLst>
      <p:ext uri="{BB962C8B-B14F-4D97-AF65-F5344CB8AC3E}">
        <p14:creationId xmlns:p14="http://schemas.microsoft.com/office/powerpoint/2010/main" val="3603388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r>
              <a:rPr lang="en-US" dirty="0" smtClean="0"/>
              <a:t>Arteries </a:t>
            </a:r>
            <a:r>
              <a:rPr lang="en-US" dirty="0"/>
              <a:t>and </a:t>
            </a:r>
            <a:r>
              <a:rPr lang="en-US" dirty="0" smtClean="0"/>
              <a:t>arterioles carry </a:t>
            </a:r>
            <a:r>
              <a:rPr lang="en-US" dirty="0"/>
              <a:t>blood containing </a:t>
            </a:r>
            <a:r>
              <a:rPr lang="en-US" dirty="0" smtClean="0"/>
              <a:t>oxygen </a:t>
            </a:r>
            <a:r>
              <a:rPr lang="en-US" dirty="0"/>
              <a:t>and </a:t>
            </a:r>
            <a:r>
              <a:rPr lang="en-US" dirty="0" smtClean="0"/>
              <a:t>nutrients </a:t>
            </a:r>
            <a:r>
              <a:rPr lang="en-US" dirty="0"/>
              <a:t>from left ventricle to systemic capillaries throughout body</a:t>
            </a:r>
          </a:p>
          <a:p>
            <a:pPr lvl="0"/>
            <a:r>
              <a:rPr lang="en-US" dirty="0" smtClean="0"/>
              <a:t>Veins </a:t>
            </a:r>
            <a:r>
              <a:rPr lang="en-US" dirty="0"/>
              <a:t>and </a:t>
            </a:r>
            <a:r>
              <a:rPr lang="en-US" dirty="0" smtClean="0"/>
              <a:t>venules </a:t>
            </a:r>
            <a:r>
              <a:rPr lang="en-US" dirty="0"/>
              <a:t>carry blood containing </a:t>
            </a:r>
            <a:r>
              <a:rPr lang="en-US" dirty="0" smtClean="0"/>
              <a:t>carbon dioxide </a:t>
            </a:r>
            <a:r>
              <a:rPr lang="en-US" dirty="0"/>
              <a:t>and </a:t>
            </a:r>
            <a:r>
              <a:rPr lang="en-US" dirty="0" smtClean="0"/>
              <a:t>waste </a:t>
            </a:r>
            <a:r>
              <a:rPr lang="en-US" dirty="0"/>
              <a:t>to the right </a:t>
            </a:r>
            <a:r>
              <a:rPr lang="en-US" dirty="0" smtClean="0"/>
              <a:t>atrium</a:t>
            </a:r>
            <a:endParaRPr lang="en-US" dirty="0"/>
          </a:p>
          <a:p>
            <a:pPr lvl="0"/>
            <a:r>
              <a:rPr lang="en-US" dirty="0" smtClean="0"/>
              <a:t>Blood </a:t>
            </a:r>
            <a:r>
              <a:rPr lang="en-US" dirty="0"/>
              <a:t>that leaves the aorta and travels through systemic </a:t>
            </a:r>
            <a:r>
              <a:rPr lang="en-US" dirty="0" smtClean="0"/>
              <a:t>arteries is bright </a:t>
            </a:r>
            <a:r>
              <a:rPr lang="en-US" dirty="0"/>
              <a:t>red </a:t>
            </a:r>
          </a:p>
          <a:p>
            <a:pPr lvl="0"/>
            <a:r>
              <a:rPr lang="en-US" dirty="0"/>
              <a:t>Blood </a:t>
            </a:r>
            <a:r>
              <a:rPr lang="en-US" dirty="0" smtClean="0"/>
              <a:t>moves </a:t>
            </a:r>
            <a:r>
              <a:rPr lang="en-US" dirty="0"/>
              <a:t>through the capillaries, loses </a:t>
            </a:r>
            <a:r>
              <a:rPr lang="en-US" dirty="0" smtClean="0"/>
              <a:t>oxygen </a:t>
            </a:r>
            <a:r>
              <a:rPr lang="en-US" dirty="0"/>
              <a:t>and takes on </a:t>
            </a:r>
            <a:r>
              <a:rPr lang="en-US" dirty="0" smtClean="0"/>
              <a:t>carbon dioxide </a:t>
            </a:r>
            <a:r>
              <a:rPr lang="en-US" dirty="0"/>
              <a:t>becoming </a:t>
            </a:r>
            <a:r>
              <a:rPr lang="en-US" dirty="0" smtClean="0"/>
              <a:t>dark red </a:t>
            </a:r>
            <a:r>
              <a:rPr lang="en-US" dirty="0"/>
              <a:t>in </a:t>
            </a:r>
            <a:r>
              <a:rPr lang="en-US" dirty="0" smtClean="0"/>
              <a:t>color</a:t>
            </a:r>
            <a:endParaRPr lang="en-US" dirty="0"/>
          </a:p>
          <a:p>
            <a:endParaRPr lang="en-US" dirty="0"/>
          </a:p>
        </p:txBody>
      </p:sp>
      <p:sp>
        <p:nvSpPr>
          <p:cNvPr id="3" name="Title 2"/>
          <p:cNvSpPr>
            <a:spLocks noGrp="1"/>
          </p:cNvSpPr>
          <p:nvPr>
            <p:ph type="title"/>
          </p:nvPr>
        </p:nvSpPr>
        <p:spPr/>
        <p:txBody>
          <a:bodyPr/>
          <a:lstStyle/>
          <a:p>
            <a:r>
              <a:rPr lang="en-US" dirty="0" smtClean="0"/>
              <a:t>Systemic Circulation</a:t>
            </a:r>
            <a:endParaRPr lang="en-US" dirty="0"/>
          </a:p>
        </p:txBody>
      </p:sp>
    </p:spTree>
    <p:extLst>
      <p:ext uri="{BB962C8B-B14F-4D97-AF65-F5344CB8AC3E}">
        <p14:creationId xmlns:p14="http://schemas.microsoft.com/office/powerpoint/2010/main" val="2366076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3108960" y="114300"/>
            <a:ext cx="6019800" cy="6477001"/>
          </a:xfrm>
          <a:prstGeom prst="rect">
            <a:avLst/>
          </a:prstGeom>
        </p:spPr>
      </p:pic>
      <p:pic>
        <p:nvPicPr>
          <p:cNvPr id="5" name="Picture 6" descr="http://www.cancerresearchuk.org/prod_consump/groups/cr_common/@cah/@gen/documents/image/crukmig_1000img-12061.jpg"/>
          <p:cNvPicPr>
            <a:picLocks noChangeAspect="1" noChangeArrowheads="1"/>
          </p:cNvPicPr>
          <p:nvPr/>
        </p:nvPicPr>
        <p:blipFill rotWithShape="1">
          <a:blip r:embed="rId4">
            <a:extLst>
              <a:ext uri="{28A0092B-C50C-407E-A947-70E740481C1C}">
                <a14:useLocalDpi xmlns:a14="http://schemas.microsoft.com/office/drawing/2010/main" val="0"/>
              </a:ext>
            </a:extLst>
          </a:blip>
          <a:srcRect b="9744"/>
          <a:stretch/>
        </p:blipFill>
        <p:spPr bwMode="auto">
          <a:xfrm>
            <a:off x="1905" y="1"/>
            <a:ext cx="2381250"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4301624"/>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When </a:t>
            </a:r>
            <a:r>
              <a:rPr lang="en-US" dirty="0"/>
              <a:t>deoxygenated blood returns to the heart from the systemic route, it is pumped out the right ventricle through the pulmonary artery into the right lung where it loses CO</a:t>
            </a:r>
            <a:r>
              <a:rPr lang="en-US" baseline="-25000" dirty="0"/>
              <a:t>2</a:t>
            </a:r>
            <a:r>
              <a:rPr lang="en-US" dirty="0"/>
              <a:t>.</a:t>
            </a:r>
          </a:p>
          <a:p>
            <a:pPr lvl="0"/>
            <a:r>
              <a:rPr lang="en-US" dirty="0"/>
              <a:t>Blood moves into the </a:t>
            </a:r>
            <a:r>
              <a:rPr lang="en-US" dirty="0" smtClean="0"/>
              <a:t>lung</a:t>
            </a:r>
            <a:r>
              <a:rPr lang="en-US" dirty="0"/>
              <a:t>, picks up O</a:t>
            </a:r>
            <a:r>
              <a:rPr lang="en-US" baseline="-25000" dirty="0"/>
              <a:t>2</a:t>
            </a:r>
            <a:r>
              <a:rPr lang="en-US" dirty="0"/>
              <a:t>, and then returns to left atrium of heart, to once again go through systemic circulation</a:t>
            </a:r>
            <a:r>
              <a:rPr lang="en-US" dirty="0" smtClean="0"/>
              <a:t>.</a:t>
            </a:r>
          </a:p>
          <a:p>
            <a:pPr lvl="0"/>
            <a:r>
              <a:rPr lang="en-US" dirty="0" smtClean="0"/>
              <a:t>We will place more focus on this when we discuss the heart…</a:t>
            </a:r>
            <a:endParaRPr lang="en-US" dirty="0"/>
          </a:p>
          <a:p>
            <a:endParaRPr lang="en-US" dirty="0"/>
          </a:p>
        </p:txBody>
      </p:sp>
      <p:sp>
        <p:nvSpPr>
          <p:cNvPr id="3" name="Title 2"/>
          <p:cNvSpPr>
            <a:spLocks noGrp="1"/>
          </p:cNvSpPr>
          <p:nvPr>
            <p:ph type="title"/>
          </p:nvPr>
        </p:nvSpPr>
        <p:spPr/>
        <p:txBody>
          <a:bodyPr>
            <a:normAutofit/>
          </a:bodyPr>
          <a:lstStyle/>
          <a:p>
            <a:r>
              <a:rPr lang="en-US" dirty="0"/>
              <a:t>Pulmonary </a:t>
            </a:r>
            <a:r>
              <a:rPr lang="en-US" dirty="0" smtClean="0"/>
              <a:t>Circulation</a:t>
            </a:r>
            <a:endParaRPr lang="en-US" dirty="0"/>
          </a:p>
        </p:txBody>
      </p:sp>
    </p:spTree>
    <p:extLst>
      <p:ext uri="{BB962C8B-B14F-4D97-AF65-F5344CB8AC3E}">
        <p14:creationId xmlns:p14="http://schemas.microsoft.com/office/powerpoint/2010/main" val="484991857"/>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3108960" y="114300"/>
            <a:ext cx="6019800" cy="6477001"/>
          </a:xfrm>
          <a:prstGeom prst="rect">
            <a:avLst/>
          </a:prstGeom>
        </p:spPr>
      </p:pic>
      <p:pic>
        <p:nvPicPr>
          <p:cNvPr id="5" name="Picture 6" descr="http://www.cancerresearchuk.org/prod_consump/groups/cr_common/@cah/@gen/documents/image/crukmig_1000img-12061.jpg"/>
          <p:cNvPicPr>
            <a:picLocks noChangeAspect="1" noChangeArrowheads="1"/>
          </p:cNvPicPr>
          <p:nvPr/>
        </p:nvPicPr>
        <p:blipFill rotWithShape="1">
          <a:blip r:embed="rId4">
            <a:extLst>
              <a:ext uri="{28A0092B-C50C-407E-A947-70E740481C1C}">
                <a14:useLocalDpi xmlns:a14="http://schemas.microsoft.com/office/drawing/2010/main" val="0"/>
              </a:ext>
            </a:extLst>
          </a:blip>
          <a:srcRect b="9744"/>
          <a:stretch/>
        </p:blipFill>
        <p:spPr bwMode="auto">
          <a:xfrm>
            <a:off x="1905" y="1"/>
            <a:ext cx="2381250"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4605562"/>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r>
              <a:rPr lang="en-US" sz="2800" dirty="0"/>
              <a:t>Volume of blood flowing back to heart through veins, occurs through pressure generated in three ways</a:t>
            </a:r>
            <a:r>
              <a:rPr lang="en-US" sz="2800" dirty="0" smtClean="0"/>
              <a:t>:</a:t>
            </a:r>
          </a:p>
          <a:p>
            <a:pPr lvl="1"/>
            <a:r>
              <a:rPr lang="en-US" sz="2400" b="1" dirty="0" smtClean="0"/>
              <a:t>Contractions </a:t>
            </a:r>
            <a:r>
              <a:rPr lang="en-US" sz="2400" b="1" dirty="0"/>
              <a:t>of the </a:t>
            </a:r>
            <a:r>
              <a:rPr lang="en-US" sz="2400" b="1" dirty="0" smtClean="0"/>
              <a:t>heart</a:t>
            </a:r>
            <a:endParaRPr lang="en-US" sz="2400" dirty="0"/>
          </a:p>
          <a:p>
            <a:pPr lvl="1"/>
            <a:r>
              <a:rPr lang="en-US" sz="2400" b="1" dirty="0" smtClean="0"/>
              <a:t>Skeletal </a:t>
            </a:r>
            <a:r>
              <a:rPr lang="en-US" sz="2400" b="1" dirty="0"/>
              <a:t>muscle </a:t>
            </a:r>
            <a:r>
              <a:rPr lang="en-US" sz="2400" b="1" dirty="0" smtClean="0"/>
              <a:t>pump</a:t>
            </a:r>
            <a:endParaRPr lang="en-US" sz="2400" b="1" dirty="0"/>
          </a:p>
          <a:p>
            <a:pPr lvl="1"/>
            <a:r>
              <a:rPr lang="en-US" sz="2400" b="1" dirty="0" smtClean="0"/>
              <a:t>Respiratory pump</a:t>
            </a:r>
            <a:endParaRPr lang="en-US" sz="2400" b="1" dirty="0"/>
          </a:p>
          <a:p>
            <a:pPr marL="109728" indent="0">
              <a:buNone/>
            </a:pPr>
            <a:endParaRPr lang="en-US" dirty="0"/>
          </a:p>
        </p:txBody>
      </p:sp>
      <p:sp>
        <p:nvSpPr>
          <p:cNvPr id="3" name="Title 2"/>
          <p:cNvSpPr>
            <a:spLocks noGrp="1"/>
          </p:cNvSpPr>
          <p:nvPr>
            <p:ph type="title"/>
          </p:nvPr>
        </p:nvSpPr>
        <p:spPr/>
        <p:txBody>
          <a:bodyPr>
            <a:normAutofit/>
          </a:bodyPr>
          <a:lstStyle/>
          <a:p>
            <a:pPr lvl="0"/>
            <a:r>
              <a:rPr lang="en-US" i="1" dirty="0">
                <a:effectLst/>
              </a:rPr>
              <a:t>Venous </a:t>
            </a:r>
            <a:r>
              <a:rPr lang="en-US" i="1" dirty="0" smtClean="0">
                <a:effectLst/>
              </a:rPr>
              <a:t>Return</a:t>
            </a:r>
            <a:endParaRPr lang="en-US" dirty="0"/>
          </a:p>
        </p:txBody>
      </p:sp>
      <p:pic>
        <p:nvPicPr>
          <p:cNvPr id="4" name="Picture 3" descr="http://www.cvphysiology.com/Blood%20Pressure/BP019%20vascular%20network%20R1.gif"/>
          <p:cNvPicPr/>
          <p:nvPr/>
        </p:nvPicPr>
        <p:blipFill>
          <a:blip r:embed="rId3">
            <a:extLst>
              <a:ext uri="{28A0092B-C50C-407E-A947-70E740481C1C}">
                <a14:useLocalDpi xmlns:a14="http://schemas.microsoft.com/office/drawing/2010/main" val="0"/>
              </a:ext>
            </a:extLst>
          </a:blip>
          <a:srcRect/>
          <a:stretch>
            <a:fillRect/>
          </a:stretch>
        </p:blipFill>
        <p:spPr bwMode="auto">
          <a:xfrm>
            <a:off x="5257800" y="3124200"/>
            <a:ext cx="2895600" cy="2743200"/>
          </a:xfrm>
          <a:prstGeom prst="rect">
            <a:avLst/>
          </a:prstGeom>
          <a:noFill/>
          <a:ln>
            <a:noFill/>
          </a:ln>
        </p:spPr>
      </p:pic>
    </p:spTree>
    <p:extLst>
      <p:ext uri="{BB962C8B-B14F-4D97-AF65-F5344CB8AC3E}">
        <p14:creationId xmlns:p14="http://schemas.microsoft.com/office/powerpoint/2010/main" val="3088498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3600" dirty="0" smtClean="0"/>
              <a:t>Heart Contractions-cardiac cycle </a:t>
            </a:r>
            <a:endParaRPr lang="en-US" sz="3600" dirty="0"/>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9800" y="1417638"/>
            <a:ext cx="7264400" cy="5448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6490913"/>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Skeletal Muscle Pump</a:t>
            </a:r>
            <a:endParaRPr lang="en-US" dirty="0"/>
          </a:p>
        </p:txBody>
      </p:sp>
      <p:pic>
        <p:nvPicPr>
          <p:cNvPr id="4" name="Picture 2" descr="http://classconnection.s3.amazonaws.com/811/flashcards/1701811/jpg/veins41348615427718.jpg"/>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1336" t="1782" r="4107" b="7349"/>
          <a:stretch/>
        </p:blipFill>
        <p:spPr bwMode="auto">
          <a:xfrm>
            <a:off x="304799" y="1295399"/>
            <a:ext cx="5394961" cy="38862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8" descr="http://images.tutorvista.com/content/circulation-animals/vein-valve-action.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7419" y="3733800"/>
            <a:ext cx="4876081" cy="2171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25296"/>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870</TotalTime>
  <Words>1562</Words>
  <Application>Microsoft Office PowerPoint</Application>
  <PresentationFormat>On-screen Show (4:3)</PresentationFormat>
  <Paragraphs>161</Paragraphs>
  <Slides>29</Slides>
  <Notes>11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29</vt:i4>
      </vt:variant>
    </vt:vector>
  </HeadingPairs>
  <TitlesOfParts>
    <vt:vector size="40" baseType="lpstr">
      <vt:lpstr>MS PGothic</vt:lpstr>
      <vt:lpstr>SimSun</vt:lpstr>
      <vt:lpstr>Arial Black</vt:lpstr>
      <vt:lpstr>Calibri</vt:lpstr>
      <vt:lpstr>Lucida Sans Unicode</vt:lpstr>
      <vt:lpstr>Times New Roman</vt:lpstr>
      <vt:lpstr>Verdana</vt:lpstr>
      <vt:lpstr>Wingdings</vt:lpstr>
      <vt:lpstr>Wingdings 2</vt:lpstr>
      <vt:lpstr>Wingdings 3</vt:lpstr>
      <vt:lpstr>Concourse</vt:lpstr>
      <vt:lpstr>PowerPoint Presentation</vt:lpstr>
      <vt:lpstr>CIRCULATORY ROUTES</vt:lpstr>
      <vt:lpstr>Systemic Circulation</vt:lpstr>
      <vt:lpstr>PowerPoint Presentation</vt:lpstr>
      <vt:lpstr>Pulmonary Circulation</vt:lpstr>
      <vt:lpstr>PowerPoint Presentation</vt:lpstr>
      <vt:lpstr>Venous Return</vt:lpstr>
      <vt:lpstr>Heart Contractions-cardiac cycle </vt:lpstr>
      <vt:lpstr>Skeletal Muscle Pump</vt:lpstr>
      <vt:lpstr>PowerPoint Presentation</vt:lpstr>
      <vt:lpstr>Respiratory Pump</vt:lpstr>
      <vt:lpstr>BLOOD FLOW THROUGH BLOOD VESSELS</vt:lpstr>
      <vt:lpstr>Systolic versus Diastolic</vt:lpstr>
      <vt:lpstr>Resistance</vt:lpstr>
      <vt:lpstr>PowerPoint Presentation</vt:lpstr>
      <vt:lpstr>Relationship between Velocity of Blood Flow and Total Cross-sectioned area in Different Types of Blood Vessels</vt:lpstr>
      <vt:lpstr>Control of blood pressure and blood flow</vt:lpstr>
      <vt:lpstr>1. Role of cardiovascular center (CV) </vt:lpstr>
      <vt:lpstr>PowerPoint Presentation</vt:lpstr>
      <vt:lpstr>3 main types of sensory receptors </vt:lpstr>
      <vt:lpstr>Neural regulation of blood pressure </vt:lpstr>
      <vt:lpstr>Neural regulation of blood pressure</vt:lpstr>
      <vt:lpstr>PowerPoint Presentation</vt:lpstr>
      <vt:lpstr>PowerPoint Presentation</vt:lpstr>
      <vt:lpstr>Hormonal Regulation of Blood Pressure and Blood Flow</vt:lpstr>
      <vt:lpstr>PowerPoint Presentation</vt:lpstr>
      <vt:lpstr>PowerPoint Presentation</vt:lpstr>
      <vt:lpstr>PowerPoint Presentation</vt:lpstr>
      <vt:lpstr>5. Autoregulation of blood pressure </vt:lpstr>
    </vt:vector>
  </TitlesOfParts>
  <Company>Boyertown Area School District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Shumock, Elisabeth</dc:creator>
  <cp:lastModifiedBy>Microsoft account</cp:lastModifiedBy>
  <cp:revision>65</cp:revision>
  <dcterms:created xsi:type="dcterms:W3CDTF">2014-03-09T14:43:30Z</dcterms:created>
  <dcterms:modified xsi:type="dcterms:W3CDTF">2023-02-12T08:19:37Z</dcterms:modified>
</cp:coreProperties>
</file>