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3" r:id="rId3"/>
    <p:sldId id="257" r:id="rId4"/>
    <p:sldId id="264" r:id="rId5"/>
    <p:sldId id="258" r:id="rId6"/>
    <p:sldId id="259" r:id="rId7"/>
    <p:sldId id="260" r:id="rId8"/>
    <p:sldId id="261" r:id="rId9"/>
    <p:sldId id="265" r:id="rId10"/>
    <p:sldId id="266" r:id="rId11"/>
    <p:sldId id="275" r:id="rId12"/>
    <p:sldId id="267" r:id="rId13"/>
    <p:sldId id="268" r:id="rId14"/>
    <p:sldId id="269" r:id="rId15"/>
    <p:sldId id="270" r:id="rId16"/>
    <p:sldId id="272" r:id="rId17"/>
    <p:sldId id="271" r:id="rId18"/>
    <p:sldId id="273"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varScale="1">
        <p:scale>
          <a:sx n="90" d="100"/>
          <a:sy n="90" d="100"/>
        </p:scale>
        <p:origin x="89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FC5B0A-7035-3C4A-8BBE-0421C2DE35C4}" type="datetimeFigureOut">
              <a:rPr lang="en-US" smtClean="0"/>
              <a:t>9/18/18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6818F-2E18-EA4D-B0B9-607E592AA059}" type="slidenum">
              <a:rPr lang="en-US" smtClean="0"/>
              <a:t>‹#›</a:t>
            </a:fld>
            <a:endParaRPr lang="en-US"/>
          </a:p>
        </p:txBody>
      </p:sp>
    </p:spTree>
    <p:extLst>
      <p:ext uri="{BB962C8B-B14F-4D97-AF65-F5344CB8AC3E}">
        <p14:creationId xmlns:p14="http://schemas.microsoft.com/office/powerpoint/2010/main" val="1236622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2B8454-F573-4D43-BA8C-07BFC2505A37}" type="datetimeFigureOut">
              <a:rPr lang="en-US" smtClean="0"/>
              <a:t>9/18/18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CFC13-286F-694C-B0DF-143A5A489173}" type="slidenum">
              <a:rPr lang="en-US" smtClean="0"/>
              <a:t>‹#›</a:t>
            </a:fld>
            <a:endParaRPr lang="en-US"/>
          </a:p>
        </p:txBody>
      </p:sp>
    </p:spTree>
    <p:extLst>
      <p:ext uri="{BB962C8B-B14F-4D97-AF65-F5344CB8AC3E}">
        <p14:creationId xmlns:p14="http://schemas.microsoft.com/office/powerpoint/2010/main" val="82539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B8454-F573-4D43-BA8C-07BFC2505A37}" type="datetimeFigureOut">
              <a:rPr lang="en-US" smtClean="0"/>
              <a:t>9/18/18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CFC13-286F-694C-B0DF-143A5A489173}" type="slidenum">
              <a:rPr lang="en-US" smtClean="0"/>
              <a:t>‹#›</a:t>
            </a:fld>
            <a:endParaRPr lang="en-US"/>
          </a:p>
        </p:txBody>
      </p:sp>
    </p:spTree>
    <p:extLst>
      <p:ext uri="{BB962C8B-B14F-4D97-AF65-F5344CB8AC3E}">
        <p14:creationId xmlns:p14="http://schemas.microsoft.com/office/powerpoint/2010/main" val="242345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B8454-F573-4D43-BA8C-07BFC2505A37}" type="datetimeFigureOut">
              <a:rPr lang="en-US" smtClean="0"/>
              <a:t>9/18/18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CFC13-286F-694C-B0DF-143A5A489173}" type="slidenum">
              <a:rPr lang="en-US" smtClean="0"/>
              <a:t>‹#›</a:t>
            </a:fld>
            <a:endParaRPr lang="en-US"/>
          </a:p>
        </p:txBody>
      </p:sp>
    </p:spTree>
    <p:extLst>
      <p:ext uri="{BB962C8B-B14F-4D97-AF65-F5344CB8AC3E}">
        <p14:creationId xmlns:p14="http://schemas.microsoft.com/office/powerpoint/2010/main" val="1467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2B8454-F573-4D43-BA8C-07BFC2505A37}" type="datetimeFigureOut">
              <a:rPr lang="en-US" smtClean="0"/>
              <a:t>9/18/18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CFC13-286F-694C-B0DF-143A5A489173}" type="slidenum">
              <a:rPr lang="en-US" smtClean="0"/>
              <a:t>‹#›</a:t>
            </a:fld>
            <a:endParaRPr lang="en-US"/>
          </a:p>
        </p:txBody>
      </p:sp>
    </p:spTree>
    <p:extLst>
      <p:ext uri="{BB962C8B-B14F-4D97-AF65-F5344CB8AC3E}">
        <p14:creationId xmlns:p14="http://schemas.microsoft.com/office/powerpoint/2010/main" val="208513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2B8454-F573-4D43-BA8C-07BFC2505A37}" type="datetimeFigureOut">
              <a:rPr lang="en-US" smtClean="0"/>
              <a:t>9/18/18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CFC13-286F-694C-B0DF-143A5A489173}" type="slidenum">
              <a:rPr lang="en-US" smtClean="0"/>
              <a:t>‹#›</a:t>
            </a:fld>
            <a:endParaRPr lang="en-US"/>
          </a:p>
        </p:txBody>
      </p:sp>
    </p:spTree>
    <p:extLst>
      <p:ext uri="{BB962C8B-B14F-4D97-AF65-F5344CB8AC3E}">
        <p14:creationId xmlns:p14="http://schemas.microsoft.com/office/powerpoint/2010/main" val="187962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2B8454-F573-4D43-BA8C-07BFC2505A37}" type="datetimeFigureOut">
              <a:rPr lang="en-US" smtClean="0"/>
              <a:t>9/18/18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CFC13-286F-694C-B0DF-143A5A489173}" type="slidenum">
              <a:rPr lang="en-US" smtClean="0"/>
              <a:t>‹#›</a:t>
            </a:fld>
            <a:endParaRPr lang="en-US"/>
          </a:p>
        </p:txBody>
      </p:sp>
    </p:spTree>
    <p:extLst>
      <p:ext uri="{BB962C8B-B14F-4D97-AF65-F5344CB8AC3E}">
        <p14:creationId xmlns:p14="http://schemas.microsoft.com/office/powerpoint/2010/main" val="134983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2B8454-F573-4D43-BA8C-07BFC2505A37}" type="datetimeFigureOut">
              <a:rPr lang="en-US" smtClean="0"/>
              <a:t>9/18/18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DCFC13-286F-694C-B0DF-143A5A489173}" type="slidenum">
              <a:rPr lang="en-US" smtClean="0"/>
              <a:t>‹#›</a:t>
            </a:fld>
            <a:endParaRPr lang="en-US"/>
          </a:p>
        </p:txBody>
      </p:sp>
    </p:spTree>
    <p:extLst>
      <p:ext uri="{BB962C8B-B14F-4D97-AF65-F5344CB8AC3E}">
        <p14:creationId xmlns:p14="http://schemas.microsoft.com/office/powerpoint/2010/main" val="65643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2B8454-F573-4D43-BA8C-07BFC2505A37}" type="datetimeFigureOut">
              <a:rPr lang="en-US" smtClean="0"/>
              <a:t>9/18/18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DCFC13-286F-694C-B0DF-143A5A489173}" type="slidenum">
              <a:rPr lang="en-US" smtClean="0"/>
              <a:t>‹#›</a:t>
            </a:fld>
            <a:endParaRPr lang="en-US"/>
          </a:p>
        </p:txBody>
      </p:sp>
    </p:spTree>
    <p:extLst>
      <p:ext uri="{BB962C8B-B14F-4D97-AF65-F5344CB8AC3E}">
        <p14:creationId xmlns:p14="http://schemas.microsoft.com/office/powerpoint/2010/main" val="1136290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B8454-F573-4D43-BA8C-07BFC2505A37}" type="datetimeFigureOut">
              <a:rPr lang="en-US" smtClean="0"/>
              <a:t>9/18/18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DCFC13-286F-694C-B0DF-143A5A489173}" type="slidenum">
              <a:rPr lang="en-US" smtClean="0"/>
              <a:t>‹#›</a:t>
            </a:fld>
            <a:endParaRPr lang="en-US"/>
          </a:p>
        </p:txBody>
      </p:sp>
    </p:spTree>
    <p:extLst>
      <p:ext uri="{BB962C8B-B14F-4D97-AF65-F5344CB8AC3E}">
        <p14:creationId xmlns:p14="http://schemas.microsoft.com/office/powerpoint/2010/main" val="6728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2B8454-F573-4D43-BA8C-07BFC2505A37}" type="datetimeFigureOut">
              <a:rPr lang="en-US" smtClean="0"/>
              <a:t>9/18/18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CFC13-286F-694C-B0DF-143A5A489173}" type="slidenum">
              <a:rPr lang="en-US" smtClean="0"/>
              <a:t>‹#›</a:t>
            </a:fld>
            <a:endParaRPr lang="en-US"/>
          </a:p>
        </p:txBody>
      </p:sp>
    </p:spTree>
    <p:extLst>
      <p:ext uri="{BB962C8B-B14F-4D97-AF65-F5344CB8AC3E}">
        <p14:creationId xmlns:p14="http://schemas.microsoft.com/office/powerpoint/2010/main" val="1285621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2B8454-F573-4D43-BA8C-07BFC2505A37}" type="datetimeFigureOut">
              <a:rPr lang="en-US" smtClean="0"/>
              <a:t>9/18/18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CFC13-286F-694C-B0DF-143A5A489173}" type="slidenum">
              <a:rPr lang="en-US" smtClean="0"/>
              <a:t>‹#›</a:t>
            </a:fld>
            <a:endParaRPr lang="en-US"/>
          </a:p>
        </p:txBody>
      </p:sp>
    </p:spTree>
    <p:extLst>
      <p:ext uri="{BB962C8B-B14F-4D97-AF65-F5344CB8AC3E}">
        <p14:creationId xmlns:p14="http://schemas.microsoft.com/office/powerpoint/2010/main" val="16149394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B8454-F573-4D43-BA8C-07BFC2505A37}" type="datetimeFigureOut">
              <a:rPr lang="en-US" smtClean="0"/>
              <a:t>9/18/18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CFC13-286F-694C-B0DF-143A5A489173}" type="slidenum">
              <a:rPr lang="en-US" smtClean="0"/>
              <a:t>‹#›</a:t>
            </a:fld>
            <a:endParaRPr lang="en-US"/>
          </a:p>
        </p:txBody>
      </p:sp>
    </p:spTree>
    <p:extLst>
      <p:ext uri="{BB962C8B-B14F-4D97-AF65-F5344CB8AC3E}">
        <p14:creationId xmlns:p14="http://schemas.microsoft.com/office/powerpoint/2010/main" val="2136116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Homeostasis and control systems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14020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65125"/>
            <a:ext cx="11353800" cy="6492875"/>
          </a:xfrm>
        </p:spPr>
      </p:pic>
    </p:spTree>
    <p:extLst>
      <p:ext uri="{BB962C8B-B14F-4D97-AF65-F5344CB8AC3E}">
        <p14:creationId xmlns:p14="http://schemas.microsoft.com/office/powerpoint/2010/main" val="633142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7163"/>
            <a:ext cx="11744325" cy="6529387"/>
          </a:xfrm>
        </p:spPr>
      </p:pic>
    </p:spTree>
    <p:extLst>
      <p:ext uri="{BB962C8B-B14F-4D97-AF65-F5344CB8AC3E}">
        <p14:creationId xmlns:p14="http://schemas.microsoft.com/office/powerpoint/2010/main" val="1394069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524" t="5720" r="4156" b="6355"/>
          <a:stretch/>
        </p:blipFill>
        <p:spPr>
          <a:xfrm>
            <a:off x="0" y="0"/>
            <a:ext cx="12072938" cy="6858000"/>
          </a:xfrm>
        </p:spPr>
      </p:pic>
    </p:spTree>
    <p:extLst>
      <p:ext uri="{BB962C8B-B14F-4D97-AF65-F5344CB8AC3E}">
        <p14:creationId xmlns:p14="http://schemas.microsoft.com/office/powerpoint/2010/main" val="1096401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12" y="0"/>
            <a:ext cx="12292012" cy="6986588"/>
          </a:xfrm>
        </p:spPr>
      </p:pic>
    </p:spTree>
    <p:extLst>
      <p:ext uri="{BB962C8B-B14F-4D97-AF65-F5344CB8AC3E}">
        <p14:creationId xmlns:p14="http://schemas.microsoft.com/office/powerpoint/2010/main" val="8640044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0024"/>
            <a:ext cx="12192000" cy="6657975"/>
          </a:xfrm>
        </p:spPr>
      </p:pic>
    </p:spTree>
    <p:extLst>
      <p:ext uri="{BB962C8B-B14F-4D97-AF65-F5344CB8AC3E}">
        <p14:creationId xmlns:p14="http://schemas.microsoft.com/office/powerpoint/2010/main" val="1577221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058650" cy="6857999"/>
          </a:xfrm>
        </p:spPr>
      </p:pic>
    </p:spTree>
    <p:extLst>
      <p:ext uri="{BB962C8B-B14F-4D97-AF65-F5344CB8AC3E}">
        <p14:creationId xmlns:p14="http://schemas.microsoft.com/office/powerpoint/2010/main" val="803815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4478"/>
          <a:stretch/>
        </p:blipFill>
        <p:spPr>
          <a:xfrm>
            <a:off x="171450" y="0"/>
            <a:ext cx="11630025" cy="6858000"/>
          </a:xfrm>
        </p:spPr>
      </p:pic>
    </p:spTree>
    <p:extLst>
      <p:ext uri="{BB962C8B-B14F-4D97-AF65-F5344CB8AC3E}">
        <p14:creationId xmlns:p14="http://schemas.microsoft.com/office/powerpoint/2010/main" val="690304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38" y="157162"/>
            <a:ext cx="11772900" cy="6529387"/>
          </a:xfrm>
        </p:spPr>
      </p:pic>
    </p:spTree>
    <p:extLst>
      <p:ext uri="{BB962C8B-B14F-4D97-AF65-F5344CB8AC3E}">
        <p14:creationId xmlns:p14="http://schemas.microsoft.com/office/powerpoint/2010/main" val="475066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Feed-forward control</a:t>
            </a:r>
            <a:endParaRPr lang="en-US" dirty="0"/>
          </a:p>
        </p:txBody>
      </p:sp>
      <p:sp>
        <p:nvSpPr>
          <p:cNvPr id="3" name="Content Placeholder 2"/>
          <p:cNvSpPr>
            <a:spLocks noGrp="1"/>
          </p:cNvSpPr>
          <p:nvPr>
            <p:ph idx="1"/>
          </p:nvPr>
        </p:nvSpPr>
        <p:spPr/>
        <p:txBody>
          <a:bodyPr>
            <a:normAutofit/>
          </a:bodyPr>
          <a:lstStyle/>
          <a:p>
            <a:r>
              <a:rPr lang="en-US" dirty="0" smtClean="0"/>
              <a:t>For </a:t>
            </a:r>
            <a:r>
              <a:rPr lang="en-US" dirty="0"/>
              <a:t>instance, some </a:t>
            </a:r>
            <a:r>
              <a:rPr lang="en-US" dirty="0" smtClean="0"/>
              <a:t>movements </a:t>
            </a:r>
            <a:r>
              <a:rPr lang="en-US" dirty="0"/>
              <a:t>of the body occur so rapidly that there is not enough time for nerve signals to travel from the peripheral parts of the body all the way to the brain and then back to the periphery again to control the movement</a:t>
            </a:r>
            <a:r>
              <a:rPr lang="en-US" dirty="0" smtClean="0"/>
              <a:t>.</a:t>
            </a:r>
          </a:p>
          <a:p>
            <a:r>
              <a:rPr lang="en-US" dirty="0" smtClean="0"/>
              <a:t>Therefore</a:t>
            </a:r>
            <a:r>
              <a:rPr lang="en-US" dirty="0"/>
              <a:t>, the brain uses a principle called </a:t>
            </a:r>
            <a:r>
              <a:rPr lang="en-US" i="1" dirty="0"/>
              <a:t>feed-forward control </a:t>
            </a:r>
            <a:r>
              <a:rPr lang="en-US" dirty="0"/>
              <a:t>to cause required muscle </a:t>
            </a:r>
            <a:r>
              <a:rPr lang="en-US" dirty="0" smtClean="0"/>
              <a:t>contractions</a:t>
            </a:r>
            <a:r>
              <a:rPr lang="en-US" dirty="0"/>
              <a:t>. </a:t>
            </a:r>
            <a:r>
              <a:rPr lang="en-US" dirty="0" smtClean="0"/>
              <a:t>This </a:t>
            </a:r>
            <a:r>
              <a:rPr lang="en-US" dirty="0"/>
              <a:t>is called </a:t>
            </a:r>
            <a:r>
              <a:rPr lang="en-US" i="1" dirty="0"/>
              <a:t>adaptive control. </a:t>
            </a:r>
            <a:r>
              <a:rPr lang="en-US" dirty="0"/>
              <a:t>Adaptive control, in a sense, is delayed negative feedback. </a:t>
            </a:r>
            <a:endParaRPr lang="en-US" dirty="0" smtClean="0"/>
          </a:p>
        </p:txBody>
      </p:sp>
    </p:spTree>
    <p:extLst>
      <p:ext uri="{BB962C8B-B14F-4D97-AF65-F5344CB8AC3E}">
        <p14:creationId xmlns:p14="http://schemas.microsoft.com/office/powerpoint/2010/main" val="16651111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cell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89822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524000" y="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kumimoji="1" lang="en-US" altLang="zh-CN" sz="3200" dirty="0" smtClean="0">
                <a:latin typeface="Times New Roman" charset="0"/>
              </a:rPr>
              <a:t>Internal </a:t>
            </a:r>
            <a:r>
              <a:rPr kumimoji="1" lang="en-US" altLang="zh-CN" sz="3200" dirty="0">
                <a:latin typeface="Times New Roman" charset="0"/>
              </a:rPr>
              <a:t>Environment and Homeostasis</a:t>
            </a:r>
          </a:p>
        </p:txBody>
      </p:sp>
      <p:sp>
        <p:nvSpPr>
          <p:cNvPr id="9219" name="Line 3"/>
          <p:cNvSpPr>
            <a:spLocks noChangeShapeType="1"/>
          </p:cNvSpPr>
          <p:nvPr/>
        </p:nvSpPr>
        <p:spPr bwMode="auto">
          <a:xfrm>
            <a:off x="2874964" y="2381250"/>
            <a:ext cx="66770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0" name="Line 4"/>
          <p:cNvSpPr>
            <a:spLocks noChangeShapeType="1"/>
          </p:cNvSpPr>
          <p:nvPr/>
        </p:nvSpPr>
        <p:spPr bwMode="auto">
          <a:xfrm>
            <a:off x="2881313" y="2044700"/>
            <a:ext cx="0" cy="457200"/>
          </a:xfrm>
          <a:prstGeom prst="line">
            <a:avLst/>
          </a:prstGeom>
          <a:noFill/>
          <a:ln w="28575">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1" name="Line 5"/>
          <p:cNvSpPr>
            <a:spLocks noChangeShapeType="1"/>
          </p:cNvSpPr>
          <p:nvPr/>
        </p:nvSpPr>
        <p:spPr bwMode="auto">
          <a:xfrm>
            <a:off x="2916238" y="2044700"/>
            <a:ext cx="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2" name="Freeform 6"/>
          <p:cNvSpPr>
            <a:spLocks/>
          </p:cNvSpPr>
          <p:nvPr/>
        </p:nvSpPr>
        <p:spPr bwMode="auto">
          <a:xfrm>
            <a:off x="2897189" y="2030413"/>
            <a:ext cx="52387" cy="17462"/>
          </a:xfrm>
          <a:custGeom>
            <a:avLst/>
            <a:gdLst>
              <a:gd name="T0" fmla="*/ 33 w 33"/>
              <a:gd name="T1" fmla="*/ 11 h 11"/>
              <a:gd name="T2" fmla="*/ 0 w 33"/>
              <a:gd name="T3" fmla="*/ 0 h 11"/>
              <a:gd name="T4" fmla="*/ 33 w 33"/>
              <a:gd name="T5" fmla="*/ 11 h 11"/>
            </a:gdLst>
            <a:ahLst/>
            <a:cxnLst>
              <a:cxn ang="0">
                <a:pos x="T0" y="T1"/>
              </a:cxn>
              <a:cxn ang="0">
                <a:pos x="T2" y="T3"/>
              </a:cxn>
              <a:cxn ang="0">
                <a:pos x="T4" y="T5"/>
              </a:cxn>
            </a:cxnLst>
            <a:rect l="0" t="0" r="r" b="b"/>
            <a:pathLst>
              <a:path w="33" h="11">
                <a:moveTo>
                  <a:pt x="33" y="11"/>
                </a:moveTo>
                <a:cubicBezTo>
                  <a:pt x="22" y="7"/>
                  <a:pt x="0" y="0"/>
                  <a:pt x="0" y="0"/>
                </a:cubicBezTo>
                <a:cubicBezTo>
                  <a:pt x="0" y="0"/>
                  <a:pt x="22" y="7"/>
                  <a:pt x="33" y="11"/>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3" name="Line 7"/>
          <p:cNvSpPr>
            <a:spLocks noChangeShapeType="1"/>
          </p:cNvSpPr>
          <p:nvPr/>
        </p:nvSpPr>
        <p:spPr bwMode="auto">
          <a:xfrm flipH="1">
            <a:off x="9545638" y="2076450"/>
            <a:ext cx="0" cy="425450"/>
          </a:xfrm>
          <a:prstGeom prst="line">
            <a:avLst/>
          </a:prstGeom>
          <a:noFill/>
          <a:ln w="28575">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4" name="Text Box 8"/>
          <p:cNvSpPr txBox="1">
            <a:spLocks noChangeArrowheads="1"/>
          </p:cNvSpPr>
          <p:nvPr/>
        </p:nvSpPr>
        <p:spPr bwMode="auto">
          <a:xfrm>
            <a:off x="4294189" y="2533650"/>
            <a:ext cx="4752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th-TH" altLang="en-US" sz="3600" b="1">
                <a:effectLst>
                  <a:outerShdw blurRad="38100" dist="38100" dir="2700000" algn="tl">
                    <a:srgbClr val="000000"/>
                  </a:outerShdw>
                </a:effectLst>
                <a:latin typeface="Times New Roman" charset="0"/>
              </a:rPr>
              <a:t>Interstitial fluid</a:t>
            </a:r>
          </a:p>
        </p:txBody>
      </p:sp>
      <p:sp>
        <p:nvSpPr>
          <p:cNvPr id="9225" name="Text Box 9"/>
          <p:cNvSpPr txBox="1">
            <a:spLocks noChangeArrowheads="1"/>
          </p:cNvSpPr>
          <p:nvPr/>
        </p:nvSpPr>
        <p:spPr bwMode="auto">
          <a:xfrm>
            <a:off x="5589588" y="1924051"/>
            <a:ext cx="30845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th-TH" altLang="en-US" sz="2800" b="1">
                <a:effectLst>
                  <a:outerShdw blurRad="38100" dist="38100" dir="2700000" algn="tl">
                    <a:srgbClr val="000000"/>
                  </a:outerShdw>
                </a:effectLst>
                <a:latin typeface="Angsana New" charset="0"/>
              </a:rPr>
              <a:t>Blood Plasma</a:t>
            </a:r>
            <a:endParaRPr lang="th-TH" altLang="en-US" sz="2800" b="1">
              <a:solidFill>
                <a:srgbClr val="FFCC99"/>
              </a:solidFill>
              <a:effectLst>
                <a:outerShdw blurRad="38100" dist="38100" dir="2700000" algn="tl">
                  <a:srgbClr val="000000"/>
                </a:outerShdw>
              </a:effectLst>
              <a:latin typeface="Angsana New" charset="0"/>
            </a:endParaRPr>
          </a:p>
        </p:txBody>
      </p:sp>
      <p:sp>
        <p:nvSpPr>
          <p:cNvPr id="9226" name="Line 10"/>
          <p:cNvSpPr>
            <a:spLocks noChangeShapeType="1"/>
          </p:cNvSpPr>
          <p:nvPr/>
        </p:nvSpPr>
        <p:spPr bwMode="auto">
          <a:xfrm>
            <a:off x="2887663" y="2533650"/>
            <a:ext cx="0" cy="1143000"/>
          </a:xfrm>
          <a:prstGeom prst="line">
            <a:avLst/>
          </a:prstGeom>
          <a:noFill/>
          <a:ln w="28575">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7" name="Line 11"/>
          <p:cNvSpPr>
            <a:spLocks noChangeShapeType="1"/>
          </p:cNvSpPr>
          <p:nvPr/>
        </p:nvSpPr>
        <p:spPr bwMode="auto">
          <a:xfrm>
            <a:off x="9545638" y="2457450"/>
            <a:ext cx="0" cy="1295400"/>
          </a:xfrm>
          <a:prstGeom prst="line">
            <a:avLst/>
          </a:prstGeom>
          <a:noFill/>
          <a:ln w="28575">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8" name="Line 12"/>
          <p:cNvSpPr>
            <a:spLocks noChangeShapeType="1"/>
          </p:cNvSpPr>
          <p:nvPr/>
        </p:nvSpPr>
        <p:spPr bwMode="auto">
          <a:xfrm>
            <a:off x="2892425" y="3676651"/>
            <a:ext cx="0" cy="2532063"/>
          </a:xfrm>
          <a:prstGeom prst="line">
            <a:avLst/>
          </a:prstGeom>
          <a:noFill/>
          <a:ln w="28575">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29" name="Line 13"/>
          <p:cNvSpPr>
            <a:spLocks noChangeShapeType="1"/>
          </p:cNvSpPr>
          <p:nvPr/>
        </p:nvSpPr>
        <p:spPr bwMode="auto">
          <a:xfrm>
            <a:off x="9545638" y="3711576"/>
            <a:ext cx="0" cy="2479675"/>
          </a:xfrm>
          <a:prstGeom prst="line">
            <a:avLst/>
          </a:prstGeom>
          <a:noFill/>
          <a:ln w="28575">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0" name="Line 14"/>
          <p:cNvSpPr>
            <a:spLocks noChangeShapeType="1"/>
          </p:cNvSpPr>
          <p:nvPr/>
        </p:nvSpPr>
        <p:spPr bwMode="auto">
          <a:xfrm>
            <a:off x="2922588" y="3371850"/>
            <a:ext cx="6629400" cy="0"/>
          </a:xfrm>
          <a:prstGeom prst="line">
            <a:avLst/>
          </a:prstGeom>
          <a:noFill/>
          <a:ln w="28575">
            <a:solidFill>
              <a:srgbClr val="FFCC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1" name="Text Box 15"/>
          <p:cNvSpPr txBox="1">
            <a:spLocks noChangeArrowheads="1"/>
          </p:cNvSpPr>
          <p:nvPr/>
        </p:nvSpPr>
        <p:spPr bwMode="auto">
          <a:xfrm>
            <a:off x="3684588" y="4057651"/>
            <a:ext cx="533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th-TH" altLang="en-US" sz="4000" b="1">
                <a:effectLst>
                  <a:outerShdw blurRad="38100" dist="38100" dir="2700000" algn="tl">
                    <a:srgbClr val="000000"/>
                  </a:outerShdw>
                </a:effectLst>
                <a:latin typeface="Times New Roman" charset="0"/>
              </a:rPr>
              <a:t>Intracellular fluid</a:t>
            </a:r>
          </a:p>
        </p:txBody>
      </p:sp>
      <p:sp>
        <p:nvSpPr>
          <p:cNvPr id="9232" name="Line 16"/>
          <p:cNvSpPr>
            <a:spLocks noChangeShapeType="1"/>
          </p:cNvSpPr>
          <p:nvPr/>
        </p:nvSpPr>
        <p:spPr bwMode="auto">
          <a:xfrm>
            <a:off x="2874964" y="2076450"/>
            <a:ext cx="6677025" cy="0"/>
          </a:xfrm>
          <a:prstGeom prst="line">
            <a:avLst/>
          </a:prstGeom>
          <a:noFill/>
          <a:ln w="28575">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3" name="Line 17"/>
          <p:cNvSpPr>
            <a:spLocks noChangeShapeType="1"/>
          </p:cNvSpPr>
          <p:nvPr/>
        </p:nvSpPr>
        <p:spPr bwMode="auto">
          <a:xfrm>
            <a:off x="2846389" y="6191250"/>
            <a:ext cx="6677025" cy="0"/>
          </a:xfrm>
          <a:prstGeom prst="line">
            <a:avLst/>
          </a:prstGeom>
          <a:noFill/>
          <a:ln w="28575">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4" name="Text Box 18"/>
          <p:cNvSpPr txBox="1">
            <a:spLocks noChangeArrowheads="1"/>
          </p:cNvSpPr>
          <p:nvPr/>
        </p:nvSpPr>
        <p:spPr bwMode="auto">
          <a:xfrm>
            <a:off x="2819400" y="838200"/>
            <a:ext cx="601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0" hangingPunct="0"/>
            <a:r>
              <a:rPr lang="th-TH" altLang="en-US" sz="3200" b="1">
                <a:solidFill>
                  <a:srgbClr val="FF99FF"/>
                </a:solidFill>
                <a:effectLst>
                  <a:outerShdw blurRad="38100" dist="38100" dir="2700000" algn="tl">
                    <a:srgbClr val="000000"/>
                  </a:outerShdw>
                </a:effectLst>
                <a:latin typeface="Times New Roman" charset="0"/>
              </a:rPr>
              <a:t>Total body water = 60 %</a:t>
            </a:r>
            <a:r>
              <a:rPr lang="en-US" altLang="en-US" sz="3200" b="1">
                <a:solidFill>
                  <a:srgbClr val="FF99FF"/>
                </a:solidFill>
                <a:effectLst>
                  <a:outerShdw blurRad="38100" dist="38100" dir="2700000" algn="tl">
                    <a:srgbClr val="000000"/>
                  </a:outerShdw>
                </a:effectLst>
                <a:latin typeface="Times New Roman" charset="0"/>
              </a:rPr>
              <a:t> </a:t>
            </a:r>
            <a:r>
              <a:rPr lang="th-TH" altLang="en-US" sz="3200" b="1">
                <a:solidFill>
                  <a:srgbClr val="FF99FF"/>
                </a:solidFill>
                <a:effectLst>
                  <a:outerShdw blurRad="38100" dist="38100" dir="2700000" algn="tl">
                    <a:srgbClr val="000000"/>
                  </a:outerShdw>
                </a:effectLst>
                <a:latin typeface="Times New Roman" charset="0"/>
              </a:rPr>
              <a:t>BW</a:t>
            </a:r>
          </a:p>
        </p:txBody>
      </p:sp>
      <p:sp>
        <p:nvSpPr>
          <p:cNvPr id="9235" name="Text Box 19"/>
          <p:cNvSpPr txBox="1">
            <a:spLocks noChangeArrowheads="1"/>
          </p:cNvSpPr>
          <p:nvPr/>
        </p:nvSpPr>
        <p:spPr bwMode="auto">
          <a:xfrm>
            <a:off x="4903788" y="4929189"/>
            <a:ext cx="28432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th-TH" altLang="en-US" sz="4000" b="1">
                <a:effectLst>
                  <a:outerShdw blurRad="38100" dist="38100" dir="2700000" algn="tl">
                    <a:srgbClr val="000000"/>
                  </a:outerShdw>
                </a:effectLst>
                <a:latin typeface="Times New Roman" charset="0"/>
              </a:rPr>
              <a:t>=  40 % BW</a:t>
            </a:r>
          </a:p>
        </p:txBody>
      </p:sp>
      <p:sp>
        <p:nvSpPr>
          <p:cNvPr id="9236" name="Text Box 20"/>
          <p:cNvSpPr txBox="1">
            <a:spLocks noChangeArrowheads="1"/>
          </p:cNvSpPr>
          <p:nvPr/>
        </p:nvSpPr>
        <p:spPr bwMode="auto">
          <a:xfrm>
            <a:off x="2514601" y="1524000"/>
            <a:ext cx="2593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th-TH" altLang="en-US" sz="2400" b="1">
                <a:effectLst>
                  <a:outerShdw blurRad="38100" dist="38100" dir="2700000" algn="tl">
                    <a:srgbClr val="000000"/>
                  </a:outerShdw>
                </a:effectLst>
                <a:latin typeface="Times New Roman" charset="0"/>
              </a:rPr>
              <a:t>Extracellular fluid</a:t>
            </a:r>
          </a:p>
        </p:txBody>
      </p:sp>
      <p:sp>
        <p:nvSpPr>
          <p:cNvPr id="9237" name="AutoShape 21"/>
          <p:cNvSpPr>
            <a:spLocks/>
          </p:cNvSpPr>
          <p:nvPr/>
        </p:nvSpPr>
        <p:spPr bwMode="auto">
          <a:xfrm>
            <a:off x="2541588" y="2076450"/>
            <a:ext cx="152400" cy="1295400"/>
          </a:xfrm>
          <a:prstGeom prst="leftBrace">
            <a:avLst>
              <a:gd name="adj1" fmla="val 7083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8" name="Freeform 22"/>
          <p:cNvSpPr>
            <a:spLocks/>
          </p:cNvSpPr>
          <p:nvPr/>
        </p:nvSpPr>
        <p:spPr bwMode="auto">
          <a:xfrm>
            <a:off x="2236788" y="1619251"/>
            <a:ext cx="304800" cy="1152525"/>
          </a:xfrm>
          <a:custGeom>
            <a:avLst/>
            <a:gdLst>
              <a:gd name="T0" fmla="*/ 124 w 124"/>
              <a:gd name="T1" fmla="*/ 533 h 534"/>
              <a:gd name="T2" fmla="*/ 79 w 124"/>
              <a:gd name="T3" fmla="*/ 478 h 534"/>
              <a:gd name="T4" fmla="*/ 35 w 124"/>
              <a:gd name="T5" fmla="*/ 411 h 534"/>
              <a:gd name="T6" fmla="*/ 35 w 124"/>
              <a:gd name="T7" fmla="*/ 89 h 534"/>
              <a:gd name="T8" fmla="*/ 68 w 124"/>
              <a:gd name="T9" fmla="*/ 0 h 534"/>
            </a:gdLst>
            <a:ahLst/>
            <a:cxnLst>
              <a:cxn ang="0">
                <a:pos x="T0" y="T1"/>
              </a:cxn>
              <a:cxn ang="0">
                <a:pos x="T2" y="T3"/>
              </a:cxn>
              <a:cxn ang="0">
                <a:pos x="T4" y="T5"/>
              </a:cxn>
              <a:cxn ang="0">
                <a:pos x="T6" y="T7"/>
              </a:cxn>
              <a:cxn ang="0">
                <a:pos x="T8" y="T9"/>
              </a:cxn>
            </a:cxnLst>
            <a:rect l="0" t="0" r="r" b="b"/>
            <a:pathLst>
              <a:path w="124" h="534">
                <a:moveTo>
                  <a:pt x="124" y="533"/>
                </a:moveTo>
                <a:cubicBezTo>
                  <a:pt x="62" y="493"/>
                  <a:pt x="110" y="534"/>
                  <a:pt x="79" y="478"/>
                </a:cubicBezTo>
                <a:cubicBezTo>
                  <a:pt x="66" y="455"/>
                  <a:pt x="35" y="411"/>
                  <a:pt x="35" y="411"/>
                </a:cubicBezTo>
                <a:cubicBezTo>
                  <a:pt x="0" y="282"/>
                  <a:pt x="15" y="356"/>
                  <a:pt x="35" y="89"/>
                </a:cubicBezTo>
                <a:cubicBezTo>
                  <a:pt x="38" y="52"/>
                  <a:pt x="68" y="37"/>
                  <a:pt x="68" y="0"/>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39" name="Text Box 23"/>
          <p:cNvSpPr txBox="1">
            <a:spLocks noChangeArrowheads="1"/>
          </p:cNvSpPr>
          <p:nvPr/>
        </p:nvSpPr>
        <p:spPr bwMode="auto">
          <a:xfrm>
            <a:off x="1752600" y="4343401"/>
            <a:ext cx="99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th-TH" altLang="en-US" sz="3200" b="1">
                <a:solidFill>
                  <a:srgbClr val="FF99FF"/>
                </a:solidFill>
                <a:effectLst>
                  <a:outerShdw blurRad="38100" dist="38100" dir="2700000" algn="tl">
                    <a:srgbClr val="000000"/>
                  </a:outerShdw>
                </a:effectLst>
                <a:latin typeface="Angsana New" charset="0"/>
              </a:rPr>
              <a:t>2/3</a:t>
            </a:r>
            <a:r>
              <a:rPr lang="th-TH" altLang="en-US" sz="4000" b="1">
                <a:solidFill>
                  <a:srgbClr val="FF99FF"/>
                </a:solidFill>
                <a:effectLst>
                  <a:outerShdw blurRad="38100" dist="38100" dir="2700000" algn="tl">
                    <a:srgbClr val="000000"/>
                  </a:outerShdw>
                </a:effectLst>
                <a:latin typeface="Angsana New" charset="0"/>
              </a:rPr>
              <a:t> </a:t>
            </a:r>
          </a:p>
        </p:txBody>
      </p:sp>
      <p:sp>
        <p:nvSpPr>
          <p:cNvPr id="9240" name="Text Box 24"/>
          <p:cNvSpPr txBox="1">
            <a:spLocks noChangeArrowheads="1"/>
          </p:cNvSpPr>
          <p:nvPr/>
        </p:nvSpPr>
        <p:spPr bwMode="auto">
          <a:xfrm>
            <a:off x="1752600" y="2514601"/>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CC99"/>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th-TH" altLang="en-US" sz="3200" b="1">
                <a:solidFill>
                  <a:srgbClr val="FF99FF"/>
                </a:solidFill>
                <a:effectLst>
                  <a:outerShdw blurRad="38100" dist="38100" dir="2700000" algn="tl">
                    <a:srgbClr val="000000"/>
                  </a:outerShdw>
                </a:effectLst>
                <a:latin typeface="Angsana New" charset="0"/>
              </a:rPr>
              <a:t>1/3</a:t>
            </a:r>
            <a:r>
              <a:rPr lang="th-TH" altLang="en-US" sz="4000" b="1">
                <a:solidFill>
                  <a:srgbClr val="FF99FF"/>
                </a:solidFill>
                <a:effectLst>
                  <a:outerShdw blurRad="38100" dist="38100" dir="2700000" algn="tl">
                    <a:srgbClr val="000000"/>
                  </a:outerShdw>
                </a:effectLst>
                <a:latin typeface="Angsana New" charset="0"/>
              </a:rPr>
              <a:t> </a:t>
            </a:r>
          </a:p>
        </p:txBody>
      </p:sp>
      <p:sp>
        <p:nvSpPr>
          <p:cNvPr id="9241" name="Text Box 25"/>
          <p:cNvSpPr txBox="1">
            <a:spLocks noChangeArrowheads="1"/>
          </p:cNvSpPr>
          <p:nvPr/>
        </p:nvSpPr>
        <p:spPr bwMode="auto">
          <a:xfrm>
            <a:off x="9677401" y="1828801"/>
            <a:ext cx="8258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th-TH" altLang="en-US" sz="3600" b="1">
                <a:solidFill>
                  <a:srgbClr val="FFCC99"/>
                </a:solidFill>
                <a:effectLst>
                  <a:outerShdw blurRad="38100" dist="38100" dir="2700000" algn="tl">
                    <a:srgbClr val="000000"/>
                  </a:outerShdw>
                </a:effectLst>
                <a:latin typeface="Angsana New" charset="0"/>
              </a:rPr>
              <a:t>1/5</a:t>
            </a:r>
          </a:p>
        </p:txBody>
      </p:sp>
      <p:sp>
        <p:nvSpPr>
          <p:cNvPr id="9242" name="Text Box 26"/>
          <p:cNvSpPr txBox="1">
            <a:spLocks noChangeArrowheads="1"/>
          </p:cNvSpPr>
          <p:nvPr/>
        </p:nvSpPr>
        <p:spPr bwMode="auto">
          <a:xfrm>
            <a:off x="9628189" y="2590801"/>
            <a:ext cx="8258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th-TH" altLang="en-US" sz="3600" b="1">
                <a:solidFill>
                  <a:srgbClr val="FFCC99"/>
                </a:solidFill>
                <a:effectLst>
                  <a:outerShdw blurRad="38100" dist="38100" dir="2700000" algn="tl">
                    <a:srgbClr val="000000"/>
                  </a:outerShdw>
                </a:effectLst>
                <a:latin typeface="Angsana New" charset="0"/>
              </a:rPr>
              <a:t>4/5</a:t>
            </a:r>
          </a:p>
        </p:txBody>
      </p:sp>
    </p:spTree>
    <p:extLst>
      <p:ext uri="{BB962C8B-B14F-4D97-AF65-F5344CB8AC3E}">
        <p14:creationId xmlns:p14="http://schemas.microsoft.com/office/powerpoint/2010/main" val="1360969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0725"/>
          </a:xfrm>
        </p:spPr>
        <p:txBody>
          <a:bodyPr/>
          <a:lstStyle/>
          <a:p>
            <a:endParaRPr lang="en-US" dirty="0"/>
          </a:p>
        </p:txBody>
      </p:sp>
      <p:sp>
        <p:nvSpPr>
          <p:cNvPr id="3" name="Content Placeholder 2"/>
          <p:cNvSpPr>
            <a:spLocks noGrp="1"/>
          </p:cNvSpPr>
          <p:nvPr>
            <p:ph idx="1"/>
          </p:nvPr>
        </p:nvSpPr>
        <p:spPr>
          <a:xfrm>
            <a:off x="838200" y="957263"/>
            <a:ext cx="10515600" cy="5219700"/>
          </a:xfrm>
        </p:spPr>
        <p:txBody>
          <a:bodyPr>
            <a:noAutofit/>
          </a:bodyPr>
          <a:lstStyle/>
          <a:p>
            <a:r>
              <a:rPr lang="en-US" dirty="0" smtClean="0"/>
              <a:t>all </a:t>
            </a:r>
            <a:r>
              <a:rPr lang="en-US" dirty="0"/>
              <a:t>cells live in essentially the same </a:t>
            </a:r>
            <a:r>
              <a:rPr lang="en-US" dirty="0" smtClean="0"/>
              <a:t>; ECF; </a:t>
            </a:r>
            <a:r>
              <a:rPr lang="en-US" i="1" dirty="0" smtClean="0"/>
              <a:t>internal </a:t>
            </a:r>
            <a:r>
              <a:rPr lang="en-US" i="1" dirty="0"/>
              <a:t>environment </a:t>
            </a:r>
            <a:r>
              <a:rPr lang="en-US" dirty="0"/>
              <a:t>of the body, or the </a:t>
            </a:r>
            <a:r>
              <a:rPr lang="en-US" i="1" dirty="0"/>
              <a:t>milieu </a:t>
            </a:r>
            <a:r>
              <a:rPr lang="en-US" i="1" dirty="0" err="1"/>
              <a:t>intérieur</a:t>
            </a:r>
            <a:r>
              <a:rPr lang="en-US" i="1" dirty="0"/>
              <a:t>, (</a:t>
            </a:r>
            <a:r>
              <a:rPr lang="en-US" i="1" dirty="0" smtClean="0"/>
              <a:t> </a:t>
            </a:r>
            <a:r>
              <a:rPr lang="en-US" i="1" dirty="0" err="1" smtClean="0"/>
              <a:t>claude</a:t>
            </a:r>
            <a:r>
              <a:rPr lang="en-US" i="1" dirty="0" smtClean="0"/>
              <a:t> </a:t>
            </a:r>
            <a:r>
              <a:rPr lang="en-US" i="1" dirty="0" err="1" smtClean="0"/>
              <a:t>bernard</a:t>
            </a:r>
            <a:r>
              <a:rPr lang="en-US" i="1" dirty="0" smtClean="0"/>
              <a:t>).</a:t>
            </a:r>
          </a:p>
          <a:p>
            <a:pPr marL="0" indent="0">
              <a:buNone/>
            </a:pPr>
            <a:r>
              <a:rPr lang="en-US" b="1" dirty="0" smtClean="0"/>
              <a:t>Differences </a:t>
            </a:r>
            <a:r>
              <a:rPr lang="en-US" b="1" dirty="0"/>
              <a:t>Between Extracellular and Intracellular Fluids. </a:t>
            </a:r>
            <a:endParaRPr lang="en-US" b="1" dirty="0" smtClean="0">
              <a:effectLst/>
            </a:endParaRPr>
          </a:p>
          <a:p>
            <a:r>
              <a:rPr lang="en-US" dirty="0"/>
              <a:t>The </a:t>
            </a:r>
            <a:r>
              <a:rPr lang="en-US" dirty="0" smtClean="0"/>
              <a:t>ECF contains </a:t>
            </a:r>
            <a:r>
              <a:rPr lang="en-US" dirty="0"/>
              <a:t>large amounts of </a:t>
            </a:r>
            <a:r>
              <a:rPr lang="en-US" i="1" dirty="0"/>
              <a:t>sodium, chloride, </a:t>
            </a:r>
            <a:r>
              <a:rPr lang="en-US" dirty="0"/>
              <a:t>and </a:t>
            </a:r>
            <a:r>
              <a:rPr lang="en-US" i="1" dirty="0"/>
              <a:t>bicarbonate ions </a:t>
            </a:r>
            <a:r>
              <a:rPr lang="en-US" dirty="0" smtClean="0"/>
              <a:t>. </a:t>
            </a:r>
          </a:p>
          <a:p>
            <a:r>
              <a:rPr lang="en-US" dirty="0" smtClean="0"/>
              <a:t> </a:t>
            </a:r>
            <a:r>
              <a:rPr lang="en-US" dirty="0"/>
              <a:t>nutrients for the cells, such as </a:t>
            </a:r>
            <a:r>
              <a:rPr lang="en-US" i="1" dirty="0"/>
              <a:t>oxygen, glucose, fatty acids, </a:t>
            </a:r>
            <a:r>
              <a:rPr lang="en-US" dirty="0"/>
              <a:t>and </a:t>
            </a:r>
            <a:r>
              <a:rPr lang="en-US" i="1" dirty="0"/>
              <a:t>amino acids. </a:t>
            </a:r>
            <a:endParaRPr lang="en-US" i="1" dirty="0" smtClean="0"/>
          </a:p>
          <a:p>
            <a:r>
              <a:rPr lang="en-US" dirty="0" smtClean="0"/>
              <a:t>It </a:t>
            </a:r>
            <a:r>
              <a:rPr lang="en-US" dirty="0"/>
              <a:t>also contains </a:t>
            </a:r>
            <a:r>
              <a:rPr lang="en-US" i="1" dirty="0"/>
              <a:t>carbon dioxide </a:t>
            </a:r>
            <a:r>
              <a:rPr lang="en-US" dirty="0" smtClean="0"/>
              <a:t>plus </a:t>
            </a:r>
            <a:r>
              <a:rPr lang="en-US" dirty="0"/>
              <a:t>other cellular waste products </a:t>
            </a:r>
            <a:endParaRPr lang="en-US" dirty="0" smtClean="0"/>
          </a:p>
          <a:p>
            <a:r>
              <a:rPr lang="en-US" dirty="0" smtClean="0"/>
              <a:t>The ICF ; it </a:t>
            </a:r>
            <a:r>
              <a:rPr lang="en-US" dirty="0"/>
              <a:t>contains </a:t>
            </a:r>
            <a:r>
              <a:rPr lang="en-US" dirty="0" smtClean="0"/>
              <a:t>large amounts </a:t>
            </a:r>
            <a:r>
              <a:rPr lang="en-US" dirty="0"/>
              <a:t>of </a:t>
            </a:r>
            <a:r>
              <a:rPr lang="en-US" i="1" dirty="0"/>
              <a:t>potassium, magnesium, </a:t>
            </a:r>
            <a:r>
              <a:rPr lang="en-US" dirty="0"/>
              <a:t>and </a:t>
            </a:r>
            <a:r>
              <a:rPr lang="en-US" i="1" dirty="0"/>
              <a:t>phosphate ions </a:t>
            </a:r>
            <a:endParaRPr lang="en-US" dirty="0" smtClean="0"/>
          </a:p>
          <a:p>
            <a:r>
              <a:rPr lang="en-US" b="1" dirty="0" smtClean="0"/>
              <a:t>Concentrations maintained due to special transport </a:t>
            </a:r>
            <a:r>
              <a:rPr lang="en-US" b="1" dirty="0" err="1" smtClean="0"/>
              <a:t>mechanims</a:t>
            </a:r>
            <a:r>
              <a:rPr lang="en-US" b="1" dirty="0" smtClean="0"/>
              <a:t> </a:t>
            </a:r>
            <a:endParaRPr lang="en-US" b="1" dirty="0"/>
          </a:p>
        </p:txBody>
      </p:sp>
    </p:spTree>
    <p:extLst>
      <p:ext uri="{BB962C8B-B14F-4D97-AF65-F5344CB8AC3E}">
        <p14:creationId xmlns:p14="http://schemas.microsoft.com/office/powerpoint/2010/main" val="11165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57174"/>
            <a:ext cx="12087225" cy="6486525"/>
          </a:xfrm>
        </p:spPr>
      </p:pic>
    </p:spTree>
    <p:extLst>
      <p:ext uri="{BB962C8B-B14F-4D97-AF65-F5344CB8AC3E}">
        <p14:creationId xmlns:p14="http://schemas.microsoft.com/office/powerpoint/2010/main" val="18234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85838"/>
          </a:xfrm>
        </p:spPr>
        <p:txBody>
          <a:bodyPr>
            <a:normAutofit/>
          </a:bodyPr>
          <a:lstStyle/>
          <a:p>
            <a:r>
              <a:rPr lang="en-US" dirty="0" smtClean="0"/>
              <a:t>Homeostasis- constant internal environment  </a:t>
            </a:r>
            <a:endParaRPr lang="en-US" dirty="0"/>
          </a:p>
        </p:txBody>
      </p:sp>
      <p:sp>
        <p:nvSpPr>
          <p:cNvPr id="3" name="Content Placeholder 2"/>
          <p:cNvSpPr>
            <a:spLocks noGrp="1"/>
          </p:cNvSpPr>
          <p:nvPr>
            <p:ph idx="1"/>
          </p:nvPr>
        </p:nvSpPr>
        <p:spPr>
          <a:xfrm>
            <a:off x="838200" y="985839"/>
            <a:ext cx="10515600" cy="5191124"/>
          </a:xfrm>
        </p:spPr>
        <p:txBody>
          <a:bodyPr>
            <a:normAutofit fontScale="92500" lnSpcReduction="10000"/>
          </a:bodyPr>
          <a:lstStyle/>
          <a:p>
            <a:r>
              <a:rPr lang="en-US" b="1" dirty="0"/>
              <a:t>Extracellular Fluid (</a:t>
            </a:r>
            <a:r>
              <a:rPr lang="en-US" b="1" dirty="0" smtClean="0"/>
              <a:t>internal environment )Transport -  </a:t>
            </a:r>
            <a:r>
              <a:rPr lang="en-US" b="1" dirty="0"/>
              <a:t>Blood Circulatory System </a:t>
            </a:r>
            <a:endParaRPr lang="en-US" dirty="0" smtClean="0">
              <a:effectLst/>
            </a:endParaRPr>
          </a:p>
          <a:p>
            <a:r>
              <a:rPr lang="en-US" dirty="0" smtClean="0"/>
              <a:t>ECF is transported all through the body . </a:t>
            </a:r>
          </a:p>
          <a:p>
            <a:pPr marL="0" indent="0">
              <a:buNone/>
            </a:pPr>
            <a:r>
              <a:rPr lang="en-US" dirty="0" smtClean="0"/>
              <a:t>HOW?</a:t>
            </a:r>
          </a:p>
          <a:p>
            <a:pPr marL="0" indent="0">
              <a:buNone/>
            </a:pPr>
            <a:r>
              <a:rPr lang="en-US" dirty="0" smtClean="0"/>
              <a:t>1-  </a:t>
            </a:r>
            <a:r>
              <a:rPr lang="en-US" dirty="0"/>
              <a:t>through the body in the blood vessels, </a:t>
            </a:r>
            <a:endParaRPr lang="en-US" dirty="0" smtClean="0"/>
          </a:p>
          <a:p>
            <a:pPr marL="0" indent="0">
              <a:buNone/>
            </a:pPr>
            <a:r>
              <a:rPr lang="en-US" dirty="0" smtClean="0"/>
              <a:t>2- fluid movement  </a:t>
            </a:r>
            <a:r>
              <a:rPr lang="en-US" dirty="0"/>
              <a:t>between the blood </a:t>
            </a:r>
            <a:r>
              <a:rPr lang="en-US" dirty="0" smtClean="0"/>
              <a:t>capillaries </a:t>
            </a:r>
            <a:r>
              <a:rPr lang="en-US" dirty="0"/>
              <a:t>and the </a:t>
            </a:r>
            <a:r>
              <a:rPr lang="en-US" i="1" dirty="0"/>
              <a:t>intercellular spaces </a:t>
            </a:r>
            <a:r>
              <a:rPr lang="en-US" dirty="0"/>
              <a:t>between the tissue cells. </a:t>
            </a:r>
            <a:endParaRPr lang="en-US" dirty="0" smtClean="0">
              <a:effectLst/>
            </a:endParaRPr>
          </a:p>
          <a:p>
            <a:pPr marL="0" indent="0">
              <a:buNone/>
            </a:pPr>
            <a:r>
              <a:rPr lang="en-US" dirty="0" smtClean="0"/>
              <a:t>Movement between plasma of blood </a:t>
            </a:r>
            <a:r>
              <a:rPr lang="en-US" dirty="0"/>
              <a:t>and the </a:t>
            </a:r>
            <a:r>
              <a:rPr lang="en-US" dirty="0" smtClean="0"/>
              <a:t>interstitial </a:t>
            </a:r>
            <a:r>
              <a:rPr lang="en-US" dirty="0"/>
              <a:t>fluid that fills the intercellular spaces. </a:t>
            </a:r>
            <a:endParaRPr lang="en-US" dirty="0" smtClean="0"/>
          </a:p>
          <a:p>
            <a:pPr marL="0" indent="0">
              <a:buNone/>
            </a:pPr>
            <a:r>
              <a:rPr lang="en-US" dirty="0" smtClean="0"/>
              <a:t>Capillary walls are permeable </a:t>
            </a:r>
            <a:r>
              <a:rPr lang="en-US" dirty="0"/>
              <a:t>to most molecules in the plasma of the blood, with the exception of the large plasma protein molecules. </a:t>
            </a:r>
            <a:endParaRPr lang="en-US" dirty="0" smtClean="0"/>
          </a:p>
          <a:p>
            <a:pPr marL="0" indent="0">
              <a:buNone/>
            </a:pPr>
            <a:r>
              <a:rPr lang="en-US" i="1" dirty="0" smtClean="0"/>
              <a:t>Diffusion of molecules  </a:t>
            </a:r>
            <a:r>
              <a:rPr lang="en-US" dirty="0"/>
              <a:t>back and forth between the blood and the tissue </a:t>
            </a:r>
            <a:r>
              <a:rPr lang="en-US" dirty="0" smtClean="0"/>
              <a:t>spaces. </a:t>
            </a:r>
          </a:p>
        </p:txBody>
      </p:sp>
    </p:spTree>
    <p:extLst>
      <p:ext uri="{BB962C8B-B14F-4D97-AF65-F5344CB8AC3E}">
        <p14:creationId xmlns:p14="http://schemas.microsoft.com/office/powerpoint/2010/main" val="378622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do nutrients in the ECF come from?</a:t>
            </a:r>
            <a:br>
              <a:rPr lang="en-US" dirty="0" smtClean="0"/>
            </a:br>
            <a:endParaRPr lang="en-US" dirty="0"/>
          </a:p>
        </p:txBody>
      </p:sp>
      <p:sp>
        <p:nvSpPr>
          <p:cNvPr id="3" name="Content Placeholder 2"/>
          <p:cNvSpPr>
            <a:spLocks noGrp="1"/>
          </p:cNvSpPr>
          <p:nvPr>
            <p:ph idx="1"/>
          </p:nvPr>
        </p:nvSpPr>
        <p:spPr>
          <a:xfrm>
            <a:off x="838200" y="1200150"/>
            <a:ext cx="10515600" cy="4976813"/>
          </a:xfrm>
        </p:spPr>
        <p:txBody>
          <a:bodyPr>
            <a:normAutofit fontScale="85000" lnSpcReduction="20000"/>
          </a:bodyPr>
          <a:lstStyle/>
          <a:p>
            <a:pPr marL="0" indent="0">
              <a:buNone/>
            </a:pPr>
            <a:r>
              <a:rPr lang="en-US" dirty="0" smtClean="0">
                <a:solidFill>
                  <a:srgbClr val="FF0000"/>
                </a:solidFill>
              </a:rPr>
              <a:t>Respiratory </a:t>
            </a:r>
            <a:r>
              <a:rPr lang="en-US" dirty="0">
                <a:solidFill>
                  <a:srgbClr val="FF0000"/>
                </a:solidFill>
              </a:rPr>
              <a:t>System. </a:t>
            </a:r>
            <a:endParaRPr lang="en-US" dirty="0" smtClean="0">
              <a:solidFill>
                <a:srgbClr val="FF0000"/>
              </a:solidFill>
            </a:endParaRPr>
          </a:p>
          <a:p>
            <a:r>
              <a:rPr lang="en-US" dirty="0" smtClean="0"/>
              <a:t>The </a:t>
            </a:r>
            <a:r>
              <a:rPr lang="en-US" dirty="0"/>
              <a:t>blood picks up oxygen in the alveoli, thus acquiring the </a:t>
            </a:r>
            <a:r>
              <a:rPr lang="en-US" i="1" dirty="0"/>
              <a:t>oxygen </a:t>
            </a:r>
            <a:r>
              <a:rPr lang="en-US" dirty="0"/>
              <a:t>needed by the cells. </a:t>
            </a:r>
            <a:r>
              <a:rPr lang="en-US" dirty="0" smtClean="0"/>
              <a:t>Passing through </a:t>
            </a:r>
            <a:r>
              <a:rPr lang="en-US" i="1" dirty="0" smtClean="0"/>
              <a:t>alveolar membrane </a:t>
            </a:r>
            <a:r>
              <a:rPr lang="en-US" dirty="0" smtClean="0"/>
              <a:t>via diffusion </a:t>
            </a:r>
          </a:p>
          <a:p>
            <a:pPr marL="0" indent="0">
              <a:buNone/>
            </a:pPr>
            <a:endParaRPr lang="en-US" dirty="0" smtClean="0"/>
          </a:p>
          <a:p>
            <a:pPr marL="0" indent="0">
              <a:buNone/>
            </a:pPr>
            <a:r>
              <a:rPr lang="en-US" dirty="0" smtClean="0">
                <a:solidFill>
                  <a:srgbClr val="FF0000"/>
                </a:solidFill>
              </a:rPr>
              <a:t>Gastrointestinal </a:t>
            </a:r>
            <a:r>
              <a:rPr lang="en-US" dirty="0">
                <a:solidFill>
                  <a:srgbClr val="FF0000"/>
                </a:solidFill>
              </a:rPr>
              <a:t>Tract. </a:t>
            </a:r>
            <a:endParaRPr lang="en-US" dirty="0" smtClean="0">
              <a:solidFill>
                <a:srgbClr val="FF0000"/>
              </a:solidFill>
            </a:endParaRPr>
          </a:p>
          <a:p>
            <a:r>
              <a:rPr lang="en-US" dirty="0"/>
              <a:t>D</a:t>
            </a:r>
            <a:r>
              <a:rPr lang="en-US" dirty="0" smtClean="0"/>
              <a:t>issolved </a:t>
            </a:r>
            <a:r>
              <a:rPr lang="en-US" dirty="0"/>
              <a:t>nutrients, including </a:t>
            </a:r>
            <a:r>
              <a:rPr lang="en-US" i="1" dirty="0"/>
              <a:t>carbohydrates, fatty acids, </a:t>
            </a:r>
            <a:r>
              <a:rPr lang="en-US" dirty="0"/>
              <a:t>and </a:t>
            </a:r>
            <a:r>
              <a:rPr lang="en-US" i="1" dirty="0"/>
              <a:t>amino acids, </a:t>
            </a:r>
            <a:r>
              <a:rPr lang="en-US" dirty="0"/>
              <a:t>are absorbed from the ingested food into the extracellular fluid of the blood. </a:t>
            </a:r>
            <a:endParaRPr lang="en-US" dirty="0" smtClean="0"/>
          </a:p>
          <a:p>
            <a:endParaRPr lang="en-US" dirty="0" smtClean="0"/>
          </a:p>
          <a:p>
            <a:pPr marL="0" indent="0">
              <a:buNone/>
            </a:pPr>
            <a:r>
              <a:rPr lang="en-US" dirty="0">
                <a:solidFill>
                  <a:srgbClr val="FF0000"/>
                </a:solidFill>
              </a:rPr>
              <a:t>Liver and </a:t>
            </a:r>
            <a:r>
              <a:rPr lang="en-US" dirty="0" smtClean="0">
                <a:solidFill>
                  <a:srgbClr val="FF0000"/>
                </a:solidFill>
              </a:rPr>
              <a:t> Organs with metabolic function </a:t>
            </a:r>
            <a:endParaRPr lang="en-US" dirty="0" smtClean="0"/>
          </a:p>
          <a:p>
            <a:r>
              <a:rPr lang="en-US" dirty="0" smtClean="0"/>
              <a:t>The </a:t>
            </a:r>
            <a:r>
              <a:rPr lang="en-US" dirty="0"/>
              <a:t>liver changes </a:t>
            </a:r>
            <a:r>
              <a:rPr lang="en-US" dirty="0" smtClean="0"/>
              <a:t>changes </a:t>
            </a:r>
            <a:r>
              <a:rPr lang="en-US" dirty="0"/>
              <a:t>many of </a:t>
            </a:r>
            <a:r>
              <a:rPr lang="en-US" dirty="0" smtClean="0"/>
              <a:t>the GIT substances </a:t>
            </a:r>
            <a:r>
              <a:rPr lang="en-US" dirty="0"/>
              <a:t>to more usable forms, </a:t>
            </a:r>
            <a:r>
              <a:rPr lang="en-US" dirty="0" smtClean="0"/>
              <a:t>so does- endocrine glands, adipose tissue. </a:t>
            </a:r>
          </a:p>
          <a:p>
            <a:endParaRPr lang="en-US" dirty="0" smtClean="0"/>
          </a:p>
          <a:p>
            <a:r>
              <a:rPr lang="en-US" dirty="0" smtClean="0">
                <a:solidFill>
                  <a:srgbClr val="FF0000"/>
                </a:solidFill>
              </a:rPr>
              <a:t>Musculoskeletal </a:t>
            </a:r>
            <a:r>
              <a:rPr lang="en-US" dirty="0">
                <a:solidFill>
                  <a:srgbClr val="FF0000"/>
                </a:solidFill>
              </a:rPr>
              <a:t>System. </a:t>
            </a:r>
            <a:r>
              <a:rPr lang="en-US" dirty="0" smtClean="0">
                <a:solidFill>
                  <a:srgbClr val="FF0000"/>
                </a:solidFill>
              </a:rPr>
              <a:t>???</a:t>
            </a:r>
            <a:endParaRPr lang="en-US" dirty="0"/>
          </a:p>
        </p:txBody>
      </p:sp>
    </p:spTree>
    <p:extLst>
      <p:ext uri="{BB962C8B-B14F-4D97-AF65-F5344CB8AC3E}">
        <p14:creationId xmlns:p14="http://schemas.microsoft.com/office/powerpoint/2010/main" val="848219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7863"/>
          </a:xfrm>
        </p:spPr>
        <p:txBody>
          <a:bodyPr>
            <a:normAutofit fontScale="90000"/>
          </a:bodyPr>
          <a:lstStyle/>
          <a:p>
            <a:r>
              <a:rPr lang="en-US" b="1" smtClean="0"/>
              <a:t>Removal of Metabolic End Products </a:t>
            </a:r>
            <a:r>
              <a:rPr lang="en-US" smtClean="0"/>
              <a:t/>
            </a:r>
            <a:br>
              <a:rPr lang="en-US" smtClean="0"/>
            </a:br>
            <a:endParaRPr lang="en-US"/>
          </a:p>
        </p:txBody>
      </p:sp>
      <p:sp>
        <p:nvSpPr>
          <p:cNvPr id="3" name="Content Placeholder 2"/>
          <p:cNvSpPr>
            <a:spLocks noGrp="1"/>
          </p:cNvSpPr>
          <p:nvPr>
            <p:ph idx="1"/>
          </p:nvPr>
        </p:nvSpPr>
        <p:spPr>
          <a:xfrm>
            <a:off x="838200" y="1042988"/>
            <a:ext cx="10515600" cy="5133975"/>
          </a:xfrm>
        </p:spPr>
        <p:txBody>
          <a:bodyPr>
            <a:normAutofit/>
          </a:bodyPr>
          <a:lstStyle/>
          <a:p>
            <a:pPr marL="0" indent="0">
              <a:buNone/>
            </a:pPr>
            <a:r>
              <a:rPr lang="en-US" dirty="0" smtClean="0">
                <a:solidFill>
                  <a:srgbClr val="FF0000"/>
                </a:solidFill>
              </a:rPr>
              <a:t>lungs</a:t>
            </a:r>
          </a:p>
          <a:p>
            <a:r>
              <a:rPr lang="en-US" dirty="0" smtClean="0"/>
              <a:t>Removal </a:t>
            </a:r>
            <a:r>
              <a:rPr lang="en-US" dirty="0"/>
              <a:t>of Carbon Dioxide by the Lungs. </a:t>
            </a:r>
          </a:p>
          <a:p>
            <a:r>
              <a:rPr lang="en-US" dirty="0" smtClean="0"/>
              <a:t>Carbon </a:t>
            </a:r>
            <a:r>
              <a:rPr lang="en-US" dirty="0"/>
              <a:t>dioxide is the most abundant of all the end products of metabolism. </a:t>
            </a:r>
            <a:endParaRPr lang="en-US" dirty="0" smtClean="0"/>
          </a:p>
          <a:p>
            <a:pPr marL="0" indent="0">
              <a:buNone/>
            </a:pPr>
            <a:r>
              <a:rPr lang="en-US" dirty="0" smtClean="0">
                <a:solidFill>
                  <a:srgbClr val="FF0000"/>
                </a:solidFill>
              </a:rPr>
              <a:t>Kidneys</a:t>
            </a:r>
          </a:p>
          <a:p>
            <a:r>
              <a:rPr lang="en-US" dirty="0" smtClean="0"/>
              <a:t>End products </a:t>
            </a:r>
            <a:r>
              <a:rPr lang="en-US" dirty="0"/>
              <a:t>of cellular metabolism, such as urea and uric acid; </a:t>
            </a:r>
            <a:r>
              <a:rPr lang="en-US" dirty="0" smtClean="0"/>
              <a:t>excesses </a:t>
            </a:r>
            <a:r>
              <a:rPr lang="en-US" dirty="0"/>
              <a:t>of ions and water from the food that might have accumulated in the extracellular </a:t>
            </a:r>
            <a:r>
              <a:rPr lang="en-US" dirty="0" smtClean="0"/>
              <a:t>fluid</a:t>
            </a:r>
            <a:r>
              <a:rPr lang="en-US" dirty="0"/>
              <a:t> </a:t>
            </a:r>
            <a:r>
              <a:rPr lang="en-US" dirty="0" smtClean="0"/>
              <a:t>move from plasma to kidney</a:t>
            </a:r>
          </a:p>
          <a:p>
            <a:r>
              <a:rPr lang="en-US" dirty="0" smtClean="0"/>
              <a:t>filters </a:t>
            </a:r>
            <a:r>
              <a:rPr lang="en-US" dirty="0"/>
              <a:t>large quantities of plasma </a:t>
            </a:r>
            <a:r>
              <a:rPr lang="en-US" dirty="0" smtClean="0"/>
              <a:t>, reabsorption back into </a:t>
            </a:r>
            <a:r>
              <a:rPr lang="en-US" dirty="0"/>
              <a:t>the blood </a:t>
            </a:r>
            <a:r>
              <a:rPr lang="en-US" dirty="0" smtClean="0"/>
              <a:t>; those needed </a:t>
            </a:r>
            <a:r>
              <a:rPr lang="en-US" dirty="0"/>
              <a:t>by the body, such as glucose, amino acids, appropriate amounts of water, and many of the ions. </a:t>
            </a:r>
          </a:p>
        </p:txBody>
      </p:sp>
    </p:spTree>
    <p:extLst>
      <p:ext uri="{BB962C8B-B14F-4D97-AF65-F5344CB8AC3E}">
        <p14:creationId xmlns:p14="http://schemas.microsoft.com/office/powerpoint/2010/main" val="557163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Regulation of body systems </a:t>
            </a: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rgbClr val="FF0000"/>
                </a:solidFill>
              </a:rPr>
              <a:t>Nervous System. </a:t>
            </a:r>
            <a:endParaRPr lang="en-US" dirty="0" smtClean="0">
              <a:solidFill>
                <a:srgbClr val="FF0000"/>
              </a:solidFill>
            </a:endParaRPr>
          </a:p>
          <a:p>
            <a:r>
              <a:rPr lang="en-US" i="1" dirty="0" smtClean="0"/>
              <a:t>sensory </a:t>
            </a:r>
            <a:r>
              <a:rPr lang="en-US" i="1" dirty="0"/>
              <a:t>input portion, </a:t>
            </a:r>
            <a:r>
              <a:rPr lang="en-US" dirty="0"/>
              <a:t>the </a:t>
            </a:r>
            <a:r>
              <a:rPr lang="en-US" i="1" dirty="0"/>
              <a:t>central nervous system </a:t>
            </a:r>
            <a:r>
              <a:rPr lang="en-US" dirty="0"/>
              <a:t>(or </a:t>
            </a:r>
            <a:r>
              <a:rPr lang="en-US" i="1" dirty="0"/>
              <a:t>integrative portion</a:t>
            </a:r>
            <a:r>
              <a:rPr lang="en-US" dirty="0"/>
              <a:t>), and the </a:t>
            </a:r>
            <a:r>
              <a:rPr lang="en-US" i="1" dirty="0"/>
              <a:t>motor output portion. </a:t>
            </a:r>
            <a:endParaRPr lang="en-US" dirty="0" smtClean="0"/>
          </a:p>
          <a:p>
            <a:r>
              <a:rPr lang="en-US" i="1" dirty="0" smtClean="0"/>
              <a:t>autonomic system -</a:t>
            </a:r>
            <a:r>
              <a:rPr lang="en-US" dirty="0" smtClean="0"/>
              <a:t>subconscious </a:t>
            </a:r>
            <a:r>
              <a:rPr lang="en-US" dirty="0"/>
              <a:t>level and controls many functions of the internal organs, including the level of pumping activity by the heart, movements of the gastrointestinal tract, and secretion by many of the body’s glands. </a:t>
            </a:r>
            <a:endParaRPr lang="en-US" dirty="0" smtClean="0"/>
          </a:p>
          <a:p>
            <a:r>
              <a:rPr lang="en-US" dirty="0" smtClean="0">
                <a:solidFill>
                  <a:srgbClr val="FF0000"/>
                </a:solidFill>
              </a:rPr>
              <a:t>Hormonal System</a:t>
            </a:r>
          </a:p>
          <a:p>
            <a:r>
              <a:rPr lang="en-US" i="1" dirty="0" smtClean="0"/>
              <a:t>endocrine </a:t>
            </a:r>
            <a:r>
              <a:rPr lang="en-US" i="1" dirty="0"/>
              <a:t>glands </a:t>
            </a:r>
            <a:r>
              <a:rPr lang="en-US" dirty="0"/>
              <a:t>that secrete chemical substances called </a:t>
            </a:r>
            <a:r>
              <a:rPr lang="en-US" i="1" dirty="0"/>
              <a:t>hormones. </a:t>
            </a:r>
            <a:r>
              <a:rPr lang="en-US" dirty="0" smtClean="0"/>
              <a:t>Hormones control various functions of the body and are very crucial towards maintaining homeostatic function </a:t>
            </a:r>
          </a:p>
          <a:p>
            <a:endParaRPr lang="en-US" dirty="0"/>
          </a:p>
        </p:txBody>
      </p:sp>
    </p:spTree>
    <p:extLst>
      <p:ext uri="{BB962C8B-B14F-4D97-AF65-F5344CB8AC3E}">
        <p14:creationId xmlns:p14="http://schemas.microsoft.com/office/powerpoint/2010/main" val="1559311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85850"/>
          </a:xfrm>
        </p:spPr>
        <p:txBody>
          <a:bodyPr/>
          <a:lstStyle/>
          <a:p>
            <a:r>
              <a:rPr lang="en-US" dirty="0" smtClean="0"/>
              <a:t>Control systems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663" y="1085852"/>
            <a:ext cx="10625137" cy="5772148"/>
          </a:xfrm>
        </p:spPr>
      </p:pic>
    </p:spTree>
    <p:extLst>
      <p:ext uri="{BB962C8B-B14F-4D97-AF65-F5344CB8AC3E}">
        <p14:creationId xmlns:p14="http://schemas.microsoft.com/office/powerpoint/2010/main" val="1935169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1749</TotalTime>
  <Words>606</Words>
  <Application>Microsoft Macintosh PowerPoint</Application>
  <PresentationFormat>Widescreen</PresentationFormat>
  <Paragraphs>57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Angsana New</vt:lpstr>
      <vt:lpstr>Calibri</vt:lpstr>
      <vt:lpstr>Calibri Light</vt:lpstr>
      <vt:lpstr>Cordia New</vt:lpstr>
      <vt:lpstr>Times New Roman</vt:lpstr>
      <vt:lpstr>宋体</vt:lpstr>
      <vt:lpstr>Arial</vt:lpstr>
      <vt:lpstr>Office Theme</vt:lpstr>
      <vt:lpstr>Homeostasis and control systems</vt:lpstr>
      <vt:lpstr>PowerPoint Presentation</vt:lpstr>
      <vt:lpstr>PowerPoint Presentation</vt:lpstr>
      <vt:lpstr>PowerPoint Presentation</vt:lpstr>
      <vt:lpstr>Homeostasis- constant internal environment  </vt:lpstr>
      <vt:lpstr>Where do nutrients in the ECF come from? </vt:lpstr>
      <vt:lpstr>Removal of Metabolic End Products  </vt:lpstr>
      <vt:lpstr>Regulation of body systems </vt:lpstr>
      <vt:lpstr>Control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Feed-forward control</vt:lpstr>
      <vt:lpstr>The cell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21</cp:revision>
  <dcterms:created xsi:type="dcterms:W3CDTF">2018-09-15T14:32:17Z</dcterms:created>
  <dcterms:modified xsi:type="dcterms:W3CDTF">2018-09-19T06:32:25Z</dcterms:modified>
</cp:coreProperties>
</file>