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7" r:id="rId3"/>
    <p:sldId id="269" r:id="rId4"/>
    <p:sldId id="272" r:id="rId5"/>
    <p:sldId id="258" r:id="rId6"/>
    <p:sldId id="257" r:id="rId7"/>
    <p:sldId id="259" r:id="rId8"/>
    <p:sldId id="261" r:id="rId9"/>
    <p:sldId id="262" r:id="rId10"/>
    <p:sldId id="263" r:id="rId11"/>
    <p:sldId id="264" r:id="rId12"/>
    <p:sldId id="265" r:id="rId13"/>
    <p:sldId id="266" r:id="rId14"/>
    <p:sldId id="260"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47BCB616-B0FE-4704-BDCA-51DEDAC643B2}" type="slidenum">
              <a:rPr lang="en-US" smtClean="0"/>
              <a:pPr/>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CB616-B0FE-4704-BDCA-51DEDAC643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47BCB616-B0FE-4704-BDCA-51DEDAC643B2}" type="slidenum">
              <a:rPr lang="en-US" smtClean="0"/>
              <a:pPr/>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CB616-B0FE-4704-BDCA-51DEDAC643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47BCB616-B0FE-4704-BDCA-51DEDAC643B2}" type="slidenum">
              <a:rPr lang="en-US" smtClean="0"/>
              <a:pPr/>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B616-B0FE-4704-BDCA-51DEDAC643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CB616-B0FE-4704-BDCA-51DEDAC643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CB616-B0FE-4704-BDCA-51DEDAC643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CB616-B0FE-4704-BDCA-51DEDAC643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B616-B0FE-4704-BDCA-51DEDAC643B2}" type="slidenum">
              <a:rPr lang="en-US" smtClean="0"/>
              <a:pPr/>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A7CE273F-6DC8-437A-B935-9155DF2AE045}" type="datetimeFigureOut">
              <a:rPr lang="en-US" smtClean="0"/>
              <a:pPr/>
              <a:t>11/17/2018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CB616-B0FE-4704-BDCA-51DEDAC643B2}" type="slidenum">
              <a:rPr lang="en-US" smtClean="0"/>
              <a:pPr/>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A7CE273F-6DC8-437A-B935-9155DF2AE045}" type="datetimeFigureOut">
              <a:rPr lang="en-US" smtClean="0"/>
              <a:pPr/>
              <a:t>11/17/2018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47BCB616-B0FE-4704-BDCA-51DEDAC643B2}" type="slidenum">
              <a:rPr lang="en-US" smtClean="0"/>
              <a:pPr/>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google.com/url?sa=i&amp;rct=j&amp;q=&amp;esrc=s&amp;frm=1&amp;source=images&amp;cd=&amp;cad=rja&amp;docid=bvcCebN5LmvwnM&amp;tbnid=utbosFH2ie6LfM:&amp;ved=0CAUQjRw&amp;url=http://ultranutrition.blogspot.com/2013/02/relationship-between-glycemic-index-and.html&amp;ei=bMiHUu-fDe2z0QXn44AQ&amp;bvm=bv.56643336,d.d2k&amp;psig=AFQjCNFPne_GQdrUr9gxAl5Q85zVekOtlw&amp;ust=1384716772280915"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commons.wikimedia.org/wiki/File:Liebermann-Burchard.sv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Qualitative tests of lipids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2570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537448" cy="990600"/>
          </a:xfrm>
        </p:spPr>
        <p:txBody>
          <a:bodyPr>
            <a:normAutofit fontScale="90000"/>
          </a:bodyPr>
          <a:lstStyle/>
          <a:p>
            <a:r>
              <a:rPr lang="en-US" b="1" dirty="0" smtClean="0">
                <a:solidFill>
                  <a:schemeClr val="bg1"/>
                </a:solidFill>
              </a:rPr>
              <a:t>Unsaturation Test:</a:t>
            </a:r>
            <a:r>
              <a:rPr lang="en-US" dirty="0" smtClean="0">
                <a:solidFill>
                  <a:srgbClr val="FF66CC"/>
                </a:solidFill>
              </a:rPr>
              <a:t/>
            </a:r>
            <a:br>
              <a:rPr lang="en-US" dirty="0" smtClean="0">
                <a:solidFill>
                  <a:srgbClr val="FF66CC"/>
                </a:solidFill>
              </a:rPr>
            </a:br>
            <a:endParaRPr lang="ar-SA" dirty="0">
              <a:solidFill>
                <a:srgbClr val="FF66CC"/>
              </a:solidFill>
            </a:endParaRPr>
          </a:p>
        </p:txBody>
      </p:sp>
      <p:sp>
        <p:nvSpPr>
          <p:cNvPr id="3" name="Content Placeholder 2"/>
          <p:cNvSpPr>
            <a:spLocks noGrp="1"/>
          </p:cNvSpPr>
          <p:nvPr>
            <p:ph sz="quarter" idx="1"/>
          </p:nvPr>
        </p:nvSpPr>
        <p:spPr>
          <a:xfrm>
            <a:off x="152400" y="1600200"/>
            <a:ext cx="8613648" cy="5105400"/>
          </a:xfrm>
        </p:spPr>
        <p:txBody>
          <a:bodyPr/>
          <a:lstStyle/>
          <a:p>
            <a:pPr algn="l">
              <a:buNone/>
            </a:pPr>
            <a:r>
              <a:rPr lang="en-US" b="1" dirty="0" smtClean="0">
                <a:solidFill>
                  <a:srgbClr val="FF66CC"/>
                </a:solidFill>
              </a:rPr>
              <a:t>Principle</a:t>
            </a:r>
            <a:r>
              <a:rPr lang="en-US" dirty="0" smtClean="0">
                <a:solidFill>
                  <a:srgbClr val="FF66CC"/>
                </a:solidFill>
              </a:rPr>
              <a:t>:</a:t>
            </a:r>
          </a:p>
          <a:p>
            <a:pPr algn="l"/>
            <a:r>
              <a:rPr lang="en-US" sz="1400" dirty="0" smtClean="0"/>
              <a:t>All neutral fats usually oils containing </a:t>
            </a:r>
            <a:r>
              <a:rPr lang="en-US" sz="1400" dirty="0" err="1" smtClean="0"/>
              <a:t>glycerides</a:t>
            </a:r>
            <a:r>
              <a:rPr lang="en-US" sz="1400" dirty="0" smtClean="0"/>
              <a:t> contain unsaturated fatty acids. To determine the degree of </a:t>
            </a:r>
            <a:r>
              <a:rPr lang="en-US" sz="1400" dirty="0" err="1" smtClean="0"/>
              <a:t>unsaturation</a:t>
            </a:r>
            <a:r>
              <a:rPr lang="en-US" sz="1400" dirty="0" smtClean="0"/>
              <a:t> of oils an iodine test can be used. Through </a:t>
            </a:r>
            <a:r>
              <a:rPr lang="en-US" sz="1400" dirty="0" err="1" smtClean="0"/>
              <a:t>halogenation</a:t>
            </a:r>
            <a:r>
              <a:rPr lang="en-US" sz="1400" dirty="0" smtClean="0"/>
              <a:t> of iodine the unsaturated fatty </a:t>
            </a:r>
            <a:r>
              <a:rPr lang="en-US" sz="1400" dirty="0" err="1" smtClean="0"/>
              <a:t>caid</a:t>
            </a:r>
            <a:r>
              <a:rPr lang="en-US" sz="1400" dirty="0" smtClean="0"/>
              <a:t> can be converted to a saturated fatty acid by breaking one part of the double bond and forming single bonds with iodine. If the fat contains more unsaturated fatty acids, it will take up more iodine. The unsaturated fatty acid will then be referred to as a </a:t>
            </a:r>
            <a:r>
              <a:rPr lang="en-US" sz="1400" dirty="0" err="1" smtClean="0"/>
              <a:t>iodoalkane</a:t>
            </a:r>
            <a:r>
              <a:rPr lang="en-US" sz="1400" dirty="0" smtClean="0"/>
              <a:t> or </a:t>
            </a:r>
            <a:r>
              <a:rPr lang="en-US" sz="1400" dirty="0" err="1" smtClean="0"/>
              <a:t>organoiodine</a:t>
            </a:r>
            <a:r>
              <a:rPr lang="en-US" sz="1400" dirty="0" smtClean="0"/>
              <a:t> compound. The iodine value will </a:t>
            </a:r>
            <a:r>
              <a:rPr lang="en-US" sz="1400" dirty="0" err="1" smtClean="0"/>
              <a:t>detrmine</a:t>
            </a:r>
            <a:r>
              <a:rPr lang="en-US" sz="1400" dirty="0" smtClean="0"/>
              <a:t> the degree of </a:t>
            </a:r>
            <a:r>
              <a:rPr lang="en-US" sz="1400" dirty="0" err="1" smtClean="0"/>
              <a:t>unsaturation</a:t>
            </a:r>
            <a:r>
              <a:rPr lang="en-US" sz="1400" dirty="0" smtClean="0"/>
              <a:t>. Higher iodine value will represent a higher degree of </a:t>
            </a:r>
            <a:r>
              <a:rPr lang="en-US" sz="1400" dirty="0" err="1" smtClean="0"/>
              <a:t>unsaturation</a:t>
            </a:r>
            <a:endParaRPr lang="en-US" sz="1400" dirty="0" smtClean="0"/>
          </a:p>
          <a:p>
            <a:pPr>
              <a:buNone/>
            </a:pPr>
            <a:endParaRPr lang="ar-SA" dirty="0"/>
          </a:p>
        </p:txBody>
      </p:sp>
      <p:pic>
        <p:nvPicPr>
          <p:cNvPr id="2050" name="Picture 2" descr="http://journeytoforever.org/media/i/Iodinechart.jpg"/>
          <p:cNvPicPr>
            <a:picLocks noChangeAspect="1" noChangeArrowheads="1"/>
          </p:cNvPicPr>
          <p:nvPr/>
        </p:nvPicPr>
        <p:blipFill rotWithShape="1">
          <a:blip r:embed="rId2">
            <a:extLst>
              <a:ext uri="{28A0092B-C50C-407E-A947-70E740481C1C}">
                <a14:useLocalDpi xmlns:a14="http://schemas.microsoft.com/office/drawing/2010/main" val="0"/>
              </a:ext>
            </a:extLst>
          </a:blip>
          <a:srcRect t="52727" r="22857"/>
          <a:stretch/>
        </p:blipFill>
        <p:spPr bwMode="auto">
          <a:xfrm>
            <a:off x="5181600" y="3962400"/>
            <a:ext cx="3811197" cy="25690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journeytoforever.org/media/i/Iodinechart.jpg"/>
          <p:cNvPicPr>
            <a:picLocks noChangeAspect="1" noChangeArrowheads="1"/>
          </p:cNvPicPr>
          <p:nvPr/>
        </p:nvPicPr>
        <p:blipFill rotWithShape="1">
          <a:blip r:embed="rId2">
            <a:extLst>
              <a:ext uri="{28A0092B-C50C-407E-A947-70E740481C1C}">
                <a14:useLocalDpi xmlns:a14="http://schemas.microsoft.com/office/drawing/2010/main" val="0"/>
              </a:ext>
            </a:extLst>
          </a:blip>
          <a:srcRect r="20929" b="53106"/>
          <a:stretch/>
        </p:blipFill>
        <p:spPr bwMode="auto">
          <a:xfrm>
            <a:off x="304800" y="3962400"/>
            <a:ext cx="4123803" cy="269022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4355592" y="5231310"/>
            <a:ext cx="74980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856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461248" cy="990600"/>
          </a:xfrm>
        </p:spPr>
        <p:txBody>
          <a:bodyPr>
            <a:normAutofit fontScale="90000"/>
          </a:bodyPr>
          <a:lstStyle/>
          <a:p>
            <a:r>
              <a:rPr lang="en-US" b="1" dirty="0" smtClean="0">
                <a:solidFill>
                  <a:schemeClr val="bg1"/>
                </a:solidFill>
              </a:rPr>
              <a:t>Method</a:t>
            </a:r>
            <a:r>
              <a:rPr lang="en-US" dirty="0" smtClean="0">
                <a:solidFill>
                  <a:schemeClr val="bg1"/>
                </a:solidFill>
              </a:rPr>
              <a:t>:</a:t>
            </a:r>
            <a:br>
              <a:rPr lang="en-US" dirty="0" smtClean="0">
                <a:solidFill>
                  <a:schemeClr val="bg1"/>
                </a:solidFill>
              </a:rPr>
            </a:br>
            <a:endParaRPr lang="ar-SA" dirty="0">
              <a:solidFill>
                <a:schemeClr val="bg1"/>
              </a:solidFill>
            </a:endParaRPr>
          </a:p>
        </p:txBody>
      </p:sp>
      <p:sp>
        <p:nvSpPr>
          <p:cNvPr id="3" name="Content Placeholder 2"/>
          <p:cNvSpPr>
            <a:spLocks noGrp="1"/>
          </p:cNvSpPr>
          <p:nvPr>
            <p:ph sz="quarter" idx="1"/>
          </p:nvPr>
        </p:nvSpPr>
        <p:spPr>
          <a:xfrm>
            <a:off x="0" y="1600200"/>
            <a:ext cx="9144000" cy="5181600"/>
          </a:xfrm>
        </p:spPr>
        <p:txBody>
          <a:bodyPr>
            <a:normAutofit fontScale="85000" lnSpcReduction="10000"/>
          </a:bodyPr>
          <a:lstStyle/>
          <a:p>
            <a:r>
              <a:rPr lang="en-US" dirty="0" err="1" smtClean="0"/>
              <a:t>Huble's</a:t>
            </a:r>
            <a:r>
              <a:rPr lang="en-US" dirty="0" smtClean="0"/>
              <a:t> test</a:t>
            </a:r>
          </a:p>
          <a:p>
            <a:r>
              <a:rPr lang="en-US" dirty="0" smtClean="0"/>
              <a:t>This test is used to detect the degree of </a:t>
            </a:r>
            <a:r>
              <a:rPr lang="en-US" dirty="0" err="1" smtClean="0"/>
              <a:t>unsaturation</a:t>
            </a:r>
            <a:r>
              <a:rPr lang="en-US" dirty="0" smtClean="0"/>
              <a:t> in oil or fat. </a:t>
            </a:r>
            <a:r>
              <a:rPr lang="en-US" dirty="0" err="1" smtClean="0"/>
              <a:t>Huble’s</a:t>
            </a:r>
            <a:r>
              <a:rPr lang="en-US" dirty="0" smtClean="0"/>
              <a:t> reagent reacts with alcoholic solution of iodine that contains some mercuric chloride. During the reaction, the violet </a:t>
            </a:r>
            <a:r>
              <a:rPr lang="en-US" dirty="0" err="1" smtClean="0"/>
              <a:t>colour</a:t>
            </a:r>
            <a:r>
              <a:rPr lang="en-US" dirty="0" smtClean="0"/>
              <a:t> of iodine fades away if the oil or fat is unsaturated. If the oil or fat is saturated, the violet </a:t>
            </a:r>
            <a:r>
              <a:rPr lang="en-US" dirty="0" err="1" smtClean="0"/>
              <a:t>colour</a:t>
            </a:r>
            <a:r>
              <a:rPr lang="en-US" dirty="0" smtClean="0"/>
              <a:t> of iodine does not fade away.</a:t>
            </a:r>
          </a:p>
          <a:p>
            <a:pPr lvl="0" algn="l" rtl="0"/>
            <a:r>
              <a:rPr lang="en-US" dirty="0" smtClean="0"/>
              <a:t>Equally into 4 flask Add 10 ml of Chloroform then 10 drops of Hub’s iodine reagent ,the chloroform shows </a:t>
            </a:r>
            <a:r>
              <a:rPr lang="en-US" b="1" dirty="0" smtClean="0">
                <a:solidFill>
                  <a:srgbClr val="FF66CC"/>
                </a:solidFill>
              </a:rPr>
              <a:t>pink color due to presence of iodine.</a:t>
            </a:r>
            <a:endParaRPr lang="en-US" dirty="0" smtClean="0"/>
          </a:p>
          <a:p>
            <a:pPr lvl="0" algn="l" rtl="0"/>
            <a:r>
              <a:rPr lang="en-US" dirty="0" smtClean="0"/>
              <a:t>To one test flask add the oil sample drop by drop shaking the tube vigorously for about 30 seconds after addition of each until the pink color is discharged and </a:t>
            </a:r>
            <a:r>
              <a:rPr lang="en-US" b="1" dirty="0" smtClean="0"/>
              <a:t>count the number of drops. </a:t>
            </a:r>
          </a:p>
          <a:p>
            <a:pPr lvl="0" algn="l" rtl="0"/>
            <a:r>
              <a:rPr lang="en-US" dirty="0" smtClean="0"/>
              <a:t>The pink color is discharged fully owing to the taking up of iodine by the unsaturated fatty acids of the oil and fully dispelled once all the pink color is complete.</a:t>
            </a:r>
          </a:p>
          <a:p>
            <a:pPr lvl="0" algn="l" rtl="0"/>
            <a:r>
              <a:rPr lang="en-US" b="1" dirty="0" smtClean="0"/>
              <a:t>Compare unsaturation , it should be remembered that more the number of drops required to discharge the pink color, the less is the unsaturation.</a:t>
            </a:r>
          </a:p>
          <a:p>
            <a:endParaRPr lang="ar-SA" dirty="0"/>
          </a:p>
        </p:txBody>
      </p:sp>
    </p:spTree>
    <p:extLst>
      <p:ext uri="{BB962C8B-B14F-4D97-AF65-F5344CB8AC3E}">
        <p14:creationId xmlns:p14="http://schemas.microsoft.com/office/powerpoint/2010/main" val="3626235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ar-SA" dirty="0"/>
          </a:p>
        </p:txBody>
      </p:sp>
      <p:graphicFrame>
        <p:nvGraphicFramePr>
          <p:cNvPr id="4" name="Content Placeholder 3"/>
          <p:cNvGraphicFramePr>
            <a:graphicFrameLocks noGrp="1"/>
          </p:cNvGraphicFramePr>
          <p:nvPr>
            <p:ph sz="quarter" idx="1"/>
          </p:nvPr>
        </p:nvGraphicFramePr>
        <p:xfrm>
          <a:off x="304800" y="2133600"/>
          <a:ext cx="8382000" cy="3990684"/>
        </p:xfrm>
        <a:graphic>
          <a:graphicData uri="http://schemas.openxmlformats.org/drawingml/2006/table">
            <a:tbl>
              <a:tblPr/>
              <a:tblGrid>
                <a:gridCol w="1600200"/>
                <a:gridCol w="3987800"/>
                <a:gridCol w="2794000"/>
              </a:tblGrid>
              <a:tr h="838200">
                <a:tc>
                  <a:txBody>
                    <a:bodyPr/>
                    <a:lstStyle/>
                    <a:p>
                      <a:pPr algn="ctr" rtl="1">
                        <a:lnSpc>
                          <a:spcPct val="115000"/>
                        </a:lnSpc>
                        <a:spcAft>
                          <a:spcPts val="0"/>
                        </a:spcAft>
                      </a:pPr>
                      <a:r>
                        <a:rPr lang="en-US" sz="1600" b="1" dirty="0" smtClean="0">
                          <a:latin typeface="Calibri" pitchFamily="34" charset="0"/>
                          <a:ea typeface="Calibri"/>
                          <a:cs typeface="Arial"/>
                        </a:rPr>
                        <a:t>Sample</a:t>
                      </a:r>
                      <a:endParaRPr lang="en-US" sz="1600" dirty="0">
                        <a:latin typeface="Calibri" pitchFamily="34" charset="0"/>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F7"/>
                    </a:solidFill>
                  </a:tcPr>
                </a:tc>
                <a:tc>
                  <a:txBody>
                    <a:bodyPr/>
                    <a:lstStyle/>
                    <a:p>
                      <a:pPr algn="ctr" rtl="1">
                        <a:lnSpc>
                          <a:spcPct val="115000"/>
                        </a:lnSpc>
                        <a:spcAft>
                          <a:spcPts val="0"/>
                        </a:spcAft>
                      </a:pPr>
                      <a:r>
                        <a:rPr lang="en-US" sz="1600" b="1" dirty="0" smtClean="0">
                          <a:latin typeface="Calibri" pitchFamily="34" charset="0"/>
                          <a:ea typeface="Calibri"/>
                          <a:cs typeface="Arial"/>
                        </a:rPr>
                        <a:t>Number of drops added</a:t>
                      </a:r>
                      <a:r>
                        <a:rPr lang="en-US" sz="1600" b="1" baseline="0" dirty="0" smtClean="0">
                          <a:latin typeface="Calibri" pitchFamily="34" charset="0"/>
                          <a:ea typeface="Calibri"/>
                          <a:cs typeface="Arial"/>
                        </a:rPr>
                        <a:t> from the sample</a:t>
                      </a:r>
                      <a:endParaRPr lang="en-US" sz="1600" dirty="0">
                        <a:latin typeface="Calibri" pitchFamily="34" charset="0"/>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F7"/>
                    </a:solidFill>
                  </a:tcPr>
                </a:tc>
                <a:tc>
                  <a:txBody>
                    <a:bodyPr/>
                    <a:lstStyle/>
                    <a:p>
                      <a:pPr algn="ctr" rtl="1">
                        <a:lnSpc>
                          <a:spcPct val="115000"/>
                        </a:lnSpc>
                        <a:spcAft>
                          <a:spcPts val="0"/>
                        </a:spcAft>
                      </a:pPr>
                      <a:r>
                        <a:rPr lang="en-US" sz="1600" b="1" dirty="0">
                          <a:latin typeface="Calibri" pitchFamily="34" charset="0"/>
                          <a:ea typeface="Calibri"/>
                          <a:cs typeface="Arial"/>
                        </a:rPr>
                        <a:t>Conclusion</a:t>
                      </a:r>
                      <a:endParaRPr lang="en-US" sz="1600" dirty="0">
                        <a:latin typeface="Calibri" pitchFamily="34" charset="0"/>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F7"/>
                    </a:solidFill>
                  </a:tcPr>
                </a:tc>
              </a:tr>
              <a:tr h="788121">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b="1" dirty="0" smtClean="0"/>
                        <a:t>Mustard oil</a:t>
                      </a:r>
                      <a:endParaRPr lang="en-US" sz="1600" b="1" dirty="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F7"/>
                    </a:solidFill>
                  </a:tcPr>
                </a:tc>
                <a:tc>
                  <a:txBody>
                    <a:bodyPr/>
                    <a:lstStyle/>
                    <a:p>
                      <a:pPr algn="ctr" rtl="0">
                        <a:lnSpc>
                          <a:spcPct val="115000"/>
                        </a:lnSpc>
                        <a:spcAft>
                          <a:spcPts val="0"/>
                        </a:spcAft>
                      </a:pPr>
                      <a:endParaRPr lang="en-US" sz="1200" dirty="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endParaRPr lang="en-US" sz="120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8121">
                <a:tc>
                  <a:txBody>
                    <a:bodyPr/>
                    <a:lstStyle/>
                    <a:p>
                      <a:pPr algn="ctr" rtl="0">
                        <a:lnSpc>
                          <a:spcPct val="115000"/>
                        </a:lnSpc>
                        <a:spcAft>
                          <a:spcPts val="0"/>
                        </a:spcAft>
                      </a:pPr>
                      <a:r>
                        <a:rPr lang="en-US" sz="1600" b="1" dirty="0" smtClean="0"/>
                        <a:t>coconut oil</a:t>
                      </a:r>
                      <a:endParaRPr lang="en-US" sz="1600" b="1" dirty="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F7"/>
                    </a:solidFill>
                  </a:tcPr>
                </a:tc>
                <a:tc>
                  <a:txBody>
                    <a:bodyPr/>
                    <a:lstStyle/>
                    <a:p>
                      <a:pPr algn="ctr" rtl="0">
                        <a:lnSpc>
                          <a:spcPct val="115000"/>
                        </a:lnSpc>
                        <a:spcAft>
                          <a:spcPts val="0"/>
                        </a:spcAft>
                      </a:pPr>
                      <a:endParaRPr lang="en-US" sz="120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endParaRPr lang="en-US" sz="120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8121">
                <a:tc>
                  <a:txBody>
                    <a:bodyPr/>
                    <a:lstStyle/>
                    <a:p>
                      <a:pPr algn="ctr" rtl="0">
                        <a:lnSpc>
                          <a:spcPct val="115000"/>
                        </a:lnSpc>
                        <a:spcAft>
                          <a:spcPts val="0"/>
                        </a:spcAft>
                      </a:pPr>
                      <a:r>
                        <a:rPr lang="en-US" sz="1600" b="1" dirty="0" smtClean="0"/>
                        <a:t>olive oil</a:t>
                      </a:r>
                      <a:endParaRPr lang="en-US" sz="1600" b="1" dirty="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F7"/>
                    </a:solidFill>
                  </a:tcPr>
                </a:tc>
                <a:tc>
                  <a:txBody>
                    <a:bodyPr/>
                    <a:lstStyle/>
                    <a:p>
                      <a:pPr algn="ctr" rtl="0">
                        <a:lnSpc>
                          <a:spcPct val="115000"/>
                        </a:lnSpc>
                        <a:spcAft>
                          <a:spcPts val="0"/>
                        </a:spcAft>
                      </a:pPr>
                      <a:endParaRPr lang="en-US" sz="1200" dirty="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endParaRPr lang="en-US" sz="120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8121">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b="1" dirty="0" smtClean="0"/>
                        <a:t>saturated fat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F7"/>
                    </a:solidFill>
                  </a:tcPr>
                </a:tc>
                <a:tc>
                  <a:txBody>
                    <a:bodyPr/>
                    <a:lstStyle/>
                    <a:p>
                      <a:pPr algn="ctr" rtl="0">
                        <a:lnSpc>
                          <a:spcPct val="115000"/>
                        </a:lnSpc>
                        <a:spcAft>
                          <a:spcPts val="0"/>
                        </a:spcAft>
                      </a:pPr>
                      <a:endParaRPr lang="en-US" sz="120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15000"/>
                        </a:lnSpc>
                        <a:spcAft>
                          <a:spcPts val="0"/>
                        </a:spcAft>
                      </a:pPr>
                      <a:endParaRPr lang="en-US" sz="1200" dirty="0">
                        <a:latin typeface="Times New Roman"/>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81804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dirty="0" smtClean="0">
                <a:solidFill>
                  <a:srgbClr val="FF66CC"/>
                </a:solidFill>
              </a:rPr>
              <a:t> </a:t>
            </a:r>
            <a:r>
              <a:rPr lang="en-US" b="1" dirty="0" err="1" smtClean="0">
                <a:solidFill>
                  <a:schemeClr val="bg1"/>
                </a:solidFill>
              </a:rPr>
              <a:t>Acrolein</a:t>
            </a:r>
            <a:r>
              <a:rPr lang="en-US" b="1" dirty="0" smtClean="0">
                <a:solidFill>
                  <a:schemeClr val="bg1"/>
                </a:solidFill>
              </a:rPr>
              <a:t> test </a:t>
            </a:r>
            <a:r>
              <a:rPr lang="en-US" b="1" dirty="0" smtClean="0"/>
              <a:t/>
            </a:r>
            <a:br>
              <a:rPr lang="en-US" b="1" dirty="0" smtClean="0"/>
            </a:br>
            <a:r>
              <a:rPr lang="en-US" b="1" dirty="0" smtClean="0"/>
              <a:t/>
            </a:r>
            <a:br>
              <a:rPr lang="en-US" b="1" dirty="0" smtClean="0"/>
            </a:br>
            <a:endParaRPr lang="ar-SA" dirty="0"/>
          </a:p>
        </p:txBody>
      </p:sp>
      <p:sp>
        <p:nvSpPr>
          <p:cNvPr id="3" name="Content Placeholder 2"/>
          <p:cNvSpPr>
            <a:spLocks noGrp="1"/>
          </p:cNvSpPr>
          <p:nvPr>
            <p:ph sz="quarter" idx="1"/>
          </p:nvPr>
        </p:nvSpPr>
        <p:spPr>
          <a:xfrm>
            <a:off x="457200" y="1600200"/>
            <a:ext cx="8458200" cy="4953000"/>
          </a:xfrm>
        </p:spPr>
        <p:txBody>
          <a:bodyPr>
            <a:normAutofit fontScale="92500" lnSpcReduction="20000"/>
          </a:bodyPr>
          <a:lstStyle/>
          <a:p>
            <a:pPr>
              <a:buNone/>
            </a:pPr>
            <a:r>
              <a:rPr lang="en-US" dirty="0"/>
              <a:t>The "</a:t>
            </a:r>
            <a:r>
              <a:rPr lang="en-US" dirty="0" err="1"/>
              <a:t>acrolein</a:t>
            </a:r>
            <a:r>
              <a:rPr lang="en-US" dirty="0"/>
              <a:t> test" </a:t>
            </a:r>
            <a:r>
              <a:rPr lang="en-US" dirty="0" smtClean="0"/>
              <a:t>is used to detect </a:t>
            </a:r>
            <a:r>
              <a:rPr lang="en-US" dirty="0" err="1" smtClean="0"/>
              <a:t>glycrol</a:t>
            </a:r>
            <a:r>
              <a:rPr lang="en-US" dirty="0" smtClean="0"/>
              <a:t> </a:t>
            </a:r>
            <a:r>
              <a:rPr lang="en-US" dirty="0"/>
              <a:t>or </a:t>
            </a:r>
            <a:r>
              <a:rPr lang="en-US" dirty="0" smtClean="0"/>
              <a:t>fats</a:t>
            </a:r>
            <a:endParaRPr lang="en-US" b="1" dirty="0" smtClean="0"/>
          </a:p>
          <a:p>
            <a:pPr algn="l">
              <a:buNone/>
            </a:pPr>
            <a:r>
              <a:rPr lang="en-US" b="1" dirty="0" smtClean="0"/>
              <a:t>Most lipid are found in the form of triglycerides, an ester formed from glycerol and fatty acids. </a:t>
            </a:r>
          </a:p>
          <a:p>
            <a:pPr algn="l">
              <a:buNone/>
            </a:pPr>
            <a:r>
              <a:rPr lang="en-US" b="1" dirty="0" smtClean="0">
                <a:solidFill>
                  <a:srgbClr val="FF66CC"/>
                </a:solidFill>
              </a:rPr>
              <a:t>Principle:</a:t>
            </a:r>
            <a:r>
              <a:rPr lang="en-US" b="1" dirty="0" smtClean="0">
                <a:solidFill>
                  <a:srgbClr val="FF0000"/>
                </a:solidFill>
              </a:rPr>
              <a:t> </a:t>
            </a:r>
          </a:p>
          <a:p>
            <a:pPr algn="l">
              <a:buNone/>
            </a:pPr>
            <a:r>
              <a:rPr lang="en-US" sz="2000" dirty="0" smtClean="0"/>
              <a:t>When a fat is heated strongly in the presence of a dehydrating agent such as KHSO4, the glycerol portion of the molecule is dehydrated to form the unsaturated aldehyde, </a:t>
            </a:r>
            <a:r>
              <a:rPr lang="en-US" sz="2000" dirty="0" err="1" smtClean="0"/>
              <a:t>acrolein</a:t>
            </a:r>
            <a:r>
              <a:rPr lang="en-US" sz="2000" dirty="0" smtClean="0"/>
              <a:t> CH2=CH-CHO ,</a:t>
            </a:r>
          </a:p>
          <a:p>
            <a:pPr algn="l">
              <a:buNone/>
            </a:pPr>
            <a:r>
              <a:rPr lang="en-US" sz="2000" dirty="0" smtClean="0">
                <a:solidFill>
                  <a:srgbClr val="0070C0"/>
                </a:solidFill>
              </a:rPr>
              <a:t> which can be distinguished by its irritating acrid smell and as burnt grease.</a:t>
            </a:r>
          </a:p>
          <a:p>
            <a:pPr algn="l">
              <a:buNone/>
            </a:pPr>
            <a:endParaRPr lang="en-US" b="1" dirty="0" smtClean="0"/>
          </a:p>
          <a:p>
            <a:pPr algn="l">
              <a:buNone/>
            </a:pPr>
            <a:endParaRPr lang="en-US" b="1" dirty="0"/>
          </a:p>
          <a:p>
            <a:pPr algn="l">
              <a:buNone/>
            </a:pPr>
            <a:endParaRPr lang="en-US" b="1" dirty="0" smtClean="0"/>
          </a:p>
          <a:p>
            <a:pPr algn="l">
              <a:buNone/>
            </a:pPr>
            <a:endParaRPr lang="en-US" b="1" dirty="0" smtClean="0"/>
          </a:p>
          <a:p>
            <a:pPr algn="l">
              <a:buNone/>
            </a:pPr>
            <a:endParaRPr lang="en-US" b="1" dirty="0" smtClean="0"/>
          </a:p>
          <a:p>
            <a:pPr algn="l">
              <a:buNone/>
            </a:pPr>
            <a:r>
              <a:rPr lang="en-US" dirty="0" smtClean="0"/>
              <a:t>Other way to detect lipids is by dye </a:t>
            </a:r>
            <a:r>
              <a:rPr lang="en-US" dirty="0" smtClean="0">
                <a:solidFill>
                  <a:srgbClr val="FF0000"/>
                </a:solidFill>
              </a:rPr>
              <a:t>Sudan IV                       </a:t>
            </a:r>
            <a:r>
              <a:rPr lang="en-US" dirty="0" smtClean="0"/>
              <a:t>(general dye for lipid ), which produce red color with lipid.  </a:t>
            </a:r>
            <a:endParaRPr lang="ar-SA" dirty="0"/>
          </a:p>
        </p:txBody>
      </p:sp>
      <p:pic>
        <p:nvPicPr>
          <p:cNvPr id="3074" name="Picture 2" descr="http://emp.byui.edu/wellerg/Molecules%20of%20the%20Cell%20Lab/images/instructions/sudanboth.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429" r="50000"/>
          <a:stretch/>
        </p:blipFill>
        <p:spPr bwMode="auto">
          <a:xfrm>
            <a:off x="8305800" y="4696654"/>
            <a:ext cx="5143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86200"/>
            <a:ext cx="2743200" cy="15555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782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Translucent Spot test</a:t>
            </a:r>
          </a:p>
          <a:p>
            <a:r>
              <a:rPr lang="en-US" dirty="0" smtClean="0"/>
              <a:t>Fats and oils have higher boiling points so at room temperature they cannot absorb enough heat to evaporate. When fat or oil is place on a sheet of paper, it diffracts light. The diffracted light can pass from one side of the paper to another side and produces a translucent spot.</a:t>
            </a:r>
          </a:p>
          <a:p>
            <a:endParaRPr lang="en-US" dirty="0"/>
          </a:p>
        </p:txBody>
      </p:sp>
    </p:spTree>
    <p:extLst>
      <p:ext uri="{BB962C8B-B14F-4D97-AF65-F5344CB8AC3E}">
        <p14:creationId xmlns:p14="http://schemas.microsoft.com/office/powerpoint/2010/main" val="2628821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Solubility test</a:t>
            </a:r>
          </a:p>
          <a:p>
            <a:r>
              <a:rPr lang="en-US" dirty="0" smtClean="0"/>
              <a:t>Oils and fats are soluble in organic solvents like, chloroform, alcohol etc. but are insoluble in water.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934200" cy="1219200"/>
          </a:xfrm>
        </p:spPr>
        <p:txBody>
          <a:bodyPr>
            <a:normAutofit fontScale="90000"/>
          </a:bodyPr>
          <a:lstStyle/>
          <a:p>
            <a:r>
              <a:rPr lang="en-US" b="1" dirty="0" smtClean="0">
                <a:solidFill>
                  <a:schemeClr val="accent2">
                    <a:lumMod val="75000"/>
                  </a:schemeClr>
                </a:solidFill>
              </a:rPr>
              <a:t>Derived lipids .</a:t>
            </a:r>
            <a:r>
              <a:rPr lang="en-US" dirty="0" smtClean="0">
                <a:solidFill>
                  <a:schemeClr val="accent2">
                    <a:lumMod val="75000"/>
                  </a:schemeClr>
                </a:solidFill>
              </a:rPr>
              <a:t/>
            </a:r>
            <a:br>
              <a:rPr lang="en-US" dirty="0" smtClean="0">
                <a:solidFill>
                  <a:schemeClr val="accent2">
                    <a:lumMod val="75000"/>
                  </a:schemeClr>
                </a:solidFill>
              </a:rPr>
            </a:br>
            <a:endParaRPr lang="ar-SA" dirty="0"/>
          </a:p>
        </p:txBody>
      </p:sp>
      <p:sp>
        <p:nvSpPr>
          <p:cNvPr id="3" name="Content Placeholder 2"/>
          <p:cNvSpPr>
            <a:spLocks noGrp="1"/>
          </p:cNvSpPr>
          <p:nvPr>
            <p:ph sz="quarter" idx="1"/>
          </p:nvPr>
        </p:nvSpPr>
        <p:spPr>
          <a:xfrm>
            <a:off x="304800" y="1611086"/>
            <a:ext cx="8766048" cy="5257800"/>
          </a:xfrm>
        </p:spPr>
        <p:txBody>
          <a:bodyPr>
            <a:noAutofit/>
          </a:bodyPr>
          <a:lstStyle/>
          <a:p>
            <a:pPr>
              <a:buNone/>
            </a:pPr>
            <a:r>
              <a:rPr lang="en-US" sz="3200" dirty="0"/>
              <a:t>They are substances that are soluble in lipid or derived from the lipids by hydrolysis; for examples, cholesterol and fat soluble vitamins.</a:t>
            </a:r>
            <a:endParaRPr lang="ar-SA" sz="3200" dirty="0"/>
          </a:p>
          <a:p>
            <a:pPr algn="l">
              <a:buNone/>
            </a:pPr>
            <a:endParaRPr lang="ar-SA" sz="3200" dirty="0"/>
          </a:p>
        </p:txBody>
      </p:sp>
      <p:pic>
        <p:nvPicPr>
          <p:cNvPr id="5122" name="Picture 2" descr="http://2.bp.blogspot.com/-rZ9GgpNvt6A/USY70k2fJGI/AAAAAAAABUU/VU1JbsXljXQ/s1600/Cholesterol.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160" y="4572000"/>
            <a:ext cx="2926079" cy="1828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MAL\AppData\Local\Microsoft\Windows\Temporary Internet Files\Content.IE5\KRE4NF1N\ch8f35.jpg"/>
          <p:cNvPicPr>
            <a:picLocks noChangeAspect="1" noChangeArrowheads="1"/>
          </p:cNvPicPr>
          <p:nvPr/>
        </p:nvPicPr>
        <p:blipFill>
          <a:blip r:embed="rId4" cstate="print">
            <a:duotone>
              <a:prstClr val="black"/>
              <a:schemeClr val="accent1">
                <a:tint val="45000"/>
                <a:satMod val="400000"/>
              </a:schemeClr>
            </a:duotone>
          </a:blip>
          <a:srcRect/>
          <a:stretch>
            <a:fillRect/>
          </a:stretch>
        </p:blipFill>
        <p:spPr bwMode="auto">
          <a:xfrm>
            <a:off x="5181600" y="4343400"/>
            <a:ext cx="3556807" cy="1957764"/>
          </a:xfrm>
          <a:prstGeom prst="rect">
            <a:avLst/>
          </a:prstGeom>
          <a:noFill/>
        </p:spPr>
      </p:pic>
    </p:spTree>
    <p:extLst>
      <p:ext uri="{BB962C8B-B14F-4D97-AF65-F5344CB8AC3E}">
        <p14:creationId xmlns:p14="http://schemas.microsoft.com/office/powerpoint/2010/main" val="772024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Fatty Acids </a:t>
            </a:r>
            <a:r>
              <a:rPr lang="en-US" dirty="0"/>
              <a:t>Classification</a:t>
            </a:r>
            <a:br>
              <a:rPr lang="en-US" dirty="0"/>
            </a:br>
            <a:r>
              <a:rPr lang="en-US" dirty="0" smtClean="0"/>
              <a:t>a-saturated </a:t>
            </a:r>
            <a:r>
              <a:rPr lang="en-US" dirty="0"/>
              <a:t>fatty acids</a:t>
            </a:r>
            <a:endParaRPr lang="ar-SA" dirty="0"/>
          </a:p>
        </p:txBody>
      </p:sp>
      <p:sp>
        <p:nvSpPr>
          <p:cNvPr id="3" name="Content Placeholder 2"/>
          <p:cNvSpPr>
            <a:spLocks noGrp="1"/>
          </p:cNvSpPr>
          <p:nvPr>
            <p:ph sz="quarter" idx="2"/>
          </p:nvPr>
        </p:nvSpPr>
        <p:spPr>
          <a:xfrm>
            <a:off x="0" y="1772816"/>
            <a:ext cx="8991600" cy="4968552"/>
          </a:xfrm>
        </p:spPr>
        <p:txBody>
          <a:bodyPr>
            <a:normAutofit/>
          </a:bodyPr>
          <a:lstStyle/>
          <a:p>
            <a:pPr algn="l">
              <a:buNone/>
            </a:pPr>
            <a:r>
              <a:rPr lang="en-US" dirty="0" smtClean="0"/>
              <a:t>Saturated fatty acids have no double bonds ,side </a:t>
            </a:r>
            <a:r>
              <a:rPr lang="en-US" dirty="0" err="1" smtClean="0"/>
              <a:t>chian</a:t>
            </a:r>
            <a:r>
              <a:rPr lang="en-US" dirty="0" smtClean="0"/>
              <a:t> are </a:t>
            </a:r>
          </a:p>
          <a:p>
            <a:pPr algn="l">
              <a:buNone/>
            </a:pPr>
            <a:r>
              <a:rPr lang="en-US" dirty="0" smtClean="0">
                <a:solidFill>
                  <a:schemeClr val="tx1"/>
                </a:solidFill>
              </a:rPr>
              <a:t>a)Short chain</a:t>
            </a:r>
          </a:p>
          <a:p>
            <a:pPr algn="l">
              <a:buNone/>
            </a:pPr>
            <a:r>
              <a:rPr lang="en-US" dirty="0" smtClean="0">
                <a:solidFill>
                  <a:schemeClr val="tx1"/>
                </a:solidFill>
              </a:rPr>
              <a:t>From 4 to 10 Carbon atoms ,and present as liquid in room Temp. </a:t>
            </a:r>
            <a:r>
              <a:rPr lang="en-US" dirty="0" err="1" smtClean="0">
                <a:solidFill>
                  <a:schemeClr val="tx1"/>
                </a:solidFill>
              </a:rPr>
              <a:t>e.g</a:t>
            </a:r>
            <a:r>
              <a:rPr lang="en-US" dirty="0" smtClean="0">
                <a:solidFill>
                  <a:schemeClr val="tx1"/>
                </a:solidFill>
              </a:rPr>
              <a:t> acetic</a:t>
            </a:r>
            <a:r>
              <a:rPr lang="ar-SA" dirty="0" smtClean="0">
                <a:solidFill>
                  <a:schemeClr val="tx1"/>
                </a:solidFill>
              </a:rPr>
              <a:t> </a:t>
            </a:r>
            <a:r>
              <a:rPr lang="en-US" dirty="0" smtClean="0">
                <a:solidFill>
                  <a:schemeClr val="tx1"/>
                </a:solidFill>
              </a:rPr>
              <a:t>acid</a:t>
            </a:r>
            <a:r>
              <a:rPr lang="ar-SA" dirty="0" smtClean="0">
                <a:solidFill>
                  <a:schemeClr val="tx1"/>
                </a:solidFill>
              </a:rPr>
              <a:t> </a:t>
            </a:r>
            <a:r>
              <a:rPr lang="en-US" dirty="0" smtClean="0">
                <a:solidFill>
                  <a:schemeClr val="tx1"/>
                </a:solidFill>
              </a:rPr>
              <a:t>and butyric acid</a:t>
            </a:r>
          </a:p>
          <a:p>
            <a:pPr algn="l">
              <a:buNone/>
            </a:pPr>
            <a:r>
              <a:rPr lang="en-US" dirty="0" smtClean="0">
                <a:solidFill>
                  <a:schemeClr val="tx1"/>
                </a:solidFill>
              </a:rPr>
              <a:t>a)Long chain:</a:t>
            </a:r>
          </a:p>
          <a:p>
            <a:pPr algn="l">
              <a:buNone/>
            </a:pPr>
            <a:r>
              <a:rPr lang="en-US" dirty="0" smtClean="0">
                <a:solidFill>
                  <a:schemeClr val="tx1"/>
                </a:solidFill>
              </a:rPr>
              <a:t>More than 10 Carbone atoms, present in solid at room Temp. e.g. </a:t>
            </a:r>
            <a:r>
              <a:rPr lang="en-US" dirty="0" err="1" smtClean="0">
                <a:solidFill>
                  <a:schemeClr val="tx1"/>
                </a:solidFill>
              </a:rPr>
              <a:t>Palmatic</a:t>
            </a:r>
            <a:r>
              <a:rPr lang="en-US" dirty="0" smtClean="0">
                <a:solidFill>
                  <a:schemeClr val="tx1"/>
                </a:solidFill>
              </a:rPr>
              <a:t> (16) acid and Stearic(18) acid</a:t>
            </a:r>
            <a:endParaRPr lang="ar-SA" dirty="0">
              <a:solidFill>
                <a:schemeClr val="tx1"/>
              </a:solidFill>
            </a:endParaRPr>
          </a:p>
        </p:txBody>
      </p:sp>
      <p:sp>
        <p:nvSpPr>
          <p:cNvPr id="12" name="AutoShape 2" descr="data:image/jpeg;base64,/9j/4AAQSkZJRgABAQAAAQABAAD/2wCEAAkGBxQSEhUUEhQUFRQXFx4XFxUWGRcYFhUXHBcfGBgYGhcYHiggGB0mHhoaITEhJSkrLi4uFyIzODMsNygtLi0BCgoKDg0OGhAQGiwkHCQsLCwsLSwsLCwsLCwsLCwsLCwsLCwsLCwsLCwsLCwsLCwsLCwsLCwsLCwsLDcsNywwLv/AABEIALUBFwMBIgACEQEDEQH/xAAbAAACAgMBAAAAAAAAAAAAAAAABQQGAQIDB//EAEMQAAIBAwMDAgQDBAcDDQAAAAECAwAEEQUSIRMxQQYiFDJRYSNxgQczQpEkUmJ0obGyFTWCFjRDY3JzkrPB0dLw8f/EABcBAQEBAQAAAAAAAAAAAAAAAAABAgP/xAAkEQEBAAICAgEDBQAAAAAAAAAAAQIRITESQQORofAiYXGBsf/aAAwDAQACEQMRAD8A9foqJqeqRW6B5m2gsEXCszM57KqICzMeeAPBrnpesxXBZYywdMF45EeN1B7Eq4GQcHkcfeuKeN1vXCfRWaKIxUS7v1jkhjYMWndo1xjAKxPKS3PbbGRxnkiplVz1ZpnxEtih6oQXDl2iZ0ZB8LNg9SPBQFsDOec481ZA2Gor8QbfDbxEJs8bdhcoBnOc5B8Yx5qZVW0bRPh9Rcp12jazUb5ZJJff12JUPITjA52g+c1aqUQ9R1BYeluDHqyrCu0A4ZgxBOSOPafr44rE2oqtxHbkNvkjeRSANm2NkVgTnOfxBjg+e1KvWunmdLZMSFfi4i5jLKyrtfLb05TuOc+ah23p8W+pQPGbh0NtOHaWWWYKd8O0bpCdhPu484+1OBbaiatqKW8fUcMV3omFAJzI4Re5HGWH6VMqv+urQzWhjUOS0sOQmQwXrpuIK8jAycjtikDa7vVjkiiYNumLqhHYFEMh3c57Lx371Kqqf8nFgvbN4muXAaYOZZpplUGBsHEjEIScDNWulELWdRW2glncMUiQuwXBYgcnAJAz+tbX98sLwowYmaXpLgcBum8mSSeBiM9s8kfnSz13Cz6ddoiszNA4VVBZiccAAck0vv8A00sNzZPE11Jtuju6k00yKvw0w3EOxC+7aN39rHmkgttRtTvVghlmcErFG8rBcFiqKWIAJAzgfWpIpV6tiZ7C8VQWZrWZVVQSWJhYAADkkk4xSCRf6ksKRuwbEjpGoAGQ0hwueeBzzU2qRqXpZY0tniN27rcQEq888qhd43ExuxHH5cVeKUaSuFUsewBJx34Gf/Slsmuxi0S7Kv03VHC4G/EhULkbsZ9wzzU+9XMcgHJKNgfX2nArz1/SQXS4WBvDMI4SYjPOyhtybgYS23A54xxikg9IIxWMVs/c/nWBUCka9H8G15tfpLG8hXC79sZYMAN2M+w+fpTWvNT6SzpErH4wTmCciETThS2ZNq9ANtIPHtxzmvShVsBS+HV0aGWYB9kTTKwIG4mB2R8DODkoccjj6UxqgJ6VWS2vXY3ayNLeMsazTojZml6eIVYAhhg9vdu85pBeraYSIrjOHUMM98EZGfvXSoukqRBCCCCIkBB4IIQcEeKl1BEsr9ZertDDpSNE2R3ZACSOeRz9vPasaPqC3MEU8YYJKgdQ2AwDDIyASM/qarVp6YWV7ySRrtGa5k2iOeeJCu1dpCIwBzzzjnFNfQ8DR6daI6lXWBAysMFSF5BB81bA7orNFQZXvRQveirAg9QkxzW1wUd44jIr7FLtH1FULJtHJUbSDjkbvzqGdRWS5+KjSVobe2kVpBG+ZWd0cLGpAMm0RsSRwC4+9WqlHqHTJZgklvM0VxFkxkkmN84ykqdmU47917j6Vl1wynEv8J9hfRzxrLC6yRt2ZTkHwR9iDxipFUnRPbLJOv8AQtpBv7WUfgj2E9aNx7QTj5gcEd+3Nk0vXYLhisUmWADbWSSMlTxuUSKu5c+VyOasqZ/Hq8dfn9GVZUcj86xWskgUFmIUKCSTwAAMkk+BRzIfQ19JPaLJKxd+rMuTjslxIqjj6KAP0qwVXfS+p2WBb2khI98ihllXeGkLO8byKBKu585QkYI8EVYqtBST0teSSi56jFtl3LGuccIpG0DHgU6Jxyf5/T71XdA1mx6jRW0wLTSPKMiTZK55fpSsoSTGOyE9jQWOiiioEPp++kkuL9HYssU6JGOPapgRyB/xEn9afVW9O1iwS5lSKX8WeX3nEnTeZUCbElK9IsFXG1WzkHzVkq0FVvRdRkfUtRhZyYoVtummB7OpEzPjzyQDzVkqswarp8V7MVlHxEzRxStiUxdSNSscZk29JHwcbSwOSB3IpBZqKKKgQW1/IdTnhLHpLaxSKnGA7SOrHPfkAD9Kfiq3c6vYQ3cjtLi4KJDIQJWRAGJRZHVTHE2WPzEHkVZKtBSKa8kGpxQ7j0mtJZCnGC6zRqG+ucMR+tParuq6vYwXQkmlxPHEYztWV1ijdlcmXpqViBKg7nI4B8ZpBYqKwrAjIIIPYjkEfn5rNQV/WL+RNQsIlYiOVbkyLxhikcZQk9+Cx/nVgqva7qFlFcwvcORPCsjIqLLIyJIFV3dIlbapCDDNgcHFPbeZXRXRlZGAZWUgqykZBBHcEVaOlV/1JfyR3OnojFVluGSQce9RCzYOfuAePpVgpD6ivLOOW3a5Y9WNjLCiLLI+dpRn6cKsxXBIyRjPmkD6iuNndpMiyRMrxuNyupyGH1BrtUFf9X38kPwfTbb1L6CJ+x3Ru+GXn6irBSL1Rc2i9AXbkETLNCiiRpGkiO4ERxAu4GeeMfWmmnX0c8aywuHRuzDI5HBBB5VgRgqQCDwRV9CTRRUe2vo5HkjRsvEwSQYYbWZA4GSAD7WB4z3qCSveio2mX8c6CSJtyFmXdhhyjFHGGAPDKw7eKK1BIoqPe3scKF5nSNB3d2CqM9hk+ahf7YWaGR7Mx3EijiMPt9x7B88pxzyOfHesrMbeUb1j7oQB7yksU7xDl3himRpcJ3YY8ee1FrrlvczxCBROyq5MwU4t1I7FiAQXOBtHPGfFb6DoPRdp5n693IAHmIACqP8Ao4lHCID+p7mndG7ljJqcq/cenZmdmGo3qBmJCL8PtQE52jMROB25Pij1PYSHT3iXfcOFTIbb1J1SRXkQgAAl0VlxjHuxVgrK9x+dXbmrUXqS0upbdYF+IfcXGEINovTbLuWX8M87NvBJb7Gu156fld2ddQvIwxJEadDagP8ACu6InA+5rf0ZqklzaiWUguZJlJAAGEndF4H9lRTulCLV9MlOnzwJLJNM0Miq8m0O5YHCkoABkHb2qDa+o7SZbeKKPqyB022+wq1sV7u4ZfwgnP59h3q10n9N6jJMLjqHOy5liXAAwiHCg47n70HPUNClkkZ1v7uJT2jj6GxeAON0ZPjPfzUmPTpEtpIuvLLIyuFll2bwWUhfkUDAP2pnWKCkaVr1sLO3tTCZLhFiiNlsO9JUKhmOVwqqwL9TtxnuasGraNJNJvS9uoBjGyLo7OPPvjJyfzrXQ9Sklnvo3OVhmSOPAAwpgRyCR35Y96dVaIWj2LwoVeeWclt2+XZuAwBtGxVGOM9s+41TdE1qCDT0s5oy9zGvSey2EvNNnJYcYZXb8Tqdudx7Gr/Vf0fV5ZNQv7diOlAtuYwAAR1YmZ8nzyBUglarpEkzKyXdzbgLtKQ9LaTknJ3xtzzjjj2120fTngBD3E1xkggzdPK48Dpqox/7UwFBoKPp2tW9rbzW10v4wkm3wbGZrrqSM6sgCnqBwy8j757GrBfaVJMsWy4uLTagBjh6RHYe1i6NyuMcYFaW2pyHUZrckdJLaOVRgZ3vI6sc9+yjindWhZo+lSQli91cXG4AATdLC/cdNF78fyqv6drMNm13FdnZK1xJKNyMfiYpOYtm0HqEL+Ft75T71c6TS6lINRitwfwmtZJSMDO9ZY0U7u/ZjUHP/Zzz29v05J7AKg/Ci6WVBUbY2DowG0DGB2ziu+k6RJC5Z7y5uAV27JeltByDuGxFOeMd/wCI02ooKfa6rDZXl98U3SM0qSxysp2yxCBECKwByUZXG37580ygtTcWsXSM9gMllWMRq4TLbVZXQhc5DbcAjP51tquqSR31jApAjmW4MgwCSYkjZMHxgse3enlWhPpWjSQvve9upxgjZL0duT59kanI/PzS2bU4rO/ne5PTE0UXSmYHYRGGV4t4HDBju2+d2atVI9f1SSG4sY0ICzztHICAcqImcYPjkCpBrp6i6tT0BNZK8jsjIqJIw6hzJsdSFEhy3Izg581vp+hSxSK7X13MozmOTo7GyCOdkYPHfg+Kd0U2KtqF+lpqBmufZFLbLHFMQdiOkjtJGSB7C4dD/a6R+lStOZbqGc24ktVklJWeNVV5j7C0yh0Iw2Nu5hyASPFbeqtTkg+F6RA6t5DA+QDmN2ww+3HnxT2gQ2fp+VHV21C8kCsCY36GxwP4W2xA4P2NKNO0mSW+1Apd3FuBPENsQhw39Fj9x6kbHPjjjirrWMU2K3+zZCthGCSSJbgFj3b+lS+444ye/wCtFWZO9FU2rvqWRI5rSWb9xG8m5iMpHIyARSP/AFQPeNx7Fh9a5Wl3FPqAkt2V1S3dJ5EOULM6GFCw4ZgBKfOA33qw3L7UcjwrHB7HCk81C9N3RmtLeUhVMkSOVQYQFlDHA8DJrLrMv0/b6mVFFFHIVzkuVRkVmAZ2wgPd2ClyB/wqx/SulVr1dFI82nrFIIpDcPiQoJNv9DnJ9hIByMj9asE/QbOK1X4VJNzDfNtYjftkmZi2AB7dzFR+VNqqGjwTR6rIJ5xO3wKEMIliwPiGGNqk55zz96t9KOVxcpHt3sF3uEXPG5znCj6k4P8AKoGmWsVs7xCQl55JLgK2N3JXftAA9oJH8xS310jMloI36bm9iCvtDbTsk52nhvyqJBazx6pbfEXAnza3G3ESxbfxIM/KTuzx/KroXGuN1dJEu6RlRchcscDczBVH6kgfma7VW/2ggmyIVtpM0ADYztJuEwcHvg+KgYWdlFbzStvPUu5N+1iPmSEKQmB/VTJznzTSqlNaXEd9Yme5E6l5gFEKxbW+HfnKk544xVtpRxu7lIkaSRgiINzM3AUDuSaXQabFb3U1wZCJLwxR7GIxuijYKqADOSoZjkn5TUX9oX+7L3+7v/ppfqlndJdWBnuhOvxZAUQJFhvhZ/duViT2Ix96sFxrncTLGjO7BURSzMeAqqCWY/YAZroKT+s/933v90n/APJaoNmtIYrhrtpNpmjjtwGI2H3kx7eM7iWIptVE1iyukjtGmu1lj+JtvwxAkfdxj3hieKvdKMOwAJJwAMn7Ack0oljg6sd+ZfaIDErZHTKSyIwbOM8lVxz5pjf/ALqT/sN/oNeby2N0NHgdrxWi6duel0EB27kwvVDZ/XFWQen0Vl+5/OsCshJdxW8rwX5m9lskxDgjplXULIWJGfb0z2I7GnYry0WV0dEmdbtRD0Lg9HoITtDS5Xq7s84POPNeoitWDNJ7+2guGhuDJgWkkkmVI27lVo5A+R2X3Zx5WnFeeR2V01nftHdrHF1b78LoI/Amm3DqFs88/lmkI9AikDKGU5BAIP1BGQf5VvUPRv8Am8P/AHSf6BUyshTqdjFd9PMh/o1ykp2EfvYTu2NkHjnnHNMbS5SVFkjYOjjcrLyGB7EH6VULCyuna9aG7WJPipfwzAkn8K5O8sDz/hTX9n/+7LL+7p/prVgf0UUVkZXvRQveitQR7hlbMRYBnRsLxuxjBIHc4yP51H0S2WCGO3Vw5gjSM9t3C4BKgnbkDNJtajlbULcQPHG/w02WkjaVdvUiyNquhB7c5/SuvptJBc3omdHfMOWRDGpHTbGFLsf8ay6+P6e/W/vpY6KKKOQrVowSCQCQcqSASpxjIz24JH61tRQa9MZ3YG7GN2Bux3xnvjPOK2oooNXjBxkA4ORkA4I7EZ7H7/egxjIOBuAIBwMgHuAe4BwP5CtqKArWSMMMMARwcEAjIOQea2ooNWQEgkAkdiQCRkYOD4444raiig1kjDAqwDKeCGAII+hB4NDoDgkAkHIJAJBxjI+hwTyPrW1FAVq6AgggEEYIIBBB4IIPcfatqKDRogcAgEAggEAgEdiAe2K3oooAiuZgXbt2rtGPbtG3jt7cY4rpRQFFFFBz6C7dm1dmCNm0bcHuNuMYPP8AOugoquXNzcCSQfjFcnDKjYQbxjAETbhtPdGY/UDuJbpnLLSx1oIlAKhVwc5GBg7jlsjscknP1zVcsHmU9STrkkRhvw2OUWaRW9oXO7aUOBzg5xW8s1xhm/HA4AAQ8Ayy5YqqM5woiHAOMjsCTU8+GJ8nG9LEqgAAAADgAcDH6VmqzunC7szb2EfUJRhhQGBKqqH3bguQoJw2e3NdozKzRdQykiRCAI8RlMZLOdntbPcEqeBwATTyXz/Y+WMDOABk5OABk+Sfqe38qI0CgBQABwAAAAPoAO1bUVp0FFFFBle9FC96K1ByMClg5Vd4BUNgbgpwSobuASASPsKEhUMzBVDNjcwABbAwu4jvgfWulIjrzuZDBayTRxsUaQOil2XhxEjfvMEEc4yQcVlqS3o9oqPp96k8SSxnKSKHU9sg9uPFSKM3gUUUUCrTNaWVZmIVDFNLFguDu6ZwG5Axn6c4+9d9D1D4i2hn27erEkm3Odu9A23OBnGcZwKr9h6Ngb4l7m0gkle4mdXdEdijHMZ3eP1p16VtHhsrWKQYeOCNHGQcMsYVhkd+RV4DSlunassstxGdqdCURZLD3gxJJuxgbfnxjnt3plVXtPScElzeS3VtDJ1J1aN5FVz0xBEv6DcrcUgc6FqPxNvHNt29Rd23O7HJHfAz2+lT6U+k7JoLOCJ12sibSowQPcSBxx2xTalC+31MNPNCcL0hH7iw93UUt2I4xjHc9/FY0HVPiYjIF2gSyx4zuz05Wi3ZwO+3OPGfNLX9MQz3dxLc28UoYRCNpFVzhVO8DPI5IqR6O0w21t0mQJiadlUYwI2uHaPGOANpHFW6Dulq6sPipLcgLshjl3lgN3UeRNu0jx085z/FTKqzd+mYri/llubeKaP4aJIzIqvh1klZwAeRwyc1A10bVPiDPhQBDO0IIbdv2hTu7DGd3bnt3pjSL0npHwouUEaxxtdO8SrjaIyqgYA+UZB4p7ShbPqwW6S3IADQtNvLY+WQJt2kc985z4rOm6p1ZbiMAYgdUDBtwfdEsmcY9uN2MZPb9KW6v6eS5vY3ngjlhW3ZPxArASGVSPaf7Oea6emtEFrLdiOJIoXlRo1QALgQKre0dvcGq8B/S681QRzwQkDEokO8tgL0wDjGOc5+o7UxpBr+hrdXNqZYklhjEu8OAyhmVdntPc8GoJ1pqgkuJ4AB+CkT7w2Q3VMgxgDjHS+pzu8YpjVf0DQFtbq6aGFIYZI7cKECqC6Gbf7R2OHTn71YKUFGKKKgKxisO4AJJwAMknsAOSTXHT7xJokljJKOoZSQVJU9jgjsRyD9DVHfFZooqAooooCiiigyveihe9FagxVasvirRWhjteuod2hkWSJFw7lwsodgylSxBKhsgZ+1WWsGstY5a4Vazv106K2imBaArtN4uDEJmfkMB8iEscN2/KrSDVSutGe0LfDxdeyl4nsu+zcfc8AbjHJzHkDyMeOthOLMva2sV1dCM7iu6PbbhgCsKvIwLEDkLkkBhkjio654zKbnf59P8vpaaK4WF2s0ayR5KuMjIwR9iO4I7EV3xVcFa9Uyst3pgViA1w4YAkBh8O5wfqM4ODVlpBrWqILhIktZLq4iHWGzYBAGBUMZJCArsAQFHJGTwKZ6TqC3EQkQOASQUcbXRlO1kYc4IPHBI8gkVRMqv+r5Cvwe0kZvoQcEjILHIOO4+1WAikmu6kiyRwi3e6m/fKibAIgpwJWdyFTngeSc/fCB3RUHRtTW4jLBXRlYxyRyDDxyLjcpwSDwQQQSCGBHep1BXP2gSstkSpIPWtxkEg4N1GD2+oOP1qyOOT+dJPUd/GvThaB7mSU7khQKf3ZDGRmchUVW2+4nuQAM1K0fVRcB8xyRSRtskikA3I2Aw5UlWBBBDA+fB4p6DCq1+0mZk0u7ZWZWEYIZSQR715BHY1ZsfY0m9S3sSRiKSFrkzEoluoVjLj3HO4hVQcEsTgcdyQCnYaxHgfkP8q3pbo+q9bejRPBLHjdE+0kA52srISGU4PPjGCKZYoEvrWQrp94ykqwt5CGBwQQhwQR2NTdDYm2gJOSYYySeST01qP6jv4oYcTRtMJT0lgVQzzMwPsCkgEYDEk8AAk1ro2q72MLQSW0kaKRE+wgx/KpR0JUgEbSOCPpginoN61fsfyrbFRdTv0gjLvuIyFCqNzOzHCoo8kk4qb1yluuST9m8rPpdmzsWYxZLMSSTvbuT3qy0n0S6VdtuLd7bamY4zs2FAedpjJAKkjK8fN5pwDnkU3sll6FFYrNFIPU2lS3mLYkxWrIWmkUqZJGz7IlU59vG5iwIIAXByaiaXeXU9wYSyLHaybZp4cAXDbAUh2MD0yN25wCcYUA8nEu21SS4uysBAtYCVmkwD15iMCKNvCx92YfxYXwab2FlHCgjiUIgycD6k7mJPckkkkn61oSKKKgDUwbk26qzFU3yOMbIsnCISe7tgnA7AZPcVBPoooqAooooMr3ooXvRWoMUUUjufUqKzhIbiZYyVkkhQNGjD5hywZyPIQHGCO9ZXHG5dG9zOkaM8jKiKMszHCgfUk9qrNhevE80sUEtzb3TLcRSQ7c5aNEKOkhUr8gIY8e7Bxipk+lLeSRzSSiW0AWSKFR+G74zvlPPU7jC8AeRxy+Ao3LMZrvfZPJpXxdvGt8vv3dQrFJIgQ+4Ku+NgWwrYJzgkZx2o0n0tbW0nUhWQPtK5eaeQYPf2yOR474pzRVc7VaupJ7W7mkW3kuILhUOYdhkiljXZtZGYblZcEMOx4I81MSya8ttt9HsLOW6aSMrIoY9NWkiYZYDGdpxkmo3qW6dLrTlR2VZLh1dQSA6i3dgGA+YZ5wfpVioEWm+kbWCRZYllDrnG6e4ccgg+13Knv5Fcb9Zbe8a4SF54poUikWLaZImjd2RtrEF1bqMDjkFQfvVjpF6quXQ2mxmXdewo20kbkJOVOO4P0pBtbwSXkEi3sRiV39kQkZZViXBTqSRNw5YEkKeAQDnmuVl6MtIpEkRZt6EMu64uWGR2yrSEH8iKsFFNiva1HLDdRXcULzr0mgljjKCRAXEiSKrEBxkFWUHPuBHapFkZbuOZbqEwwvhY4yxWbZj3M7Rt7CWPABBAHJzXD13cvHaFo3ZG60A3KSpw1zGrDI8EEgj6GrC45P50Fct/RNnG6uqzblYMM3NywypyMq0mCMjsa39QwSrNb3UUbTdESI8SlQ5SQLl03EBmUoPbkZDcc8U/qu/tDu3h026kiZkkWMFXU4ZTvXkHxVnYlabczXBl60DQW5UJGkhAmcnd1HOxjsXBUAcNwTxUKP0LZAghZ8g5Gbm6PI+xlwascR4H5D/ACrapsI/U9tKTbzwJ1Xt5i5hBCtIjxPC4VmIAYLJuGe+MV10rULiaRi0DwW4TA62BLJJu7hVY7EA8nkk+AOcesbho7C7eNirpbyMrKcFWCEgg/UGpmjOWt4GYksYYySe5JjBJJ8mnoLn9IWpzlJOf+vn/wDnXfXrR2jjaFdzwSpKqE46gUMjJuPYlXbBPkDNNqKz4zTHhjrUmiqzvp5ZBiFoYgp3GXbvZzjYFVGPtHOSe+Rj61W30CeIlktxnOS1ncvAST3boy5T9MirzRUuG+2cvj8u6qeiXk4lxLLcCMKzOl1bqGCqp5WeI7Tg4OCO2anDWJzEbjoKIAC+1nInaIDPUxt2jI5CE5x5pvfWwljeNs7XVlOO+GUgkffmodotwcRzRwmMKVdwxPUGNoxEUwM+QTx2GamrODxs42l6fBGkarCqJHjcqoAq4Y7iQB9SSfzNSKVT6usMoilQxxtgRSnHSZsfISP3ZHAGe/imua3K3Ltyug+xuntEm07C+SgfHtLAckZxnFUzUdMaxEXwcjG/nbawfLR3bnLSSzIT7FTlt6kFQFX3DC1YPUuoyxokdsm64mbpxEgmOPjLyyEdlReceSABUrR9MW3hjjDM5QYMjks7sxy7EntubJwOK1Gho2nC3iWPe0h5Z5H+aR2JZ3I7DJPYcAYA7VOopP6p1+OxgMr7SxISNGYKHkPYFjwFHzM3hQTUDiiocdz01hWeSPqvhfblVkkCbm6YJJxgE9+1TKDK96KF70VYMVVtMu5LJWha2uJWWSRomiTckwdzIpaTtE3uAO/A4zyKtNJrm7cahDEGPTa2ldl4wWWSNVOe/AZh+tZbw9z84dPTGntb2sMUm3eqe7b8oYksVX+yMkD7CmtFFGbd20UUUUQpjeC6PVKEm1mkVScgrIilHIAOGGCRz/Kpml3yzwxzJnZLGsi54O113DP3waq2k+nBILt5GvI2a6nKqk9zCrLu9rCNGCnP1xzTv0bEyWFmrqVZbaJWVgQykRKCCDyD9jVocUsUw3bujKWa1uF75UCUIsisNp9wAkHfj7Uzqo6f6fEt3fPI93EGuF29KeeBHUW0Q3ARsofnI3c/LjxSCyaXfrcRJKmQrjIzwcZI5H6VKpJ6KgaOxt0YMrKmCHyGHuPfPOfPP1p3ShbcrDdNLbSKWERidgSygsT1YyCpB4KA/p5rvpmorcIZEzgSSRnIAO6ORo27eMqcUjOhia9undrmMbYApimngVvY2792yhyDx5xXf0LaNFabGDgi4uMdTcXKm5kKsS3LZGDuPfOfNWiwUrvujctNZTIXHSR5FOQrI7sFG5SGzmM/4U0qq3OjdfUpmdrlFFrAFaGWaEM3VnLKWiYbyARwe2771IH2nX6S9UICOjK0LZ/rKATj6j3CplV30ZYmEXaESY+MkKmUuzuu1MNvfLPnB92T2qxUoXahLFK5s5VLdWBmZeQpj3CNl3Aggnd4rfTbqMtJBGCPh9kZB7AGJWQAkkn2kd/NJdY0nr6jEWNwiC1cb4ZJYfd1lwpeIjPHO0nxmuvpbT+hPfKOsUM0ZV5mkkZx8OmSJJCS4ByO5xjHiqLHRRRWQUUUUBRRRQcriBXUo6hkYYZW5BH0IpDfNJ1YrG0foBIhLLNgSNHDuMcaIJNwLuyt7mzgIfOKsTMAMngDkk9gPJqtWX9OxeW5e2YFoo5SqOLm3ByGaMnlC24pkhhyezEGyezXtO0ozxzGCWRp06QkSZlVXB37WjcxgIx5BBABwDnPenFLpLadbcpHMGnAyssyAqW3bvckeMDHtGOQMck81F0T1AJnaCaNoLpBuaFuQyZx1IpBxJHnjI5HYgUDullxawC6SWVwZWjaKKNyp9oy8vTTGWYjG7GSQopniq/oWmyNNJeXK4mfMcMfB+Htwx2qDyN7n3MRx2HikEX0boewm5eN4t2RbWzkn4OBsEoAflZyoYqOF4UcDm1UUUtGV70UL3oqwascDNJ5by2Maagd20Q+x8NnpSspxs+pO3xkU2m+U/kf8q87OgMNIjbq3hboREwl2KZymU6WM4HPt8YrNdfixxt5vuT6vRyKKy/c1ijiKKKKKxWaKKAooooCiiigKKKKArBrNFAUUVg0Rmik8erM5iVETdIkTcscL1I5nPYZ4EP67vtXBPUXAJQKGC7SS5BZ4w6rlEIzk42HDHHHcVPKRm54w/opNFqkhbJUBQr7lJOdytGAe3HD9jz3zWZtXYOyhUwpIJLPkneqKAqoSSS3b7ffhtfKHFFV4a6/uYoAqjbsyc7zcCJTwpOOQSO45811fVpCCAgQqU37iQcNN0/arL5APBx3FTyjM+TGnlL9b1VbaLewZ2JCRxJy80jfLGg+pwTnwAxPApgarusaEkskk93KVjiT8Eq5jFtgbnn35/eZHzdgoxjk53HQx1vS/ioTC7MiOV6gXGXQEF4i3gN8pI8Gp8cYUBVAAAAAHAAAwAB4GBiqz6TtppiLu5dmO1o7ZWXpkQls9aSMHHVkATPAwFHAyRVopQVE1a76MMsuN3TjdwPrtXdjP0OB/wDcVLpJqmrP8RFa26q8rYkmLZKQ2+cEsARln+VV/M8gUCxfTT/DmcTTS35iLrMJpBGZSu5VWJXEXSzhcbeRznPNWqAsVUuAGIBYA5AbHIB84PGaW6d6ehgcPGZgFyEjM0xhjB7hIi2xRjgADA8VE1S1uoZWuLVjOrY6tnI3fAxut3JxG2Byh9rfYmr2LDRS06zGPhwRIHuDiOMqeoONzF1/gCj5ie35nFMag2XvRQveirBisVmisgooooCiiigKKKKAooooCiiigKKKKAooooCiiig4Q2kaHKIinOfaoHPPPA7+5v8AxH61qbCInPSjzt2Z2LnZ/V7fL9qk0UTURhYRAAdKPABAGxcAMAGA47EAA/XFZFlGF2iOMKRjbtXbg8kYxjFSKKaNRG+BixjpR4wVxsXG04yuMdjgcfYUCwi9o6ceE+QbF9nn28e39Kk0U0agrDqCCCAQeCDyCPoRWaKKKCf/AN+goqHq+nLcRNDIWCPjeFOC6hgShOPlYDaR9CaoXenNdF515UaP4ZW2R/1ztXLyOc4VWzlQR8oDfxYE7SreDDz2+0i5IlaRSWEh2hVbJJ4wBwOBzxnNJNc0IXN1GixmKJYx8TKo2C4i7R2mBw65BJODtA2j5jVpVcAAAADgAdgPAH2pRmiiioKZfWU0KyahLMI7lQwEeTJb9EkdO12gbizEKd6Ddvb+IAAvfTsU+wy3JxLMQ/RByluu0BYh9WA+ZvLE+MUwubRJNvURX2OJF3AHa68q4z5B5B8V2q7GV70UL3oqwYooorIKKKKAooooCiiigKKKKAooooCiiigKKKKAooooCiiigKKKKAooooCiiigKKKKAooooCiiigKKKKDK96KKK1B//2Q=="/>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55683"/>
          <a:stretch/>
        </p:blipFill>
        <p:spPr bwMode="auto">
          <a:xfrm>
            <a:off x="1524000" y="5224479"/>
            <a:ext cx="3505200" cy="10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819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Unsaturated fatty acids</a:t>
            </a:r>
          </a:p>
        </p:txBody>
      </p:sp>
      <p:sp>
        <p:nvSpPr>
          <p:cNvPr id="3" name="Content Placeholder 2"/>
          <p:cNvSpPr>
            <a:spLocks noGrp="1"/>
          </p:cNvSpPr>
          <p:nvPr>
            <p:ph idx="1"/>
          </p:nvPr>
        </p:nvSpPr>
        <p:spPr/>
        <p:txBody>
          <a:bodyPr/>
          <a:lstStyle/>
          <a:p>
            <a:endParaRPr lang="en-US" dirty="0"/>
          </a:p>
        </p:txBody>
      </p:sp>
      <p:sp>
        <p:nvSpPr>
          <p:cNvPr id="4" name="Content Placeholder 3"/>
          <p:cNvSpPr txBox="1">
            <a:spLocks/>
          </p:cNvSpPr>
          <p:nvPr/>
        </p:nvSpPr>
        <p:spPr>
          <a:xfrm>
            <a:off x="342900" y="2237386"/>
            <a:ext cx="8915400" cy="4968552"/>
          </a:xfrm>
          <a:prstGeom prst="rect">
            <a:avLst/>
          </a:prstGeom>
        </p:spPr>
        <p:txBody>
          <a:bodyPr>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a:buFont typeface="Wingdings" pitchFamily="2" charset="2"/>
              <a:buNone/>
            </a:pPr>
            <a:r>
              <a:rPr lang="en-US" dirty="0" smtClean="0"/>
              <a:t>have </a:t>
            </a:r>
            <a:r>
              <a:rPr lang="en-US" b="1" dirty="0" smtClean="0"/>
              <a:t>one or more double </a:t>
            </a:r>
            <a:r>
              <a:rPr lang="en-US" dirty="0" smtClean="0"/>
              <a:t>bonds between carbon </a:t>
            </a:r>
            <a:r>
              <a:rPr lang="en-US" dirty="0" err="1" smtClean="0"/>
              <a:t>atoms,side</a:t>
            </a:r>
            <a:r>
              <a:rPr lang="en-US" dirty="0" smtClean="0"/>
              <a:t> chain has at least one </a:t>
            </a:r>
            <a:r>
              <a:rPr lang="en-US" dirty="0" err="1" smtClean="0"/>
              <a:t>doublebond</a:t>
            </a:r>
            <a:r>
              <a:rPr lang="en-US" dirty="0" smtClean="0"/>
              <a:t>.</a:t>
            </a:r>
          </a:p>
          <a:p>
            <a:pPr>
              <a:buFont typeface="Wingdings" pitchFamily="2" charset="2"/>
              <a:buNone/>
            </a:pPr>
            <a:r>
              <a:rPr lang="en-US" dirty="0" smtClean="0">
                <a:solidFill>
                  <a:schemeClr val="tx1"/>
                </a:solidFill>
              </a:rPr>
              <a:t>a)Essential Fatty acids:</a:t>
            </a:r>
          </a:p>
          <a:p>
            <a:pPr>
              <a:buFont typeface="Wingdings" pitchFamily="2" charset="2"/>
              <a:buNone/>
            </a:pPr>
            <a:endParaRPr lang="en-US" dirty="0" smtClean="0">
              <a:solidFill>
                <a:schemeClr val="tx1"/>
              </a:solidFill>
            </a:endParaRPr>
          </a:p>
          <a:p>
            <a:pPr>
              <a:buFont typeface="Wingdings" pitchFamily="2" charset="2"/>
              <a:buNone/>
            </a:pPr>
            <a:endParaRPr lang="en-US" dirty="0" smtClean="0">
              <a:solidFill>
                <a:schemeClr val="tx1"/>
              </a:solidFill>
            </a:endParaRPr>
          </a:p>
          <a:p>
            <a:pPr>
              <a:buFont typeface="Wingdings" pitchFamily="2" charset="2"/>
              <a:buNone/>
            </a:pPr>
            <a:r>
              <a:rPr lang="en-US" dirty="0" smtClean="0">
                <a:solidFill>
                  <a:schemeClr val="tx1"/>
                </a:solidFill>
              </a:rPr>
              <a:t>b)Non essential Fatty acids:</a:t>
            </a:r>
          </a:p>
          <a:p>
            <a:pPr>
              <a:buFont typeface="Wingdings" pitchFamily="2" charset="2"/>
              <a:buNone/>
            </a:pPr>
            <a:r>
              <a:rPr lang="en-US" dirty="0" smtClean="0">
                <a:solidFill>
                  <a:schemeClr val="tx1"/>
                </a:solidFill>
              </a:rPr>
              <a:t>Can be synthesized in the body: Oleic acid</a:t>
            </a:r>
          </a:p>
          <a:p>
            <a:pPr>
              <a:buFont typeface="Wingdings" pitchFamily="2" charset="2"/>
              <a:buNone/>
            </a:pPr>
            <a:r>
              <a:rPr lang="en-US" dirty="0" smtClean="0"/>
              <a:t>  </a:t>
            </a:r>
            <a:endParaRPr lang="ar-SA" dirty="0"/>
          </a:p>
        </p:txBody>
      </p:sp>
      <p:sp>
        <p:nvSpPr>
          <p:cNvPr id="6" name="Rectangle 5"/>
          <p:cNvSpPr/>
          <p:nvPr/>
        </p:nvSpPr>
        <p:spPr>
          <a:xfrm>
            <a:off x="585554" y="3516868"/>
            <a:ext cx="3860929" cy="369332"/>
          </a:xfrm>
          <a:prstGeom prst="rect">
            <a:avLst/>
          </a:prstGeom>
        </p:spPr>
        <p:txBody>
          <a:bodyPr wrap="none">
            <a:spAutoFit/>
          </a:bodyPr>
          <a:lstStyle/>
          <a:p>
            <a:r>
              <a:rPr lang="en-US" dirty="0" err="1">
                <a:solidFill>
                  <a:srgbClr val="000000"/>
                </a:solidFill>
                <a:latin typeface="Calibri"/>
                <a:ea typeface="Times New Roman"/>
                <a:cs typeface="Times New Roman"/>
              </a:rPr>
              <a:t>linolenic</a:t>
            </a:r>
            <a:r>
              <a:rPr lang="en-US" dirty="0">
                <a:solidFill>
                  <a:srgbClr val="000000"/>
                </a:solidFill>
                <a:latin typeface="Calibri"/>
                <a:ea typeface="Times New Roman"/>
                <a:cs typeface="Times New Roman"/>
              </a:rPr>
              <a:t> acid18-C, </a:t>
            </a:r>
            <a:r>
              <a:rPr lang="en-US" dirty="0" smtClean="0">
                <a:solidFill>
                  <a:srgbClr val="000000"/>
                </a:solidFill>
                <a:latin typeface="Calibri"/>
                <a:ea typeface="Times New Roman"/>
                <a:cs typeface="Times New Roman"/>
              </a:rPr>
              <a:t>3</a:t>
            </a:r>
            <a:r>
              <a:rPr lang="ar-SA" dirty="0" smtClean="0">
                <a:solidFill>
                  <a:srgbClr val="000000"/>
                </a:solidFill>
                <a:latin typeface="Calibri"/>
                <a:ea typeface="Times New Roman"/>
                <a:cs typeface="Times New Roman"/>
              </a:rPr>
              <a:t> </a:t>
            </a:r>
            <a:r>
              <a:rPr lang="en-US" dirty="0" smtClean="0">
                <a:solidFill>
                  <a:srgbClr val="000000"/>
                </a:solidFill>
                <a:latin typeface="Calibri"/>
                <a:ea typeface="Times New Roman"/>
                <a:cs typeface="Times New Roman"/>
              </a:rPr>
              <a:t>double </a:t>
            </a:r>
            <a:r>
              <a:rPr lang="en-US" dirty="0">
                <a:solidFill>
                  <a:srgbClr val="000000"/>
                </a:solidFill>
                <a:latin typeface="Calibri"/>
                <a:ea typeface="Times New Roman"/>
                <a:cs typeface="Times New Roman"/>
              </a:rPr>
              <a:t>bond (ω-3)</a:t>
            </a:r>
            <a:endParaRPr lang="en-US" dirty="0" smtClean="0">
              <a:latin typeface="Calibri"/>
              <a:ea typeface="Calibri"/>
              <a:cs typeface="Arial"/>
            </a:endParaRPr>
          </a:p>
        </p:txBody>
      </p:sp>
      <p:sp>
        <p:nvSpPr>
          <p:cNvPr id="7" name="Rectangle 6"/>
          <p:cNvSpPr/>
          <p:nvPr/>
        </p:nvSpPr>
        <p:spPr>
          <a:xfrm>
            <a:off x="255336" y="3886200"/>
            <a:ext cx="3832076" cy="369332"/>
          </a:xfrm>
          <a:prstGeom prst="rect">
            <a:avLst/>
          </a:prstGeom>
        </p:spPr>
        <p:txBody>
          <a:bodyPr wrap="none">
            <a:spAutoFit/>
          </a:bodyPr>
          <a:lstStyle/>
          <a:p>
            <a:pPr algn="ctr"/>
            <a:r>
              <a:rPr lang="en-US" dirty="0">
                <a:solidFill>
                  <a:srgbClr val="000000"/>
                </a:solidFill>
                <a:latin typeface="Calibri"/>
                <a:ea typeface="Times New Roman"/>
                <a:cs typeface="Times New Roman"/>
              </a:rPr>
              <a:t>Linoleic acid 18-C, </a:t>
            </a:r>
            <a:r>
              <a:rPr lang="en-US" dirty="0" smtClean="0">
                <a:solidFill>
                  <a:srgbClr val="000000"/>
                </a:solidFill>
                <a:latin typeface="Calibri"/>
                <a:ea typeface="Times New Roman"/>
                <a:cs typeface="Times New Roman"/>
              </a:rPr>
              <a:t>2 double </a:t>
            </a:r>
            <a:r>
              <a:rPr lang="en-US" dirty="0">
                <a:solidFill>
                  <a:srgbClr val="000000"/>
                </a:solidFill>
                <a:latin typeface="Calibri"/>
                <a:ea typeface="Times New Roman"/>
                <a:cs typeface="Times New Roman"/>
              </a:rPr>
              <a:t>bond (ω-6)</a:t>
            </a:r>
            <a:endParaRPr lang="en-US" dirty="0" smtClean="0">
              <a:latin typeface="Calibri"/>
              <a:ea typeface="Calibri"/>
              <a:cs typeface="Arial"/>
            </a:endParaRPr>
          </a:p>
        </p:txBody>
      </p:sp>
      <p:pic>
        <p:nvPicPr>
          <p:cNvPr id="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5343"/>
          <a:stretch/>
        </p:blipFill>
        <p:spPr bwMode="auto">
          <a:xfrm>
            <a:off x="2743200" y="5315290"/>
            <a:ext cx="3581400" cy="126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446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1-Copper acetate test</a:t>
            </a:r>
            <a:endParaRPr lang="en-US" dirty="0"/>
          </a:p>
        </p:txBody>
      </p:sp>
      <p:sp>
        <p:nvSpPr>
          <p:cNvPr id="3" name="Content Placeholder 2"/>
          <p:cNvSpPr>
            <a:spLocks noGrp="1"/>
          </p:cNvSpPr>
          <p:nvPr>
            <p:ph idx="1"/>
          </p:nvPr>
        </p:nvSpPr>
        <p:spPr>
          <a:xfrm>
            <a:off x="533400" y="1905000"/>
            <a:ext cx="8229600" cy="4525963"/>
          </a:xfrm>
        </p:spPr>
        <p:txBody>
          <a:bodyPr>
            <a:normAutofit/>
          </a:bodyPr>
          <a:lstStyle/>
          <a:p>
            <a:pPr>
              <a:buNone/>
            </a:pPr>
            <a:r>
              <a:rPr lang="en-US" b="1" dirty="0" smtClean="0"/>
              <a:t>   This test is used to distinguish between oil or neutral fat and fatty acid saturated and unsaturated. </a:t>
            </a:r>
          </a:p>
          <a:p>
            <a:pPr>
              <a:buNone/>
            </a:pPr>
            <a:endParaRPr lang="en-US" dirty="0" smtClean="0"/>
          </a:p>
          <a:p>
            <a:pPr>
              <a:buNone/>
            </a:pPr>
            <a:r>
              <a:rPr lang="en-US" b="1" dirty="0" smtClean="0">
                <a:solidFill>
                  <a:srgbClr val="00B050"/>
                </a:solidFill>
              </a:rPr>
              <a:t>Principle:</a:t>
            </a:r>
            <a:r>
              <a:rPr lang="en-US" b="1" dirty="0" smtClean="0"/>
              <a:t> </a:t>
            </a:r>
            <a:r>
              <a:rPr lang="en-US" dirty="0" smtClean="0"/>
              <a:t>The copper acetate solution does not react with the oils (or fats), while saturated and unsaturated fatty acids react with copper acetate to form copper salt. </a:t>
            </a:r>
          </a:p>
          <a:p>
            <a:pPr>
              <a:buNone/>
            </a:pPr>
            <a:endParaRPr lang="en-US" dirty="0" smtClean="0"/>
          </a:p>
          <a:p>
            <a:pPr>
              <a:buFont typeface="Wingdings" pitchFamily="2" charset="2"/>
              <a:buChar char="§"/>
            </a:pPr>
            <a:r>
              <a:rPr lang="en-US" dirty="0" smtClean="0"/>
              <a:t>Copper salt formed in the case of unsaturated fatty acids can only be extracted by petroleum ether. </a:t>
            </a:r>
          </a:p>
          <a:p>
            <a:endParaRPr lang="en-US" dirty="0"/>
          </a:p>
        </p:txBody>
      </p:sp>
    </p:spTree>
    <p:extLst>
      <p:ext uri="{BB962C8B-B14F-4D97-AF65-F5344CB8AC3E}">
        <p14:creationId xmlns:p14="http://schemas.microsoft.com/office/powerpoint/2010/main" val="3881062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Copper acetate test</a:t>
            </a:r>
            <a:endParaRPr lang="en-US" dirty="0"/>
          </a:p>
        </p:txBody>
      </p:sp>
      <p:sp>
        <p:nvSpPr>
          <p:cNvPr id="3" name="Content Placeholder 2"/>
          <p:cNvSpPr>
            <a:spLocks noGrp="1"/>
          </p:cNvSpPr>
          <p:nvPr>
            <p:ph idx="1"/>
          </p:nvPr>
        </p:nvSpPr>
        <p:spPr>
          <a:xfrm>
            <a:off x="0" y="1493837"/>
            <a:ext cx="8696403" cy="4525963"/>
          </a:xfrm>
        </p:spPr>
        <p:txBody>
          <a:bodyPr/>
          <a:lstStyle/>
          <a:p>
            <a:r>
              <a:rPr lang="en-US" sz="2400" b="1" dirty="0" smtClean="0">
                <a:solidFill>
                  <a:schemeClr val="accent5">
                    <a:lumMod val="75000"/>
                  </a:schemeClr>
                </a:solidFill>
              </a:rPr>
              <a:t>olive oil: </a:t>
            </a:r>
            <a:r>
              <a:rPr lang="en-US" sz="2400" dirty="0" smtClean="0"/>
              <a:t>notice that petroleum ether upper lay containing the dissolved oil and appears colorless, aqueous solution remains blue in the bottom.</a:t>
            </a:r>
          </a:p>
          <a:p>
            <a:endParaRPr lang="en-US" sz="2800" dirty="0" smtClean="0"/>
          </a:p>
          <a:p>
            <a:pPr marL="0" indent="0">
              <a:buNone/>
            </a:pPr>
            <a:endParaRPr lang="en-US" sz="2800" dirty="0" smtClean="0"/>
          </a:p>
          <a:p>
            <a:endParaRPr lang="en-US" sz="2800" dirty="0"/>
          </a:p>
          <a:p>
            <a:r>
              <a:rPr lang="en-US" sz="2400" b="1" dirty="0" smtClean="0">
                <a:solidFill>
                  <a:schemeClr val="accent5">
                    <a:lumMod val="75000"/>
                  </a:schemeClr>
                </a:solidFill>
              </a:rPr>
              <a:t>oleic acid </a:t>
            </a:r>
            <a:r>
              <a:rPr lang="en-US" sz="2400" dirty="0" smtClean="0"/>
              <a:t>the upper layer of petroleum ether becomes green as a result of copper </a:t>
            </a:r>
            <a:r>
              <a:rPr lang="en-US" sz="2400" dirty="0" err="1" smtClean="0"/>
              <a:t>oleate</a:t>
            </a:r>
            <a:r>
              <a:rPr lang="en-US" sz="2400" dirty="0" smtClean="0"/>
              <a:t>. The lower layer becomes less in blue. </a:t>
            </a:r>
          </a:p>
          <a:p>
            <a:endParaRPr lang="en-US" dirty="0"/>
          </a:p>
        </p:txBody>
      </p:sp>
      <p:sp>
        <p:nvSpPr>
          <p:cNvPr id="4" name="AutoShape 2" descr="data:image/jpeg;base64,/9j/4AAQSkZJRgABAQAAAQABAAD/2wCEAAkGBg0PEBQUEBQUDw8TFBEYGBcOFRoQFBUUGBQXFBYXFxQjJyYqGiUoGRIVHzAhJSo1LjgtFh4xNTA2NiYrLSkBCQoKBQUFDQUFDSkYEhgpKSkpKSkpKSkpKSkpKSkpKSkpKSkpKSkpKSkpKSkpKSkpKSkpKSkpKSkpKSkpKSkpKf/AABEIAEQBDAMBIgACEQEDEQH/xAAbAAEAAwEBAQEAAAAAAAAAAAAAAgQFAwYBB//EAD4QAAIBAwAIAwYEBAMJAAAAAAECAwAEEQUSEyExQVFhFHGRBiIyUmKBFSNCUzNyc5JDY4I0g5OUodHS0/D/xAAUAQEAAAAAAAAAAAAAAAAAAAAA/8QAFBEBAAAAAAAAAAAAAAAAAAAAAP/aAAwDAQACEQMRAD8A/bUjGBuHAcqls16D0pHwHkKlQR2a9B6U2a9B6VKlBxuXSNGcjIRWY4GTgDJwPtWPovS0zyRLMkQFxE0qbEligXUJV8j3t0i+8MDIIxwJ3q857MxxCWTUijjIjTfGCMAz3CaoyTqr+Sp1RgZJ7YD0OzXoPSmzXoPSpUoI7Neg9KbNeg9KlSgjs16D0ps16D0qVKCOzXoPSmzXoPSpUoI7Neg9KbNeg9KlSgjs16D0ps16D0qVKCOzXoPSmzXoPSpUoI7Neg9KbNeg9KlSgjs16D0ps16D0qVKCOzXoPSmzXoPSpUoI7Neg9KbNeg9KlSgjs16D0ps16D0qVKCOzXoPSmzXoPSpUoI7Neg9Kr3CDPAcOgq1Va54/ag7x8B5CpVFDuHkK53V5FEutIyxrnGXIUZoO1KZrzenLAmYGSKW6gMbBVibJSYtvJBYYyuqFbOF1W4a2SGtpDTEMBCsS8rfDHENeV/JOnVjgDmRWFouSe0dnuotnE6KA0TbYR4lnk/OAHu7pxvGVGDkjjW1oTRxiiUyBfEske1cb2d1QAkt+rhWjQQhmV1DIQ6kZBU6wI6g86raQ0rDABrn3m+FEBeRz0RBvb/AOzVWbQADFraRrRmPvbIK0bZ4kxMCob6hg545G6rOj9EQwZKgtK3xSSnXkfzc8uw3DkKCmdNXEfvz27RwHnGwmkQdZY14f6C2OfWtS2uo5VDxssiNwZCGB8iK61l3Wgl1jJbubWZjlmjAKOf8yI7mPfc3egt32koYFBlYLk4Ub2Zm+VEGSx7AZqh+M3I997VxAflYSTqPmaAcuykt2qzYaFihYv70sx4yzHXkPYHcFH0qAO1X6DhZ30UyB4nWRDzQ5GeY7HtXy+0hDAutK4jXh7x4nkAOLHsN9VbzQaM5kiJt7j9yLHvdBIh3SDz39CONfbHQkcbbRy09xg/mTb2GeIReEY7KB3zxoOB0zdfGLWQwd2AnI+YQdOxOt9PKr9jpGGddaJg4zg43FTzVlO9T2IzVms++0JFK20UtDcbsSwnVfA5MODj6WBFBau7yKFC8rrGg4s5Cj1rDutK30xHh4JUh4iRxGGffjAhcqVHPJwe1X7TQSBhJMxuZxweUDCf04xuTzG/qTWnQeW2mlukn/Dt/wD2VYtdL3sOfFQStFx2qCNivZoULHA46wzx4bs16GlBytrqOVQ8bLIh4MhDA+RFc77SUMCgysFycAb2Zm+VEGSx7AE1Uu9BKWMkDtazscs0YBVz/mRHc/nubvXWx0LFExc5lnPGWY60hHQHcFH0qAO1BWGmbke+9q6wH5WDzqPmaAcuykt2rRs76KZA8TrIh5qc7+YPQ9jvrvWbeaDR2MkRNvcfuRY97tInCQee/oRxoLV7fwwJrysEXq3M8gBzPYb6zvxm6+MWrm37sBOR8wg6didb6eVWLHQkcbbSQtPcY/iS7yM8Qi8Ix2UeeeNaNBWsdIwzrrRMHGcHG4qeasp3qexGandXcUKF5WWNBxZyFA+9Vb7QsUra6loZxwlhOq+OjcQ4+lgRULTQahhJMxuZxweQAKn9OMbk8x73Umg5fjNy3vxWzvAObsIpXHWOJuX85UnpV3R+lIbgExtkqcMrAo6Ho6HBU9iKt1Rv9DQzEMcxzKMLLEdSRewbmPpOR1FBanuEjUs7KiKMlnIVQOpJ4V5nSWlNeXWMlxHEYo2t/DI2ZZC7a41SvvHAjwrbtViepGrb6BXWD3DtdSr8JlAVE6FIhuB+o5PcDcNWg8jbaR0grRGRS0e0vtwLazASuIg4K7hjGMEk4GM5reiu1mSORcgSIjAHiAwzg+tXJoEkUq6h1PEMMg/auMyAYAAAAAAG4AdAKDD09o93kDNA15GYNVFVxHs5tYksSSNXWBQbRcldmccd6KyvrhjHca8cS7XLflsshMxKKBvJXZHByBngc769JHwHkKlQV7SyWLW1Sx13LHXYvgnkueA7CuN9py1gxtZFUnW3fEfdxrEgZwBkZJ3DIzV6si/0XPtttbtGrtHs2EylhjWLKwwRvBZsjnu4YoNVHDAEEEEAgjeCDwINSrEhaWxRIzGZrWOONA8OWlUKoUmSL9Q3E5TOPlwM11k9pbYgCA+KkYZCW2HOOGWPCMZ5sRwPPdQa1Kxvwq4uN9zI0Y4iK0dowp5FphhnI+y9jTa3lt8YN5B8yAC4UfUgwJPNcH6TQbNKyW9p7QgbNjPI2dWOAa8hI3HK7tTHMvgDmagNH3VxvuHMMf7Ns5U/7ycYJ8kwO5FBs0rGxe2vDN7AORwLlR2O4S/9G/mPGbe1Fnq5VzI5JAiRSZtYcVMXxKeuQAOdBrUrH8Jd3P8AGY20J/woW/NYdJJh8PlH/ea+bC8tv4ZN3D+3KwE6j6JTuk8nwfroNmlZI9qbPVyXIfONkVbb63y7HGtn7VAR3lz8ZNnAf0oQbhh9TjIj8lyfqB4Bs0rH8HdW2+BjcRD/AArh8yD+nOck+T5/mAqUXtRZk6rPspQMtHMCkqjhkp0z+oZHQ0GtSs/8ftP3B6H/ALVxl9p7QHURjNMRkRQjXkI4Z1d2Bn9TEDvQa1KxhYXVzvuHMEX7Ns5Vj/UnGD9kwO5FNW8teGb2AcjgXCjsdwl++G7saDZpWSfaiz1cq5dySBEikza3NTD8QPmBjnUPC3dz/GY2sP7ULfmsOkkw+Hyj/voNmlY3h7y2/hE3cP7crfnqPolO5/J9/wBddB7UWerkuQ+cbIq231vl2ONYn7UGrSsbZ3l18RNnAf0oQbhh9T7xF5Lk/UDweBurbfbsbiEf4Vw5Lj+nOcn/AEvn+YCg2aVkr7T2gU67GF1xmOUFZgTwAj4tnlq5B5E1DWvLrhmygPMgG4YdhvEX3y3ZTQbNKxjo25t99s5lTnDduz566k5yyk9G1h5VJ/aNFwGimD6oZ1CbQwqWKBn1SRglWxq53KTwoNeq1zx+1cLfTtvIyKpJaRplAxziYq+em9TjrXe54/ag7x8B5CpVGPgPIVKgUpSgV5v2WjUSy4ABMcZOBjJ8Tebz14Vv3M4jRnIJCqzELvJAGdw+1ef0Dcssseska+KgMimFmYqqNtNRs7m/2onXGN5IxwoPS0pSggsKAkgAM2MkAAnG4ZPOp0pQKgIV1i2BrEAE43kDgCfvU6UClKUENiutrYGtjGcb8dM1OlKBVa80fHLjW1gRwMbvEfLWUg47VZpQZv4BD80//Mz/APnVq0sUiBC6xyd5kdpW/uYk47ZxVilApSlBAQqGLYGsQATjeQOAJqdKUCobFNbWwNfGM4GcccZ6VOlApSlBBoULBiAWXOCRvGeODyqdKUCsq+0I0kheOZ4C6KkmzAyyqSV1SRlG99hrDkeoBGrSg87N7HQKoMQXahpySwCa+2cuwdwCSBrHHEbhkGtG3t2jjjRzrMkaKTvOSBgnfv5c60arXPH7UEUuTgcOAqXiW7UpQPEt2p4lu1KUDxJ7VSsbC3gZmiiSNm3EqMbs51R0GSTgbt9KUF3xLdqeJbtSlA8S3aniW7UpQPEt2p4lu1KUDxLdqeJbtSlA8S3aniW7UpQPEt2p4lu1KUDxLdqeJbtSlA8S3aniW7UpQPEt2p4lu1KUDxLdqeJbtSlA8S3aniW7UpQPEt2p4lu1KUDxLdqeJbtSlA8S3aq9xcHPAcO9KUH/2Q=="/>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5385700"/>
            <a:ext cx="3255130" cy="6667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3273" t="20212" r="49163" b="18904"/>
          <a:stretch/>
        </p:blipFill>
        <p:spPr bwMode="auto">
          <a:xfrm>
            <a:off x="8382000" y="762000"/>
            <a:ext cx="628807" cy="2847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066" t="23511" r="44430" b="31259"/>
          <a:stretch/>
        </p:blipFill>
        <p:spPr bwMode="auto">
          <a:xfrm>
            <a:off x="8153400" y="4009862"/>
            <a:ext cx="574288" cy="265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a:off x="7620000" y="56060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696200" y="62484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86200" y="5421868"/>
            <a:ext cx="3779304" cy="369332"/>
          </a:xfrm>
          <a:prstGeom prst="rect">
            <a:avLst/>
          </a:prstGeom>
        </p:spPr>
        <p:txBody>
          <a:bodyPr wrap="none">
            <a:spAutoFit/>
          </a:bodyPr>
          <a:lstStyle/>
          <a:p>
            <a:r>
              <a:rPr lang="en-US" b="1" dirty="0" smtClean="0">
                <a:solidFill>
                  <a:srgbClr val="00B050"/>
                </a:solidFill>
              </a:rPr>
              <a:t>copper </a:t>
            </a:r>
            <a:r>
              <a:rPr lang="en-US" b="1" dirty="0" err="1" smtClean="0">
                <a:solidFill>
                  <a:srgbClr val="00B050"/>
                </a:solidFill>
              </a:rPr>
              <a:t>oleate</a:t>
            </a:r>
            <a:r>
              <a:rPr lang="en-US" b="1" dirty="0" smtClean="0">
                <a:solidFill>
                  <a:srgbClr val="00B050"/>
                </a:solidFill>
              </a:rPr>
              <a:t> in the petroleum ether </a:t>
            </a:r>
            <a:endParaRPr lang="en-US" b="1" dirty="0">
              <a:solidFill>
                <a:srgbClr val="00B050"/>
              </a:solidFill>
            </a:endParaRPr>
          </a:p>
        </p:txBody>
      </p:sp>
      <p:sp>
        <p:nvSpPr>
          <p:cNvPr id="12" name="Rectangle 11"/>
          <p:cNvSpPr/>
          <p:nvPr/>
        </p:nvSpPr>
        <p:spPr>
          <a:xfrm>
            <a:off x="6008714" y="6085123"/>
            <a:ext cx="1606209" cy="369332"/>
          </a:xfrm>
          <a:prstGeom prst="rect">
            <a:avLst/>
          </a:prstGeom>
        </p:spPr>
        <p:txBody>
          <a:bodyPr wrap="none">
            <a:spAutoFit/>
          </a:bodyPr>
          <a:lstStyle/>
          <a:p>
            <a:r>
              <a:rPr lang="en-US" b="1" dirty="0" smtClean="0">
                <a:solidFill>
                  <a:srgbClr val="00B050"/>
                </a:solidFill>
              </a:rPr>
              <a:t>copper acetate</a:t>
            </a:r>
            <a:endParaRPr lang="en-US" b="1" dirty="0">
              <a:solidFill>
                <a:srgbClr val="00B050"/>
              </a:solidFill>
            </a:endParaRPr>
          </a:p>
        </p:txBody>
      </p:sp>
      <p:cxnSp>
        <p:nvCxnSpPr>
          <p:cNvPr id="13" name="Straight Arrow Connector 12"/>
          <p:cNvCxnSpPr/>
          <p:nvPr/>
        </p:nvCxnSpPr>
        <p:spPr>
          <a:xfrm flipH="1">
            <a:off x="7740805" y="25146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772400" y="3157000"/>
            <a:ext cx="685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38600" y="2362200"/>
            <a:ext cx="4572000" cy="369332"/>
          </a:xfrm>
          <a:prstGeom prst="rect">
            <a:avLst/>
          </a:prstGeom>
        </p:spPr>
        <p:txBody>
          <a:bodyPr>
            <a:spAutoFit/>
          </a:bodyPr>
          <a:lstStyle/>
          <a:p>
            <a:r>
              <a:rPr lang="en-US" b="1" dirty="0" smtClean="0">
                <a:solidFill>
                  <a:srgbClr val="00B050"/>
                </a:solidFill>
              </a:rPr>
              <a:t>petroleum ether and dissolved oil</a:t>
            </a:r>
            <a:r>
              <a:rPr lang="en-US" dirty="0" smtClean="0"/>
              <a:t> </a:t>
            </a:r>
            <a:endParaRPr lang="en-US" dirty="0"/>
          </a:p>
        </p:txBody>
      </p:sp>
      <p:sp>
        <p:nvSpPr>
          <p:cNvPr id="16" name="Rectangle 15"/>
          <p:cNvSpPr/>
          <p:nvPr/>
        </p:nvSpPr>
        <p:spPr>
          <a:xfrm>
            <a:off x="6106662" y="2971800"/>
            <a:ext cx="1606209" cy="369332"/>
          </a:xfrm>
          <a:prstGeom prst="rect">
            <a:avLst/>
          </a:prstGeom>
        </p:spPr>
        <p:txBody>
          <a:bodyPr wrap="none">
            <a:spAutoFit/>
          </a:bodyPr>
          <a:lstStyle/>
          <a:p>
            <a:r>
              <a:rPr lang="en-US" b="1" dirty="0" smtClean="0">
                <a:solidFill>
                  <a:srgbClr val="00B050"/>
                </a:solidFill>
              </a:rPr>
              <a:t>copper acetate</a:t>
            </a:r>
            <a:endParaRPr lang="en-US" b="1" dirty="0">
              <a:solidFill>
                <a:srgbClr val="00B050"/>
              </a:solidFill>
            </a:endParaRPr>
          </a:p>
        </p:txBody>
      </p:sp>
    </p:spTree>
    <p:extLst>
      <p:ext uri="{BB962C8B-B14F-4D97-AF65-F5344CB8AC3E}">
        <p14:creationId xmlns:p14="http://schemas.microsoft.com/office/powerpoint/2010/main" val="2212421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a:t>
            </a:r>
            <a:endParaRPr lang="en-US" dirty="0"/>
          </a:p>
        </p:txBody>
      </p:sp>
      <p:sp>
        <p:nvSpPr>
          <p:cNvPr id="3" name="Content Placeholder 2"/>
          <p:cNvSpPr>
            <a:spLocks noGrp="1"/>
          </p:cNvSpPr>
          <p:nvPr>
            <p:ph idx="1"/>
          </p:nvPr>
        </p:nvSpPr>
        <p:spPr>
          <a:xfrm>
            <a:off x="457200" y="1676400"/>
            <a:ext cx="8229600" cy="4525963"/>
          </a:xfrm>
        </p:spPr>
        <p:txBody>
          <a:bodyPr>
            <a:normAutofit/>
          </a:bodyPr>
          <a:lstStyle/>
          <a:p>
            <a:pPr marL="457200" indent="-457200">
              <a:buFont typeface="+mj-lt"/>
              <a:buAutoNum type="arabicPeriod"/>
            </a:pPr>
            <a:r>
              <a:rPr lang="en-US" dirty="0"/>
              <a:t> Take </a:t>
            </a:r>
            <a:r>
              <a:rPr lang="en-US" dirty="0" smtClean="0"/>
              <a:t>two </a:t>
            </a:r>
            <a:r>
              <a:rPr lang="en-US" dirty="0"/>
              <a:t>test tubes </a:t>
            </a:r>
            <a:r>
              <a:rPr lang="en-US" dirty="0" smtClean="0"/>
              <a:t>add </a:t>
            </a:r>
            <a:r>
              <a:rPr lang="en-US" dirty="0"/>
              <a:t>3 ml of petroleum ether and an equal volume of a solution of copper acetate</a:t>
            </a:r>
            <a:r>
              <a:rPr lang="en-US" dirty="0" smtClean="0"/>
              <a:t>.</a:t>
            </a:r>
          </a:p>
          <a:p>
            <a:pPr marL="457200" indent="-457200">
              <a:buFont typeface="+mj-lt"/>
              <a:buAutoNum type="arabicPeriod"/>
            </a:pPr>
            <a:r>
              <a:rPr lang="en-US" dirty="0" smtClean="0"/>
              <a:t>Add 0.5 ml of each sample in each tube</a:t>
            </a:r>
            <a:endParaRPr lang="en-US" dirty="0"/>
          </a:p>
          <a:p>
            <a:pPr marL="457200" indent="-457200">
              <a:buFont typeface="+mj-lt"/>
              <a:buAutoNum type="arabicPeriod"/>
            </a:pPr>
            <a:r>
              <a:rPr lang="en-US" dirty="0" smtClean="0"/>
              <a:t> Shake </a:t>
            </a:r>
            <a:r>
              <a:rPr lang="en-US" dirty="0"/>
              <a:t>the </a:t>
            </a:r>
            <a:r>
              <a:rPr lang="en-US" dirty="0" smtClean="0"/>
              <a:t>tube </a:t>
            </a:r>
            <a:r>
              <a:rPr lang="en-US" dirty="0"/>
              <a:t>and leave it for some time. </a:t>
            </a:r>
            <a:endParaRPr lang="en-US" dirty="0" smtClean="0"/>
          </a:p>
          <a:p>
            <a:r>
              <a:rPr lang="en-US" sz="3200" b="1" dirty="0" smtClean="0"/>
              <a:t>Result:</a:t>
            </a:r>
            <a:endParaRPr lang="en-US" sz="3200" b="1" dirty="0"/>
          </a:p>
        </p:txBody>
      </p:sp>
      <p:graphicFrame>
        <p:nvGraphicFramePr>
          <p:cNvPr id="4" name="Content Placeholder 3"/>
          <p:cNvGraphicFramePr>
            <a:graphicFrameLocks/>
          </p:cNvGraphicFramePr>
          <p:nvPr>
            <p:extLst>
              <p:ext uri="{D42A27DB-BD31-4B8C-83A1-F6EECF244321}">
                <p14:modId xmlns:p14="http://schemas.microsoft.com/office/powerpoint/2010/main" val="2485217714"/>
              </p:ext>
            </p:extLst>
          </p:nvPr>
        </p:nvGraphicFramePr>
        <p:xfrm>
          <a:off x="533400" y="4267200"/>
          <a:ext cx="8229600" cy="2286000"/>
        </p:xfrm>
        <a:graphic>
          <a:graphicData uri="http://schemas.openxmlformats.org/drawingml/2006/table">
            <a:tbl>
              <a:tblPr rtl="1" firstRow="1" bandRow="1">
                <a:tableStyleId>{6E25E649-3F16-4E02-A733-19D2CDBF48F0}</a:tableStyleId>
              </a:tblPr>
              <a:tblGrid>
                <a:gridCol w="4013559"/>
                <a:gridCol w="2492581"/>
                <a:gridCol w="1723460"/>
              </a:tblGrid>
              <a:tr h="762000">
                <a:tc>
                  <a:txBody>
                    <a:bodyPr/>
                    <a:lstStyle/>
                    <a:p>
                      <a:pPr algn="ctr" rtl="1"/>
                      <a:r>
                        <a:rPr lang="en-US" dirty="0" smtClean="0"/>
                        <a:t>Comments</a:t>
                      </a:r>
                      <a:endParaRPr lang="ar-SA" dirty="0"/>
                    </a:p>
                  </a:txBody>
                  <a:tcPr anchor="ctr"/>
                </a:tc>
                <a:tc>
                  <a:txBody>
                    <a:bodyPr/>
                    <a:lstStyle/>
                    <a:p>
                      <a:pPr algn="ctr" rtl="1"/>
                      <a:r>
                        <a:rPr lang="en-US" dirty="0" smtClean="0"/>
                        <a:t>Observation</a:t>
                      </a:r>
                      <a:endParaRPr lang="ar-SA" dirty="0"/>
                    </a:p>
                  </a:txBody>
                  <a:tcPr anchor="ctr"/>
                </a:tc>
                <a:tc>
                  <a:txBody>
                    <a:bodyPr/>
                    <a:lstStyle/>
                    <a:p>
                      <a:pPr algn="ctr" rtl="1"/>
                      <a:r>
                        <a:rPr lang="en-US" dirty="0" smtClean="0"/>
                        <a:t>Tube</a:t>
                      </a:r>
                      <a:endParaRPr lang="ar-SA" dirty="0"/>
                    </a:p>
                  </a:txBody>
                  <a:tcPr anchor="ctr"/>
                </a:tc>
              </a:tr>
              <a:tr h="762000">
                <a:tc>
                  <a:txBody>
                    <a:bodyPr/>
                    <a:lstStyle/>
                    <a:p>
                      <a:pPr algn="ctr" rtl="1"/>
                      <a:endParaRPr lang="ar-SA" dirty="0"/>
                    </a:p>
                  </a:txBody>
                  <a:tcPr anchor="ctr"/>
                </a:tc>
                <a:tc>
                  <a:txBody>
                    <a:bodyPr/>
                    <a:lstStyle/>
                    <a:p>
                      <a:pPr algn="ctr" rtl="1"/>
                      <a:endParaRPr lang="ar-SA" dirty="0"/>
                    </a:p>
                  </a:txBody>
                  <a:tcPr anchor="ctr"/>
                </a:tc>
                <a:tc>
                  <a:txBody>
                    <a:bodyPr/>
                    <a:lstStyle/>
                    <a:p>
                      <a:pPr algn="ctr" rtl="1"/>
                      <a:r>
                        <a:rPr lang="en-US" dirty="0" smtClean="0"/>
                        <a:t>Olive oil</a:t>
                      </a:r>
                      <a:endParaRPr lang="ar-SA" dirty="0"/>
                    </a:p>
                  </a:txBody>
                  <a:tcPr anchor="ctr"/>
                </a:tc>
              </a:tr>
              <a:tr h="762000">
                <a:tc>
                  <a:txBody>
                    <a:bodyPr/>
                    <a:lstStyle/>
                    <a:p>
                      <a:pPr algn="ctr" rtl="1"/>
                      <a:endParaRPr lang="ar-SA" dirty="0"/>
                    </a:p>
                  </a:txBody>
                  <a:tcPr anchor="ctr"/>
                </a:tc>
                <a:tc>
                  <a:txBody>
                    <a:bodyPr/>
                    <a:lstStyle/>
                    <a:p>
                      <a:pPr algn="ctr" rtl="1"/>
                      <a:endParaRPr lang="ar-SA"/>
                    </a:p>
                  </a:txBody>
                  <a:tcPr anchor="ctr"/>
                </a:tc>
                <a:tc>
                  <a:txBody>
                    <a:bodyPr/>
                    <a:lstStyle/>
                    <a:p>
                      <a:pPr algn="ctr" rtl="1"/>
                      <a:r>
                        <a:rPr lang="en-US" dirty="0" smtClean="0"/>
                        <a:t>Oleic acid</a:t>
                      </a:r>
                      <a:endParaRPr lang="ar-SA" dirty="0"/>
                    </a:p>
                  </a:txBody>
                  <a:tcPr anchor="ctr"/>
                </a:tc>
              </a:tr>
            </a:tbl>
          </a:graphicData>
        </a:graphic>
      </p:graphicFrame>
    </p:spTree>
    <p:extLst>
      <p:ext uri="{BB962C8B-B14F-4D97-AF65-F5344CB8AC3E}">
        <p14:creationId xmlns:p14="http://schemas.microsoft.com/office/powerpoint/2010/main" val="1095963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990600"/>
          </a:xfrm>
        </p:spPr>
        <p:txBody>
          <a:bodyPr>
            <a:noAutofit/>
          </a:bodyPr>
          <a:lstStyle/>
          <a:p>
            <a:pPr algn="ctr"/>
            <a:r>
              <a:rPr lang="en-US" sz="3600" b="1" dirty="0" smtClean="0">
                <a:solidFill>
                  <a:schemeClr val="bg1"/>
                </a:solidFill>
              </a:rPr>
              <a:t>2-Qualitative estimation of Cholesterol by Liebermann - </a:t>
            </a:r>
            <a:r>
              <a:rPr lang="en-US" sz="3600" b="1" dirty="0" err="1" smtClean="0">
                <a:solidFill>
                  <a:schemeClr val="bg1"/>
                </a:solidFill>
              </a:rPr>
              <a:t>Burchard</a:t>
            </a:r>
            <a:r>
              <a:rPr lang="en-US" sz="3600" b="1" dirty="0" smtClean="0">
                <a:solidFill>
                  <a:schemeClr val="bg1"/>
                </a:solidFill>
              </a:rPr>
              <a:t> Test </a:t>
            </a:r>
            <a:r>
              <a:rPr lang="en-US" sz="3600" dirty="0" smtClean="0">
                <a:solidFill>
                  <a:srgbClr val="FF66CC"/>
                </a:solidFill>
              </a:rPr>
              <a:t/>
            </a:r>
            <a:br>
              <a:rPr lang="en-US" sz="3600" dirty="0" smtClean="0">
                <a:solidFill>
                  <a:srgbClr val="FF66CC"/>
                </a:solidFill>
              </a:rPr>
            </a:br>
            <a:endParaRPr lang="ar-SA" sz="3600" dirty="0">
              <a:solidFill>
                <a:srgbClr val="FF66CC"/>
              </a:solidFill>
            </a:endParaRPr>
          </a:p>
        </p:txBody>
      </p:sp>
      <p:sp>
        <p:nvSpPr>
          <p:cNvPr id="3" name="Content Placeholder 2"/>
          <p:cNvSpPr>
            <a:spLocks noGrp="1"/>
          </p:cNvSpPr>
          <p:nvPr>
            <p:ph sz="quarter" idx="1"/>
          </p:nvPr>
        </p:nvSpPr>
        <p:spPr>
          <a:xfrm>
            <a:off x="0" y="1600200"/>
            <a:ext cx="9144000" cy="5257800"/>
          </a:xfrm>
        </p:spPr>
        <p:txBody>
          <a:bodyPr>
            <a:normAutofit/>
          </a:bodyPr>
          <a:lstStyle/>
          <a:p>
            <a:pPr algn="l" rtl="0">
              <a:buNone/>
            </a:pPr>
            <a:r>
              <a:rPr lang="en-PH" b="1" dirty="0" smtClean="0">
                <a:solidFill>
                  <a:srgbClr val="FF66CC"/>
                </a:solidFill>
              </a:rPr>
              <a:t>Principle:</a:t>
            </a:r>
            <a:endParaRPr lang="en-US" dirty="0" smtClean="0">
              <a:solidFill>
                <a:srgbClr val="FF66CC"/>
              </a:solidFill>
            </a:endParaRPr>
          </a:p>
          <a:p>
            <a:pPr algn="l" rtl="0"/>
            <a:r>
              <a:rPr lang="en-US" sz="2000" dirty="0" smtClean="0"/>
              <a:t>Liebermann - </a:t>
            </a:r>
            <a:r>
              <a:rPr lang="en-US" sz="2000" dirty="0" err="1" smtClean="0"/>
              <a:t>Burchard</a:t>
            </a:r>
            <a:r>
              <a:rPr lang="en-US" sz="2000" dirty="0" smtClean="0"/>
              <a:t> Test , is </a:t>
            </a:r>
            <a:r>
              <a:rPr lang="en-PH" sz="2000" dirty="0" smtClean="0"/>
              <a:t>a chemical estimation of cholesterol</a:t>
            </a:r>
            <a:r>
              <a:rPr lang="en-US" sz="2000" dirty="0" smtClean="0"/>
              <a:t>, the cholesterol is react as a typical alcohol with a strong ,concentrated acids; the product are colored substances. </a:t>
            </a:r>
          </a:p>
          <a:p>
            <a:pPr algn="l" rtl="0">
              <a:buNone/>
            </a:pPr>
            <a:endParaRPr lang="en-US" sz="2000" dirty="0" smtClean="0"/>
          </a:p>
          <a:p>
            <a:pPr algn="l" rtl="0"/>
            <a:r>
              <a:rPr lang="en-US" sz="2000" dirty="0" smtClean="0"/>
              <a:t>Acetic anhydride are used as solvent and dehydrating agents, and the sulfuric acid is used as dehydrating and oxidizing agent .</a:t>
            </a:r>
          </a:p>
          <a:p>
            <a:pPr algn="l" rtl="0"/>
            <a:r>
              <a:rPr lang="en-US" sz="2000" dirty="0" smtClean="0"/>
              <a:t>A positive result is observed when the solution becomes </a:t>
            </a:r>
            <a:r>
              <a:rPr lang="en-US" sz="2000" dirty="0" smtClean="0">
                <a:solidFill>
                  <a:srgbClr val="FF0000"/>
                </a:solidFill>
              </a:rPr>
              <a:t>red </a:t>
            </a:r>
            <a:r>
              <a:rPr lang="en-US" sz="2000" dirty="0" smtClean="0"/>
              <a:t>or</a:t>
            </a:r>
            <a:r>
              <a:rPr lang="en-US" sz="2000" dirty="0" smtClean="0">
                <a:solidFill>
                  <a:srgbClr val="FF0000"/>
                </a:solidFill>
              </a:rPr>
              <a:t> </a:t>
            </a:r>
            <a:r>
              <a:rPr lang="en-US" sz="2000" dirty="0" smtClean="0">
                <a:solidFill>
                  <a:srgbClr val="FF66CC"/>
                </a:solidFill>
              </a:rPr>
              <a:t>pink</a:t>
            </a:r>
            <a:r>
              <a:rPr lang="en-US" sz="2000" dirty="0" smtClean="0">
                <a:solidFill>
                  <a:srgbClr val="FF0000"/>
                </a:solidFill>
              </a:rPr>
              <a:t> </a:t>
            </a:r>
            <a:r>
              <a:rPr lang="en-US" sz="2000" dirty="0" smtClean="0"/>
              <a:t>, then</a:t>
            </a:r>
            <a:r>
              <a:rPr lang="en-US" sz="2000" dirty="0" smtClean="0">
                <a:solidFill>
                  <a:srgbClr val="7030A0"/>
                </a:solidFill>
              </a:rPr>
              <a:t> purple ,</a:t>
            </a:r>
            <a:r>
              <a:rPr lang="en-US" sz="2000" dirty="0" smtClean="0"/>
              <a:t> </a:t>
            </a:r>
            <a:r>
              <a:rPr lang="en-US" sz="2000" b="1" dirty="0" smtClean="0">
                <a:solidFill>
                  <a:srgbClr val="0070C0"/>
                </a:solidFill>
              </a:rPr>
              <a:t>blue</a:t>
            </a:r>
            <a:r>
              <a:rPr lang="en-US" sz="2000" dirty="0" smtClean="0"/>
              <a:t>, and finally </a:t>
            </a:r>
            <a:r>
              <a:rPr lang="en-US" sz="2000" b="1" dirty="0" smtClean="0">
                <a:solidFill>
                  <a:srgbClr val="006666"/>
                </a:solidFill>
              </a:rPr>
              <a:t>bluish –green </a:t>
            </a:r>
            <a:r>
              <a:rPr lang="en-US" sz="2000" dirty="0" smtClean="0"/>
              <a:t>color.</a:t>
            </a:r>
          </a:p>
          <a:p>
            <a:pPr>
              <a:buNone/>
            </a:pPr>
            <a:endParaRPr lang="ar-SA" dirty="0"/>
          </a:p>
        </p:txBody>
      </p:sp>
      <p:pic>
        <p:nvPicPr>
          <p:cNvPr id="4098" name="Picture 2" descr="Reaktionsfolge der Liebermann-Burchard-Reaktion">
            <a:hlinkClick r:id="rId2" tooltip="Reaktionsfolge der Liebermann-Burchard-Reaktio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709833"/>
            <a:ext cx="3582761" cy="1995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811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600200"/>
            <a:ext cx="8766048" cy="5181600"/>
          </a:xfrm>
        </p:spPr>
        <p:txBody>
          <a:bodyPr>
            <a:normAutofit/>
          </a:bodyPr>
          <a:lstStyle/>
          <a:p>
            <a:pPr lvl="0" algn="l" rtl="0"/>
            <a:r>
              <a:rPr lang="en-US" dirty="0" smtClean="0"/>
              <a:t>Dissolve a few  </a:t>
            </a:r>
            <a:r>
              <a:rPr lang="en-PH" dirty="0" smtClean="0"/>
              <a:t>crystals of </a:t>
            </a:r>
            <a:r>
              <a:rPr lang="en-US" dirty="0" smtClean="0"/>
              <a:t>cholesterol in 2 ml of  chloroform in a dry test tube</a:t>
            </a:r>
          </a:p>
          <a:p>
            <a:pPr lvl="0" algn="l" rtl="0"/>
            <a:r>
              <a:rPr lang="en-US" dirty="0" smtClean="0"/>
              <a:t>Now add 10 drops of  acetic anhydride</a:t>
            </a:r>
          </a:p>
          <a:p>
            <a:pPr lvl="0" algn="l" rtl="0"/>
            <a:r>
              <a:rPr lang="en-US" dirty="0" smtClean="0"/>
              <a:t>Add 2 to 3 drops of conc. sulfuric acid</a:t>
            </a:r>
          </a:p>
          <a:p>
            <a:pPr lvl="0" algn="l" rtl="0"/>
            <a:r>
              <a:rPr lang="en-PH" dirty="0" smtClean="0"/>
              <a:t>Record your result </a:t>
            </a:r>
            <a:endParaRPr lang="en-US" dirty="0" smtClean="0"/>
          </a:p>
          <a:p>
            <a:pPr algn="l" rtl="0"/>
            <a:endParaRPr lang="en-US" dirty="0" smtClean="0"/>
          </a:p>
          <a:p>
            <a:pPr algn="l" rtl="0">
              <a:buNone/>
            </a:pPr>
            <a:endParaRPr lang="en-US" dirty="0" smtClean="0">
              <a:solidFill>
                <a:srgbClr val="FF66CC"/>
              </a:solidFill>
            </a:endParaRPr>
          </a:p>
          <a:p>
            <a:pPr algn="l"/>
            <a:endParaRPr lang="ar-SA" dirty="0"/>
          </a:p>
        </p:txBody>
      </p:sp>
      <p:graphicFrame>
        <p:nvGraphicFramePr>
          <p:cNvPr id="4" name="Content Placeholder 3"/>
          <p:cNvGraphicFramePr>
            <a:graphicFrameLocks/>
          </p:cNvGraphicFramePr>
          <p:nvPr>
            <p:extLst>
              <p:ext uri="{D42A27DB-BD31-4B8C-83A1-F6EECF244321}">
                <p14:modId xmlns:p14="http://schemas.microsoft.com/office/powerpoint/2010/main" val="64523838"/>
              </p:ext>
            </p:extLst>
          </p:nvPr>
        </p:nvGraphicFramePr>
        <p:xfrm>
          <a:off x="914400" y="5029200"/>
          <a:ext cx="6858001" cy="1524000"/>
        </p:xfrm>
        <a:graphic>
          <a:graphicData uri="http://schemas.openxmlformats.org/drawingml/2006/table">
            <a:tbl>
              <a:tblPr rtl="1" firstRow="1" bandRow="1">
                <a:tableStyleId>{5C22544A-7EE6-4342-B048-85BDC9FD1C3A}</a:tableStyleId>
              </a:tblPr>
              <a:tblGrid>
                <a:gridCol w="3344633"/>
                <a:gridCol w="2077151"/>
                <a:gridCol w="1436217"/>
              </a:tblGrid>
              <a:tr h="508000">
                <a:tc>
                  <a:txBody>
                    <a:bodyPr/>
                    <a:lstStyle/>
                    <a:p>
                      <a:pPr algn="ctr" rtl="1"/>
                      <a:r>
                        <a:rPr lang="en-US" dirty="0" smtClean="0"/>
                        <a:t>Comments</a:t>
                      </a:r>
                      <a:endParaRPr lang="ar-SA" dirty="0"/>
                    </a:p>
                  </a:txBody>
                  <a:tcPr anchor="ctr"/>
                </a:tc>
                <a:tc>
                  <a:txBody>
                    <a:bodyPr/>
                    <a:lstStyle/>
                    <a:p>
                      <a:pPr algn="ctr" rtl="1"/>
                      <a:r>
                        <a:rPr lang="en-US" dirty="0" smtClean="0"/>
                        <a:t>Observation</a:t>
                      </a:r>
                      <a:endParaRPr lang="ar-SA" dirty="0"/>
                    </a:p>
                  </a:txBody>
                  <a:tcPr anchor="ctr"/>
                </a:tc>
                <a:tc>
                  <a:txBody>
                    <a:bodyPr/>
                    <a:lstStyle/>
                    <a:p>
                      <a:pPr algn="ctr" rtl="1"/>
                      <a:r>
                        <a:rPr lang="en-US" dirty="0" smtClean="0"/>
                        <a:t>Tube</a:t>
                      </a:r>
                      <a:endParaRPr lang="ar-SA" dirty="0"/>
                    </a:p>
                  </a:txBody>
                  <a:tcPr anchor="ctr"/>
                </a:tc>
              </a:tr>
              <a:tr h="508000">
                <a:tc>
                  <a:txBody>
                    <a:bodyPr/>
                    <a:lstStyle/>
                    <a:p>
                      <a:pPr algn="ctr" rtl="1"/>
                      <a:endParaRPr lang="ar-SA" dirty="0"/>
                    </a:p>
                  </a:txBody>
                  <a:tcPr anchor="ctr"/>
                </a:tc>
                <a:tc>
                  <a:txBody>
                    <a:bodyPr/>
                    <a:lstStyle/>
                    <a:p>
                      <a:pPr algn="ctr" rtl="1"/>
                      <a:endParaRPr lang="ar-SA"/>
                    </a:p>
                  </a:txBody>
                  <a:tcPr anchor="ctr"/>
                </a:tc>
                <a:tc>
                  <a:txBody>
                    <a:bodyPr/>
                    <a:lstStyle/>
                    <a:p>
                      <a:pPr algn="ctr" rtl="1"/>
                      <a:r>
                        <a:rPr lang="en-US" dirty="0" smtClean="0"/>
                        <a:t>Cholesterol</a:t>
                      </a:r>
                      <a:endParaRPr lang="ar-SA" dirty="0"/>
                    </a:p>
                  </a:txBody>
                  <a:tcPr anchor="ctr"/>
                </a:tc>
              </a:tr>
              <a:tr h="508000">
                <a:tc>
                  <a:txBody>
                    <a:bodyPr/>
                    <a:lstStyle/>
                    <a:p>
                      <a:pPr algn="ctr" rtl="1"/>
                      <a:endParaRPr lang="ar-SA" dirty="0"/>
                    </a:p>
                  </a:txBody>
                  <a:tcPr anchor="ctr"/>
                </a:tc>
                <a:tc>
                  <a:txBody>
                    <a:bodyPr/>
                    <a:lstStyle/>
                    <a:p>
                      <a:pPr algn="ctr" rtl="1"/>
                      <a:endParaRPr lang="ar-SA" dirty="0"/>
                    </a:p>
                  </a:txBody>
                  <a:tcPr anchor="ctr"/>
                </a:tc>
                <a:tc>
                  <a:txBody>
                    <a:bodyPr/>
                    <a:lstStyle/>
                    <a:p>
                      <a:pPr algn="ctr" rtl="1"/>
                      <a:r>
                        <a:rPr lang="en-US" dirty="0" smtClean="0"/>
                        <a:t>Olive Oil</a:t>
                      </a:r>
                      <a:endParaRPr lang="ar-SA" dirty="0"/>
                    </a:p>
                  </a:txBody>
                  <a:tcPr anchor="ctr"/>
                </a:tc>
              </a:tr>
            </a:tbl>
          </a:graphicData>
        </a:graphic>
      </p:graphicFrame>
      <p:sp>
        <p:nvSpPr>
          <p:cNvPr id="2" name="Rectangle 1"/>
          <p:cNvSpPr/>
          <p:nvPr/>
        </p:nvSpPr>
        <p:spPr>
          <a:xfrm>
            <a:off x="3048000" y="381000"/>
            <a:ext cx="2266967" cy="769441"/>
          </a:xfrm>
          <a:prstGeom prst="rect">
            <a:avLst/>
          </a:prstGeom>
        </p:spPr>
        <p:txBody>
          <a:bodyPr wrap="none">
            <a:spAutoFit/>
          </a:bodyPr>
          <a:lstStyle/>
          <a:p>
            <a:r>
              <a:rPr lang="en-PH" sz="4400" b="1" dirty="0" smtClean="0">
                <a:solidFill>
                  <a:schemeClr val="bg1"/>
                </a:solidFill>
              </a:rPr>
              <a:t>Method</a:t>
            </a:r>
            <a:endParaRPr lang="en-PH" b="1" dirty="0" smtClean="0">
              <a:solidFill>
                <a:schemeClr val="bg1"/>
              </a:solidFill>
            </a:endParaRPr>
          </a:p>
        </p:txBody>
      </p:sp>
    </p:spTree>
    <p:extLst>
      <p:ext uri="{BB962C8B-B14F-4D97-AF65-F5344CB8AC3E}">
        <p14:creationId xmlns:p14="http://schemas.microsoft.com/office/powerpoint/2010/main" val="4189322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Custom 15">
      <a:dk1>
        <a:srgbClr val="000000"/>
      </a:dk1>
      <a:lt1>
        <a:sysClr val="window" lastClr="FFFFFF"/>
      </a:lt1>
      <a:dk2>
        <a:srgbClr val="000000"/>
      </a:dk2>
      <a:lt2>
        <a:srgbClr val="F2F2F2"/>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Decatur</Template>
  <TotalTime>2876</TotalTime>
  <Words>991</Words>
  <Application>Microsoft Office PowerPoint</Application>
  <PresentationFormat>On-screen Show (4:3)</PresentationFormat>
  <Paragraphs>96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Bodoni MT Condensed</vt:lpstr>
      <vt:lpstr>Calibri</vt:lpstr>
      <vt:lpstr>Courier New</vt:lpstr>
      <vt:lpstr>Franklin Gothic Book</vt:lpstr>
      <vt:lpstr>Times New Roman</vt:lpstr>
      <vt:lpstr>Wingdings</vt:lpstr>
      <vt:lpstr>Decatur</vt:lpstr>
      <vt:lpstr>Qualitative tests of lipids 2</vt:lpstr>
      <vt:lpstr>Derived lipids . </vt:lpstr>
      <vt:lpstr>Fatty Acids Classification a-saturated fatty acids</vt:lpstr>
      <vt:lpstr>Unsaturated fatty acids</vt:lpstr>
      <vt:lpstr>1-Copper acetate test</vt:lpstr>
      <vt:lpstr>Copper acetate test</vt:lpstr>
      <vt:lpstr>Method </vt:lpstr>
      <vt:lpstr>2-Qualitative estimation of Cholesterol by Liebermann - Burchard Test  </vt:lpstr>
      <vt:lpstr>PowerPoint Presentation</vt:lpstr>
      <vt:lpstr>Unsaturation Test: </vt:lpstr>
      <vt:lpstr>Method: </vt:lpstr>
      <vt:lpstr>Results:</vt:lpstr>
      <vt:lpstr>   Acrolein test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first first</dc:creator>
  <cp:lastModifiedBy>user</cp:lastModifiedBy>
  <cp:revision>42</cp:revision>
  <dcterms:created xsi:type="dcterms:W3CDTF">2013-11-15T16:46:50Z</dcterms:created>
  <dcterms:modified xsi:type="dcterms:W3CDTF">2018-11-17T19:04:07Z</dcterms:modified>
</cp:coreProperties>
</file>