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39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7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5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5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7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7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91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88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06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FF438-C4E9-4D37-9F00-F5140B8BDDE9}" type="datetimeFigureOut">
              <a:rPr lang="en-GB" smtClean="0"/>
              <a:t>04/11/2020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BF5AF-4FC3-4F6F-919D-2464319359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EMBRYOLOGY</a:t>
            </a:r>
            <a:br>
              <a:rPr lang="en-GB" dirty="0" smtClean="0"/>
            </a:br>
            <a:r>
              <a:rPr lang="en-GB" dirty="0" smtClean="0"/>
              <a:t>COURSE OUTLINE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Mbira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502414"/>
              </p:ext>
            </p:extLst>
          </p:nvPr>
        </p:nvGraphicFramePr>
        <p:xfrm>
          <a:off x="838200" y="1027906"/>
          <a:ext cx="10515600" cy="519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1659"/>
                <a:gridCol w="1584102"/>
                <a:gridCol w="8159839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WEEK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TOPIC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Introduction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Gametogenesis and genetics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Fertilization</a:t>
                      </a:r>
                      <a:r>
                        <a:rPr lang="en-GB" baseline="0" dirty="0" smtClean="0"/>
                        <a:t> and implantation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Bilaminar</a:t>
                      </a:r>
                      <a:r>
                        <a:rPr lang="en-GB" baseline="0" dirty="0" smtClean="0"/>
                        <a:t> germ disc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Trilaminar</a:t>
                      </a:r>
                      <a:r>
                        <a:rPr lang="en-GB" baseline="0" dirty="0" smtClean="0"/>
                        <a:t> germ disc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Progressive</a:t>
                      </a:r>
                      <a:r>
                        <a:rPr lang="en-GB" baseline="0" dirty="0" smtClean="0"/>
                        <a:t> assessment test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Embryonic</a:t>
                      </a:r>
                      <a:r>
                        <a:rPr lang="en-GB" baseline="0" dirty="0" smtClean="0"/>
                        <a:t> period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Fetal</a:t>
                      </a:r>
                      <a:r>
                        <a:rPr lang="en-GB" dirty="0" smtClean="0"/>
                        <a:t> period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Placenta</a:t>
                      </a:r>
                      <a:r>
                        <a:rPr lang="en-GB" baseline="0" dirty="0" smtClean="0"/>
                        <a:t> and membranes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Progressive</a:t>
                      </a:r>
                      <a:r>
                        <a:rPr lang="en-GB" baseline="0" dirty="0" smtClean="0"/>
                        <a:t> assessment test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Birth defects and prenatal</a:t>
                      </a:r>
                      <a:r>
                        <a:rPr lang="en-GB" baseline="0" dirty="0" smtClean="0"/>
                        <a:t> diagnosis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Revision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End</a:t>
                      </a:r>
                      <a:r>
                        <a:rPr lang="en-GB" baseline="0" dirty="0" smtClean="0"/>
                        <a:t> of Semester CAT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5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Course Purpose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To </a:t>
            </a:r>
            <a:r>
              <a:rPr lang="en-US" dirty="0"/>
              <a:t>enable the learner acquire a broad understanding of general embryology as it </a:t>
            </a:r>
            <a:r>
              <a:rPr lang="en-US" dirty="0" smtClean="0"/>
              <a:t>      relates </a:t>
            </a:r>
            <a:r>
              <a:rPr lang="en-US" dirty="0"/>
              <a:t>to general anatomy, </a:t>
            </a:r>
            <a:r>
              <a:rPr lang="en-US" dirty="0" err="1"/>
              <a:t>teratogenesis</a:t>
            </a:r>
            <a:r>
              <a:rPr lang="en-US" dirty="0"/>
              <a:t> and in practice of medicine.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Expected Learning outcomes</a:t>
            </a:r>
            <a:endParaRPr lang="en-GB" dirty="0"/>
          </a:p>
          <a:p>
            <a:r>
              <a:rPr lang="en-US" b="1" i="1" dirty="0"/>
              <a:t>By the end of the course unit, the learner will be able to</a:t>
            </a:r>
            <a:r>
              <a:rPr lang="en-US" dirty="0"/>
              <a:t>: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1.   Describe </a:t>
            </a:r>
            <a:r>
              <a:rPr lang="en-US" dirty="0" err="1"/>
              <a:t>gametaogenesis</a:t>
            </a:r>
            <a:r>
              <a:rPr lang="en-US" dirty="0"/>
              <a:t> and fertilization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2.  Describe the fate maps of different mesenchymal cells during </a:t>
            </a:r>
            <a:r>
              <a:rPr lang="en-US" dirty="0" err="1"/>
              <a:t>gastulation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3.  Describe the principles molecular regulation in development.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4.  Describe the development process of  human embryo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5.  </a:t>
            </a:r>
            <a:r>
              <a:rPr lang="en-US" dirty="0"/>
              <a:t>Explain teratology and principles of </a:t>
            </a:r>
            <a:r>
              <a:rPr lang="en-US" dirty="0" err="1"/>
              <a:t>teratogenesis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15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Course Content</a:t>
            </a:r>
            <a:endParaRPr lang="en-GB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Gametogenesis:   </a:t>
            </a:r>
            <a:r>
              <a:rPr lang="en-US" dirty="0" err="1" smtClean="0"/>
              <a:t>Spermiogenesis</a:t>
            </a:r>
            <a:r>
              <a:rPr lang="en-US" dirty="0" smtClean="0"/>
              <a:t>,   oogenesis,   ovulation,   hormonal   control   in gametogenesis in both male and female.</a:t>
            </a:r>
            <a:endParaRPr lang="en-GB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Fertilization:   </a:t>
            </a:r>
            <a:r>
              <a:rPr lang="en-US" dirty="0"/>
              <a:t>D</a:t>
            </a:r>
            <a:r>
              <a:rPr lang="en-US" dirty="0" smtClean="0"/>
              <a:t>efinition,   events comprising and   results of  </a:t>
            </a:r>
            <a:r>
              <a:rPr lang="en-US" dirty="0" err="1"/>
              <a:t>f</a:t>
            </a:r>
            <a:r>
              <a:rPr lang="en-US" dirty="0" err="1" smtClean="0"/>
              <a:t>ertilisation</a:t>
            </a:r>
            <a:r>
              <a:rPr lang="en-US" dirty="0" smtClean="0"/>
              <a:t>   and   the outcomes   of fertilization, implantation. Formation and transport of the morula, blastula, normal and abnormal implantation. Bilaminar germ disc, gastrulation, neurulation. Embryonic folding and organogenesis.</a:t>
            </a:r>
            <a:endParaRPr lang="en-GB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Principles and concepts of human genetics: </a:t>
            </a:r>
            <a:r>
              <a:rPr lang="en-US" dirty="0" smtClean="0"/>
              <a:t>Molecular regulation in </a:t>
            </a:r>
            <a:r>
              <a:rPr lang="en-US" dirty="0" err="1" smtClean="0"/>
              <a:t>embyogenesis</a:t>
            </a:r>
            <a:r>
              <a:rPr lang="en-US" dirty="0" smtClean="0"/>
              <a:t>, Genetic code and chromosomes; gene expression, genetic drift and polymorphism, multifactorial traits and polygenic inheritance patterns, polymorphism and linkage disequilibrium. Placenta and fetal membranes. Umbilical cord and twinning. Teratology and </a:t>
            </a:r>
            <a:r>
              <a:rPr lang="en-US" dirty="0" err="1" smtClean="0"/>
              <a:t>teratogenesis</a:t>
            </a:r>
            <a:r>
              <a:rPr lang="en-US" dirty="0" smtClean="0"/>
              <a:t>, embryogenesis. Genetic disorders.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5255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Development  of  the  Human  Embryo:  </a:t>
            </a:r>
            <a:r>
              <a:rPr lang="en-US" dirty="0" smtClean="0"/>
              <a:t>Gametogenesis.  Gamete  viability  and transport, Formation and transport of the </a:t>
            </a:r>
            <a:r>
              <a:rPr lang="en-US" dirty="0" err="1" smtClean="0"/>
              <a:t>morula,blastula</a:t>
            </a:r>
            <a:r>
              <a:rPr lang="en-US" dirty="0" smtClean="0"/>
              <a:t>, normal and abnormal implantation.  Bilaminar germ  disc,  gastrulation,  neurulation.  Embryonic  folding and organogenesis. Placenta and fetal membranes. Umbilical cord and twinning.</a:t>
            </a:r>
            <a:endParaRPr lang="en-GB" dirty="0" smtClean="0"/>
          </a:p>
          <a:p>
            <a:r>
              <a:rPr lang="en-US" dirty="0" smtClean="0"/>
              <a:t>	</a:t>
            </a:r>
            <a:r>
              <a:rPr lang="en-US" b="1" dirty="0" smtClean="0"/>
              <a:t>Teratology and </a:t>
            </a:r>
            <a:r>
              <a:rPr lang="en-US" b="1" dirty="0" err="1" smtClean="0"/>
              <a:t>teratogenesis</a:t>
            </a:r>
            <a:r>
              <a:rPr lang="en-US" b="1" dirty="0" smtClean="0"/>
              <a:t>. </a:t>
            </a:r>
            <a:r>
              <a:rPr lang="en-US" dirty="0" smtClean="0"/>
              <a:t>Definition of teratogens, principals of </a:t>
            </a:r>
            <a:r>
              <a:rPr lang="en-US" dirty="0" err="1" smtClean="0"/>
              <a:t>teratogenesis</a:t>
            </a:r>
            <a:r>
              <a:rPr lang="en-US" dirty="0" smtClean="0"/>
              <a:t>, teratogenic agents, modes of teratogens.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4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     Richard S. Snell ( 1985), </a:t>
            </a:r>
            <a:r>
              <a:rPr lang="en-US" i="1" dirty="0"/>
              <a:t>Clinical Embryology for Medial Students</a:t>
            </a:r>
            <a:r>
              <a:rPr lang="en-US" dirty="0"/>
              <a:t>; Little Brown </a:t>
            </a:r>
            <a:r>
              <a:rPr lang="en-US" dirty="0" smtClean="0"/>
              <a:t>and</a:t>
            </a:r>
            <a:r>
              <a:rPr lang="en-GB" dirty="0" smtClean="0"/>
              <a:t> </a:t>
            </a:r>
            <a:r>
              <a:rPr lang="en-US" dirty="0" smtClean="0"/>
              <a:t>Company</a:t>
            </a:r>
            <a:r>
              <a:rPr lang="en-US" dirty="0"/>
              <a:t>, 2nd Edition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ii.     Sadler (2003), </a:t>
            </a:r>
            <a:r>
              <a:rPr lang="en-US" i="1" dirty="0" err="1"/>
              <a:t>Langman’s</a:t>
            </a:r>
            <a:r>
              <a:rPr lang="en-US" i="1" dirty="0"/>
              <a:t> Medical Embryology</a:t>
            </a:r>
            <a:r>
              <a:rPr lang="en-US" dirty="0"/>
              <a:t>, </a:t>
            </a:r>
            <a:r>
              <a:rPr lang="en-US" dirty="0" err="1"/>
              <a:t>Lippincot</a:t>
            </a:r>
            <a:r>
              <a:rPr lang="en-US" dirty="0"/>
              <a:t>, Williams and Wilkins. 9th Edition.</a:t>
            </a:r>
            <a:endParaRPr lang="en-GB" dirty="0"/>
          </a:p>
          <a:p>
            <a:pPr marL="571500" indent="-571500">
              <a:buAutoNum type="romanLcPeriod" startAt="3"/>
            </a:pPr>
            <a:r>
              <a:rPr lang="en-US" dirty="0" smtClean="0"/>
              <a:t>Moore </a:t>
            </a:r>
            <a:r>
              <a:rPr lang="en-US" dirty="0"/>
              <a:t>and </a:t>
            </a:r>
            <a:r>
              <a:rPr lang="en-US" dirty="0" err="1" smtClean="0"/>
              <a:t>Persaud</a:t>
            </a:r>
            <a:r>
              <a:rPr lang="en-US" dirty="0" smtClean="0"/>
              <a:t> </a:t>
            </a:r>
            <a:r>
              <a:rPr lang="en-US" dirty="0"/>
              <a:t>(2003), </a:t>
            </a:r>
            <a:r>
              <a:rPr lang="en-US" i="1" dirty="0"/>
              <a:t>The Developing Human: Clinically Oriented Embryology</a:t>
            </a:r>
            <a:r>
              <a:rPr lang="en-US" dirty="0"/>
              <a:t>, WB Saunders and Company,6th Edition</a:t>
            </a:r>
            <a:r>
              <a:rPr lang="en-US" dirty="0" smtClean="0"/>
              <a:t>.</a:t>
            </a:r>
          </a:p>
          <a:p>
            <a:pPr marL="571500" indent="-571500">
              <a:buAutoNum type="romanLcPeriod" startAt="3"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r>
              <a:rPr lang="en-US" dirty="0"/>
              <a:t> </a:t>
            </a:r>
            <a:r>
              <a:rPr lang="en-US" b="1" dirty="0" smtClean="0"/>
              <a:t>Books </a:t>
            </a:r>
            <a:r>
              <a:rPr lang="en-US" b="1" dirty="0"/>
              <a:t>for further reading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     Moor and </a:t>
            </a:r>
            <a:r>
              <a:rPr lang="en-US" dirty="0" err="1"/>
              <a:t>Dalley</a:t>
            </a:r>
            <a:r>
              <a:rPr lang="en-US" dirty="0"/>
              <a:t> (</a:t>
            </a:r>
            <a:r>
              <a:rPr lang="en-US" dirty="0" err="1"/>
              <a:t>eds</a:t>
            </a:r>
            <a:r>
              <a:rPr lang="en-US" dirty="0"/>
              <a:t>)(1999), </a:t>
            </a:r>
            <a:r>
              <a:rPr lang="en-US" i="1" dirty="0"/>
              <a:t>Clinically Oriented Anatomy</a:t>
            </a:r>
            <a:r>
              <a:rPr lang="en-US" dirty="0"/>
              <a:t>, </a:t>
            </a:r>
            <a:r>
              <a:rPr lang="en-US" dirty="0" err="1"/>
              <a:t>Lippincot</a:t>
            </a:r>
            <a:r>
              <a:rPr lang="en-US" dirty="0"/>
              <a:t>, Williams and </a:t>
            </a:r>
            <a:r>
              <a:rPr lang="en-US" dirty="0" smtClean="0"/>
              <a:t>Wilkins 4th </a:t>
            </a:r>
            <a:r>
              <a:rPr lang="en-US" dirty="0"/>
              <a:t>Edition.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33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EMBRYOLOGY COURSE OUTLINE</vt:lpstr>
      <vt:lpstr>PowerPoint Presentation</vt:lpstr>
      <vt:lpstr>PowerPoint Presentation</vt:lpstr>
      <vt:lpstr>PowerPoint Presentation</vt:lpstr>
      <vt:lpstr>PowerPoint Presentation</vt:lpstr>
      <vt:lpstr>Reading list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EMBRYOLOGY COURSE OUTLINE</dc:title>
  <dc:creator>my lap</dc:creator>
  <cp:lastModifiedBy>my lap</cp:lastModifiedBy>
  <cp:revision>6</cp:revision>
  <dcterms:created xsi:type="dcterms:W3CDTF">2018-09-17T19:48:17Z</dcterms:created>
  <dcterms:modified xsi:type="dcterms:W3CDTF">2020-11-04T07:25:01Z</dcterms:modified>
</cp:coreProperties>
</file>