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ms-powerpoint.presentation.macroEnabled.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7" r:id="rId7"/>
    <p:sldId id="266" r:id="rId8"/>
    <p:sldId id="268" r:id="rId9"/>
    <p:sldId id="261" r:id="rId10"/>
    <p:sldId id="269" r:id="rId11"/>
    <p:sldId id="273" r:id="rId12"/>
    <p:sldId id="270" r:id="rId13"/>
    <p:sldId id="271" r:id="rId14"/>
    <p:sldId id="272" r:id="rId15"/>
    <p:sldId id="275" r:id="rId16"/>
    <p:sldId id="278" r:id="rId17"/>
    <p:sldId id="276" r:id="rId18"/>
    <p:sldId id="277" r:id="rId19"/>
    <p:sldId id="281" r:id="rId20"/>
    <p:sldId id="279" r:id="rId21"/>
    <p:sldId id="262" r:id="rId22"/>
    <p:sldId id="280" r:id="rId23"/>
    <p:sldId id="263"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AB11B44-DB02-471F-895F-8F8C61BEC8EB}"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4275330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B11B44-DB02-471F-895F-8F8C61BEC8EB}"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33713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B11B44-DB02-471F-895F-8F8C61BEC8EB}"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309566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AB11B44-DB02-471F-895F-8F8C61BEC8EB}"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2926834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B11B44-DB02-471F-895F-8F8C61BEC8EB}" type="datetimeFigureOut">
              <a:rPr lang="en-GB" smtClean="0"/>
              <a:t>16/03/2022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82111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AB11B44-DB02-471F-895F-8F8C61BEC8EB}"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237634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AB11B44-DB02-471F-895F-8F8C61BEC8EB}" type="datetimeFigureOut">
              <a:rPr lang="en-GB" smtClean="0"/>
              <a:t>16/03/2022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149482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AB11B44-DB02-471F-895F-8F8C61BEC8EB}" type="datetimeFigureOut">
              <a:rPr lang="en-GB" smtClean="0"/>
              <a:t>16/03/2022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348352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B11B44-DB02-471F-895F-8F8C61BEC8EB}" type="datetimeFigureOut">
              <a:rPr lang="en-GB" smtClean="0"/>
              <a:t>16/03/2022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339510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11B44-DB02-471F-895F-8F8C61BEC8EB}"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2368771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B11B44-DB02-471F-895F-8F8C61BEC8EB}" type="datetimeFigureOut">
              <a:rPr lang="en-GB" smtClean="0"/>
              <a:t>16/03/2022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64F580A-E53E-402D-B61F-F1A50D7FA422}" type="slidenum">
              <a:rPr lang="en-GB" smtClean="0"/>
              <a:t>‹#›</a:t>
            </a:fld>
            <a:endParaRPr lang="en-GB"/>
          </a:p>
        </p:txBody>
      </p:sp>
    </p:spTree>
    <p:extLst>
      <p:ext uri="{BB962C8B-B14F-4D97-AF65-F5344CB8AC3E}">
        <p14:creationId xmlns:p14="http://schemas.microsoft.com/office/powerpoint/2010/main" val="3503155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B11B44-DB02-471F-895F-8F8C61BEC8EB}" type="datetimeFigureOut">
              <a:rPr lang="en-GB" smtClean="0"/>
              <a:t>16/03/2022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4F580A-E53E-402D-B61F-F1A50D7FA422}" type="slidenum">
              <a:rPr lang="en-GB" smtClean="0"/>
              <a:t>‹#›</a:t>
            </a:fld>
            <a:endParaRPr lang="en-GB"/>
          </a:p>
        </p:txBody>
      </p:sp>
    </p:spTree>
    <p:extLst>
      <p:ext uri="{BB962C8B-B14F-4D97-AF65-F5344CB8AC3E}">
        <p14:creationId xmlns:p14="http://schemas.microsoft.com/office/powerpoint/2010/main" val="1447743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DEVELOPMENT OF THE SKELETON</a:t>
            </a:r>
          </a:p>
        </p:txBody>
      </p:sp>
      <p:sp>
        <p:nvSpPr>
          <p:cNvPr id="3" name="Subtitle 2"/>
          <p:cNvSpPr>
            <a:spLocks noGrp="1"/>
          </p:cNvSpPr>
          <p:nvPr>
            <p:ph type="subTitle" idx="1"/>
          </p:nvPr>
        </p:nvSpPr>
        <p:spPr/>
        <p:txBody>
          <a:bodyPr/>
          <a:lstStyle/>
          <a:p>
            <a:r>
              <a:rPr lang="en-GB" dirty="0" err="1"/>
              <a:t>Dr.</a:t>
            </a:r>
            <a:r>
              <a:rPr lang="en-GB" dirty="0"/>
              <a:t> Mbira</a:t>
            </a:r>
          </a:p>
        </p:txBody>
      </p:sp>
    </p:spTree>
    <p:extLst>
      <p:ext uri="{BB962C8B-B14F-4D97-AF65-F5344CB8AC3E}">
        <p14:creationId xmlns:p14="http://schemas.microsoft.com/office/powerpoint/2010/main" val="2019689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By the 6</a:t>
            </a:r>
            <a:r>
              <a:rPr lang="en-GB" baseline="30000" dirty="0"/>
              <a:t>th</a:t>
            </a:r>
            <a:r>
              <a:rPr lang="en-GB" dirty="0"/>
              <a:t> week, the terminal portion of the limbs flattens to form the hand and foot plates. Constrictions appear dividing the limb into 2 then the proximal portion is divided by another constriction into 2 again, thus the limb ends up with the 3 segments as seen in a fully formed limb, </a:t>
            </a:r>
            <a:r>
              <a:rPr lang="en-GB" dirty="0" err="1"/>
              <a:t>i.e</a:t>
            </a:r>
            <a:r>
              <a:rPr lang="en-GB" dirty="0"/>
              <a:t> thigh, leg, foot or arm, forearm and hand.</a:t>
            </a:r>
          </a:p>
          <a:p>
            <a:r>
              <a:rPr lang="en-GB" dirty="0"/>
              <a:t>The AER undergoes apoptosis dividing it into 5 ridges which will later form the digits. They develop further by lengthening from influence from the rim of AER at the tip to define the digits better even as the webs in between undergo more apoptosis.</a:t>
            </a:r>
          </a:p>
          <a:p>
            <a:r>
              <a:rPr lang="en-GB" dirty="0"/>
              <a:t>Mesenchyme in the limbs condenses to form rays of cartilage which will form the template for bone formation.</a:t>
            </a:r>
          </a:p>
          <a:p>
            <a:endParaRPr lang="en-GB" dirty="0"/>
          </a:p>
          <a:p>
            <a:endParaRPr lang="en-GB" dirty="0"/>
          </a:p>
          <a:p>
            <a:endParaRPr lang="en-GB" dirty="0"/>
          </a:p>
        </p:txBody>
      </p:sp>
    </p:spTree>
    <p:extLst>
      <p:ext uri="{BB962C8B-B14F-4D97-AF65-F5344CB8AC3E}">
        <p14:creationId xmlns:p14="http://schemas.microsoft.com/office/powerpoint/2010/main" val="1687936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9476" t="40029" r="39905" b="9063"/>
          <a:stretch/>
        </p:blipFill>
        <p:spPr>
          <a:xfrm>
            <a:off x="1687133" y="931794"/>
            <a:ext cx="5203064" cy="4863737"/>
          </a:xfrm>
          <a:prstGeom prst="rect">
            <a:avLst/>
          </a:prstGeom>
        </p:spPr>
      </p:pic>
    </p:spTree>
    <p:extLst>
      <p:ext uri="{BB962C8B-B14F-4D97-AF65-F5344CB8AC3E}">
        <p14:creationId xmlns:p14="http://schemas.microsoft.com/office/powerpoint/2010/main" val="4209195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lower limbs progress of development is usually 2 days behind that of the upper limb.</a:t>
            </a:r>
          </a:p>
          <a:p>
            <a:r>
              <a:rPr lang="en-GB" dirty="0"/>
              <a:t>In the 7</a:t>
            </a:r>
            <a:r>
              <a:rPr lang="en-GB" baseline="30000" dirty="0"/>
              <a:t>th</a:t>
            </a:r>
            <a:r>
              <a:rPr lang="en-GB" dirty="0"/>
              <a:t> week, the limbs rotate, in opposite direction. The upper limbs rotate laterally 90 degrees while the lower limbs rotate medially 90 degrees.</a:t>
            </a:r>
          </a:p>
          <a:p>
            <a:pPr marL="0" indent="0">
              <a:buNone/>
            </a:pPr>
            <a:endParaRPr lang="en-GB" dirty="0"/>
          </a:p>
          <a:p>
            <a:endParaRPr lang="en-GB" dirty="0"/>
          </a:p>
        </p:txBody>
      </p:sp>
    </p:spTree>
    <p:extLst>
      <p:ext uri="{BB962C8B-B14F-4D97-AF65-F5344CB8AC3E}">
        <p14:creationId xmlns:p14="http://schemas.microsoft.com/office/powerpoint/2010/main" val="16916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Joint formation</a:t>
            </a:r>
          </a:p>
        </p:txBody>
      </p:sp>
      <p:sp>
        <p:nvSpPr>
          <p:cNvPr id="3" name="Content Placeholder 2"/>
          <p:cNvSpPr>
            <a:spLocks noGrp="1"/>
          </p:cNvSpPr>
          <p:nvPr>
            <p:ph idx="1"/>
          </p:nvPr>
        </p:nvSpPr>
        <p:spPr/>
        <p:txBody>
          <a:bodyPr>
            <a:normAutofit fontScale="85000" lnSpcReduction="20000"/>
          </a:bodyPr>
          <a:lstStyle/>
          <a:p>
            <a:r>
              <a:rPr lang="en-GB" dirty="0"/>
              <a:t>As the cartilage models for limb formation are forming in the 6</a:t>
            </a:r>
            <a:r>
              <a:rPr lang="en-GB" baseline="30000" dirty="0"/>
              <a:t>th</a:t>
            </a:r>
            <a:r>
              <a:rPr lang="en-GB" dirty="0"/>
              <a:t> week, areas where a joint will form experience an arrest of cartilage formation with the result being a joint </a:t>
            </a:r>
            <a:r>
              <a:rPr lang="en-GB" dirty="0" err="1"/>
              <a:t>interzone</a:t>
            </a:r>
            <a:r>
              <a:rPr lang="en-GB" dirty="0"/>
              <a:t>.</a:t>
            </a:r>
          </a:p>
          <a:p>
            <a:r>
              <a:rPr lang="en-GB" dirty="0"/>
              <a:t>Cells in the middle of the </a:t>
            </a:r>
            <a:r>
              <a:rPr lang="en-GB" dirty="0" err="1"/>
              <a:t>interzone</a:t>
            </a:r>
            <a:r>
              <a:rPr lang="en-GB" dirty="0"/>
              <a:t> undergo apoptosis forming a cavity(joint cavity) and the surrounding cells differentiate to form a joint capsule.</a:t>
            </a:r>
          </a:p>
          <a:p>
            <a:r>
              <a:rPr lang="en-GB" dirty="0"/>
              <a:t>The end result is a cavity between 2 cartilage models that will become bone that is </a:t>
            </a:r>
            <a:r>
              <a:rPr lang="en-GB" dirty="0" err="1"/>
              <a:t>ensheathed</a:t>
            </a:r>
            <a:r>
              <a:rPr lang="en-GB" dirty="0"/>
              <a:t>/surrounded by a joint capsule and the inside edges of the cartilage model/bone are lined by hyaline cartilage as seen in the fully formed human.</a:t>
            </a:r>
          </a:p>
          <a:p>
            <a:r>
              <a:rPr lang="en-GB" dirty="0"/>
              <a:t>If it is a fibrous joint, the </a:t>
            </a:r>
            <a:r>
              <a:rPr lang="en-GB" dirty="0" err="1"/>
              <a:t>interzone</a:t>
            </a:r>
            <a:r>
              <a:rPr lang="en-GB" dirty="0"/>
              <a:t> cells differentiate into fibrous tissue.</a:t>
            </a:r>
          </a:p>
          <a:p>
            <a:r>
              <a:rPr lang="en-GB" dirty="0"/>
              <a:t>In the case of cartilaginous non-synovial joints, the </a:t>
            </a:r>
            <a:r>
              <a:rPr lang="en-GB" dirty="0" err="1"/>
              <a:t>interzone</a:t>
            </a:r>
            <a:r>
              <a:rPr lang="en-GB" dirty="0"/>
              <a:t> cells differentiate into fibrocartilage(pubic symphysis) or hyaline cartilage(ribs) depending on the joint.</a:t>
            </a:r>
          </a:p>
          <a:p>
            <a:r>
              <a:rPr lang="en-GB" dirty="0"/>
              <a:t>This process is complete by the 8</a:t>
            </a:r>
            <a:r>
              <a:rPr lang="en-GB" baseline="30000" dirty="0"/>
              <a:t>th</a:t>
            </a:r>
            <a:r>
              <a:rPr lang="en-GB" dirty="0"/>
              <a:t> week.</a:t>
            </a:r>
          </a:p>
        </p:txBody>
      </p:sp>
    </p:spTree>
    <p:extLst>
      <p:ext uri="{BB962C8B-B14F-4D97-AF65-F5344CB8AC3E}">
        <p14:creationId xmlns:p14="http://schemas.microsoft.com/office/powerpoint/2010/main" val="170820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Bone formation/ossification</a:t>
            </a:r>
          </a:p>
        </p:txBody>
      </p:sp>
      <p:sp>
        <p:nvSpPr>
          <p:cNvPr id="3" name="Content Placeholder 2"/>
          <p:cNvSpPr>
            <a:spLocks noGrp="1"/>
          </p:cNvSpPr>
          <p:nvPr>
            <p:ph idx="1"/>
          </p:nvPr>
        </p:nvSpPr>
        <p:spPr/>
        <p:txBody>
          <a:bodyPr>
            <a:normAutofit fontScale="92500" lnSpcReduction="20000"/>
          </a:bodyPr>
          <a:lstStyle/>
          <a:p>
            <a:r>
              <a:rPr lang="en-GB" dirty="0"/>
              <a:t>Can either be intramembranous or endochondral.</a:t>
            </a:r>
          </a:p>
          <a:p>
            <a:r>
              <a:rPr lang="en-GB" dirty="0"/>
              <a:t>Intramembranous ossification occurs when the mesenchyme that is to form the bone forms a membranous sheath. Within this sheath, some mesenchymal cells differentiate to form osteoblasts which begin to secrete osteoid(</a:t>
            </a:r>
            <a:r>
              <a:rPr lang="en-GB" dirty="0" err="1"/>
              <a:t>unmineralized</a:t>
            </a:r>
            <a:r>
              <a:rPr lang="en-GB" dirty="0"/>
              <a:t> bone). Later calcium is deposited in this osteoid hardening it. The osteoblasts become trapped in this matrix and become osteocytes.</a:t>
            </a:r>
          </a:p>
          <a:p>
            <a:r>
              <a:rPr lang="en-GB" dirty="0"/>
              <a:t>New bone is formed in layers/lamellae which are laid on each other. The centre of this bone is </a:t>
            </a:r>
            <a:r>
              <a:rPr lang="en-GB" dirty="0" err="1"/>
              <a:t>spiculated</a:t>
            </a:r>
            <a:r>
              <a:rPr lang="en-GB" dirty="0"/>
              <a:t> and remaining mesenchyme between these spicules becomes bone marrow.</a:t>
            </a:r>
          </a:p>
          <a:p>
            <a:r>
              <a:rPr lang="en-GB" dirty="0"/>
              <a:t>Intramembranous ossification occurs in flat bones.</a:t>
            </a:r>
          </a:p>
          <a:p>
            <a:r>
              <a:rPr lang="en-GB" dirty="0"/>
              <a:t>The 1</a:t>
            </a:r>
            <a:r>
              <a:rPr lang="en-GB" baseline="30000" dirty="0"/>
              <a:t>st</a:t>
            </a:r>
            <a:r>
              <a:rPr lang="en-GB" dirty="0"/>
              <a:t> bone to undergo ossification in utero is the clavicle. Later it develops cartilage at its articular ends.</a:t>
            </a:r>
          </a:p>
        </p:txBody>
      </p:sp>
    </p:spTree>
    <p:extLst>
      <p:ext uri="{BB962C8B-B14F-4D97-AF65-F5344CB8AC3E}">
        <p14:creationId xmlns:p14="http://schemas.microsoft.com/office/powerpoint/2010/main" val="2141067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a:t>Endochondral ossification occurs mostly in the appendicular skeleton and other long bones.</a:t>
            </a:r>
          </a:p>
          <a:p>
            <a:r>
              <a:rPr lang="en-GB" dirty="0"/>
              <a:t>A pre-existing cartilage model develops a </a:t>
            </a:r>
            <a:r>
              <a:rPr lang="en-GB" b="1" dirty="0"/>
              <a:t>primary ossification centre </a:t>
            </a:r>
            <a:r>
              <a:rPr lang="en-GB" dirty="0"/>
              <a:t>at its mid point from where ossification is started by osteoblasts brought there by invading blood vessels.</a:t>
            </a:r>
          </a:p>
          <a:p>
            <a:r>
              <a:rPr lang="en-GB" dirty="0"/>
              <a:t>As the osteoblasts lay a matrix around them, calcium is deposited mineralizing and hardening it forming bone. </a:t>
            </a:r>
          </a:p>
          <a:p>
            <a:r>
              <a:rPr lang="en-GB" dirty="0"/>
              <a:t>Some of the invading cells become cells of the bone marrow.</a:t>
            </a:r>
          </a:p>
          <a:p>
            <a:r>
              <a:rPr lang="en-GB" dirty="0"/>
              <a:t>The ossification progresses towards the ends of the bone and chondrocytes undergo apoptosis as they are replaced by osteoblasts and osteocytes.</a:t>
            </a:r>
          </a:p>
        </p:txBody>
      </p:sp>
    </p:spTree>
    <p:extLst>
      <p:ext uri="{BB962C8B-B14F-4D97-AF65-F5344CB8AC3E}">
        <p14:creationId xmlns:p14="http://schemas.microsoft.com/office/powerpoint/2010/main" val="1936155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30309" t="29078" r="23930" b="6695"/>
          <a:stretch/>
        </p:blipFill>
        <p:spPr>
          <a:xfrm>
            <a:off x="1300766" y="509627"/>
            <a:ext cx="7933386" cy="6260165"/>
          </a:xfrm>
          <a:prstGeom prst="rect">
            <a:avLst/>
          </a:prstGeom>
        </p:spPr>
      </p:pic>
    </p:spTree>
    <p:extLst>
      <p:ext uri="{BB962C8B-B14F-4D97-AF65-F5344CB8AC3E}">
        <p14:creationId xmlns:p14="http://schemas.microsoft.com/office/powerpoint/2010/main" val="189296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ends of the bone still have a rim of cartilage from which new bone is formed as the bone grows and lengthens and this is the </a:t>
            </a:r>
            <a:r>
              <a:rPr lang="en-GB" b="1" dirty="0"/>
              <a:t>secondary ossification centre</a:t>
            </a:r>
            <a:r>
              <a:rPr lang="en-GB" dirty="0"/>
              <a:t>.</a:t>
            </a:r>
          </a:p>
          <a:p>
            <a:r>
              <a:rPr lang="en-GB" dirty="0"/>
              <a:t>The initial ossification centre is in shaft of bone in an area called the </a:t>
            </a:r>
            <a:r>
              <a:rPr lang="en-GB" b="1" dirty="0"/>
              <a:t>diaphysis</a:t>
            </a:r>
            <a:r>
              <a:rPr lang="en-GB" dirty="0"/>
              <a:t> while the </a:t>
            </a:r>
            <a:r>
              <a:rPr lang="en-GB" dirty="0" err="1"/>
              <a:t>the</a:t>
            </a:r>
            <a:r>
              <a:rPr lang="en-GB" dirty="0"/>
              <a:t> secondary ossification centre at the cartilaginous ends of the bone are in a region called </a:t>
            </a:r>
            <a:r>
              <a:rPr lang="en-GB"/>
              <a:t>the </a:t>
            </a:r>
            <a:r>
              <a:rPr lang="en-GB" b="1"/>
              <a:t>epiphysis</a:t>
            </a:r>
            <a:r>
              <a:rPr lang="en-GB" dirty="0"/>
              <a:t>.</a:t>
            </a:r>
          </a:p>
          <a:p>
            <a:r>
              <a:rPr lang="en-GB" dirty="0"/>
              <a:t>Between the 8</a:t>
            </a:r>
            <a:r>
              <a:rPr lang="en-GB" baseline="30000" dirty="0"/>
              <a:t>th</a:t>
            </a:r>
            <a:r>
              <a:rPr lang="en-GB" dirty="0"/>
              <a:t> and 12</a:t>
            </a:r>
            <a:r>
              <a:rPr lang="en-GB" baseline="30000" dirty="0"/>
              <a:t>th</a:t>
            </a:r>
            <a:r>
              <a:rPr lang="en-GB" dirty="0"/>
              <a:t> weeks, primary ossification centres have formed in bones that ossify </a:t>
            </a:r>
            <a:r>
              <a:rPr lang="en-GB" dirty="0" err="1"/>
              <a:t>endochondrally</a:t>
            </a:r>
            <a:r>
              <a:rPr lang="en-GB" dirty="0"/>
              <a:t>.</a:t>
            </a:r>
          </a:p>
          <a:p>
            <a:r>
              <a:rPr lang="en-GB" dirty="0"/>
              <a:t>Secondary ossification centres only begin to form after birth except at the knee joint where it forms in the last month of pregnancy.</a:t>
            </a:r>
          </a:p>
          <a:p>
            <a:endParaRPr lang="en-GB" dirty="0"/>
          </a:p>
        </p:txBody>
      </p:sp>
    </p:spTree>
    <p:extLst>
      <p:ext uri="{BB962C8B-B14F-4D97-AF65-F5344CB8AC3E}">
        <p14:creationId xmlns:p14="http://schemas.microsoft.com/office/powerpoint/2010/main" val="1218422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epiphyses with the cartilage zone have a </a:t>
            </a:r>
            <a:r>
              <a:rPr lang="en-GB" dirty="0" err="1"/>
              <a:t>dermacation</a:t>
            </a:r>
            <a:r>
              <a:rPr lang="en-GB" dirty="0"/>
              <a:t> between the cartilaginous ends and the rest of the </a:t>
            </a:r>
            <a:r>
              <a:rPr lang="en-GB" dirty="0" err="1"/>
              <a:t>diaphyseal</a:t>
            </a:r>
            <a:r>
              <a:rPr lang="en-GB" dirty="0"/>
              <a:t> bone and these then form the zones of bone growth and lengthening during growth of the child.</a:t>
            </a:r>
          </a:p>
          <a:p>
            <a:r>
              <a:rPr lang="en-GB" dirty="0"/>
              <a:t>Eventually once growth stops at the beginning of adulthood, the cartilage is replaced by bone and the epiphysis is fused to the diaphysis.</a:t>
            </a:r>
          </a:p>
        </p:txBody>
      </p:sp>
    </p:spTree>
    <p:extLst>
      <p:ext uri="{BB962C8B-B14F-4D97-AF65-F5344CB8AC3E}">
        <p14:creationId xmlns:p14="http://schemas.microsoft.com/office/powerpoint/2010/main" val="3303430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10174" t="33518" r="50055" b="14982"/>
          <a:stretch/>
        </p:blipFill>
        <p:spPr>
          <a:xfrm>
            <a:off x="1957589" y="-21876"/>
            <a:ext cx="9051924" cy="6590101"/>
          </a:xfrm>
          <a:prstGeom prst="rect">
            <a:avLst/>
          </a:prstGeom>
        </p:spPr>
      </p:pic>
    </p:spTree>
    <p:extLst>
      <p:ext uri="{BB962C8B-B14F-4D97-AF65-F5344CB8AC3E}">
        <p14:creationId xmlns:p14="http://schemas.microsoft.com/office/powerpoint/2010/main" val="827444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r>
              <a:rPr lang="en-GB" dirty="0"/>
              <a:t>During the 3</a:t>
            </a:r>
            <a:r>
              <a:rPr lang="en-GB" baseline="30000" dirty="0"/>
              <a:t>rd</a:t>
            </a:r>
            <a:r>
              <a:rPr lang="en-GB" dirty="0"/>
              <a:t> week, as the neural tube is fusing, the mesoderm adjacent to it; </a:t>
            </a:r>
            <a:r>
              <a:rPr lang="en-GB" b="1" dirty="0"/>
              <a:t>paraxial mesoderm</a:t>
            </a:r>
            <a:r>
              <a:rPr lang="en-GB" dirty="0"/>
              <a:t>, differentiates into </a:t>
            </a:r>
            <a:r>
              <a:rPr lang="en-GB" dirty="0" err="1"/>
              <a:t>somitomeres</a:t>
            </a:r>
            <a:r>
              <a:rPr lang="en-GB" dirty="0"/>
              <a:t> in the head region and </a:t>
            </a:r>
            <a:r>
              <a:rPr lang="en-GB" dirty="0" err="1"/>
              <a:t>somites</a:t>
            </a:r>
            <a:r>
              <a:rPr lang="en-GB" dirty="0"/>
              <a:t> in the rest of the body.</a:t>
            </a:r>
          </a:p>
          <a:p>
            <a:r>
              <a:rPr lang="en-GB" dirty="0"/>
              <a:t>These </a:t>
            </a:r>
            <a:r>
              <a:rPr lang="en-GB" dirty="0" err="1"/>
              <a:t>somites</a:t>
            </a:r>
            <a:r>
              <a:rPr lang="en-GB" dirty="0"/>
              <a:t> together with some cells from the neural crest and lateral plate mesoderm contribute towards the formation of the skeleton.</a:t>
            </a:r>
          </a:p>
          <a:p>
            <a:r>
              <a:rPr lang="en-GB" dirty="0"/>
              <a:t>In the 4</a:t>
            </a:r>
            <a:r>
              <a:rPr lang="en-GB" baseline="30000" dirty="0"/>
              <a:t>th</a:t>
            </a:r>
            <a:r>
              <a:rPr lang="en-GB" dirty="0"/>
              <a:t> week, the </a:t>
            </a:r>
            <a:r>
              <a:rPr lang="en-GB" dirty="0" err="1"/>
              <a:t>somites</a:t>
            </a:r>
            <a:r>
              <a:rPr lang="en-GB" dirty="0"/>
              <a:t> differentiate into </a:t>
            </a:r>
            <a:r>
              <a:rPr lang="en-GB" b="1" dirty="0"/>
              <a:t>sclerotome</a:t>
            </a:r>
            <a:r>
              <a:rPr lang="en-GB" dirty="0"/>
              <a:t> </a:t>
            </a:r>
            <a:r>
              <a:rPr lang="en-GB" dirty="0" err="1"/>
              <a:t>ventromedially</a:t>
            </a:r>
            <a:r>
              <a:rPr lang="en-GB" dirty="0"/>
              <a:t> and </a:t>
            </a:r>
            <a:r>
              <a:rPr lang="en-GB" dirty="0" err="1"/>
              <a:t>dermomyotome</a:t>
            </a:r>
            <a:r>
              <a:rPr lang="en-GB" dirty="0"/>
              <a:t> </a:t>
            </a:r>
            <a:r>
              <a:rPr lang="en-GB" dirty="0" err="1"/>
              <a:t>dorsolaterally</a:t>
            </a:r>
            <a:r>
              <a:rPr lang="en-GB" dirty="0"/>
              <a:t>.</a:t>
            </a:r>
          </a:p>
          <a:p>
            <a:r>
              <a:rPr lang="en-GB" dirty="0"/>
              <a:t>By the end of </a:t>
            </a:r>
            <a:r>
              <a:rPr lang="en-GB" dirty="0" err="1"/>
              <a:t>th</a:t>
            </a:r>
            <a:r>
              <a:rPr lang="en-GB" dirty="0"/>
              <a:t> 4</a:t>
            </a:r>
            <a:r>
              <a:rPr lang="en-GB" baseline="30000" dirty="0"/>
              <a:t>th</a:t>
            </a:r>
            <a:r>
              <a:rPr lang="en-GB" dirty="0"/>
              <a:t> week, sclerotome forms a loosely interwoven mass of cells called </a:t>
            </a:r>
            <a:r>
              <a:rPr lang="en-GB" b="1" dirty="0"/>
              <a:t>mesenchyme</a:t>
            </a:r>
            <a:r>
              <a:rPr lang="en-GB" dirty="0"/>
              <a:t> which then forms all the components of most of the skeleton whether fibrous tissue, bone or cartilage.</a:t>
            </a:r>
          </a:p>
          <a:p>
            <a:pPr marL="0" indent="0">
              <a:buNone/>
            </a:pPr>
            <a:endParaRPr lang="en-GB" dirty="0"/>
          </a:p>
        </p:txBody>
      </p:sp>
    </p:spTree>
    <p:extLst>
      <p:ext uri="{BB962C8B-B14F-4D97-AF65-F5344CB8AC3E}">
        <p14:creationId xmlns:p14="http://schemas.microsoft.com/office/powerpoint/2010/main" val="159366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30642" t="18423" r="22931" b="14391"/>
          <a:stretch/>
        </p:blipFill>
        <p:spPr>
          <a:xfrm>
            <a:off x="2086376" y="725831"/>
            <a:ext cx="7276563" cy="5920359"/>
          </a:xfrm>
          <a:prstGeom prst="rect">
            <a:avLst/>
          </a:prstGeom>
        </p:spPr>
      </p:pic>
    </p:spTree>
    <p:extLst>
      <p:ext uri="{BB962C8B-B14F-4D97-AF65-F5344CB8AC3E}">
        <p14:creationId xmlns:p14="http://schemas.microsoft.com/office/powerpoint/2010/main" val="2033733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vertebral column</a:t>
            </a:r>
          </a:p>
        </p:txBody>
      </p:sp>
      <p:sp>
        <p:nvSpPr>
          <p:cNvPr id="3" name="Content Placeholder 2"/>
          <p:cNvSpPr>
            <a:spLocks noGrp="1"/>
          </p:cNvSpPr>
          <p:nvPr>
            <p:ph idx="1"/>
          </p:nvPr>
        </p:nvSpPr>
        <p:spPr/>
        <p:txBody>
          <a:bodyPr>
            <a:normAutofit fontScale="92500" lnSpcReduction="10000"/>
          </a:bodyPr>
          <a:lstStyle/>
          <a:p>
            <a:r>
              <a:rPr lang="en-GB" dirty="0"/>
              <a:t>Forms from around the 4</a:t>
            </a:r>
            <a:r>
              <a:rPr lang="en-GB" baseline="30000" dirty="0"/>
              <a:t>th</a:t>
            </a:r>
            <a:r>
              <a:rPr lang="en-GB" dirty="0"/>
              <a:t> week when sclerotome cells from </a:t>
            </a:r>
            <a:r>
              <a:rPr lang="en-GB" dirty="0" err="1"/>
              <a:t>somites</a:t>
            </a:r>
            <a:r>
              <a:rPr lang="en-GB" dirty="0"/>
              <a:t> migrate around the neural tube to merge with cells from the other somite.</a:t>
            </a:r>
          </a:p>
          <a:p>
            <a:r>
              <a:rPr lang="en-GB" dirty="0"/>
              <a:t>The fused sclerotomes then give half of their portion to the somite above and half to the one below so that the resulting vertebral bodies are made up of contribution from the somite above and the one below.</a:t>
            </a:r>
          </a:p>
          <a:p>
            <a:r>
              <a:rPr lang="en-GB" dirty="0" err="1"/>
              <a:t>Homeobox</a:t>
            </a:r>
            <a:r>
              <a:rPr lang="en-GB" dirty="0"/>
              <a:t> genes are involved in the shaping of vertebrae in each vertebra segment.</a:t>
            </a:r>
          </a:p>
          <a:p>
            <a:r>
              <a:rPr lang="en-GB" dirty="0"/>
              <a:t>The mesoderm in the intervening space between the half sclerotome that fuses upwards with its neighbour and the one that fuses downwards forms the intervertebral disc and the notochord disappears except in the middle of the intervertebral disc where it becomes the nucleus pulposus.</a:t>
            </a:r>
          </a:p>
          <a:p>
            <a:endParaRPr lang="en-GB" dirty="0"/>
          </a:p>
        </p:txBody>
      </p:sp>
    </p:spTree>
    <p:extLst>
      <p:ext uri="{BB962C8B-B14F-4D97-AF65-F5344CB8AC3E}">
        <p14:creationId xmlns:p14="http://schemas.microsoft.com/office/powerpoint/2010/main" val="276186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30974" t="13687" r="6956" b="9655"/>
          <a:stretch/>
        </p:blipFill>
        <p:spPr>
          <a:xfrm>
            <a:off x="1017432" y="-82729"/>
            <a:ext cx="9684912" cy="6724912"/>
          </a:xfrm>
          <a:prstGeom prst="rect">
            <a:avLst/>
          </a:prstGeom>
        </p:spPr>
      </p:pic>
    </p:spTree>
    <p:extLst>
      <p:ext uri="{BB962C8B-B14F-4D97-AF65-F5344CB8AC3E}">
        <p14:creationId xmlns:p14="http://schemas.microsoft.com/office/powerpoint/2010/main" val="3310370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ribs</a:t>
            </a:r>
          </a:p>
        </p:txBody>
      </p:sp>
      <p:sp>
        <p:nvSpPr>
          <p:cNvPr id="3" name="Content Placeholder 2"/>
          <p:cNvSpPr>
            <a:spLocks noGrp="1"/>
          </p:cNvSpPr>
          <p:nvPr>
            <p:ph idx="1"/>
          </p:nvPr>
        </p:nvSpPr>
        <p:spPr/>
        <p:txBody>
          <a:bodyPr/>
          <a:lstStyle/>
          <a:p>
            <a:r>
              <a:rPr lang="en-GB" dirty="0"/>
              <a:t>Sclerotome in the thoracic segment of the vertebra develops into costal processes that grow outward and forward along the body wall and form cartilage models from whence ossification occurs, all in utero.</a:t>
            </a:r>
          </a:p>
          <a:p>
            <a:r>
              <a:rPr lang="en-GB" dirty="0"/>
              <a:t>The sternum develops as a pair of bands of mesenchyme that develop in the body wall ventrally and later move towards the midline and fuse with each other.</a:t>
            </a:r>
          </a:p>
          <a:p>
            <a:r>
              <a:rPr lang="en-GB" dirty="0"/>
              <a:t>These then develop a cartilage model for ossification of the sternum although ossification centre for the xiphoid only develops in childhood.</a:t>
            </a:r>
          </a:p>
        </p:txBody>
      </p:sp>
    </p:spTree>
    <p:extLst>
      <p:ext uri="{BB962C8B-B14F-4D97-AF65-F5344CB8AC3E}">
        <p14:creationId xmlns:p14="http://schemas.microsoft.com/office/powerpoint/2010/main" val="1156068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r>
              <a:rPr lang="en-GB" dirty="0"/>
              <a:t>Achondroplasia</a:t>
            </a:r>
          </a:p>
          <a:p>
            <a:r>
              <a:rPr lang="en-GB" dirty="0"/>
              <a:t>Polydactyly</a:t>
            </a:r>
          </a:p>
          <a:p>
            <a:r>
              <a:rPr lang="en-GB" dirty="0"/>
              <a:t>Webbed hands and feet</a:t>
            </a:r>
          </a:p>
          <a:p>
            <a:r>
              <a:rPr lang="en-GB" dirty="0"/>
              <a:t>Cranial synostosis</a:t>
            </a:r>
          </a:p>
          <a:p>
            <a:r>
              <a:rPr lang="en-GB" dirty="0" err="1"/>
              <a:t>Chordoma</a:t>
            </a:r>
            <a:endParaRPr lang="en-GB" dirty="0"/>
          </a:p>
          <a:p>
            <a:r>
              <a:rPr lang="en-GB" dirty="0" err="1"/>
              <a:t>Phocomelia</a:t>
            </a:r>
            <a:endParaRPr lang="en-GB" dirty="0"/>
          </a:p>
          <a:p>
            <a:r>
              <a:rPr lang="en-GB" dirty="0"/>
              <a:t>Bone modelling and remodelling</a:t>
            </a:r>
          </a:p>
          <a:p>
            <a:r>
              <a:rPr lang="en-GB" dirty="0"/>
              <a:t>Role of WNT in joint formation.</a:t>
            </a:r>
          </a:p>
          <a:p>
            <a:r>
              <a:rPr lang="en-GB" dirty="0"/>
              <a:t>Role of SHH factor and HOX genes in limb development.</a:t>
            </a:r>
          </a:p>
          <a:p>
            <a:endParaRPr lang="en-GB" dirty="0"/>
          </a:p>
        </p:txBody>
      </p:sp>
    </p:spTree>
    <p:extLst>
      <p:ext uri="{BB962C8B-B14F-4D97-AF65-F5344CB8AC3E}">
        <p14:creationId xmlns:p14="http://schemas.microsoft.com/office/powerpoint/2010/main" val="3486510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4"/>
          <p:cNvPicPr>
            <a:picLocks noGrp="1" noChangeAspect="1"/>
          </p:cNvPicPr>
          <p:nvPr>
            <p:ph idx="1"/>
          </p:nvPr>
        </p:nvPicPr>
        <p:blipFill rotWithShape="1">
          <a:blip r:embed="rId2"/>
          <a:srcRect l="29976" t="11321" r="23763" b="5214"/>
          <a:stretch/>
        </p:blipFill>
        <p:spPr>
          <a:xfrm>
            <a:off x="1331290" y="502277"/>
            <a:ext cx="6202851" cy="6292038"/>
          </a:xfrm>
          <a:prstGeom prst="rect">
            <a:avLst/>
          </a:prstGeom>
        </p:spPr>
      </p:pic>
    </p:spTree>
    <p:extLst>
      <p:ext uri="{BB962C8B-B14F-4D97-AF65-F5344CB8AC3E}">
        <p14:creationId xmlns:p14="http://schemas.microsoft.com/office/powerpoint/2010/main" val="885529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Neural crest cells in the head region forms mesenchyme that will form the bones of the cranium and facial bones.</a:t>
            </a:r>
          </a:p>
          <a:p>
            <a:r>
              <a:rPr lang="en-GB" dirty="0" err="1"/>
              <a:t>Somites</a:t>
            </a:r>
            <a:r>
              <a:rPr lang="en-GB" dirty="0"/>
              <a:t> and </a:t>
            </a:r>
            <a:r>
              <a:rPr lang="en-GB" dirty="0" err="1"/>
              <a:t>somitomeres</a:t>
            </a:r>
            <a:r>
              <a:rPr lang="en-GB" dirty="0"/>
              <a:t> in the occipital region form the base of the skull as well as contributing to the rest of the skull.</a:t>
            </a:r>
          </a:p>
          <a:p>
            <a:r>
              <a:rPr lang="en-GB" dirty="0"/>
              <a:t>Somatic layer of lateral plate mesoderm forms the limbs and the pelvic and shoulder girdles.</a:t>
            </a:r>
          </a:p>
          <a:p>
            <a:r>
              <a:rPr lang="en-GB" dirty="0"/>
              <a:t>There are generally 2 types of ossification:</a:t>
            </a:r>
          </a:p>
          <a:p>
            <a:pPr lvl="1"/>
            <a:r>
              <a:rPr lang="en-GB" dirty="0"/>
              <a:t>Membranous ossification – direct mesenchyme to bone formation</a:t>
            </a:r>
          </a:p>
          <a:p>
            <a:pPr lvl="1"/>
            <a:r>
              <a:rPr lang="en-GB" dirty="0"/>
              <a:t>Endochondral ossification – mesenchyme to cartilage model then on to bone formation.</a:t>
            </a:r>
          </a:p>
        </p:txBody>
      </p:sp>
    </p:spTree>
    <p:extLst>
      <p:ext uri="{BB962C8B-B14F-4D97-AF65-F5344CB8AC3E}">
        <p14:creationId xmlns:p14="http://schemas.microsoft.com/office/powerpoint/2010/main" val="238179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cranium</a:t>
            </a:r>
          </a:p>
        </p:txBody>
      </p:sp>
      <p:sp>
        <p:nvSpPr>
          <p:cNvPr id="3" name="Content Placeholder 2"/>
          <p:cNvSpPr>
            <a:spLocks noGrp="1"/>
          </p:cNvSpPr>
          <p:nvPr>
            <p:ph idx="1"/>
          </p:nvPr>
        </p:nvSpPr>
        <p:spPr/>
        <p:txBody>
          <a:bodyPr>
            <a:normAutofit lnSpcReduction="10000"/>
          </a:bodyPr>
          <a:lstStyle/>
          <a:p>
            <a:r>
              <a:rPr lang="en-GB" dirty="0"/>
              <a:t>Comprised of the </a:t>
            </a:r>
            <a:r>
              <a:rPr lang="en-GB" dirty="0" err="1"/>
              <a:t>neurocranium</a:t>
            </a:r>
            <a:r>
              <a:rPr lang="en-GB" dirty="0"/>
              <a:t> and </a:t>
            </a:r>
            <a:r>
              <a:rPr lang="en-GB" dirty="0" err="1"/>
              <a:t>viscerocranium</a:t>
            </a:r>
            <a:r>
              <a:rPr lang="en-GB" dirty="0"/>
              <a:t>.</a:t>
            </a:r>
          </a:p>
          <a:p>
            <a:r>
              <a:rPr lang="en-GB" dirty="0"/>
              <a:t>The </a:t>
            </a:r>
            <a:r>
              <a:rPr lang="en-GB" dirty="0" err="1"/>
              <a:t>neurocranium</a:t>
            </a:r>
            <a:r>
              <a:rPr lang="en-GB" dirty="0"/>
              <a:t> is further divided into the bones of the vault(membranous part) and cartilaginous part(</a:t>
            </a:r>
            <a:r>
              <a:rPr lang="en-GB" dirty="0" err="1"/>
              <a:t>chondrocranium</a:t>
            </a:r>
            <a:r>
              <a:rPr lang="en-GB" dirty="0"/>
              <a:t>).</a:t>
            </a:r>
          </a:p>
          <a:p>
            <a:r>
              <a:rPr lang="en-GB" dirty="0"/>
              <a:t>The membranous part of the </a:t>
            </a:r>
            <a:r>
              <a:rPr lang="en-GB" dirty="0" err="1"/>
              <a:t>neurocranium</a:t>
            </a:r>
            <a:r>
              <a:rPr lang="en-GB" dirty="0"/>
              <a:t> is formed by neural crest cells and </a:t>
            </a:r>
            <a:r>
              <a:rPr lang="en-GB" dirty="0" err="1"/>
              <a:t>somitomeres</a:t>
            </a:r>
            <a:r>
              <a:rPr lang="en-GB" dirty="0"/>
              <a:t> from paraxial mesoderm which form a sheet covering the brain and undergo membranous ossification to form flat bones that approximate each other to form the vault.</a:t>
            </a:r>
          </a:p>
          <a:p>
            <a:r>
              <a:rPr lang="en-GB" dirty="0"/>
              <a:t>The base of the skull is formed from neural crest cells(anterior to </a:t>
            </a:r>
            <a:r>
              <a:rPr lang="en-GB" dirty="0" err="1"/>
              <a:t>sella</a:t>
            </a:r>
            <a:r>
              <a:rPr lang="en-GB" dirty="0"/>
              <a:t> </a:t>
            </a:r>
            <a:r>
              <a:rPr lang="en-GB" dirty="0" err="1"/>
              <a:t>turcica</a:t>
            </a:r>
            <a:r>
              <a:rPr lang="en-GB" dirty="0"/>
              <a:t>) and occipital </a:t>
            </a:r>
            <a:r>
              <a:rPr lang="en-GB" dirty="0" err="1"/>
              <a:t>somites</a:t>
            </a:r>
            <a:r>
              <a:rPr lang="en-GB" dirty="0"/>
              <a:t> forming sclerotomes(posterior to </a:t>
            </a:r>
            <a:r>
              <a:rPr lang="en-GB" dirty="0" err="1"/>
              <a:t>sella</a:t>
            </a:r>
            <a:r>
              <a:rPr lang="en-GB" dirty="0"/>
              <a:t> </a:t>
            </a:r>
            <a:r>
              <a:rPr lang="en-GB" dirty="0" err="1"/>
              <a:t>turcica</a:t>
            </a:r>
            <a:r>
              <a:rPr lang="en-GB" dirty="0"/>
              <a:t>), both of which form cartilaginous models that fuse together and undergo endochondral ossification.</a:t>
            </a:r>
          </a:p>
        </p:txBody>
      </p:sp>
    </p:spTree>
    <p:extLst>
      <p:ext uri="{BB962C8B-B14F-4D97-AF65-F5344CB8AC3E}">
        <p14:creationId xmlns:p14="http://schemas.microsoft.com/office/powerpoint/2010/main" val="2816605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rotWithShape="1">
          <a:blip r:embed="rId2"/>
          <a:srcRect l="28811" t="24343" r="39073" b="21198"/>
          <a:stretch/>
        </p:blipFill>
        <p:spPr>
          <a:xfrm>
            <a:off x="2240923" y="751177"/>
            <a:ext cx="6130345" cy="5844471"/>
          </a:xfrm>
          <a:prstGeom prst="rect">
            <a:avLst/>
          </a:prstGeom>
        </p:spPr>
      </p:pic>
    </p:spTree>
    <p:extLst>
      <p:ext uri="{BB962C8B-B14F-4D97-AF65-F5344CB8AC3E}">
        <p14:creationId xmlns:p14="http://schemas.microsoft.com/office/powerpoint/2010/main" val="376376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GB" dirty="0"/>
              <a:t>The </a:t>
            </a:r>
            <a:r>
              <a:rPr lang="en-GB" dirty="0" err="1"/>
              <a:t>viscerocranium</a:t>
            </a:r>
            <a:r>
              <a:rPr lang="en-GB" dirty="0"/>
              <a:t>(bones of the face) is formed mainly from the derivatives of the 1</a:t>
            </a:r>
            <a:r>
              <a:rPr lang="en-GB" baseline="30000" dirty="0"/>
              <a:t>st</a:t>
            </a:r>
            <a:r>
              <a:rPr lang="en-GB" dirty="0"/>
              <a:t> and 2</a:t>
            </a:r>
            <a:r>
              <a:rPr lang="en-GB" baseline="30000" dirty="0"/>
              <a:t>nd</a:t>
            </a:r>
            <a:r>
              <a:rPr lang="en-GB" dirty="0"/>
              <a:t> pharyngeal arches. The 1</a:t>
            </a:r>
            <a:r>
              <a:rPr lang="en-GB" baseline="30000" dirty="0"/>
              <a:t>st</a:t>
            </a:r>
            <a:r>
              <a:rPr lang="en-GB" dirty="0"/>
              <a:t> arch has the following:</a:t>
            </a:r>
          </a:p>
          <a:p>
            <a:pPr lvl="1"/>
            <a:r>
              <a:rPr lang="en-GB" dirty="0"/>
              <a:t>Maxillary process – maxilla, zygomatic arch, part of the temporal bone</a:t>
            </a:r>
          </a:p>
          <a:p>
            <a:pPr lvl="1"/>
            <a:r>
              <a:rPr lang="en-GB" dirty="0"/>
              <a:t>Mandibular process – Meckel cartilage which in turn gives rise to the mandible and whose remnant persists as the </a:t>
            </a:r>
            <a:r>
              <a:rPr lang="en-GB" dirty="0" err="1"/>
              <a:t>sphenomandibular</a:t>
            </a:r>
            <a:r>
              <a:rPr lang="en-GB" dirty="0"/>
              <a:t> ligament.</a:t>
            </a:r>
          </a:p>
          <a:p>
            <a:r>
              <a:rPr lang="en-GB" dirty="0"/>
              <a:t>The 2</a:t>
            </a:r>
            <a:r>
              <a:rPr lang="en-GB" baseline="30000" dirty="0"/>
              <a:t>nd</a:t>
            </a:r>
            <a:r>
              <a:rPr lang="en-GB" dirty="0"/>
              <a:t> arch together with a tip from the mandibular process gives rise to the </a:t>
            </a:r>
            <a:r>
              <a:rPr lang="en-GB" dirty="0" err="1"/>
              <a:t>ossicles</a:t>
            </a:r>
            <a:r>
              <a:rPr lang="en-GB" dirty="0"/>
              <a:t> of the middle ear. They are the 1</a:t>
            </a:r>
            <a:r>
              <a:rPr lang="en-GB" baseline="30000" dirty="0"/>
              <a:t>st</a:t>
            </a:r>
            <a:r>
              <a:rPr lang="en-GB" dirty="0"/>
              <a:t> bones to ossify, doing so in the 4</a:t>
            </a:r>
            <a:r>
              <a:rPr lang="en-GB" baseline="30000" dirty="0"/>
              <a:t>th</a:t>
            </a:r>
            <a:r>
              <a:rPr lang="en-GB" dirty="0"/>
              <a:t> month.</a:t>
            </a:r>
          </a:p>
          <a:p>
            <a:r>
              <a:rPr lang="en-GB" dirty="0"/>
              <a:t>The rest of the facial bones are derived from neural crest cells.</a:t>
            </a:r>
          </a:p>
          <a:p>
            <a:endParaRPr lang="en-GB" dirty="0"/>
          </a:p>
          <a:p>
            <a:endParaRPr lang="en-GB" dirty="0"/>
          </a:p>
          <a:p>
            <a:pPr marL="0" indent="0">
              <a:buNone/>
            </a:pPr>
            <a:endParaRPr lang="en-GB" dirty="0"/>
          </a:p>
          <a:p>
            <a:endParaRPr lang="en-GB" dirty="0"/>
          </a:p>
        </p:txBody>
      </p:sp>
    </p:spTree>
    <p:extLst>
      <p:ext uri="{BB962C8B-B14F-4D97-AF65-F5344CB8AC3E}">
        <p14:creationId xmlns:p14="http://schemas.microsoft.com/office/powerpoint/2010/main" val="125425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5" name="Content Placeholder 4"/>
          <p:cNvSpPr>
            <a:spLocks noGrp="1"/>
          </p:cNvSpPr>
          <p:nvPr>
            <p:ph idx="1"/>
          </p:nvPr>
        </p:nvSpPr>
        <p:spPr/>
        <p:txBody>
          <a:bodyPr>
            <a:normAutofit/>
          </a:bodyPr>
          <a:lstStyle/>
          <a:p>
            <a:r>
              <a:rPr lang="en-GB" sz="1800" dirty="0"/>
              <a:t>Red- </a:t>
            </a:r>
            <a:r>
              <a:rPr lang="en-GB" sz="1800" dirty="0" err="1"/>
              <a:t>somites</a:t>
            </a:r>
            <a:r>
              <a:rPr lang="en-GB" sz="1800" dirty="0"/>
              <a:t> and </a:t>
            </a:r>
            <a:r>
              <a:rPr lang="en-GB" sz="1800" dirty="0" err="1"/>
              <a:t>somitomeres</a:t>
            </a:r>
            <a:endParaRPr lang="en-GB" sz="1800" dirty="0"/>
          </a:p>
          <a:p>
            <a:r>
              <a:rPr lang="en-GB" sz="1800" dirty="0"/>
              <a:t>Blue- neural crest</a:t>
            </a:r>
          </a:p>
          <a:p>
            <a:r>
              <a:rPr lang="en-GB" sz="1800" dirty="0"/>
              <a:t>Yellow- lateral plate mesoderm</a:t>
            </a:r>
          </a:p>
        </p:txBody>
      </p:sp>
      <p:pic>
        <p:nvPicPr>
          <p:cNvPr id="6" name="Content Placeholder 3"/>
          <p:cNvPicPr>
            <a:picLocks noChangeAspect="1"/>
          </p:cNvPicPr>
          <p:nvPr/>
        </p:nvPicPr>
        <p:blipFill rotWithShape="1">
          <a:blip r:embed="rId2"/>
          <a:srcRect l="30642" t="28783" r="33082" b="32445"/>
          <a:stretch/>
        </p:blipFill>
        <p:spPr>
          <a:xfrm>
            <a:off x="4297707" y="489396"/>
            <a:ext cx="7715529" cy="4636395"/>
          </a:xfrm>
          <a:prstGeom prst="rect">
            <a:avLst/>
          </a:prstGeom>
        </p:spPr>
      </p:pic>
    </p:spTree>
    <p:extLst>
      <p:ext uri="{BB962C8B-B14F-4D97-AF65-F5344CB8AC3E}">
        <p14:creationId xmlns:p14="http://schemas.microsoft.com/office/powerpoint/2010/main" val="403577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limbs</a:t>
            </a:r>
          </a:p>
        </p:txBody>
      </p:sp>
      <p:sp>
        <p:nvSpPr>
          <p:cNvPr id="3" name="Content Placeholder 2"/>
          <p:cNvSpPr>
            <a:spLocks noGrp="1"/>
          </p:cNvSpPr>
          <p:nvPr>
            <p:ph idx="1"/>
          </p:nvPr>
        </p:nvSpPr>
        <p:spPr/>
        <p:txBody>
          <a:bodyPr>
            <a:normAutofit fontScale="92500" lnSpcReduction="10000"/>
          </a:bodyPr>
          <a:lstStyle/>
          <a:p>
            <a:r>
              <a:rPr lang="en-GB" dirty="0"/>
              <a:t>Develop from the end of the 4</a:t>
            </a:r>
            <a:r>
              <a:rPr lang="en-GB" baseline="30000" dirty="0"/>
              <a:t>th</a:t>
            </a:r>
            <a:r>
              <a:rPr lang="en-GB" dirty="0"/>
              <a:t> week from the lateral plate mesoderm that forms a core of mesenchyme that will eventually form the skeleton of the limbs beginning as small protrusions called limb buds.</a:t>
            </a:r>
          </a:p>
          <a:p>
            <a:r>
              <a:rPr lang="en-GB" dirty="0"/>
              <a:t>The limb buds are covered by a rim of thickened ectoderm called the Apical Ectodermal Ridge(AER).</a:t>
            </a:r>
          </a:p>
          <a:p>
            <a:r>
              <a:rPr lang="en-GB" dirty="0"/>
              <a:t>AER causes the underlying mesenchyme not to differentiate but instead to keep growing and lengthening. Meanwhile, the part of the limb that is proximal and is now farther from the AER is now not influenced by it and begins to differentiate into the limb proper.</a:t>
            </a:r>
          </a:p>
          <a:p>
            <a:r>
              <a:rPr lang="en-GB" dirty="0"/>
              <a:t>The upper limbs lie at the level of C3-T2 spinal segments while the lower limbs are at L2-S2.</a:t>
            </a:r>
          </a:p>
          <a:p>
            <a:endParaRPr lang="en-GB" dirty="0"/>
          </a:p>
        </p:txBody>
      </p:sp>
    </p:spTree>
    <p:extLst>
      <p:ext uri="{BB962C8B-B14F-4D97-AF65-F5344CB8AC3E}">
        <p14:creationId xmlns:p14="http://schemas.microsoft.com/office/powerpoint/2010/main" val="1420027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2268</TotalTime>
  <Words>1552</Words>
  <Application>Microsoft Office PowerPoint</Application>
  <PresentationFormat>Widescreen</PresentationFormat>
  <Paragraphs>80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DEVELOPMENT OF THE SKELETON</vt:lpstr>
      <vt:lpstr>PowerPoint Presentation</vt:lpstr>
      <vt:lpstr>PowerPoint Presentation</vt:lpstr>
      <vt:lpstr>PowerPoint Presentation</vt:lpstr>
      <vt:lpstr>The cranium</vt:lpstr>
      <vt:lpstr>PowerPoint Presentation</vt:lpstr>
      <vt:lpstr>PowerPoint Presentation</vt:lpstr>
      <vt:lpstr>PowerPoint Presentation</vt:lpstr>
      <vt:lpstr>The limbs</vt:lpstr>
      <vt:lpstr>PowerPoint Presentation</vt:lpstr>
      <vt:lpstr>PowerPoint Presentation</vt:lpstr>
      <vt:lpstr>PowerPoint Presentation</vt:lpstr>
      <vt:lpstr>Joint formation</vt:lpstr>
      <vt:lpstr>Bone formation/ossification</vt:lpstr>
      <vt:lpstr>PowerPoint Presentation</vt:lpstr>
      <vt:lpstr>PowerPoint Presentation</vt:lpstr>
      <vt:lpstr>PowerPoint Presentation</vt:lpstr>
      <vt:lpstr>PowerPoint Presentation</vt:lpstr>
      <vt:lpstr>PowerPoint Presentation</vt:lpstr>
      <vt:lpstr>PowerPoint Presentation</vt:lpstr>
      <vt:lpstr>The vertebral column</vt:lpstr>
      <vt:lpstr>PowerPoint Presentation</vt:lpstr>
      <vt:lpstr>The ribs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THE SKELETON</dc:title>
  <dc:creator>my lap</dc:creator>
  <cp:lastModifiedBy>admin</cp:lastModifiedBy>
  <cp:revision>34</cp:revision>
  <dcterms:created xsi:type="dcterms:W3CDTF">2019-01-15T09:42:44Z</dcterms:created>
  <dcterms:modified xsi:type="dcterms:W3CDTF">2022-03-16T07:25:35Z</dcterms:modified>
</cp:coreProperties>
</file>