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5" r:id="rId5"/>
    <p:sldId id="276" r:id="rId6"/>
    <p:sldId id="278" r:id="rId7"/>
    <p:sldId id="279" r:id="rId8"/>
    <p:sldId id="280" r:id="rId9"/>
    <p:sldId id="281" r:id="rId10"/>
    <p:sldId id="287" r:id="rId11"/>
    <p:sldId id="293" r:id="rId12"/>
    <p:sldId id="288" r:id="rId13"/>
    <p:sldId id="289" r:id="rId14"/>
    <p:sldId id="294" r:id="rId15"/>
    <p:sldId id="290" r:id="rId16"/>
    <p:sldId id="291" r:id="rId17"/>
    <p:sldId id="295" r:id="rId18"/>
    <p:sldId id="285" r:id="rId19"/>
    <p:sldId id="296" r:id="rId20"/>
    <p:sldId id="297" r:id="rId21"/>
    <p:sldId id="298" r:id="rId22"/>
    <p:sldId id="299" r:id="rId23"/>
    <p:sldId id="301" r:id="rId24"/>
    <p:sldId id="302" r:id="rId25"/>
    <p:sldId id="303" r:id="rId26"/>
    <p:sldId id="30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ACE2B-F5CD-7F7A-CAEF-E1BAE54CAB5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DABBFA2-0BF8-BB5D-9961-EA98562B62C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41EE49-1F83-3704-BA58-D757AAAB868C}"/>
              </a:ext>
            </a:extLst>
          </p:cNvPr>
          <p:cNvSpPr>
            <a:spLocks noGrp="1"/>
          </p:cNvSpPr>
          <p:nvPr>
            <p:ph type="dt" sz="half" idx="10"/>
          </p:nvPr>
        </p:nvSpPr>
        <p:spPr/>
        <p:txBody>
          <a:bodyPr/>
          <a:lstStyle/>
          <a:p>
            <a:fld id="{776CA0FE-15CE-41C7-A894-8D7AD969A14A}" type="datetimeFigureOut">
              <a:rPr lang="en-US" smtClean="0"/>
              <a:t>2/20/2023</a:t>
            </a:fld>
            <a:endParaRPr lang="en-US"/>
          </a:p>
        </p:txBody>
      </p:sp>
      <p:sp>
        <p:nvSpPr>
          <p:cNvPr id="5" name="Footer Placeholder 4">
            <a:extLst>
              <a:ext uri="{FF2B5EF4-FFF2-40B4-BE49-F238E27FC236}">
                <a16:creationId xmlns:a16="http://schemas.microsoft.com/office/drawing/2014/main" id="{80AC489D-D5A4-69ED-1448-E2B9F3FE10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C5B7BE-EFAD-CEAD-0612-FF55578A4BB8}"/>
              </a:ext>
            </a:extLst>
          </p:cNvPr>
          <p:cNvSpPr>
            <a:spLocks noGrp="1"/>
          </p:cNvSpPr>
          <p:nvPr>
            <p:ph type="sldNum" sz="quarter" idx="12"/>
          </p:nvPr>
        </p:nvSpPr>
        <p:spPr/>
        <p:txBody>
          <a:bodyPr/>
          <a:lstStyle/>
          <a:p>
            <a:fld id="{30E41F66-3DC5-471C-B8D5-6323E79B56E2}" type="slidenum">
              <a:rPr lang="en-US" smtClean="0"/>
              <a:t>‹#›</a:t>
            </a:fld>
            <a:endParaRPr lang="en-US"/>
          </a:p>
        </p:txBody>
      </p:sp>
    </p:spTree>
    <p:extLst>
      <p:ext uri="{BB962C8B-B14F-4D97-AF65-F5344CB8AC3E}">
        <p14:creationId xmlns:p14="http://schemas.microsoft.com/office/powerpoint/2010/main" val="2478506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DBEC-F285-62A0-13D4-0D9AF86624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D46726-77A1-468A-5D17-83E662DDFC1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B6EAB7-5310-C7BB-9F6D-2212F523DB86}"/>
              </a:ext>
            </a:extLst>
          </p:cNvPr>
          <p:cNvSpPr>
            <a:spLocks noGrp="1"/>
          </p:cNvSpPr>
          <p:nvPr>
            <p:ph type="dt" sz="half" idx="10"/>
          </p:nvPr>
        </p:nvSpPr>
        <p:spPr/>
        <p:txBody>
          <a:bodyPr/>
          <a:lstStyle/>
          <a:p>
            <a:fld id="{776CA0FE-15CE-41C7-A894-8D7AD969A14A}" type="datetimeFigureOut">
              <a:rPr lang="en-US" smtClean="0"/>
              <a:t>2/20/2023</a:t>
            </a:fld>
            <a:endParaRPr lang="en-US"/>
          </a:p>
        </p:txBody>
      </p:sp>
      <p:sp>
        <p:nvSpPr>
          <p:cNvPr id="5" name="Footer Placeholder 4">
            <a:extLst>
              <a:ext uri="{FF2B5EF4-FFF2-40B4-BE49-F238E27FC236}">
                <a16:creationId xmlns:a16="http://schemas.microsoft.com/office/drawing/2014/main" id="{B940B604-F037-715A-6B6F-1A844BB0CF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757892-A4BA-C55E-0C17-8BF76D5827DB}"/>
              </a:ext>
            </a:extLst>
          </p:cNvPr>
          <p:cNvSpPr>
            <a:spLocks noGrp="1"/>
          </p:cNvSpPr>
          <p:nvPr>
            <p:ph type="sldNum" sz="quarter" idx="12"/>
          </p:nvPr>
        </p:nvSpPr>
        <p:spPr/>
        <p:txBody>
          <a:bodyPr/>
          <a:lstStyle/>
          <a:p>
            <a:fld id="{30E41F66-3DC5-471C-B8D5-6323E79B56E2}" type="slidenum">
              <a:rPr lang="en-US" smtClean="0"/>
              <a:t>‹#›</a:t>
            </a:fld>
            <a:endParaRPr lang="en-US"/>
          </a:p>
        </p:txBody>
      </p:sp>
    </p:spTree>
    <p:extLst>
      <p:ext uri="{BB962C8B-B14F-4D97-AF65-F5344CB8AC3E}">
        <p14:creationId xmlns:p14="http://schemas.microsoft.com/office/powerpoint/2010/main" val="7770657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8FCD7C-76BB-619E-91A9-884FD56956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4ED64E-6546-3EEA-7BA5-9AA164999E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32348-42D6-9E1D-C3B0-5E63CC8F8082}"/>
              </a:ext>
            </a:extLst>
          </p:cNvPr>
          <p:cNvSpPr>
            <a:spLocks noGrp="1"/>
          </p:cNvSpPr>
          <p:nvPr>
            <p:ph type="dt" sz="half" idx="10"/>
          </p:nvPr>
        </p:nvSpPr>
        <p:spPr/>
        <p:txBody>
          <a:bodyPr/>
          <a:lstStyle/>
          <a:p>
            <a:fld id="{776CA0FE-15CE-41C7-A894-8D7AD969A14A}" type="datetimeFigureOut">
              <a:rPr lang="en-US" smtClean="0"/>
              <a:t>2/20/2023</a:t>
            </a:fld>
            <a:endParaRPr lang="en-US"/>
          </a:p>
        </p:txBody>
      </p:sp>
      <p:sp>
        <p:nvSpPr>
          <p:cNvPr id="5" name="Footer Placeholder 4">
            <a:extLst>
              <a:ext uri="{FF2B5EF4-FFF2-40B4-BE49-F238E27FC236}">
                <a16:creationId xmlns:a16="http://schemas.microsoft.com/office/drawing/2014/main" id="{1F06EFCF-D9EE-D0CD-90FA-2AA75B4019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EDD7BA-34BB-5AE1-F696-ACB958364E3F}"/>
              </a:ext>
            </a:extLst>
          </p:cNvPr>
          <p:cNvSpPr>
            <a:spLocks noGrp="1"/>
          </p:cNvSpPr>
          <p:nvPr>
            <p:ph type="sldNum" sz="quarter" idx="12"/>
          </p:nvPr>
        </p:nvSpPr>
        <p:spPr/>
        <p:txBody>
          <a:bodyPr/>
          <a:lstStyle/>
          <a:p>
            <a:fld id="{30E41F66-3DC5-471C-B8D5-6323E79B56E2}" type="slidenum">
              <a:rPr lang="en-US" smtClean="0"/>
              <a:t>‹#›</a:t>
            </a:fld>
            <a:endParaRPr lang="en-US"/>
          </a:p>
        </p:txBody>
      </p:sp>
    </p:spTree>
    <p:extLst>
      <p:ext uri="{BB962C8B-B14F-4D97-AF65-F5344CB8AC3E}">
        <p14:creationId xmlns:p14="http://schemas.microsoft.com/office/powerpoint/2010/main" val="2633255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56CDA-F4B7-C1FA-F171-E18B3D675C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CB0767-2C18-3880-0DD5-5310D1D7A9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244DB9-A174-FE48-61D0-1CED4237F70F}"/>
              </a:ext>
            </a:extLst>
          </p:cNvPr>
          <p:cNvSpPr>
            <a:spLocks noGrp="1"/>
          </p:cNvSpPr>
          <p:nvPr>
            <p:ph type="dt" sz="half" idx="10"/>
          </p:nvPr>
        </p:nvSpPr>
        <p:spPr/>
        <p:txBody>
          <a:bodyPr/>
          <a:lstStyle/>
          <a:p>
            <a:fld id="{776CA0FE-15CE-41C7-A894-8D7AD969A14A}" type="datetimeFigureOut">
              <a:rPr lang="en-US" smtClean="0"/>
              <a:t>2/20/2023</a:t>
            </a:fld>
            <a:endParaRPr lang="en-US"/>
          </a:p>
        </p:txBody>
      </p:sp>
      <p:sp>
        <p:nvSpPr>
          <p:cNvPr id="5" name="Footer Placeholder 4">
            <a:extLst>
              <a:ext uri="{FF2B5EF4-FFF2-40B4-BE49-F238E27FC236}">
                <a16:creationId xmlns:a16="http://schemas.microsoft.com/office/drawing/2014/main" id="{FAED46C6-94D7-5EFC-75FB-34064655DE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D94C8E-BAD5-62F3-72B6-52E6DCB53B28}"/>
              </a:ext>
            </a:extLst>
          </p:cNvPr>
          <p:cNvSpPr>
            <a:spLocks noGrp="1"/>
          </p:cNvSpPr>
          <p:nvPr>
            <p:ph type="sldNum" sz="quarter" idx="12"/>
          </p:nvPr>
        </p:nvSpPr>
        <p:spPr/>
        <p:txBody>
          <a:bodyPr/>
          <a:lstStyle/>
          <a:p>
            <a:fld id="{30E41F66-3DC5-471C-B8D5-6323E79B56E2}" type="slidenum">
              <a:rPr lang="en-US" smtClean="0"/>
              <a:t>‹#›</a:t>
            </a:fld>
            <a:endParaRPr lang="en-US"/>
          </a:p>
        </p:txBody>
      </p:sp>
    </p:spTree>
    <p:extLst>
      <p:ext uri="{BB962C8B-B14F-4D97-AF65-F5344CB8AC3E}">
        <p14:creationId xmlns:p14="http://schemas.microsoft.com/office/powerpoint/2010/main" val="4223314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83F7B-03DC-2F52-7311-00ABA6F80E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872A71-F468-8DF8-70F6-D9DAAF6167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BE95E3-450B-B13C-29E5-24AF4F26A2DC}"/>
              </a:ext>
            </a:extLst>
          </p:cNvPr>
          <p:cNvSpPr>
            <a:spLocks noGrp="1"/>
          </p:cNvSpPr>
          <p:nvPr>
            <p:ph type="dt" sz="half" idx="10"/>
          </p:nvPr>
        </p:nvSpPr>
        <p:spPr/>
        <p:txBody>
          <a:bodyPr/>
          <a:lstStyle/>
          <a:p>
            <a:fld id="{776CA0FE-15CE-41C7-A894-8D7AD969A14A}" type="datetimeFigureOut">
              <a:rPr lang="en-US" smtClean="0"/>
              <a:t>2/20/2023</a:t>
            </a:fld>
            <a:endParaRPr lang="en-US"/>
          </a:p>
        </p:txBody>
      </p:sp>
      <p:sp>
        <p:nvSpPr>
          <p:cNvPr id="5" name="Footer Placeholder 4">
            <a:extLst>
              <a:ext uri="{FF2B5EF4-FFF2-40B4-BE49-F238E27FC236}">
                <a16:creationId xmlns:a16="http://schemas.microsoft.com/office/drawing/2014/main" id="{28EE4FB6-04A0-AF3E-7DEE-132FDEF49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9FC0C-E52E-DA9D-0D28-A1DB8AC36A70}"/>
              </a:ext>
            </a:extLst>
          </p:cNvPr>
          <p:cNvSpPr>
            <a:spLocks noGrp="1"/>
          </p:cNvSpPr>
          <p:nvPr>
            <p:ph type="sldNum" sz="quarter" idx="12"/>
          </p:nvPr>
        </p:nvSpPr>
        <p:spPr/>
        <p:txBody>
          <a:bodyPr/>
          <a:lstStyle/>
          <a:p>
            <a:fld id="{30E41F66-3DC5-471C-B8D5-6323E79B56E2}" type="slidenum">
              <a:rPr lang="en-US" smtClean="0"/>
              <a:t>‹#›</a:t>
            </a:fld>
            <a:endParaRPr lang="en-US"/>
          </a:p>
        </p:txBody>
      </p:sp>
    </p:spTree>
    <p:extLst>
      <p:ext uri="{BB962C8B-B14F-4D97-AF65-F5344CB8AC3E}">
        <p14:creationId xmlns:p14="http://schemas.microsoft.com/office/powerpoint/2010/main" val="1291873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42340-F5E5-21EF-D2F0-1E9E4DE9D9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48A347-875A-F990-3284-67A9FEFED6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61BE24-B55B-5750-347B-528A34A5F8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06A213E-4040-5C0F-A792-D424E6E6990E}"/>
              </a:ext>
            </a:extLst>
          </p:cNvPr>
          <p:cNvSpPr>
            <a:spLocks noGrp="1"/>
          </p:cNvSpPr>
          <p:nvPr>
            <p:ph type="dt" sz="half" idx="10"/>
          </p:nvPr>
        </p:nvSpPr>
        <p:spPr/>
        <p:txBody>
          <a:bodyPr/>
          <a:lstStyle/>
          <a:p>
            <a:fld id="{776CA0FE-15CE-41C7-A894-8D7AD969A14A}" type="datetimeFigureOut">
              <a:rPr lang="en-US" smtClean="0"/>
              <a:t>2/20/2023</a:t>
            </a:fld>
            <a:endParaRPr lang="en-US"/>
          </a:p>
        </p:txBody>
      </p:sp>
      <p:sp>
        <p:nvSpPr>
          <p:cNvPr id="6" name="Footer Placeholder 5">
            <a:extLst>
              <a:ext uri="{FF2B5EF4-FFF2-40B4-BE49-F238E27FC236}">
                <a16:creationId xmlns:a16="http://schemas.microsoft.com/office/drawing/2014/main" id="{0B15E2EF-F77B-6DE5-B79F-999AFCEE3F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D405D6-9AAE-D354-4908-D4A67AF9F6A7}"/>
              </a:ext>
            </a:extLst>
          </p:cNvPr>
          <p:cNvSpPr>
            <a:spLocks noGrp="1"/>
          </p:cNvSpPr>
          <p:nvPr>
            <p:ph type="sldNum" sz="quarter" idx="12"/>
          </p:nvPr>
        </p:nvSpPr>
        <p:spPr/>
        <p:txBody>
          <a:bodyPr/>
          <a:lstStyle/>
          <a:p>
            <a:fld id="{30E41F66-3DC5-471C-B8D5-6323E79B56E2}" type="slidenum">
              <a:rPr lang="en-US" smtClean="0"/>
              <a:t>‹#›</a:t>
            </a:fld>
            <a:endParaRPr lang="en-US"/>
          </a:p>
        </p:txBody>
      </p:sp>
    </p:spTree>
    <p:extLst>
      <p:ext uri="{BB962C8B-B14F-4D97-AF65-F5344CB8AC3E}">
        <p14:creationId xmlns:p14="http://schemas.microsoft.com/office/powerpoint/2010/main" val="486151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4BC42-F9F0-67A4-AA8B-04B2CD7EC4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2D276C-82E1-67FE-3CD9-34BCBBCD85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26A890-96AB-2B5C-1AE7-E0E54D1A27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C016C4-C043-5824-0E9E-FE3052A03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7A08FE2-F987-184B-F093-8D8EC899F2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52498A-E2DC-B6F7-1DDC-D8D30250597A}"/>
              </a:ext>
            </a:extLst>
          </p:cNvPr>
          <p:cNvSpPr>
            <a:spLocks noGrp="1"/>
          </p:cNvSpPr>
          <p:nvPr>
            <p:ph type="dt" sz="half" idx="10"/>
          </p:nvPr>
        </p:nvSpPr>
        <p:spPr/>
        <p:txBody>
          <a:bodyPr/>
          <a:lstStyle/>
          <a:p>
            <a:fld id="{776CA0FE-15CE-41C7-A894-8D7AD969A14A}" type="datetimeFigureOut">
              <a:rPr lang="en-US" smtClean="0"/>
              <a:t>2/20/2023</a:t>
            </a:fld>
            <a:endParaRPr lang="en-US"/>
          </a:p>
        </p:txBody>
      </p:sp>
      <p:sp>
        <p:nvSpPr>
          <p:cNvPr id="8" name="Footer Placeholder 7">
            <a:extLst>
              <a:ext uri="{FF2B5EF4-FFF2-40B4-BE49-F238E27FC236}">
                <a16:creationId xmlns:a16="http://schemas.microsoft.com/office/drawing/2014/main" id="{5663F584-C54E-AB44-DAE2-8B9487A1E7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2270D3-7AD0-02F7-A384-9835E30F87F6}"/>
              </a:ext>
            </a:extLst>
          </p:cNvPr>
          <p:cNvSpPr>
            <a:spLocks noGrp="1"/>
          </p:cNvSpPr>
          <p:nvPr>
            <p:ph type="sldNum" sz="quarter" idx="12"/>
          </p:nvPr>
        </p:nvSpPr>
        <p:spPr/>
        <p:txBody>
          <a:bodyPr/>
          <a:lstStyle/>
          <a:p>
            <a:fld id="{30E41F66-3DC5-471C-B8D5-6323E79B56E2}" type="slidenum">
              <a:rPr lang="en-US" smtClean="0"/>
              <a:t>‹#›</a:t>
            </a:fld>
            <a:endParaRPr lang="en-US"/>
          </a:p>
        </p:txBody>
      </p:sp>
    </p:spTree>
    <p:extLst>
      <p:ext uri="{BB962C8B-B14F-4D97-AF65-F5344CB8AC3E}">
        <p14:creationId xmlns:p14="http://schemas.microsoft.com/office/powerpoint/2010/main" val="1062613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B4EA-6B49-0472-EDD6-A2F65AADDA0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C67BF3-CC63-34E4-06C9-ED123D05D575}"/>
              </a:ext>
            </a:extLst>
          </p:cNvPr>
          <p:cNvSpPr>
            <a:spLocks noGrp="1"/>
          </p:cNvSpPr>
          <p:nvPr>
            <p:ph type="dt" sz="half" idx="10"/>
          </p:nvPr>
        </p:nvSpPr>
        <p:spPr/>
        <p:txBody>
          <a:bodyPr/>
          <a:lstStyle/>
          <a:p>
            <a:fld id="{776CA0FE-15CE-41C7-A894-8D7AD969A14A}" type="datetimeFigureOut">
              <a:rPr lang="en-US" smtClean="0"/>
              <a:t>2/20/2023</a:t>
            </a:fld>
            <a:endParaRPr lang="en-US"/>
          </a:p>
        </p:txBody>
      </p:sp>
      <p:sp>
        <p:nvSpPr>
          <p:cNvPr id="4" name="Footer Placeholder 3">
            <a:extLst>
              <a:ext uri="{FF2B5EF4-FFF2-40B4-BE49-F238E27FC236}">
                <a16:creationId xmlns:a16="http://schemas.microsoft.com/office/drawing/2014/main" id="{A09A6A6D-5484-A4A4-A567-9066F05D27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E8A84B-AAC7-CC6C-522A-387B4D74A48C}"/>
              </a:ext>
            </a:extLst>
          </p:cNvPr>
          <p:cNvSpPr>
            <a:spLocks noGrp="1"/>
          </p:cNvSpPr>
          <p:nvPr>
            <p:ph type="sldNum" sz="quarter" idx="12"/>
          </p:nvPr>
        </p:nvSpPr>
        <p:spPr/>
        <p:txBody>
          <a:bodyPr/>
          <a:lstStyle/>
          <a:p>
            <a:fld id="{30E41F66-3DC5-471C-B8D5-6323E79B56E2}" type="slidenum">
              <a:rPr lang="en-US" smtClean="0"/>
              <a:t>‹#›</a:t>
            </a:fld>
            <a:endParaRPr lang="en-US"/>
          </a:p>
        </p:txBody>
      </p:sp>
    </p:spTree>
    <p:extLst>
      <p:ext uri="{BB962C8B-B14F-4D97-AF65-F5344CB8AC3E}">
        <p14:creationId xmlns:p14="http://schemas.microsoft.com/office/powerpoint/2010/main" val="19577219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F0A574-9B6A-26FE-A22E-FEEEDAB4DCAF}"/>
              </a:ext>
            </a:extLst>
          </p:cNvPr>
          <p:cNvSpPr>
            <a:spLocks noGrp="1"/>
          </p:cNvSpPr>
          <p:nvPr>
            <p:ph type="dt" sz="half" idx="10"/>
          </p:nvPr>
        </p:nvSpPr>
        <p:spPr/>
        <p:txBody>
          <a:bodyPr/>
          <a:lstStyle/>
          <a:p>
            <a:fld id="{776CA0FE-15CE-41C7-A894-8D7AD969A14A}" type="datetimeFigureOut">
              <a:rPr lang="en-US" smtClean="0"/>
              <a:t>2/20/2023</a:t>
            </a:fld>
            <a:endParaRPr lang="en-US"/>
          </a:p>
        </p:txBody>
      </p:sp>
      <p:sp>
        <p:nvSpPr>
          <p:cNvPr id="3" name="Footer Placeholder 2">
            <a:extLst>
              <a:ext uri="{FF2B5EF4-FFF2-40B4-BE49-F238E27FC236}">
                <a16:creationId xmlns:a16="http://schemas.microsoft.com/office/drawing/2014/main" id="{EAE29860-3B18-93DC-73E1-AF58EB8E07B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CF81B70-ED73-1717-C1A4-0A807DF2DF50}"/>
              </a:ext>
            </a:extLst>
          </p:cNvPr>
          <p:cNvSpPr>
            <a:spLocks noGrp="1"/>
          </p:cNvSpPr>
          <p:nvPr>
            <p:ph type="sldNum" sz="quarter" idx="12"/>
          </p:nvPr>
        </p:nvSpPr>
        <p:spPr/>
        <p:txBody>
          <a:bodyPr/>
          <a:lstStyle/>
          <a:p>
            <a:fld id="{30E41F66-3DC5-471C-B8D5-6323E79B56E2}" type="slidenum">
              <a:rPr lang="en-US" smtClean="0"/>
              <a:t>‹#›</a:t>
            </a:fld>
            <a:endParaRPr lang="en-US"/>
          </a:p>
        </p:txBody>
      </p:sp>
    </p:spTree>
    <p:extLst>
      <p:ext uri="{BB962C8B-B14F-4D97-AF65-F5344CB8AC3E}">
        <p14:creationId xmlns:p14="http://schemas.microsoft.com/office/powerpoint/2010/main" val="3459026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D358E-5E37-F7BA-A76D-728F259146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0C7D7B-8A9F-3168-B028-16F7ACAC9ED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4FF122-2BC4-80B3-9C29-ED6909E4F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53E6F3-7919-EBCD-FCDC-A2C7CAEA7C5E}"/>
              </a:ext>
            </a:extLst>
          </p:cNvPr>
          <p:cNvSpPr>
            <a:spLocks noGrp="1"/>
          </p:cNvSpPr>
          <p:nvPr>
            <p:ph type="dt" sz="half" idx="10"/>
          </p:nvPr>
        </p:nvSpPr>
        <p:spPr/>
        <p:txBody>
          <a:bodyPr/>
          <a:lstStyle/>
          <a:p>
            <a:fld id="{776CA0FE-15CE-41C7-A894-8D7AD969A14A}" type="datetimeFigureOut">
              <a:rPr lang="en-US" smtClean="0"/>
              <a:t>2/20/2023</a:t>
            </a:fld>
            <a:endParaRPr lang="en-US"/>
          </a:p>
        </p:txBody>
      </p:sp>
      <p:sp>
        <p:nvSpPr>
          <p:cNvPr id="6" name="Footer Placeholder 5">
            <a:extLst>
              <a:ext uri="{FF2B5EF4-FFF2-40B4-BE49-F238E27FC236}">
                <a16:creationId xmlns:a16="http://schemas.microsoft.com/office/drawing/2014/main" id="{AADC98EB-E627-1150-6E93-9211898476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E5B430-D16F-ABA0-BD04-63D5C1B5B43F}"/>
              </a:ext>
            </a:extLst>
          </p:cNvPr>
          <p:cNvSpPr>
            <a:spLocks noGrp="1"/>
          </p:cNvSpPr>
          <p:nvPr>
            <p:ph type="sldNum" sz="quarter" idx="12"/>
          </p:nvPr>
        </p:nvSpPr>
        <p:spPr/>
        <p:txBody>
          <a:bodyPr/>
          <a:lstStyle/>
          <a:p>
            <a:fld id="{30E41F66-3DC5-471C-B8D5-6323E79B56E2}" type="slidenum">
              <a:rPr lang="en-US" smtClean="0"/>
              <a:t>‹#›</a:t>
            </a:fld>
            <a:endParaRPr lang="en-US"/>
          </a:p>
        </p:txBody>
      </p:sp>
    </p:spTree>
    <p:extLst>
      <p:ext uri="{BB962C8B-B14F-4D97-AF65-F5344CB8AC3E}">
        <p14:creationId xmlns:p14="http://schemas.microsoft.com/office/powerpoint/2010/main" val="3012975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22CEB-3F89-8BF5-F3CC-7A05F6A70C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D9DDBA-203C-4082-5D77-4FB7A4AEC2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24616D-D5A3-7FAA-E4AB-5EE2BBF464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B6F231-6713-9F58-EBEC-7DCAE029E05E}"/>
              </a:ext>
            </a:extLst>
          </p:cNvPr>
          <p:cNvSpPr>
            <a:spLocks noGrp="1"/>
          </p:cNvSpPr>
          <p:nvPr>
            <p:ph type="dt" sz="half" idx="10"/>
          </p:nvPr>
        </p:nvSpPr>
        <p:spPr/>
        <p:txBody>
          <a:bodyPr/>
          <a:lstStyle/>
          <a:p>
            <a:fld id="{776CA0FE-15CE-41C7-A894-8D7AD969A14A}" type="datetimeFigureOut">
              <a:rPr lang="en-US" smtClean="0"/>
              <a:t>2/20/2023</a:t>
            </a:fld>
            <a:endParaRPr lang="en-US"/>
          </a:p>
        </p:txBody>
      </p:sp>
      <p:sp>
        <p:nvSpPr>
          <p:cNvPr id="6" name="Footer Placeholder 5">
            <a:extLst>
              <a:ext uri="{FF2B5EF4-FFF2-40B4-BE49-F238E27FC236}">
                <a16:creationId xmlns:a16="http://schemas.microsoft.com/office/drawing/2014/main" id="{33D030D4-600D-D7D8-1A30-9ECEFD89D8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DA481-37A0-6E33-44B2-1B88DA223BF1}"/>
              </a:ext>
            </a:extLst>
          </p:cNvPr>
          <p:cNvSpPr>
            <a:spLocks noGrp="1"/>
          </p:cNvSpPr>
          <p:nvPr>
            <p:ph type="sldNum" sz="quarter" idx="12"/>
          </p:nvPr>
        </p:nvSpPr>
        <p:spPr/>
        <p:txBody>
          <a:bodyPr/>
          <a:lstStyle/>
          <a:p>
            <a:fld id="{30E41F66-3DC5-471C-B8D5-6323E79B56E2}" type="slidenum">
              <a:rPr lang="en-US" smtClean="0"/>
              <a:t>‹#›</a:t>
            </a:fld>
            <a:endParaRPr lang="en-US"/>
          </a:p>
        </p:txBody>
      </p:sp>
    </p:spTree>
    <p:extLst>
      <p:ext uri="{BB962C8B-B14F-4D97-AF65-F5344CB8AC3E}">
        <p14:creationId xmlns:p14="http://schemas.microsoft.com/office/powerpoint/2010/main" val="2126910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5DBB4B-49E5-0659-54C6-669B46EF09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46B4F72-EE90-3CE5-E80F-28F9F6D099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FD69C8-B31F-B50C-5A02-571980194B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CA0FE-15CE-41C7-A894-8D7AD969A14A}" type="datetimeFigureOut">
              <a:rPr lang="en-US" smtClean="0"/>
              <a:t>2/20/2023</a:t>
            </a:fld>
            <a:endParaRPr lang="en-US"/>
          </a:p>
        </p:txBody>
      </p:sp>
      <p:sp>
        <p:nvSpPr>
          <p:cNvPr id="5" name="Footer Placeholder 4">
            <a:extLst>
              <a:ext uri="{FF2B5EF4-FFF2-40B4-BE49-F238E27FC236}">
                <a16:creationId xmlns:a16="http://schemas.microsoft.com/office/drawing/2014/main" id="{9FDACA12-56A3-1EF3-7B5C-6E8A336C58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34AE860-7174-3EBB-DB7F-0E2ECDB7A3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E41F66-3DC5-471C-B8D5-6323E79B56E2}" type="slidenum">
              <a:rPr lang="en-US" smtClean="0"/>
              <a:t>‹#›</a:t>
            </a:fld>
            <a:endParaRPr lang="en-US"/>
          </a:p>
        </p:txBody>
      </p:sp>
    </p:spTree>
    <p:extLst>
      <p:ext uri="{BB962C8B-B14F-4D97-AF65-F5344CB8AC3E}">
        <p14:creationId xmlns:p14="http://schemas.microsoft.com/office/powerpoint/2010/main" val="4049378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756D7-CEF9-9DF4-0B95-A9D2693BF7BE}"/>
              </a:ext>
            </a:extLst>
          </p:cNvPr>
          <p:cNvSpPr>
            <a:spLocks noGrp="1"/>
          </p:cNvSpPr>
          <p:nvPr>
            <p:ph type="ctrTitle"/>
          </p:nvPr>
        </p:nvSpPr>
        <p:spPr/>
        <p:txBody>
          <a:bodyPr/>
          <a:lstStyle/>
          <a:p>
            <a:r>
              <a:rPr lang="en-US" dirty="0"/>
              <a:t>EMBRYOLOGY OF THE AXIAL SKELETON</a:t>
            </a:r>
          </a:p>
        </p:txBody>
      </p:sp>
      <p:sp>
        <p:nvSpPr>
          <p:cNvPr id="3" name="Subtitle 2">
            <a:extLst>
              <a:ext uri="{FF2B5EF4-FFF2-40B4-BE49-F238E27FC236}">
                <a16:creationId xmlns:a16="http://schemas.microsoft.com/office/drawing/2014/main" id="{2740DDAC-419F-6887-C298-BC40A37E246B}"/>
              </a:ext>
            </a:extLst>
          </p:cNvPr>
          <p:cNvSpPr>
            <a:spLocks noGrp="1"/>
          </p:cNvSpPr>
          <p:nvPr>
            <p:ph type="subTitle" idx="1"/>
          </p:nvPr>
        </p:nvSpPr>
        <p:spPr/>
        <p:txBody>
          <a:bodyPr/>
          <a:lstStyle/>
          <a:p>
            <a:r>
              <a:rPr lang="en-US" dirty="0"/>
              <a:t>J.G Njoroge</a:t>
            </a:r>
          </a:p>
          <a:p>
            <a:r>
              <a:rPr lang="en-US" dirty="0"/>
              <a:t>Bsc Anat </a:t>
            </a:r>
          </a:p>
        </p:txBody>
      </p:sp>
    </p:spTree>
    <p:extLst>
      <p:ext uri="{BB962C8B-B14F-4D97-AF65-F5344CB8AC3E}">
        <p14:creationId xmlns:p14="http://schemas.microsoft.com/office/powerpoint/2010/main" val="4626591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04C2A-C9B1-1F8D-507B-19DFD9A8F1D7}"/>
              </a:ext>
            </a:extLst>
          </p:cNvPr>
          <p:cNvSpPr>
            <a:spLocks noGrp="1"/>
          </p:cNvSpPr>
          <p:nvPr>
            <p:ph type="title"/>
          </p:nvPr>
        </p:nvSpPr>
        <p:spPr/>
        <p:txBody>
          <a:bodyPr/>
          <a:lstStyle/>
          <a:p>
            <a:r>
              <a:rPr lang="en-US" dirty="0"/>
              <a:t>DEVELOPMENT OF THE VERTEBRAL COLUMN</a:t>
            </a:r>
          </a:p>
        </p:txBody>
      </p:sp>
      <p:sp>
        <p:nvSpPr>
          <p:cNvPr id="3" name="Content Placeholder 2">
            <a:extLst>
              <a:ext uri="{FF2B5EF4-FFF2-40B4-BE49-F238E27FC236}">
                <a16:creationId xmlns:a16="http://schemas.microsoft.com/office/drawing/2014/main" id="{9CE91D60-C17B-2950-4C29-C29D38A741B2}"/>
              </a:ext>
            </a:extLst>
          </p:cNvPr>
          <p:cNvSpPr>
            <a:spLocks noGrp="1"/>
          </p:cNvSpPr>
          <p:nvPr>
            <p:ph idx="1"/>
          </p:nvPr>
        </p:nvSpPr>
        <p:spPr>
          <a:xfrm>
            <a:off x="838200" y="1365161"/>
            <a:ext cx="10515600" cy="4811802"/>
          </a:xfrm>
        </p:spPr>
        <p:txBody>
          <a:bodyPr>
            <a:normAutofit/>
          </a:bodyPr>
          <a:lstStyle/>
          <a:p>
            <a:pPr algn="l"/>
            <a:r>
              <a:rPr lang="en-US" sz="2400" b="0" i="0" u="none" strike="noStrike" baseline="0" dirty="0">
                <a:solidFill>
                  <a:srgbClr val="000000"/>
                </a:solidFill>
              </a:rPr>
              <a:t>Each </a:t>
            </a:r>
            <a:r>
              <a:rPr lang="en-US" sz="2400" b="1" i="0" u="none" strike="noStrike" baseline="0" dirty="0">
                <a:solidFill>
                  <a:srgbClr val="000000"/>
                </a:solidFill>
              </a:rPr>
              <a:t>sclerotome </a:t>
            </a:r>
            <a:r>
              <a:rPr lang="en-US" sz="2400" b="0" i="0" u="none" strike="noStrike" baseline="0" dirty="0">
                <a:solidFill>
                  <a:srgbClr val="000000"/>
                </a:solidFill>
              </a:rPr>
              <a:t>consists of loosely arranged cells cranially and densely packed cells caudally.</a:t>
            </a:r>
          </a:p>
          <a:p>
            <a:pPr algn="l"/>
            <a:r>
              <a:rPr lang="en-US" sz="2400" b="0" i="0" u="none" strike="noStrike" baseline="0" dirty="0">
                <a:solidFill>
                  <a:srgbClr val="000000"/>
                </a:solidFill>
              </a:rPr>
              <a:t>Some densely packed cells move cranially, opposite the center of the myotome, where they form the </a:t>
            </a:r>
            <a:r>
              <a:rPr lang="en-US" sz="2400" b="1" i="0" u="none" strike="noStrike" baseline="0" dirty="0">
                <a:solidFill>
                  <a:srgbClr val="000000"/>
                </a:solidFill>
              </a:rPr>
              <a:t>annulus fibrosus of intervertebral (IV) disc. </a:t>
            </a:r>
          </a:p>
          <a:p>
            <a:pPr algn="l"/>
            <a:r>
              <a:rPr lang="en-US" sz="2400" b="0" i="0" u="none" strike="noStrike" baseline="0" dirty="0">
                <a:solidFill>
                  <a:srgbClr val="000000"/>
                </a:solidFill>
              </a:rPr>
              <a:t>The remaining densely packed cells fuse with the loosely arranged cells of the immediately caudal sclerotome to form the mesenchymal </a:t>
            </a:r>
            <a:r>
              <a:rPr lang="en-US" sz="2400" b="1" i="0" u="none" strike="noStrike" baseline="0" dirty="0">
                <a:solidFill>
                  <a:srgbClr val="000000"/>
                </a:solidFill>
              </a:rPr>
              <a:t>centrum, </a:t>
            </a:r>
            <a:r>
              <a:rPr lang="en-US" sz="2400" b="0" i="0" u="none" strike="noStrike" baseline="0" dirty="0">
                <a:solidFill>
                  <a:srgbClr val="000000"/>
                </a:solidFill>
              </a:rPr>
              <a:t>the primordium of the body of a vertebra. </a:t>
            </a:r>
          </a:p>
          <a:p>
            <a:pPr algn="l"/>
            <a:r>
              <a:rPr lang="en-US" sz="2400" b="0" i="0" u="none" strike="noStrike" baseline="0" dirty="0"/>
              <a:t>Between</a:t>
            </a:r>
            <a:r>
              <a:rPr lang="en-US" sz="2400" dirty="0"/>
              <a:t> </a:t>
            </a:r>
            <a:r>
              <a:rPr lang="en-US" sz="2400" b="0" i="0" u="none" strike="noStrike" baseline="0" dirty="0"/>
              <a:t>the vertebrae, the </a:t>
            </a:r>
            <a:r>
              <a:rPr lang="en-US" sz="2400" b="1" i="0" u="none" strike="noStrike" baseline="0" dirty="0"/>
              <a:t>notochord </a:t>
            </a:r>
            <a:r>
              <a:rPr lang="en-US" sz="2400" b="0" i="0" u="none" strike="noStrike" baseline="0" dirty="0"/>
              <a:t>expands to form the gelatinous center of the IV disc—the </a:t>
            </a:r>
            <a:r>
              <a:rPr lang="en-US" sz="2400" b="1" i="0" u="none" strike="noStrike" baseline="0" dirty="0"/>
              <a:t>nucleus pulposus. </a:t>
            </a:r>
          </a:p>
          <a:p>
            <a:pPr algn="l"/>
            <a:r>
              <a:rPr lang="en-US" sz="2400" b="0" i="0" u="none" strike="noStrike" baseline="0" dirty="0">
                <a:solidFill>
                  <a:srgbClr val="000000"/>
                </a:solidFill>
              </a:rPr>
              <a:t>The mesenchymal cells, surrounding the neural tube, form the </a:t>
            </a:r>
            <a:r>
              <a:rPr lang="en-US" sz="2400" b="1" i="0" u="none" strike="noStrike" baseline="0" dirty="0">
                <a:solidFill>
                  <a:srgbClr val="000000"/>
                </a:solidFill>
              </a:rPr>
              <a:t>neural arch</a:t>
            </a:r>
            <a:r>
              <a:rPr lang="en-US" sz="2400" b="0" i="0" u="none" strike="noStrike" baseline="0" dirty="0">
                <a:solidFill>
                  <a:srgbClr val="000000"/>
                </a:solidFill>
              </a:rPr>
              <a:t>, that is, the </a:t>
            </a:r>
            <a:r>
              <a:rPr lang="en-US" sz="2400" b="1" i="0" u="none" strike="noStrike" baseline="0" dirty="0">
                <a:solidFill>
                  <a:srgbClr val="000000"/>
                </a:solidFill>
              </a:rPr>
              <a:t>primordium of vertebral arch. </a:t>
            </a:r>
            <a:r>
              <a:rPr lang="en-US" sz="2400" b="0" i="0" u="none" strike="noStrike" baseline="0" dirty="0">
                <a:solidFill>
                  <a:srgbClr val="000000"/>
                </a:solidFill>
              </a:rPr>
              <a:t>The mesenchymal cells in the body wall form </a:t>
            </a:r>
            <a:r>
              <a:rPr lang="en-US" sz="2400" b="1" i="0" u="none" strike="noStrike" baseline="0" dirty="0">
                <a:solidFill>
                  <a:srgbClr val="000000"/>
                </a:solidFill>
              </a:rPr>
              <a:t>costal processes</a:t>
            </a:r>
            <a:r>
              <a:rPr lang="en-US" sz="2400" b="0" i="0" u="none" strike="noStrike" baseline="0" dirty="0">
                <a:solidFill>
                  <a:srgbClr val="000000"/>
                </a:solidFill>
              </a:rPr>
              <a:t>, which form the ribs in the thoracic region.</a:t>
            </a:r>
          </a:p>
        </p:txBody>
      </p:sp>
    </p:spTree>
    <p:extLst>
      <p:ext uri="{BB962C8B-B14F-4D97-AF65-F5344CB8AC3E}">
        <p14:creationId xmlns:p14="http://schemas.microsoft.com/office/powerpoint/2010/main" val="2494610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84A03B2-E189-C8D3-D64C-B1ED909AC741}"/>
              </a:ext>
            </a:extLst>
          </p:cNvPr>
          <p:cNvPicPr>
            <a:picLocks noChangeAspect="1"/>
          </p:cNvPicPr>
          <p:nvPr/>
        </p:nvPicPr>
        <p:blipFill rotWithShape="1">
          <a:blip r:embed="rId2"/>
          <a:srcRect l="32007" t="17261" r="33345" b="51738"/>
          <a:stretch/>
        </p:blipFill>
        <p:spPr>
          <a:xfrm>
            <a:off x="785610" y="901520"/>
            <a:ext cx="9968247" cy="5331854"/>
          </a:xfrm>
          <a:prstGeom prst="rect">
            <a:avLst/>
          </a:prstGeom>
        </p:spPr>
      </p:pic>
    </p:spTree>
    <p:extLst>
      <p:ext uri="{BB962C8B-B14F-4D97-AF65-F5344CB8AC3E}">
        <p14:creationId xmlns:p14="http://schemas.microsoft.com/office/powerpoint/2010/main" val="21028561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13FC3-711D-5CEA-CD92-A9F968F69606}"/>
              </a:ext>
            </a:extLst>
          </p:cNvPr>
          <p:cNvSpPr>
            <a:spLocks noGrp="1"/>
          </p:cNvSpPr>
          <p:nvPr>
            <p:ph type="title"/>
          </p:nvPr>
        </p:nvSpPr>
        <p:spPr/>
        <p:txBody>
          <a:bodyPr/>
          <a:lstStyle/>
          <a:p>
            <a:r>
              <a:rPr lang="en-US" dirty="0"/>
              <a:t>VERTEBRAL COLUMN CONT.</a:t>
            </a:r>
          </a:p>
        </p:txBody>
      </p:sp>
      <p:sp>
        <p:nvSpPr>
          <p:cNvPr id="3" name="Content Placeholder 2">
            <a:extLst>
              <a:ext uri="{FF2B5EF4-FFF2-40B4-BE49-F238E27FC236}">
                <a16:creationId xmlns:a16="http://schemas.microsoft.com/office/drawing/2014/main" id="{70F4263B-6C43-DDFB-A17F-EE5B453CA167}"/>
              </a:ext>
            </a:extLst>
          </p:cNvPr>
          <p:cNvSpPr>
            <a:spLocks noGrp="1"/>
          </p:cNvSpPr>
          <p:nvPr>
            <p:ph idx="1"/>
          </p:nvPr>
        </p:nvSpPr>
        <p:spPr/>
        <p:txBody>
          <a:bodyPr>
            <a:normAutofit/>
          </a:bodyPr>
          <a:lstStyle/>
          <a:p>
            <a:pPr algn="l"/>
            <a:r>
              <a:rPr lang="en-US" sz="2400" b="0" i="0" u="none" strike="noStrike" baseline="0" dirty="0">
                <a:solidFill>
                  <a:srgbClr val="000000"/>
                </a:solidFill>
              </a:rPr>
              <a:t>During the sixth week, </a:t>
            </a:r>
            <a:r>
              <a:rPr lang="en-US" sz="2400" b="1" i="0" u="none" strike="noStrike" baseline="0" dirty="0">
                <a:solidFill>
                  <a:srgbClr val="000000"/>
                </a:solidFill>
              </a:rPr>
              <a:t>chondrification centers </a:t>
            </a:r>
            <a:r>
              <a:rPr lang="en-US" sz="2400" b="0" i="0" u="none" strike="noStrike" baseline="0" dirty="0">
                <a:solidFill>
                  <a:srgbClr val="000000"/>
                </a:solidFill>
              </a:rPr>
              <a:t>appear in each mesenchymal vertebra .The two centers in each </a:t>
            </a:r>
            <a:r>
              <a:rPr lang="en-US" sz="2400" b="1" i="0" u="none" strike="noStrike" baseline="0" dirty="0">
                <a:solidFill>
                  <a:srgbClr val="000000"/>
                </a:solidFill>
              </a:rPr>
              <a:t>centrum </a:t>
            </a:r>
            <a:r>
              <a:rPr lang="en-US" sz="2400" b="0" i="0" u="none" strike="noStrike" baseline="0" dirty="0">
                <a:solidFill>
                  <a:srgbClr val="000000"/>
                </a:solidFill>
              </a:rPr>
              <a:t>fuse at the end of the embryonic period to form a cartilaginous centrum. </a:t>
            </a:r>
          </a:p>
          <a:p>
            <a:pPr algn="l"/>
            <a:r>
              <a:rPr lang="en-US" sz="2400" b="0" i="0" u="none" strike="noStrike" baseline="0" dirty="0">
                <a:solidFill>
                  <a:srgbClr val="000000"/>
                </a:solidFill>
              </a:rPr>
              <a:t>Concomitantly, the centers in the neural arches fuse with each other and the centrum. The spinous and transverse processes </a:t>
            </a:r>
            <a:r>
              <a:rPr lang="en-US" sz="2400" b="0" i="0" u="none" strike="noStrike" baseline="0" dirty="0"/>
              <a:t>develop from extensions of chondrification centers in the neural arch. Chondrification spreads until a cartilaginous vertebral column is formed.</a:t>
            </a:r>
            <a:endParaRPr lang="en-US" sz="2400" dirty="0"/>
          </a:p>
        </p:txBody>
      </p:sp>
    </p:spTree>
    <p:extLst>
      <p:ext uri="{BB962C8B-B14F-4D97-AF65-F5344CB8AC3E}">
        <p14:creationId xmlns:p14="http://schemas.microsoft.com/office/powerpoint/2010/main" val="2167143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28248-721F-F887-2D21-B9CE9A519BC5}"/>
              </a:ext>
            </a:extLst>
          </p:cNvPr>
          <p:cNvSpPr>
            <a:spLocks noGrp="1"/>
          </p:cNvSpPr>
          <p:nvPr>
            <p:ph type="title"/>
          </p:nvPr>
        </p:nvSpPr>
        <p:spPr>
          <a:xfrm>
            <a:off x="645017" y="120427"/>
            <a:ext cx="10515600" cy="1325563"/>
          </a:xfrm>
        </p:spPr>
        <p:txBody>
          <a:bodyPr/>
          <a:lstStyle/>
          <a:p>
            <a:r>
              <a:rPr lang="en-US" dirty="0"/>
              <a:t>VERTEBRAL COLUMN CONT.</a:t>
            </a:r>
          </a:p>
        </p:txBody>
      </p:sp>
      <p:sp>
        <p:nvSpPr>
          <p:cNvPr id="3" name="Content Placeholder 2">
            <a:extLst>
              <a:ext uri="{FF2B5EF4-FFF2-40B4-BE49-F238E27FC236}">
                <a16:creationId xmlns:a16="http://schemas.microsoft.com/office/drawing/2014/main" id="{67D7FC7C-F7D6-D4B8-9D9C-CF53AAA6F40B}"/>
              </a:ext>
            </a:extLst>
          </p:cNvPr>
          <p:cNvSpPr>
            <a:spLocks noGrp="1"/>
          </p:cNvSpPr>
          <p:nvPr>
            <p:ph idx="1"/>
          </p:nvPr>
        </p:nvSpPr>
        <p:spPr>
          <a:xfrm>
            <a:off x="838200" y="1056068"/>
            <a:ext cx="10515600" cy="5120895"/>
          </a:xfrm>
        </p:spPr>
        <p:txBody>
          <a:bodyPr>
            <a:noAutofit/>
          </a:bodyPr>
          <a:lstStyle/>
          <a:p>
            <a:pPr algn="l"/>
            <a:r>
              <a:rPr lang="en-US" sz="2400" b="0" i="0" u="none" strike="noStrike" baseline="0" dirty="0">
                <a:solidFill>
                  <a:srgbClr val="000000"/>
                </a:solidFill>
              </a:rPr>
              <a:t>Ossification of typical vertebrae begins during the seventh week and ends by the 25th year. There are two </a:t>
            </a:r>
            <a:r>
              <a:rPr lang="en-US" sz="2400" b="1" i="0" u="none" strike="noStrike" baseline="0" dirty="0">
                <a:solidFill>
                  <a:srgbClr val="000000"/>
                </a:solidFill>
              </a:rPr>
              <a:t>primary ossification centers</a:t>
            </a:r>
            <a:r>
              <a:rPr lang="en-US" sz="2400" b="0" i="0" u="none" strike="noStrike" baseline="0" dirty="0">
                <a:solidFill>
                  <a:srgbClr val="000000"/>
                </a:solidFill>
              </a:rPr>
              <a:t>, ventral and dorsal, for the centrum. These centers soon fuse to form one center. </a:t>
            </a:r>
          </a:p>
          <a:p>
            <a:pPr algn="l"/>
            <a:r>
              <a:rPr lang="en-US" sz="2400" b="0" i="0" u="none" strike="noStrike" baseline="0" dirty="0">
                <a:solidFill>
                  <a:srgbClr val="000000"/>
                </a:solidFill>
              </a:rPr>
              <a:t>Three primary centers are present by the eighth week: one in the centrum and one in each half of the neural arch.</a:t>
            </a:r>
          </a:p>
          <a:p>
            <a:pPr algn="l"/>
            <a:r>
              <a:rPr lang="en-US" sz="2400" b="0" i="0" u="none" strike="noStrike" baseline="0" dirty="0">
                <a:solidFill>
                  <a:srgbClr val="000000"/>
                </a:solidFill>
              </a:rPr>
              <a:t>Ossification becomes evident in the </a:t>
            </a:r>
            <a:r>
              <a:rPr lang="en-US" sz="2400" b="1" i="0" u="none" strike="noStrike" baseline="0" dirty="0">
                <a:solidFill>
                  <a:srgbClr val="000000"/>
                </a:solidFill>
              </a:rPr>
              <a:t>neural arches </a:t>
            </a:r>
            <a:r>
              <a:rPr lang="en-US" sz="2400" b="0" i="0" u="none" strike="noStrike" baseline="0" dirty="0">
                <a:solidFill>
                  <a:srgbClr val="000000"/>
                </a:solidFill>
              </a:rPr>
              <a:t>during the eighth week. Each typical vertebra consists of three bony parts connected by cartilage: a vertebral arch, a body, and transverse processes (The bony halves of the </a:t>
            </a:r>
            <a:r>
              <a:rPr lang="en-US" sz="2400" b="1" i="0" u="none" strike="noStrike" baseline="0" dirty="0">
                <a:solidFill>
                  <a:srgbClr val="000000"/>
                </a:solidFill>
              </a:rPr>
              <a:t>vertebral arch </a:t>
            </a:r>
            <a:r>
              <a:rPr lang="en-US" sz="2400" b="0" i="0" u="none" strike="noStrike" baseline="0" dirty="0">
                <a:solidFill>
                  <a:srgbClr val="000000"/>
                </a:solidFill>
              </a:rPr>
              <a:t>usually fuse during the first3 to 5 years. </a:t>
            </a:r>
          </a:p>
          <a:p>
            <a:pPr algn="l"/>
            <a:r>
              <a:rPr lang="en-US" sz="2400" b="0" i="0" u="none" strike="noStrike" baseline="0" dirty="0">
                <a:solidFill>
                  <a:srgbClr val="000000"/>
                </a:solidFill>
              </a:rPr>
              <a:t>The arches first unite in the lumbar region, and union progresses cranially. </a:t>
            </a:r>
          </a:p>
          <a:p>
            <a:pPr algn="l"/>
            <a:r>
              <a:rPr lang="en-US" sz="2400" b="0" i="0" u="none" strike="noStrike" baseline="0" dirty="0">
                <a:solidFill>
                  <a:srgbClr val="000000"/>
                </a:solidFill>
              </a:rPr>
              <a:t>The vertebral arch articulates with the </a:t>
            </a:r>
            <a:r>
              <a:rPr lang="en-US" sz="2400" b="1" i="0" u="none" strike="noStrike" baseline="0" dirty="0">
                <a:solidFill>
                  <a:srgbClr val="000000"/>
                </a:solidFill>
              </a:rPr>
              <a:t>centrum </a:t>
            </a:r>
            <a:r>
              <a:rPr lang="en-US" sz="2400" b="0" i="0" u="none" strike="noStrike" baseline="0" dirty="0">
                <a:solidFill>
                  <a:srgbClr val="000000"/>
                </a:solidFill>
              </a:rPr>
              <a:t>at cartilaginous </a:t>
            </a:r>
            <a:r>
              <a:rPr lang="en-US" sz="2400" b="1" i="0" u="none" strike="noStrike" baseline="0" dirty="0" err="1">
                <a:solidFill>
                  <a:srgbClr val="000000"/>
                </a:solidFill>
              </a:rPr>
              <a:t>neurocentraljoints</a:t>
            </a:r>
            <a:r>
              <a:rPr lang="en-US" sz="2400" b="0" i="0" u="none" strike="noStrike" baseline="0" dirty="0">
                <a:solidFill>
                  <a:srgbClr val="000000"/>
                </a:solidFill>
              </a:rPr>
              <a:t>, which permit the vertebral arches to grow as the spinal cord enlarges. These joints disappear when the vertebral arch fuses with the centrum during the third to sixth years. </a:t>
            </a:r>
            <a:endParaRPr lang="en-US" sz="2400" dirty="0"/>
          </a:p>
        </p:txBody>
      </p:sp>
    </p:spTree>
    <p:extLst>
      <p:ext uri="{BB962C8B-B14F-4D97-AF65-F5344CB8AC3E}">
        <p14:creationId xmlns:p14="http://schemas.microsoft.com/office/powerpoint/2010/main" val="1745443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43F0-5B2D-832E-1156-B006FB32FF1E}"/>
              </a:ext>
            </a:extLst>
          </p:cNvPr>
          <p:cNvSpPr>
            <a:spLocks noGrp="1"/>
          </p:cNvSpPr>
          <p:nvPr>
            <p:ph type="title"/>
          </p:nvPr>
        </p:nvSpPr>
        <p:spPr/>
        <p:txBody>
          <a:bodyPr/>
          <a:lstStyle/>
          <a:p>
            <a:r>
              <a:rPr lang="en-US" dirty="0"/>
              <a:t>VERTEBRAL COLUMN CONT.</a:t>
            </a:r>
          </a:p>
        </p:txBody>
      </p:sp>
      <p:sp>
        <p:nvSpPr>
          <p:cNvPr id="3" name="Content Placeholder 2">
            <a:extLst>
              <a:ext uri="{FF2B5EF4-FFF2-40B4-BE49-F238E27FC236}">
                <a16:creationId xmlns:a16="http://schemas.microsoft.com/office/drawing/2014/main" id="{6154C9B5-AF42-9788-F439-F875441F7DE8}"/>
              </a:ext>
            </a:extLst>
          </p:cNvPr>
          <p:cNvSpPr>
            <a:spLocks noGrp="1"/>
          </p:cNvSpPr>
          <p:nvPr>
            <p:ph idx="1"/>
          </p:nvPr>
        </p:nvSpPr>
        <p:spPr/>
        <p:txBody>
          <a:bodyPr>
            <a:normAutofit/>
          </a:bodyPr>
          <a:lstStyle/>
          <a:p>
            <a:pPr marL="0" indent="0" algn="l">
              <a:buNone/>
            </a:pPr>
            <a:r>
              <a:rPr lang="en-US" sz="2400" b="0" i="0" u="none" strike="noStrike" baseline="0" dirty="0">
                <a:solidFill>
                  <a:srgbClr val="000000"/>
                </a:solidFill>
              </a:rPr>
              <a:t>Five </a:t>
            </a:r>
            <a:r>
              <a:rPr lang="en-US" sz="2400" b="1" i="0" u="none" strike="noStrike" baseline="0" dirty="0">
                <a:solidFill>
                  <a:srgbClr val="000000"/>
                </a:solidFill>
              </a:rPr>
              <a:t>secondary ossification centers </a:t>
            </a:r>
            <a:r>
              <a:rPr lang="en-US" sz="2400" b="0" i="0" u="none" strike="noStrike" baseline="0" dirty="0">
                <a:solidFill>
                  <a:srgbClr val="000000"/>
                </a:solidFill>
              </a:rPr>
              <a:t>appear in the vertebrae after puberty:</a:t>
            </a:r>
          </a:p>
          <a:p>
            <a:pPr algn="l"/>
            <a:r>
              <a:rPr lang="en-US" sz="2400" b="0" i="0" u="none" strike="noStrike" baseline="0" dirty="0">
                <a:solidFill>
                  <a:srgbClr val="FFC033"/>
                </a:solidFill>
              </a:rPr>
              <a:t>l </a:t>
            </a:r>
            <a:r>
              <a:rPr lang="en-US" sz="2400" b="0" i="0" u="none" strike="noStrike" baseline="0" dirty="0">
                <a:solidFill>
                  <a:srgbClr val="000000"/>
                </a:solidFill>
              </a:rPr>
              <a:t>One for the tip of the spinous process</a:t>
            </a:r>
          </a:p>
          <a:p>
            <a:pPr algn="l"/>
            <a:r>
              <a:rPr lang="en-US" sz="2400" b="0" i="0" u="none" strike="noStrike" baseline="0" dirty="0">
                <a:solidFill>
                  <a:srgbClr val="FFC033"/>
                </a:solidFill>
              </a:rPr>
              <a:t>l </a:t>
            </a:r>
            <a:r>
              <a:rPr lang="en-US" sz="2400" b="0" i="0" u="none" strike="noStrike" baseline="0" dirty="0">
                <a:solidFill>
                  <a:srgbClr val="000000"/>
                </a:solidFill>
              </a:rPr>
              <a:t>One for the tip of each transverse process</a:t>
            </a:r>
          </a:p>
          <a:p>
            <a:pPr algn="l"/>
            <a:r>
              <a:rPr lang="en-US" sz="2400" b="0" i="0" u="none" strike="noStrike" baseline="0" dirty="0">
                <a:solidFill>
                  <a:srgbClr val="FFC033"/>
                </a:solidFill>
              </a:rPr>
              <a:t>l </a:t>
            </a:r>
            <a:r>
              <a:rPr lang="en-US" sz="2400" b="0" i="0" u="none" strike="noStrike" baseline="0" dirty="0">
                <a:solidFill>
                  <a:srgbClr val="000000"/>
                </a:solidFill>
              </a:rPr>
              <a:t>Two annular epiphyses, one on the superior and one on the inferior rim of the vertebral body </a:t>
            </a:r>
          </a:p>
          <a:p>
            <a:pPr algn="l"/>
            <a:r>
              <a:rPr lang="en-US" sz="2400" b="0" i="0" u="none" strike="noStrike" baseline="0" dirty="0">
                <a:solidFill>
                  <a:srgbClr val="000000"/>
                </a:solidFill>
              </a:rPr>
              <a:t>All secondary centers unite with the rest of the vertebrae at approximately 25 years of age.</a:t>
            </a:r>
          </a:p>
          <a:p>
            <a:pPr algn="l"/>
            <a:r>
              <a:rPr lang="en-US" sz="2400" b="0" i="0" u="none" strike="noStrike" baseline="0" dirty="0">
                <a:solidFill>
                  <a:srgbClr val="000000"/>
                </a:solidFill>
              </a:rPr>
              <a:t> Exceptions to the typical ossification of vertebrae: in the atlas or C1</a:t>
            </a:r>
            <a:r>
              <a:rPr lang="pt-BR" sz="2400" b="0" i="0" u="none" strike="noStrike" baseline="0" dirty="0">
                <a:solidFill>
                  <a:srgbClr val="000000"/>
                </a:solidFill>
              </a:rPr>
              <a:t>vertebra, axis or C2 vertebra, C7 vertebra, lumbar vertebrae,</a:t>
            </a:r>
            <a:r>
              <a:rPr lang="en-US" sz="2400" b="0" i="0" u="none" strike="noStrike" baseline="0" dirty="0">
                <a:solidFill>
                  <a:srgbClr val="000000"/>
                </a:solidFill>
              </a:rPr>
              <a:t>sacrum, and coccyx.</a:t>
            </a:r>
            <a:endParaRPr lang="en-US" sz="2400" dirty="0"/>
          </a:p>
        </p:txBody>
      </p:sp>
    </p:spTree>
    <p:extLst>
      <p:ext uri="{BB962C8B-B14F-4D97-AF65-F5344CB8AC3E}">
        <p14:creationId xmlns:p14="http://schemas.microsoft.com/office/powerpoint/2010/main" val="1588340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BB9B13-AF28-B3DF-3698-B6F918844A84}"/>
              </a:ext>
            </a:extLst>
          </p:cNvPr>
          <p:cNvPicPr>
            <a:picLocks noChangeAspect="1"/>
          </p:cNvPicPr>
          <p:nvPr/>
        </p:nvPicPr>
        <p:blipFill rotWithShape="1">
          <a:blip r:embed="rId2"/>
          <a:srcRect l="33064" t="18013" r="33134" b="50000"/>
          <a:stretch/>
        </p:blipFill>
        <p:spPr>
          <a:xfrm>
            <a:off x="888642" y="746974"/>
            <a:ext cx="9878096" cy="5357612"/>
          </a:xfrm>
          <a:prstGeom prst="rect">
            <a:avLst/>
          </a:prstGeom>
        </p:spPr>
      </p:pic>
    </p:spTree>
    <p:extLst>
      <p:ext uri="{BB962C8B-B14F-4D97-AF65-F5344CB8AC3E}">
        <p14:creationId xmlns:p14="http://schemas.microsoft.com/office/powerpoint/2010/main" val="12883782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A83D3-CD98-FA8F-8EAF-A0A26107787F}"/>
              </a:ext>
            </a:extLst>
          </p:cNvPr>
          <p:cNvSpPr>
            <a:spLocks noGrp="1"/>
          </p:cNvSpPr>
          <p:nvPr>
            <p:ph type="title"/>
          </p:nvPr>
        </p:nvSpPr>
        <p:spPr/>
        <p:txBody>
          <a:bodyPr/>
          <a:lstStyle/>
          <a:p>
            <a:r>
              <a:rPr lang="en-US" dirty="0"/>
              <a:t>RIB DEVELOPMENT</a:t>
            </a:r>
          </a:p>
        </p:txBody>
      </p:sp>
      <p:sp>
        <p:nvSpPr>
          <p:cNvPr id="3" name="Content Placeholder 2">
            <a:extLst>
              <a:ext uri="{FF2B5EF4-FFF2-40B4-BE49-F238E27FC236}">
                <a16:creationId xmlns:a16="http://schemas.microsoft.com/office/drawing/2014/main" id="{1A83C842-8782-D7BE-FF1B-8A61402538C2}"/>
              </a:ext>
            </a:extLst>
          </p:cNvPr>
          <p:cNvSpPr>
            <a:spLocks noGrp="1"/>
          </p:cNvSpPr>
          <p:nvPr>
            <p:ph idx="1"/>
          </p:nvPr>
        </p:nvSpPr>
        <p:spPr/>
        <p:txBody>
          <a:bodyPr>
            <a:normAutofit/>
          </a:bodyPr>
          <a:lstStyle/>
          <a:p>
            <a:pPr algn="l"/>
            <a:r>
              <a:rPr lang="en-US" sz="2400" b="0" i="0" u="none" strike="noStrike" baseline="0" dirty="0">
                <a:solidFill>
                  <a:srgbClr val="000000"/>
                </a:solidFill>
              </a:rPr>
              <a:t>The ribs develop from the mesenchymal </a:t>
            </a:r>
            <a:r>
              <a:rPr lang="en-US" sz="2400" b="1" i="0" u="none" strike="noStrike" baseline="0" dirty="0">
                <a:solidFill>
                  <a:srgbClr val="000000"/>
                </a:solidFill>
              </a:rPr>
              <a:t>costal processes </a:t>
            </a:r>
            <a:r>
              <a:rPr lang="en-US" sz="2400" b="0" i="0" u="none" strike="noStrike" baseline="0" dirty="0">
                <a:solidFill>
                  <a:srgbClr val="000000"/>
                </a:solidFill>
              </a:rPr>
              <a:t>of the thoracic vertebrae. They become cartilaginous during the embryonic period and ossify during the fetal period. </a:t>
            </a:r>
          </a:p>
          <a:p>
            <a:pPr algn="l"/>
            <a:r>
              <a:rPr lang="en-US" sz="2400" b="0" i="0" u="none" strike="noStrike" baseline="0" dirty="0">
                <a:solidFill>
                  <a:srgbClr val="000000"/>
                </a:solidFill>
              </a:rPr>
              <a:t>The original site of union of the costal processes with the vertebra is replaced by costovertebral synovial joints . Seven pairs of ribs (1–7)—</a:t>
            </a:r>
            <a:r>
              <a:rPr lang="en-US" sz="2400" b="1" i="0" u="none" strike="noStrike" baseline="0" dirty="0">
                <a:solidFill>
                  <a:srgbClr val="000000"/>
                </a:solidFill>
              </a:rPr>
              <a:t>true ribs</a:t>
            </a:r>
            <a:r>
              <a:rPr lang="en-US" sz="2400" b="0" i="0" u="none" strike="noStrike" baseline="0" dirty="0">
                <a:solidFill>
                  <a:srgbClr val="000000"/>
                </a:solidFill>
              </a:rPr>
              <a:t>—attach through their own cartilages to the sternum. Five pairs of ribs (8–12)—</a:t>
            </a:r>
            <a:r>
              <a:rPr lang="en-US" sz="2400" b="1" i="0" u="none" strike="noStrike" baseline="0" dirty="0">
                <a:solidFill>
                  <a:srgbClr val="000000"/>
                </a:solidFill>
              </a:rPr>
              <a:t>false ribs</a:t>
            </a:r>
            <a:r>
              <a:rPr lang="en-US" sz="2400" b="0" i="0" u="none" strike="noStrike" baseline="0" dirty="0">
                <a:solidFill>
                  <a:srgbClr val="000000"/>
                </a:solidFill>
              </a:rPr>
              <a:t>—attach to the sternum through the cartilage of another rib or ribs.</a:t>
            </a:r>
          </a:p>
          <a:p>
            <a:pPr algn="l"/>
            <a:r>
              <a:rPr lang="en-US" sz="2400" b="0" i="0" u="none" strike="noStrike" baseline="0" dirty="0">
                <a:latin typeface="Sabon-Roman"/>
              </a:rPr>
              <a:t>The last two pairs of ribs (11 and 12)—</a:t>
            </a:r>
            <a:r>
              <a:rPr lang="en-US" sz="2400" b="1" i="0" u="none" strike="noStrike" baseline="0" dirty="0">
                <a:latin typeface="Sabon-Bold"/>
              </a:rPr>
              <a:t>floating ribs</a:t>
            </a:r>
            <a:r>
              <a:rPr lang="en-US" sz="2400" b="0" i="0" u="none" strike="noStrike" baseline="0" dirty="0">
                <a:latin typeface="Sabon-Roman"/>
              </a:rPr>
              <a:t>—do not attach to the sternum.</a:t>
            </a:r>
            <a:endParaRPr lang="en-US" sz="2400" dirty="0"/>
          </a:p>
        </p:txBody>
      </p:sp>
    </p:spTree>
    <p:extLst>
      <p:ext uri="{BB962C8B-B14F-4D97-AF65-F5344CB8AC3E}">
        <p14:creationId xmlns:p14="http://schemas.microsoft.com/office/powerpoint/2010/main" val="7246670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0464F-C892-48B9-5284-144A8A781473}"/>
              </a:ext>
            </a:extLst>
          </p:cNvPr>
          <p:cNvSpPr>
            <a:spLocks noGrp="1"/>
          </p:cNvSpPr>
          <p:nvPr>
            <p:ph type="title"/>
          </p:nvPr>
        </p:nvSpPr>
        <p:spPr/>
        <p:txBody>
          <a:bodyPr/>
          <a:lstStyle/>
          <a:p>
            <a:r>
              <a:rPr lang="en-US" dirty="0"/>
              <a:t>DEVELOPMENT OF THE STERNUM</a:t>
            </a:r>
          </a:p>
        </p:txBody>
      </p:sp>
      <p:sp>
        <p:nvSpPr>
          <p:cNvPr id="3" name="Content Placeholder 2">
            <a:extLst>
              <a:ext uri="{FF2B5EF4-FFF2-40B4-BE49-F238E27FC236}">
                <a16:creationId xmlns:a16="http://schemas.microsoft.com/office/drawing/2014/main" id="{CB80F60E-4968-2841-A4A4-00C85BC6A64B}"/>
              </a:ext>
            </a:extLst>
          </p:cNvPr>
          <p:cNvSpPr>
            <a:spLocks noGrp="1"/>
          </p:cNvSpPr>
          <p:nvPr>
            <p:ph idx="1"/>
          </p:nvPr>
        </p:nvSpPr>
        <p:spPr/>
        <p:txBody>
          <a:bodyPr>
            <a:normAutofit/>
          </a:bodyPr>
          <a:lstStyle/>
          <a:p>
            <a:pPr algn="l"/>
            <a:r>
              <a:rPr lang="en-US" sz="2400" b="0" i="0" u="none" strike="noStrike" baseline="0" dirty="0"/>
              <a:t>A pair of vertical mesenchymal bands, </a:t>
            </a:r>
            <a:r>
              <a:rPr lang="en-US" sz="2400" b="1" i="0" u="none" strike="noStrike" baseline="0" dirty="0"/>
              <a:t>sternal bars</a:t>
            </a:r>
            <a:r>
              <a:rPr lang="en-US" sz="2400" b="0" i="0" u="none" strike="noStrike" baseline="0" dirty="0"/>
              <a:t>, develop </a:t>
            </a:r>
            <a:r>
              <a:rPr lang="en-US" sz="2400" b="0" i="0" u="none" strike="noStrike" baseline="0" dirty="0" err="1"/>
              <a:t>ventrolaterally</a:t>
            </a:r>
            <a:r>
              <a:rPr lang="en-US" sz="2400" b="0" i="0" u="none" strike="noStrike" baseline="0" dirty="0"/>
              <a:t> in the body wall. Chondrification occurs in these bars as they move medially. </a:t>
            </a:r>
          </a:p>
          <a:p>
            <a:pPr algn="l"/>
            <a:r>
              <a:rPr lang="en-US" sz="2400" b="0" i="0" u="none" strike="noStrike" baseline="0" dirty="0"/>
              <a:t>By 10 weeks, they fuse craniocaudally in the median plane to form cartilaginous models of the manubrium, </a:t>
            </a:r>
            <a:r>
              <a:rPr lang="en-US" sz="2400" b="0" i="0" u="none" strike="noStrike" baseline="0" dirty="0" err="1"/>
              <a:t>sternebrae</a:t>
            </a:r>
            <a:r>
              <a:rPr lang="en-US" sz="2400" b="0" i="0" u="none" strike="noStrike" baseline="0" dirty="0"/>
              <a:t> (segments of sternal body), and xiphoid process.</a:t>
            </a:r>
          </a:p>
          <a:p>
            <a:pPr algn="l"/>
            <a:r>
              <a:rPr lang="en-US" sz="2400" b="0" i="0" u="none" strike="noStrike" baseline="0" dirty="0"/>
              <a:t> Centers of ossification appear craniocaudally in the sternum before birth, except that for the xiphoid process, which appears during childhood.</a:t>
            </a:r>
            <a:endParaRPr lang="en-US" sz="2400" dirty="0"/>
          </a:p>
        </p:txBody>
      </p:sp>
    </p:spTree>
    <p:extLst>
      <p:ext uri="{BB962C8B-B14F-4D97-AF65-F5344CB8AC3E}">
        <p14:creationId xmlns:p14="http://schemas.microsoft.com/office/powerpoint/2010/main" val="10674798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75775" y="117161"/>
            <a:ext cx="5734089" cy="566822"/>
          </a:xfrm>
          <a:prstGeom prst="rect">
            <a:avLst/>
          </a:prstGeom>
        </p:spPr>
        <p:txBody>
          <a:bodyPr vert="horz" wrap="square" lIns="0" tIns="12700" rIns="0" bIns="0" rtlCol="0" anchor="ctr">
            <a:spAutoFit/>
          </a:bodyPr>
          <a:lstStyle/>
          <a:p>
            <a:pPr marL="12700">
              <a:lnSpc>
                <a:spcPct val="100000"/>
              </a:lnSpc>
              <a:spcBef>
                <a:spcPts val="100"/>
              </a:spcBef>
            </a:pPr>
            <a:r>
              <a:rPr lang="en-US" sz="3600" spc="-25" dirty="0"/>
              <a:t>AXIAL </a:t>
            </a:r>
            <a:r>
              <a:rPr sz="3600" spc="-25" dirty="0"/>
              <a:t>Skeletal </a:t>
            </a:r>
            <a:r>
              <a:rPr sz="3600" spc="-30" dirty="0"/>
              <a:t>system</a:t>
            </a:r>
            <a:r>
              <a:rPr sz="3600" spc="-20" dirty="0"/>
              <a:t> </a:t>
            </a:r>
            <a:r>
              <a:rPr sz="3600" spc="-5" dirty="0"/>
              <a:t>Anomaly</a:t>
            </a:r>
            <a:endParaRPr sz="3600" dirty="0"/>
          </a:p>
        </p:txBody>
      </p:sp>
      <p:sp>
        <p:nvSpPr>
          <p:cNvPr id="3" name="object 3"/>
          <p:cNvSpPr txBox="1"/>
          <p:nvPr/>
        </p:nvSpPr>
        <p:spPr>
          <a:xfrm>
            <a:off x="1755141" y="997966"/>
            <a:ext cx="4944745" cy="4453142"/>
          </a:xfrm>
          <a:prstGeom prst="rect">
            <a:avLst/>
          </a:prstGeom>
        </p:spPr>
        <p:txBody>
          <a:bodyPr vert="horz" wrap="square" lIns="0" tIns="13335" rIns="0" bIns="0" rtlCol="0">
            <a:spAutoFit/>
          </a:bodyPr>
          <a:lstStyle/>
          <a:p>
            <a:pPr marL="12700">
              <a:spcBef>
                <a:spcPts val="105"/>
              </a:spcBef>
            </a:pPr>
            <a:r>
              <a:rPr sz="3200" b="1" spc="-5" dirty="0">
                <a:latin typeface="Calibri"/>
                <a:cs typeface="Calibri"/>
              </a:rPr>
              <a:t>Achondroplasia:</a:t>
            </a:r>
            <a:endParaRPr sz="3200" dirty="0">
              <a:latin typeface="Calibri"/>
              <a:cs typeface="Calibri"/>
            </a:endParaRPr>
          </a:p>
          <a:p>
            <a:pPr>
              <a:spcBef>
                <a:spcPts val="10"/>
              </a:spcBef>
            </a:pPr>
            <a:endParaRPr sz="4250" dirty="0">
              <a:latin typeface="Calibri"/>
              <a:cs typeface="Calibri"/>
            </a:endParaRPr>
          </a:p>
          <a:p>
            <a:pPr marL="355600" indent="-342900">
              <a:spcBef>
                <a:spcPts val="5"/>
              </a:spcBef>
              <a:buFont typeface="Arial MT"/>
              <a:buChar char="•"/>
              <a:tabLst>
                <a:tab pos="354965" algn="l"/>
                <a:tab pos="355600" algn="l"/>
              </a:tabLst>
            </a:pPr>
            <a:r>
              <a:rPr sz="2200" spc="-5" dirty="0">
                <a:latin typeface="Calibri"/>
                <a:cs typeface="Calibri"/>
              </a:rPr>
              <a:t>Caused</a:t>
            </a:r>
            <a:r>
              <a:rPr sz="2200" spc="-25" dirty="0">
                <a:latin typeface="Calibri"/>
                <a:cs typeface="Calibri"/>
              </a:rPr>
              <a:t> </a:t>
            </a:r>
            <a:r>
              <a:rPr sz="2200" spc="-10" dirty="0">
                <a:latin typeface="Calibri"/>
                <a:cs typeface="Calibri"/>
              </a:rPr>
              <a:t>by</a:t>
            </a:r>
            <a:r>
              <a:rPr sz="2200" spc="-5" dirty="0">
                <a:latin typeface="Calibri"/>
                <a:cs typeface="Calibri"/>
              </a:rPr>
              <a:t> a</a:t>
            </a:r>
            <a:r>
              <a:rPr sz="2200" spc="-15" dirty="0">
                <a:latin typeface="Calibri"/>
                <a:cs typeface="Calibri"/>
              </a:rPr>
              <a:t> </a:t>
            </a:r>
            <a:r>
              <a:rPr sz="2200" spc="-5" dirty="0">
                <a:latin typeface="Calibri"/>
                <a:cs typeface="Calibri"/>
              </a:rPr>
              <a:t>disturbance</a:t>
            </a:r>
            <a:r>
              <a:rPr sz="2200" spc="-20" dirty="0">
                <a:latin typeface="Calibri"/>
                <a:cs typeface="Calibri"/>
              </a:rPr>
              <a:t> </a:t>
            </a:r>
            <a:r>
              <a:rPr sz="2200" spc="-5" dirty="0">
                <a:latin typeface="Calibri"/>
                <a:cs typeface="Calibri"/>
              </a:rPr>
              <a:t>in</a:t>
            </a:r>
            <a:r>
              <a:rPr sz="2200" spc="-20" dirty="0">
                <a:latin typeface="Calibri"/>
                <a:cs typeface="Calibri"/>
              </a:rPr>
              <a:t> </a:t>
            </a:r>
            <a:r>
              <a:rPr sz="2200" spc="-10" dirty="0">
                <a:latin typeface="Calibri"/>
                <a:cs typeface="Calibri"/>
              </a:rPr>
              <a:t>the</a:t>
            </a:r>
            <a:endParaRPr sz="2200" dirty="0">
              <a:latin typeface="Calibri"/>
              <a:cs typeface="Calibri"/>
            </a:endParaRPr>
          </a:p>
          <a:p>
            <a:pPr marL="355600" marR="346710"/>
            <a:r>
              <a:rPr sz="2200" spc="-10" dirty="0">
                <a:latin typeface="Calibri"/>
                <a:cs typeface="Calibri"/>
              </a:rPr>
              <a:t>‘endochondral/intracartilagenous’ </a:t>
            </a:r>
            <a:r>
              <a:rPr sz="2200" spc="-5" dirty="0">
                <a:latin typeface="Calibri"/>
                <a:cs typeface="Calibri"/>
              </a:rPr>
              <a:t> </a:t>
            </a:r>
            <a:r>
              <a:rPr sz="2200" spc="-10" dirty="0">
                <a:latin typeface="Calibri"/>
                <a:cs typeface="Calibri"/>
              </a:rPr>
              <a:t>ossification</a:t>
            </a:r>
            <a:r>
              <a:rPr sz="2200" dirty="0">
                <a:latin typeface="Calibri"/>
                <a:cs typeface="Calibri"/>
              </a:rPr>
              <a:t> </a:t>
            </a:r>
            <a:r>
              <a:rPr sz="2200" spc="-5" dirty="0">
                <a:latin typeface="Calibri"/>
                <a:cs typeface="Calibri"/>
              </a:rPr>
              <a:t>in</a:t>
            </a:r>
            <a:r>
              <a:rPr sz="2200" dirty="0">
                <a:latin typeface="Calibri"/>
                <a:cs typeface="Calibri"/>
              </a:rPr>
              <a:t> </a:t>
            </a:r>
            <a:r>
              <a:rPr sz="2200" spc="-5" dirty="0">
                <a:latin typeface="Calibri"/>
                <a:cs typeface="Calibri"/>
              </a:rPr>
              <a:t>the</a:t>
            </a:r>
            <a:r>
              <a:rPr sz="2200" spc="20" dirty="0">
                <a:latin typeface="Calibri"/>
                <a:cs typeface="Calibri"/>
              </a:rPr>
              <a:t> </a:t>
            </a:r>
            <a:r>
              <a:rPr sz="2200" spc="-20" dirty="0">
                <a:latin typeface="Calibri"/>
                <a:cs typeface="Calibri"/>
              </a:rPr>
              <a:t>‘epiphyseal/growth </a:t>
            </a:r>
            <a:r>
              <a:rPr sz="2200" spc="-480" dirty="0">
                <a:latin typeface="Calibri"/>
                <a:cs typeface="Calibri"/>
              </a:rPr>
              <a:t> </a:t>
            </a:r>
            <a:r>
              <a:rPr sz="2200" spc="-15" dirty="0">
                <a:latin typeface="Calibri"/>
                <a:cs typeface="Calibri"/>
              </a:rPr>
              <a:t>plates’</a:t>
            </a:r>
            <a:r>
              <a:rPr sz="2200" spc="5" dirty="0">
                <a:latin typeface="Calibri"/>
                <a:cs typeface="Calibri"/>
              </a:rPr>
              <a:t> </a:t>
            </a:r>
            <a:r>
              <a:rPr sz="2200" spc="-5" dirty="0">
                <a:latin typeface="Calibri"/>
                <a:cs typeface="Calibri"/>
              </a:rPr>
              <a:t>of</a:t>
            </a:r>
            <a:r>
              <a:rPr sz="2200" spc="5" dirty="0">
                <a:latin typeface="Calibri"/>
                <a:cs typeface="Calibri"/>
              </a:rPr>
              <a:t> </a:t>
            </a:r>
            <a:r>
              <a:rPr sz="2200" spc="-5" dirty="0">
                <a:latin typeface="Calibri"/>
                <a:cs typeface="Calibri"/>
              </a:rPr>
              <a:t>the long </a:t>
            </a:r>
            <a:r>
              <a:rPr sz="2200" spc="-10" dirty="0">
                <a:latin typeface="Calibri"/>
                <a:cs typeface="Calibri"/>
              </a:rPr>
              <a:t>bones.</a:t>
            </a:r>
            <a:endParaRPr sz="2200" dirty="0">
              <a:latin typeface="Calibri"/>
              <a:cs typeface="Calibri"/>
            </a:endParaRPr>
          </a:p>
          <a:p>
            <a:pPr>
              <a:spcBef>
                <a:spcPts val="30"/>
              </a:spcBef>
            </a:pPr>
            <a:endParaRPr sz="3000" dirty="0">
              <a:latin typeface="Calibri"/>
              <a:cs typeface="Calibri"/>
            </a:endParaRPr>
          </a:p>
          <a:p>
            <a:pPr marL="355600" indent="-342900">
              <a:spcBef>
                <a:spcPts val="5"/>
              </a:spcBef>
              <a:buFont typeface="Arial MT"/>
              <a:buChar char="•"/>
              <a:tabLst>
                <a:tab pos="354965" algn="l"/>
                <a:tab pos="355600" algn="l"/>
              </a:tabLst>
            </a:pPr>
            <a:r>
              <a:rPr sz="2200" spc="-10" dirty="0">
                <a:latin typeface="Calibri"/>
                <a:cs typeface="Calibri"/>
              </a:rPr>
              <a:t>The</a:t>
            </a:r>
            <a:r>
              <a:rPr sz="2200" spc="-5" dirty="0">
                <a:latin typeface="Calibri"/>
                <a:cs typeface="Calibri"/>
              </a:rPr>
              <a:t> </a:t>
            </a:r>
            <a:r>
              <a:rPr sz="2200" spc="-10" dirty="0">
                <a:latin typeface="Calibri"/>
                <a:cs typeface="Calibri"/>
              </a:rPr>
              <a:t>result</a:t>
            </a:r>
            <a:r>
              <a:rPr sz="2200" spc="-5" dirty="0">
                <a:latin typeface="Calibri"/>
                <a:cs typeface="Calibri"/>
              </a:rPr>
              <a:t> </a:t>
            </a:r>
            <a:r>
              <a:rPr sz="2200" spc="-10" dirty="0">
                <a:latin typeface="Calibri"/>
                <a:cs typeface="Calibri"/>
              </a:rPr>
              <a:t>is</a:t>
            </a:r>
            <a:r>
              <a:rPr sz="2200" spc="-15" dirty="0">
                <a:latin typeface="Calibri"/>
                <a:cs typeface="Calibri"/>
              </a:rPr>
              <a:t> </a:t>
            </a:r>
            <a:r>
              <a:rPr sz="2200" spc="-5" dirty="0">
                <a:latin typeface="Calibri"/>
                <a:cs typeface="Calibri"/>
              </a:rPr>
              <a:t>Dwarfism.</a:t>
            </a:r>
            <a:endParaRPr sz="2200" dirty="0">
              <a:latin typeface="Calibri"/>
              <a:cs typeface="Calibri"/>
            </a:endParaRPr>
          </a:p>
          <a:p>
            <a:pPr>
              <a:spcBef>
                <a:spcPts val="30"/>
              </a:spcBef>
              <a:buFont typeface="Arial MT"/>
              <a:buChar char="•"/>
            </a:pPr>
            <a:endParaRPr sz="3000" dirty="0">
              <a:latin typeface="Calibri"/>
              <a:cs typeface="Calibri"/>
            </a:endParaRPr>
          </a:p>
          <a:p>
            <a:pPr marL="355600" marR="5080" indent="-342900">
              <a:buFont typeface="Arial MT"/>
              <a:buChar char="•"/>
              <a:tabLst>
                <a:tab pos="354965" algn="l"/>
                <a:tab pos="355600" algn="l"/>
              </a:tabLst>
            </a:pPr>
            <a:r>
              <a:rPr sz="2200" dirty="0">
                <a:latin typeface="Calibri"/>
                <a:cs typeface="Calibri"/>
              </a:rPr>
              <a:t>Both</a:t>
            </a:r>
            <a:r>
              <a:rPr sz="2200" spc="-10" dirty="0">
                <a:latin typeface="Calibri"/>
                <a:cs typeface="Calibri"/>
              </a:rPr>
              <a:t> extremities</a:t>
            </a:r>
            <a:r>
              <a:rPr sz="2200" spc="25" dirty="0">
                <a:latin typeface="Calibri"/>
                <a:cs typeface="Calibri"/>
              </a:rPr>
              <a:t> </a:t>
            </a:r>
            <a:r>
              <a:rPr sz="2200" spc="-10" dirty="0">
                <a:latin typeface="Calibri"/>
                <a:cs typeface="Calibri"/>
              </a:rPr>
              <a:t>are</a:t>
            </a:r>
            <a:r>
              <a:rPr sz="2200" spc="-5" dirty="0">
                <a:latin typeface="Calibri"/>
                <a:cs typeface="Calibri"/>
              </a:rPr>
              <a:t> short</a:t>
            </a:r>
            <a:r>
              <a:rPr sz="2200" spc="-10" dirty="0">
                <a:latin typeface="Calibri"/>
                <a:cs typeface="Calibri"/>
              </a:rPr>
              <a:t> but head </a:t>
            </a:r>
            <a:r>
              <a:rPr sz="2200" spc="-5" dirty="0">
                <a:latin typeface="Calibri"/>
                <a:cs typeface="Calibri"/>
              </a:rPr>
              <a:t>is</a:t>
            </a:r>
            <a:r>
              <a:rPr sz="2200" dirty="0">
                <a:latin typeface="Calibri"/>
                <a:cs typeface="Calibri"/>
              </a:rPr>
              <a:t> </a:t>
            </a:r>
            <a:r>
              <a:rPr sz="2200" spc="-10" dirty="0">
                <a:latin typeface="Calibri"/>
                <a:cs typeface="Calibri"/>
              </a:rPr>
              <a:t>of </a:t>
            </a:r>
            <a:r>
              <a:rPr sz="2200" spc="-484" dirty="0">
                <a:latin typeface="Calibri"/>
                <a:cs typeface="Calibri"/>
              </a:rPr>
              <a:t> </a:t>
            </a:r>
            <a:r>
              <a:rPr sz="2200" spc="-5" dirty="0">
                <a:latin typeface="Calibri"/>
                <a:cs typeface="Calibri"/>
              </a:rPr>
              <a:t>normal</a:t>
            </a:r>
            <a:r>
              <a:rPr sz="2200" spc="-10" dirty="0">
                <a:latin typeface="Calibri"/>
                <a:cs typeface="Calibri"/>
              </a:rPr>
              <a:t> </a:t>
            </a:r>
            <a:r>
              <a:rPr sz="2200" spc="-15" dirty="0">
                <a:latin typeface="Calibri"/>
                <a:cs typeface="Calibri"/>
              </a:rPr>
              <a:t>size.</a:t>
            </a:r>
            <a:endParaRPr sz="2200" dirty="0">
              <a:latin typeface="Calibri"/>
              <a:cs typeface="Calibri"/>
            </a:endParaRPr>
          </a:p>
        </p:txBody>
      </p:sp>
      <p:pic>
        <p:nvPicPr>
          <p:cNvPr id="4" name="object 4"/>
          <p:cNvPicPr/>
          <p:nvPr/>
        </p:nvPicPr>
        <p:blipFill>
          <a:blip r:embed="rId2" cstate="print"/>
          <a:stretch>
            <a:fillRect/>
          </a:stretch>
        </p:blipFill>
        <p:spPr>
          <a:xfrm>
            <a:off x="7467600" y="1600200"/>
            <a:ext cx="3110356" cy="423672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5F20-6A8F-8298-E692-0BDA0CDF1234}"/>
              </a:ext>
            </a:extLst>
          </p:cNvPr>
          <p:cNvSpPr>
            <a:spLocks noGrp="1"/>
          </p:cNvSpPr>
          <p:nvPr>
            <p:ph type="title"/>
          </p:nvPr>
        </p:nvSpPr>
        <p:spPr/>
        <p:txBody>
          <a:bodyPr/>
          <a:lstStyle/>
          <a:p>
            <a:r>
              <a:rPr lang="en-US" dirty="0"/>
              <a:t>Hemivertebra</a:t>
            </a:r>
          </a:p>
        </p:txBody>
      </p:sp>
      <p:sp>
        <p:nvSpPr>
          <p:cNvPr id="3" name="Content Placeholder 2">
            <a:extLst>
              <a:ext uri="{FF2B5EF4-FFF2-40B4-BE49-F238E27FC236}">
                <a16:creationId xmlns:a16="http://schemas.microsoft.com/office/drawing/2014/main" id="{9721B8E1-05AA-4E39-A0B9-11E6EA3BE508}"/>
              </a:ext>
            </a:extLst>
          </p:cNvPr>
          <p:cNvSpPr>
            <a:spLocks noGrp="1"/>
          </p:cNvSpPr>
          <p:nvPr>
            <p:ph idx="1"/>
          </p:nvPr>
        </p:nvSpPr>
        <p:spPr>
          <a:xfrm>
            <a:off x="838200" y="1825625"/>
            <a:ext cx="5257800" cy="4351338"/>
          </a:xfrm>
        </p:spPr>
        <p:txBody>
          <a:bodyPr>
            <a:normAutofit/>
          </a:bodyPr>
          <a:lstStyle/>
          <a:p>
            <a:pPr algn="l"/>
            <a:r>
              <a:rPr lang="en-US" sz="2400" b="0" i="0" u="none" strike="noStrike" baseline="0" dirty="0">
                <a:solidFill>
                  <a:srgbClr val="000000"/>
                </a:solidFill>
              </a:rPr>
              <a:t>A hemivertebra results from failure of one of the chondrification centers to appear and subsequent failure of half of the vertebra to form. </a:t>
            </a:r>
          </a:p>
          <a:p>
            <a:pPr algn="l"/>
            <a:r>
              <a:rPr lang="en-US" sz="2400" b="0" i="0" u="none" strike="noStrike" baseline="0" dirty="0">
                <a:solidFill>
                  <a:srgbClr val="000000"/>
                </a:solidFill>
              </a:rPr>
              <a:t>Hemivertebrae are the most common cause of congenital scoliosis (lateral and rotational curvature) of the vertebral column. </a:t>
            </a:r>
          </a:p>
          <a:p>
            <a:pPr algn="l"/>
            <a:endParaRPr lang="en-US" sz="2400" dirty="0">
              <a:solidFill>
                <a:srgbClr val="000000"/>
              </a:solidFill>
            </a:endParaRPr>
          </a:p>
          <a:p>
            <a:pPr algn="l"/>
            <a:endParaRPr lang="en-US" sz="2400" b="0" i="0" u="none" strike="noStrike" baseline="0" dirty="0">
              <a:solidFill>
                <a:srgbClr val="000000"/>
              </a:solidFill>
            </a:endParaRPr>
          </a:p>
          <a:p>
            <a:pPr marL="0" indent="0" algn="l">
              <a:buNone/>
            </a:pPr>
            <a:endParaRPr lang="en-US" sz="2400" b="0" i="0" u="none" strike="noStrike" baseline="0" dirty="0">
              <a:solidFill>
                <a:srgbClr val="000000"/>
              </a:solidFill>
            </a:endParaRPr>
          </a:p>
        </p:txBody>
      </p:sp>
      <p:pic>
        <p:nvPicPr>
          <p:cNvPr id="1028" name="Picture 4" descr="Congenital Scoliosis - OrthoInfo - AAOS">
            <a:extLst>
              <a:ext uri="{FF2B5EF4-FFF2-40B4-BE49-F238E27FC236}">
                <a16:creationId xmlns:a16="http://schemas.microsoft.com/office/drawing/2014/main" id="{0ED38BFD-3D26-79D4-50E8-641ED55179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9296" y="1825625"/>
            <a:ext cx="3304504" cy="386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278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ECE00-C656-E9A4-EA12-5265178D0680}"/>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74707AFB-D038-AA19-8B1E-D64AA85EB467}"/>
              </a:ext>
            </a:extLst>
          </p:cNvPr>
          <p:cNvSpPr>
            <a:spLocks noGrp="1"/>
          </p:cNvSpPr>
          <p:nvPr>
            <p:ph idx="1"/>
          </p:nvPr>
        </p:nvSpPr>
        <p:spPr/>
        <p:txBody>
          <a:bodyPr/>
          <a:lstStyle/>
          <a:p>
            <a:r>
              <a:rPr lang="en-US" dirty="0"/>
              <a:t>Components of the axial skeleton</a:t>
            </a:r>
          </a:p>
          <a:p>
            <a:r>
              <a:rPr lang="en-US" dirty="0"/>
              <a:t>Forms of ossification</a:t>
            </a:r>
          </a:p>
          <a:p>
            <a:r>
              <a:rPr lang="en-US" dirty="0"/>
              <a:t>Development of vertebrae</a:t>
            </a:r>
          </a:p>
          <a:p>
            <a:r>
              <a:rPr lang="en-US" dirty="0"/>
              <a:t>Development of the ribs and sternum</a:t>
            </a:r>
          </a:p>
          <a:p>
            <a:r>
              <a:rPr lang="en-US" dirty="0"/>
              <a:t>Congenital anomalies</a:t>
            </a:r>
          </a:p>
        </p:txBody>
      </p:sp>
    </p:spTree>
    <p:extLst>
      <p:ext uri="{BB962C8B-B14F-4D97-AF65-F5344CB8AC3E}">
        <p14:creationId xmlns:p14="http://schemas.microsoft.com/office/powerpoint/2010/main" val="18161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07EC4-3835-B7E2-AE76-3AFA5E6F7101}"/>
              </a:ext>
            </a:extLst>
          </p:cNvPr>
          <p:cNvSpPr>
            <a:spLocks noGrp="1"/>
          </p:cNvSpPr>
          <p:nvPr>
            <p:ph type="title"/>
          </p:nvPr>
        </p:nvSpPr>
        <p:spPr/>
        <p:txBody>
          <a:bodyPr/>
          <a:lstStyle/>
          <a:p>
            <a:r>
              <a:rPr lang="en-US" dirty="0"/>
              <a:t>KLIPPEL-FEIL SYNDROME</a:t>
            </a:r>
          </a:p>
        </p:txBody>
      </p:sp>
      <p:sp>
        <p:nvSpPr>
          <p:cNvPr id="3" name="Content Placeholder 2">
            <a:extLst>
              <a:ext uri="{FF2B5EF4-FFF2-40B4-BE49-F238E27FC236}">
                <a16:creationId xmlns:a16="http://schemas.microsoft.com/office/drawing/2014/main" id="{4C1E9EE1-1321-8973-2B34-85117C5AC728}"/>
              </a:ext>
            </a:extLst>
          </p:cNvPr>
          <p:cNvSpPr>
            <a:spLocks noGrp="1"/>
          </p:cNvSpPr>
          <p:nvPr>
            <p:ph idx="1"/>
          </p:nvPr>
        </p:nvSpPr>
        <p:spPr/>
        <p:txBody>
          <a:bodyPr>
            <a:normAutofit lnSpcReduction="10000"/>
          </a:bodyPr>
          <a:lstStyle/>
          <a:p>
            <a:pPr algn="l"/>
            <a:r>
              <a:rPr lang="en-US" sz="2800" b="0" i="0" u="none" strike="noStrike" baseline="0" dirty="0">
                <a:latin typeface="Avenir-Book"/>
              </a:rPr>
              <a:t>The main features of this syndrome are shortness of the neck, low hairline, and restricted neck movements, fusion of cervical vertebral bodies and abnormalities of the brainstem and cerebellum.</a:t>
            </a:r>
          </a:p>
          <a:p>
            <a:pPr algn="l"/>
            <a:r>
              <a:rPr lang="en-US" sz="2800" b="0" i="0" u="none" strike="noStrike" baseline="0" dirty="0">
                <a:latin typeface="Avenir-Book"/>
              </a:rPr>
              <a:t> In most cases, the number of cervical vertebral bodies is fewer than normal due to fusion of vertebrae before birth. In some cases, there is a lack of segmentation of several elements of the cervical region of the vertebral column. The number of cervical nerve roots may be normal but they are small, as are the intervertebral foramina. </a:t>
            </a:r>
          </a:p>
          <a:p>
            <a:pPr algn="l"/>
            <a:r>
              <a:rPr lang="en-US" sz="2800" b="0" i="0" u="none" strike="noStrike" baseline="0" dirty="0">
                <a:latin typeface="Avenir-Book"/>
              </a:rPr>
              <a:t>Individuals with this syndrome may have other birth defects, including scoliosis(abnormal lateral and rotational curvature of the vertebral column) and urinary tract disorders.</a:t>
            </a:r>
            <a:endParaRPr lang="en-US" dirty="0"/>
          </a:p>
        </p:txBody>
      </p:sp>
    </p:spTree>
    <p:extLst>
      <p:ext uri="{BB962C8B-B14F-4D97-AF65-F5344CB8AC3E}">
        <p14:creationId xmlns:p14="http://schemas.microsoft.com/office/powerpoint/2010/main" val="37035390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1CE7E-C056-9A71-C83F-B71CF49B01F5}"/>
              </a:ext>
            </a:extLst>
          </p:cNvPr>
          <p:cNvSpPr>
            <a:spLocks noGrp="1"/>
          </p:cNvSpPr>
          <p:nvPr>
            <p:ph type="title"/>
          </p:nvPr>
        </p:nvSpPr>
        <p:spPr/>
        <p:txBody>
          <a:bodyPr/>
          <a:lstStyle/>
          <a:p>
            <a:r>
              <a:rPr lang="en-US" dirty="0"/>
              <a:t>KLIPPEL-FEIL SYNDROME</a:t>
            </a:r>
          </a:p>
        </p:txBody>
      </p:sp>
      <p:pic>
        <p:nvPicPr>
          <p:cNvPr id="2050" name="Picture 2" descr="Klippel-Feil syndrome with multiple skeletal anomalies, Dandy-Walker  spectrum, and occipital cephalocele—a rare presentation | Egyptian Journal  of Radiology and Nuclear Medicine | Full Text">
            <a:extLst>
              <a:ext uri="{FF2B5EF4-FFF2-40B4-BE49-F238E27FC236}">
                <a16:creationId xmlns:a16="http://schemas.microsoft.com/office/drawing/2014/main" id="{0A8E3DAD-504D-22E1-79F4-A7951C2674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7285" y="1793719"/>
            <a:ext cx="7662929" cy="41949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3027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9506-536A-7B67-CB77-D81BA6D04C03}"/>
              </a:ext>
            </a:extLst>
          </p:cNvPr>
          <p:cNvSpPr>
            <a:spLocks noGrp="1"/>
          </p:cNvSpPr>
          <p:nvPr>
            <p:ph type="title"/>
          </p:nvPr>
        </p:nvSpPr>
        <p:spPr/>
        <p:txBody>
          <a:bodyPr/>
          <a:lstStyle/>
          <a:p>
            <a:r>
              <a:rPr lang="en-US" dirty="0"/>
              <a:t>SPINA BIFIDA</a:t>
            </a:r>
          </a:p>
        </p:txBody>
      </p:sp>
      <p:pic>
        <p:nvPicPr>
          <p:cNvPr id="3074" name="Picture 2" descr="Spina Bifida - HealthyChildren.org">
            <a:extLst>
              <a:ext uri="{FF2B5EF4-FFF2-40B4-BE49-F238E27FC236}">
                <a16:creationId xmlns:a16="http://schemas.microsoft.com/office/drawing/2014/main" id="{C457C926-383F-A2F2-0C0F-50638B66DC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43956" y="1690688"/>
            <a:ext cx="6658376" cy="48021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2649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B6F1C-D54F-AB2E-F5D7-ED5F3D67787B}"/>
              </a:ext>
            </a:extLst>
          </p:cNvPr>
          <p:cNvSpPr>
            <a:spLocks noGrp="1"/>
          </p:cNvSpPr>
          <p:nvPr>
            <p:ph type="title"/>
          </p:nvPr>
        </p:nvSpPr>
        <p:spPr/>
        <p:txBody>
          <a:bodyPr/>
          <a:lstStyle/>
          <a:p>
            <a:r>
              <a:rPr lang="en-US" dirty="0"/>
              <a:t>PECTUS EXCAVATUM</a:t>
            </a:r>
          </a:p>
        </p:txBody>
      </p:sp>
      <p:pic>
        <p:nvPicPr>
          <p:cNvPr id="4098" name="Picture 2" descr="Pectus excavatum - Wikipedia">
            <a:extLst>
              <a:ext uri="{FF2B5EF4-FFF2-40B4-BE49-F238E27FC236}">
                <a16:creationId xmlns:a16="http://schemas.microsoft.com/office/drawing/2014/main" id="{3FFC744E-07EF-5A0F-8D75-E9A04FF882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34873" y="1481070"/>
            <a:ext cx="4443212" cy="4906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11923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59A4-5A0A-6A84-CA7D-2C7D518F5910}"/>
              </a:ext>
            </a:extLst>
          </p:cNvPr>
          <p:cNvSpPr>
            <a:spLocks noGrp="1"/>
          </p:cNvSpPr>
          <p:nvPr>
            <p:ph type="title"/>
          </p:nvPr>
        </p:nvSpPr>
        <p:spPr/>
        <p:txBody>
          <a:bodyPr/>
          <a:lstStyle/>
          <a:p>
            <a:r>
              <a:rPr lang="en-US" dirty="0"/>
              <a:t>PECTUS CARINATUM</a:t>
            </a:r>
          </a:p>
        </p:txBody>
      </p:sp>
      <p:pic>
        <p:nvPicPr>
          <p:cNvPr id="5122" name="Picture 2" descr="Pectus Carinatum | Pectus Clinic">
            <a:extLst>
              <a:ext uri="{FF2B5EF4-FFF2-40B4-BE49-F238E27FC236}">
                <a16:creationId xmlns:a16="http://schemas.microsoft.com/office/drawing/2014/main" id="{5EFD91E5-9C9B-60A7-8D5F-8839A66ACB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345771" y="1825625"/>
            <a:ext cx="350045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834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BF5C4F-1BF4-CCE6-6368-EE38B53C971F}"/>
              </a:ext>
            </a:extLst>
          </p:cNvPr>
          <p:cNvSpPr>
            <a:spLocks noGrp="1"/>
          </p:cNvSpPr>
          <p:nvPr>
            <p:ph idx="1"/>
          </p:nvPr>
        </p:nvSpPr>
        <p:spPr>
          <a:xfrm>
            <a:off x="838200" y="511979"/>
            <a:ext cx="10515600" cy="518330"/>
          </a:xfrm>
        </p:spPr>
        <p:txBody>
          <a:bodyPr/>
          <a:lstStyle/>
          <a:p>
            <a:r>
              <a:rPr lang="en-US" dirty="0"/>
              <a:t>The list of anomalies shown here is not exhaustive.</a:t>
            </a:r>
          </a:p>
          <a:p>
            <a:endParaRPr lang="en-US" dirty="0"/>
          </a:p>
          <a:p>
            <a:endParaRPr lang="en-US" dirty="0"/>
          </a:p>
        </p:txBody>
      </p:sp>
      <p:pic>
        <p:nvPicPr>
          <p:cNvPr id="6148" name="Picture 4" descr="When Yoda says there is another... could he actually be referring to  Anakin/Vader? Right as Luke is taking off, Obi-Wan says “that boy is our  last hope”. Conveniently, right as Yoda says “">
            <a:extLst>
              <a:ext uri="{FF2B5EF4-FFF2-40B4-BE49-F238E27FC236}">
                <a16:creationId xmlns:a16="http://schemas.microsoft.com/office/drawing/2014/main" id="{9999C773-BD4D-E638-74F2-1C75B9C459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32090" y="2139503"/>
            <a:ext cx="6096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581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6FC6C9E-4A8C-FF48-963D-0132725F0368}"/>
              </a:ext>
            </a:extLst>
          </p:cNvPr>
          <p:cNvSpPr>
            <a:spLocks noGrp="1"/>
          </p:cNvSpPr>
          <p:nvPr>
            <p:ph type="title"/>
          </p:nvPr>
        </p:nvSpPr>
        <p:spPr/>
        <p:txBody>
          <a:bodyPr/>
          <a:lstStyle/>
          <a:p>
            <a:r>
              <a:rPr lang="en-US" dirty="0"/>
              <a:t>THANK YOU</a:t>
            </a:r>
          </a:p>
        </p:txBody>
      </p:sp>
      <p:sp>
        <p:nvSpPr>
          <p:cNvPr id="5" name="Text Placeholder 4">
            <a:extLst>
              <a:ext uri="{FF2B5EF4-FFF2-40B4-BE49-F238E27FC236}">
                <a16:creationId xmlns:a16="http://schemas.microsoft.com/office/drawing/2014/main" id="{6602EF0D-FCA2-D487-D2E6-ED462383225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84403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C9AB9-18FA-9749-C4D7-64EC8FD79744}"/>
              </a:ext>
            </a:extLst>
          </p:cNvPr>
          <p:cNvSpPr>
            <a:spLocks noGrp="1"/>
          </p:cNvSpPr>
          <p:nvPr>
            <p:ph type="title"/>
          </p:nvPr>
        </p:nvSpPr>
        <p:spPr/>
        <p:txBody>
          <a:bodyPr/>
          <a:lstStyle/>
          <a:p>
            <a:r>
              <a:rPr lang="en-US" dirty="0"/>
              <a:t>AXIAL SKELETON COMPONENTS</a:t>
            </a:r>
          </a:p>
        </p:txBody>
      </p:sp>
      <p:sp>
        <p:nvSpPr>
          <p:cNvPr id="3" name="Content Placeholder 2">
            <a:extLst>
              <a:ext uri="{FF2B5EF4-FFF2-40B4-BE49-F238E27FC236}">
                <a16:creationId xmlns:a16="http://schemas.microsoft.com/office/drawing/2014/main" id="{53656E5D-FEE0-5540-B15A-20D9C8D37466}"/>
              </a:ext>
            </a:extLst>
          </p:cNvPr>
          <p:cNvSpPr>
            <a:spLocks noGrp="1"/>
          </p:cNvSpPr>
          <p:nvPr>
            <p:ph idx="1"/>
          </p:nvPr>
        </p:nvSpPr>
        <p:spPr/>
        <p:txBody>
          <a:bodyPr/>
          <a:lstStyle/>
          <a:p>
            <a:r>
              <a:rPr lang="en-US" dirty="0"/>
              <a:t>Ribs </a:t>
            </a:r>
          </a:p>
          <a:p>
            <a:r>
              <a:rPr lang="en-US" dirty="0"/>
              <a:t>Sternum</a:t>
            </a:r>
          </a:p>
          <a:p>
            <a:r>
              <a:rPr lang="en-US" dirty="0"/>
              <a:t>Vertebral column</a:t>
            </a:r>
          </a:p>
          <a:p>
            <a:r>
              <a:rPr lang="en-US" dirty="0"/>
              <a:t>Skull</a:t>
            </a:r>
          </a:p>
        </p:txBody>
      </p:sp>
    </p:spTree>
    <p:extLst>
      <p:ext uri="{BB962C8B-B14F-4D97-AF65-F5344CB8AC3E}">
        <p14:creationId xmlns:p14="http://schemas.microsoft.com/office/powerpoint/2010/main" val="819039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328798" y="222251"/>
            <a:ext cx="5534025" cy="467995"/>
          </a:xfrm>
          <a:prstGeom prst="rect">
            <a:avLst/>
          </a:prstGeom>
        </p:spPr>
        <p:txBody>
          <a:bodyPr vert="horz" wrap="square" lIns="0" tIns="12700" rIns="0" bIns="0" rtlCol="0" anchor="ctr">
            <a:spAutoFit/>
          </a:bodyPr>
          <a:lstStyle/>
          <a:p>
            <a:pPr marL="12700">
              <a:lnSpc>
                <a:spcPct val="100000"/>
              </a:lnSpc>
              <a:spcBef>
                <a:spcPts val="100"/>
              </a:spcBef>
            </a:pPr>
            <a:r>
              <a:rPr sz="2900" spc="-10" dirty="0"/>
              <a:t>Development</a:t>
            </a:r>
            <a:r>
              <a:rPr sz="2900" spc="-55" dirty="0"/>
              <a:t> </a:t>
            </a:r>
            <a:r>
              <a:rPr sz="2900" dirty="0"/>
              <a:t>of</a:t>
            </a:r>
            <a:r>
              <a:rPr sz="2900" spc="-20" dirty="0"/>
              <a:t> </a:t>
            </a:r>
            <a:r>
              <a:rPr sz="2900" dirty="0"/>
              <a:t>the</a:t>
            </a:r>
            <a:r>
              <a:rPr sz="2900" spc="-20" dirty="0"/>
              <a:t> Skeletal</a:t>
            </a:r>
            <a:r>
              <a:rPr sz="2900" spc="-15" dirty="0"/>
              <a:t> </a:t>
            </a:r>
            <a:r>
              <a:rPr sz="2900" spc="-25" dirty="0"/>
              <a:t>System</a:t>
            </a:r>
            <a:endParaRPr sz="2900" dirty="0"/>
          </a:p>
        </p:txBody>
      </p:sp>
      <p:sp>
        <p:nvSpPr>
          <p:cNvPr id="3" name="object 3"/>
          <p:cNvSpPr txBox="1"/>
          <p:nvPr/>
        </p:nvSpPr>
        <p:spPr>
          <a:xfrm>
            <a:off x="1678939" y="851662"/>
            <a:ext cx="4235450" cy="4914265"/>
          </a:xfrm>
          <a:prstGeom prst="rect">
            <a:avLst/>
          </a:prstGeom>
        </p:spPr>
        <p:txBody>
          <a:bodyPr vert="horz" wrap="square" lIns="0" tIns="12700" rIns="0" bIns="0" rtlCol="0">
            <a:spAutoFit/>
          </a:bodyPr>
          <a:lstStyle/>
          <a:p>
            <a:pPr marL="12700">
              <a:spcBef>
                <a:spcPts val="100"/>
              </a:spcBef>
            </a:pPr>
            <a:r>
              <a:rPr sz="2400" spc="-10" dirty="0">
                <a:latin typeface="Calibri"/>
                <a:cs typeface="Calibri"/>
              </a:rPr>
              <a:t>Source</a:t>
            </a:r>
            <a:r>
              <a:rPr sz="2400" spc="-40" dirty="0">
                <a:latin typeface="Calibri"/>
                <a:cs typeface="Calibri"/>
              </a:rPr>
              <a:t> </a:t>
            </a:r>
            <a:r>
              <a:rPr sz="2400" spc="-5" dirty="0">
                <a:latin typeface="Calibri"/>
                <a:cs typeface="Calibri"/>
              </a:rPr>
              <a:t>of</a:t>
            </a:r>
            <a:r>
              <a:rPr sz="2400" spc="-30" dirty="0">
                <a:latin typeface="Calibri"/>
                <a:cs typeface="Calibri"/>
              </a:rPr>
              <a:t> </a:t>
            </a:r>
            <a:r>
              <a:rPr sz="2400" spc="-5" dirty="0">
                <a:latin typeface="Calibri"/>
                <a:cs typeface="Calibri"/>
              </a:rPr>
              <a:t>Origin:</a:t>
            </a:r>
            <a:endParaRPr sz="2400" dirty="0">
              <a:latin typeface="Calibri"/>
              <a:cs typeface="Calibri"/>
            </a:endParaRPr>
          </a:p>
          <a:p>
            <a:pPr>
              <a:spcBef>
                <a:spcPts val="35"/>
              </a:spcBef>
            </a:pPr>
            <a:endParaRPr sz="3250" dirty="0">
              <a:latin typeface="Calibri"/>
              <a:cs typeface="Calibri"/>
            </a:endParaRPr>
          </a:p>
          <a:p>
            <a:pPr marL="355600" indent="-342900">
              <a:buFont typeface="Arial MT"/>
              <a:buChar char="•"/>
              <a:tabLst>
                <a:tab pos="354965" algn="l"/>
                <a:tab pos="355600" algn="l"/>
              </a:tabLst>
            </a:pPr>
            <a:r>
              <a:rPr sz="2200" b="1" spc="-25" dirty="0">
                <a:solidFill>
                  <a:srgbClr val="006FC0"/>
                </a:solidFill>
                <a:latin typeface="Calibri"/>
                <a:cs typeface="Calibri"/>
              </a:rPr>
              <a:t>Paraxial</a:t>
            </a:r>
            <a:r>
              <a:rPr sz="2200" b="1" spc="20" dirty="0">
                <a:solidFill>
                  <a:srgbClr val="006FC0"/>
                </a:solidFill>
                <a:latin typeface="Calibri"/>
                <a:cs typeface="Calibri"/>
              </a:rPr>
              <a:t> </a:t>
            </a:r>
            <a:r>
              <a:rPr sz="2200" b="1" spc="-10" dirty="0">
                <a:solidFill>
                  <a:srgbClr val="006FC0"/>
                </a:solidFill>
                <a:latin typeface="Calibri"/>
                <a:cs typeface="Calibri"/>
              </a:rPr>
              <a:t>Mesoderm</a:t>
            </a:r>
            <a:endParaRPr sz="2200" dirty="0">
              <a:latin typeface="Calibri"/>
              <a:cs typeface="Calibri"/>
            </a:endParaRPr>
          </a:p>
          <a:p>
            <a:pPr marL="355600" indent="-342900">
              <a:spcBef>
                <a:spcPts val="530"/>
              </a:spcBef>
              <a:buFont typeface="Arial MT"/>
              <a:buChar char="•"/>
              <a:tabLst>
                <a:tab pos="354965" algn="l"/>
                <a:tab pos="355600" algn="l"/>
              </a:tabLst>
            </a:pPr>
            <a:r>
              <a:rPr sz="2200" b="1" spc="-20" dirty="0">
                <a:solidFill>
                  <a:srgbClr val="006FC0"/>
                </a:solidFill>
                <a:latin typeface="Calibri"/>
                <a:cs typeface="Calibri"/>
              </a:rPr>
              <a:t>Lateral</a:t>
            </a:r>
            <a:r>
              <a:rPr sz="2200" b="1" spc="15" dirty="0">
                <a:solidFill>
                  <a:srgbClr val="006FC0"/>
                </a:solidFill>
                <a:latin typeface="Calibri"/>
                <a:cs typeface="Calibri"/>
              </a:rPr>
              <a:t> </a:t>
            </a:r>
            <a:r>
              <a:rPr sz="2200" b="1" spc="-15" dirty="0">
                <a:solidFill>
                  <a:srgbClr val="006FC0"/>
                </a:solidFill>
                <a:latin typeface="Calibri"/>
                <a:cs typeface="Calibri"/>
              </a:rPr>
              <a:t>plate</a:t>
            </a:r>
            <a:r>
              <a:rPr sz="2200" b="1" spc="-10" dirty="0">
                <a:solidFill>
                  <a:srgbClr val="006FC0"/>
                </a:solidFill>
                <a:latin typeface="Calibri"/>
                <a:cs typeface="Calibri"/>
              </a:rPr>
              <a:t> Mesoderm</a:t>
            </a:r>
            <a:endParaRPr sz="2200" dirty="0">
              <a:latin typeface="Calibri"/>
              <a:cs typeface="Calibri"/>
            </a:endParaRPr>
          </a:p>
          <a:p>
            <a:pPr marL="355600" indent="-342900">
              <a:spcBef>
                <a:spcPts val="530"/>
              </a:spcBef>
              <a:buFont typeface="Arial MT"/>
              <a:buChar char="•"/>
              <a:tabLst>
                <a:tab pos="354965" algn="l"/>
                <a:tab pos="355600" algn="l"/>
              </a:tabLst>
            </a:pPr>
            <a:r>
              <a:rPr sz="2200" b="1" spc="-15" dirty="0">
                <a:solidFill>
                  <a:srgbClr val="006FC0"/>
                </a:solidFill>
                <a:latin typeface="Calibri"/>
                <a:cs typeface="Calibri"/>
              </a:rPr>
              <a:t>Neural</a:t>
            </a:r>
            <a:r>
              <a:rPr sz="2200" b="1" spc="-10" dirty="0">
                <a:solidFill>
                  <a:srgbClr val="006FC0"/>
                </a:solidFill>
                <a:latin typeface="Calibri"/>
                <a:cs typeface="Calibri"/>
              </a:rPr>
              <a:t> </a:t>
            </a:r>
            <a:r>
              <a:rPr sz="2200" b="1" spc="-15" dirty="0">
                <a:solidFill>
                  <a:srgbClr val="006FC0"/>
                </a:solidFill>
                <a:latin typeface="Calibri"/>
                <a:cs typeface="Calibri"/>
              </a:rPr>
              <a:t>Crest</a:t>
            </a:r>
            <a:r>
              <a:rPr sz="2200" b="1" spc="-5" dirty="0">
                <a:solidFill>
                  <a:srgbClr val="006FC0"/>
                </a:solidFill>
                <a:latin typeface="Calibri"/>
                <a:cs typeface="Calibri"/>
              </a:rPr>
              <a:t> </a:t>
            </a:r>
            <a:r>
              <a:rPr sz="2200" b="1" spc="-10" dirty="0">
                <a:solidFill>
                  <a:srgbClr val="006FC0"/>
                </a:solidFill>
                <a:latin typeface="Calibri"/>
                <a:cs typeface="Calibri"/>
              </a:rPr>
              <a:t>Cells</a:t>
            </a:r>
            <a:endParaRPr sz="2200" dirty="0">
              <a:latin typeface="Calibri"/>
              <a:cs typeface="Calibri"/>
            </a:endParaRPr>
          </a:p>
          <a:p>
            <a:pPr>
              <a:spcBef>
                <a:spcPts val="30"/>
              </a:spcBef>
              <a:buChar char="•"/>
            </a:pPr>
            <a:endParaRPr sz="3000" dirty="0">
              <a:latin typeface="Calibri"/>
              <a:cs typeface="Calibri"/>
            </a:endParaRPr>
          </a:p>
          <a:p>
            <a:pPr marL="355600" marR="93980" indent="-342900">
              <a:spcBef>
                <a:spcPts val="5"/>
              </a:spcBef>
              <a:buFont typeface="Arial MT"/>
              <a:buChar char="•"/>
              <a:tabLst>
                <a:tab pos="354965" algn="l"/>
                <a:tab pos="355600" algn="l"/>
              </a:tabLst>
            </a:pPr>
            <a:r>
              <a:rPr sz="2200" spc="-20" dirty="0">
                <a:latin typeface="Calibri"/>
                <a:cs typeface="Calibri"/>
              </a:rPr>
              <a:t>Paraxial</a:t>
            </a:r>
            <a:r>
              <a:rPr sz="2200" spc="-25" dirty="0">
                <a:latin typeface="Calibri"/>
                <a:cs typeface="Calibri"/>
              </a:rPr>
              <a:t> </a:t>
            </a:r>
            <a:r>
              <a:rPr sz="2200" spc="-5" dirty="0">
                <a:latin typeface="Calibri"/>
                <a:cs typeface="Calibri"/>
              </a:rPr>
              <a:t>mesoderm</a:t>
            </a:r>
            <a:r>
              <a:rPr sz="2200" spc="5" dirty="0">
                <a:latin typeface="Calibri"/>
                <a:cs typeface="Calibri"/>
              </a:rPr>
              <a:t> </a:t>
            </a:r>
            <a:r>
              <a:rPr sz="2200" spc="-15" dirty="0">
                <a:latin typeface="Calibri"/>
                <a:cs typeface="Calibri"/>
              </a:rPr>
              <a:t>forms</a:t>
            </a:r>
            <a:r>
              <a:rPr sz="2200" spc="20" dirty="0">
                <a:latin typeface="Calibri"/>
                <a:cs typeface="Calibri"/>
              </a:rPr>
              <a:t> </a:t>
            </a:r>
            <a:r>
              <a:rPr sz="2200" spc="-5" dirty="0">
                <a:latin typeface="Calibri"/>
                <a:cs typeface="Calibri"/>
              </a:rPr>
              <a:t>a </a:t>
            </a:r>
            <a:r>
              <a:rPr sz="2200" dirty="0">
                <a:latin typeface="Calibri"/>
                <a:cs typeface="Calibri"/>
              </a:rPr>
              <a:t> </a:t>
            </a:r>
            <a:r>
              <a:rPr sz="2200" spc="-15" dirty="0">
                <a:latin typeface="Calibri"/>
                <a:cs typeface="Calibri"/>
              </a:rPr>
              <a:t>segmented</a:t>
            </a:r>
            <a:r>
              <a:rPr sz="2200" spc="35" dirty="0">
                <a:latin typeface="Calibri"/>
                <a:cs typeface="Calibri"/>
              </a:rPr>
              <a:t> </a:t>
            </a:r>
            <a:r>
              <a:rPr sz="2200" spc="-10" dirty="0">
                <a:latin typeface="Calibri"/>
                <a:cs typeface="Calibri"/>
              </a:rPr>
              <a:t>series</a:t>
            </a:r>
            <a:r>
              <a:rPr sz="2200" spc="5" dirty="0">
                <a:latin typeface="Calibri"/>
                <a:cs typeface="Calibri"/>
              </a:rPr>
              <a:t> </a:t>
            </a:r>
            <a:r>
              <a:rPr sz="2200" spc="-5" dirty="0">
                <a:latin typeface="Calibri"/>
                <a:cs typeface="Calibri"/>
              </a:rPr>
              <a:t>of</a:t>
            </a:r>
            <a:r>
              <a:rPr sz="2200" dirty="0">
                <a:latin typeface="Calibri"/>
                <a:cs typeface="Calibri"/>
              </a:rPr>
              <a:t> </a:t>
            </a:r>
            <a:r>
              <a:rPr sz="2200" spc="-5" dirty="0">
                <a:latin typeface="Calibri"/>
                <a:cs typeface="Calibri"/>
              </a:rPr>
              <a:t>tissue</a:t>
            </a:r>
            <a:r>
              <a:rPr sz="2200" spc="5" dirty="0">
                <a:latin typeface="Calibri"/>
                <a:cs typeface="Calibri"/>
              </a:rPr>
              <a:t> </a:t>
            </a:r>
            <a:r>
              <a:rPr sz="2200" spc="-10" dirty="0">
                <a:latin typeface="Calibri"/>
                <a:cs typeface="Calibri"/>
              </a:rPr>
              <a:t>blocks </a:t>
            </a:r>
            <a:r>
              <a:rPr sz="2200" spc="-484" dirty="0">
                <a:latin typeface="Calibri"/>
                <a:cs typeface="Calibri"/>
              </a:rPr>
              <a:t> </a:t>
            </a:r>
            <a:r>
              <a:rPr sz="2200" spc="-5" dirty="0">
                <a:latin typeface="Calibri"/>
                <a:cs typeface="Calibri"/>
              </a:rPr>
              <a:t>on</a:t>
            </a:r>
            <a:r>
              <a:rPr sz="2200" spc="-10" dirty="0">
                <a:latin typeface="Calibri"/>
                <a:cs typeface="Calibri"/>
              </a:rPr>
              <a:t> </a:t>
            </a:r>
            <a:r>
              <a:rPr sz="2200" spc="-5" dirty="0">
                <a:latin typeface="Calibri"/>
                <a:cs typeface="Calibri"/>
              </a:rPr>
              <a:t>each</a:t>
            </a:r>
            <a:r>
              <a:rPr sz="2200" spc="-10" dirty="0">
                <a:latin typeface="Calibri"/>
                <a:cs typeface="Calibri"/>
              </a:rPr>
              <a:t> </a:t>
            </a:r>
            <a:r>
              <a:rPr sz="2200" spc="-5" dirty="0">
                <a:latin typeface="Calibri"/>
                <a:cs typeface="Calibri"/>
              </a:rPr>
              <a:t>side </a:t>
            </a:r>
            <a:r>
              <a:rPr sz="2200" dirty="0">
                <a:latin typeface="Calibri"/>
                <a:cs typeface="Calibri"/>
              </a:rPr>
              <a:t>of </a:t>
            </a:r>
            <a:r>
              <a:rPr sz="2200" spc="-5" dirty="0">
                <a:latin typeface="Calibri"/>
                <a:cs typeface="Calibri"/>
              </a:rPr>
              <a:t>the</a:t>
            </a:r>
            <a:r>
              <a:rPr sz="2200" spc="-10" dirty="0">
                <a:latin typeface="Calibri"/>
                <a:cs typeface="Calibri"/>
              </a:rPr>
              <a:t> </a:t>
            </a:r>
            <a:r>
              <a:rPr sz="2200" spc="-15" dirty="0">
                <a:latin typeface="Calibri"/>
                <a:cs typeface="Calibri"/>
              </a:rPr>
              <a:t>neural</a:t>
            </a:r>
            <a:r>
              <a:rPr sz="2200" spc="-10" dirty="0">
                <a:latin typeface="Calibri"/>
                <a:cs typeface="Calibri"/>
              </a:rPr>
              <a:t> </a:t>
            </a:r>
            <a:r>
              <a:rPr sz="2200" spc="-5" dirty="0">
                <a:latin typeface="Calibri"/>
                <a:cs typeface="Calibri"/>
              </a:rPr>
              <a:t>tube</a:t>
            </a:r>
            <a:r>
              <a:rPr sz="2200" spc="10" dirty="0">
                <a:latin typeface="Calibri"/>
                <a:cs typeface="Calibri"/>
              </a:rPr>
              <a:t> </a:t>
            </a:r>
            <a:r>
              <a:rPr sz="2200" spc="-5" dirty="0">
                <a:latin typeface="Calibri"/>
                <a:cs typeface="Calibri"/>
              </a:rPr>
              <a:t>, </a:t>
            </a:r>
            <a:r>
              <a:rPr sz="2200" dirty="0">
                <a:latin typeface="Calibri"/>
                <a:cs typeface="Calibri"/>
              </a:rPr>
              <a:t> </a:t>
            </a:r>
            <a:r>
              <a:rPr sz="2200" spc="-5" dirty="0">
                <a:latin typeface="Calibri"/>
                <a:cs typeface="Calibri"/>
              </a:rPr>
              <a:t>the</a:t>
            </a:r>
            <a:r>
              <a:rPr sz="2200" spc="5" dirty="0">
                <a:latin typeface="Calibri"/>
                <a:cs typeface="Calibri"/>
              </a:rPr>
              <a:t> </a:t>
            </a:r>
            <a:r>
              <a:rPr sz="2200" spc="-50" dirty="0">
                <a:latin typeface="Calibri"/>
                <a:cs typeface="Calibri"/>
              </a:rPr>
              <a:t>‘</a:t>
            </a:r>
            <a:r>
              <a:rPr sz="2200" b="1" spc="-50" dirty="0">
                <a:latin typeface="Calibri"/>
                <a:cs typeface="Calibri"/>
              </a:rPr>
              <a:t>Somites</a:t>
            </a:r>
            <a:r>
              <a:rPr sz="2200" spc="-50" dirty="0">
                <a:latin typeface="Calibri"/>
                <a:cs typeface="Calibri"/>
              </a:rPr>
              <a:t>’.</a:t>
            </a:r>
            <a:endParaRPr sz="2200" dirty="0">
              <a:latin typeface="Calibri"/>
              <a:cs typeface="Calibri"/>
            </a:endParaRPr>
          </a:p>
          <a:p>
            <a:pPr marL="355600" indent="-342900">
              <a:spcBef>
                <a:spcPts val="530"/>
              </a:spcBef>
              <a:buFont typeface="Arial MT"/>
              <a:buChar char="•"/>
              <a:tabLst>
                <a:tab pos="354965" algn="l"/>
                <a:tab pos="355600" algn="l"/>
              </a:tabLst>
            </a:pPr>
            <a:r>
              <a:rPr sz="2200" spc="-10" dirty="0">
                <a:latin typeface="Calibri"/>
                <a:cs typeface="Calibri"/>
              </a:rPr>
              <a:t>These</a:t>
            </a:r>
            <a:r>
              <a:rPr sz="2200" spc="10" dirty="0">
                <a:latin typeface="Calibri"/>
                <a:cs typeface="Calibri"/>
              </a:rPr>
              <a:t> </a:t>
            </a:r>
            <a:r>
              <a:rPr sz="2200" spc="-10" dirty="0">
                <a:latin typeface="Calibri"/>
                <a:cs typeface="Calibri"/>
              </a:rPr>
              <a:t>somites</a:t>
            </a:r>
            <a:r>
              <a:rPr sz="2200" spc="20" dirty="0">
                <a:latin typeface="Calibri"/>
                <a:cs typeface="Calibri"/>
              </a:rPr>
              <a:t> </a:t>
            </a:r>
            <a:r>
              <a:rPr sz="2200" spc="-20" dirty="0">
                <a:latin typeface="Calibri"/>
                <a:cs typeface="Calibri"/>
              </a:rPr>
              <a:t>differentiate</a:t>
            </a:r>
            <a:r>
              <a:rPr sz="2200" spc="25" dirty="0">
                <a:latin typeface="Calibri"/>
                <a:cs typeface="Calibri"/>
              </a:rPr>
              <a:t> </a:t>
            </a:r>
            <a:r>
              <a:rPr sz="2200" spc="-20" dirty="0">
                <a:latin typeface="Calibri"/>
                <a:cs typeface="Calibri"/>
              </a:rPr>
              <a:t>into</a:t>
            </a:r>
            <a:r>
              <a:rPr sz="2200" spc="5" dirty="0">
                <a:latin typeface="Calibri"/>
                <a:cs typeface="Calibri"/>
              </a:rPr>
              <a:t> </a:t>
            </a:r>
            <a:r>
              <a:rPr sz="2200" spc="-5" dirty="0">
                <a:latin typeface="Calibri"/>
                <a:cs typeface="Calibri"/>
              </a:rPr>
              <a:t>a;</a:t>
            </a:r>
            <a:endParaRPr sz="2200" dirty="0">
              <a:latin typeface="Calibri"/>
              <a:cs typeface="Calibri"/>
            </a:endParaRPr>
          </a:p>
          <a:p>
            <a:pPr marL="807720" lvl="1" indent="-338455">
              <a:spcBef>
                <a:spcPts val="450"/>
              </a:spcBef>
              <a:buClr>
                <a:srgbClr val="000000"/>
              </a:buClr>
              <a:buFont typeface="Arial MT"/>
              <a:buChar char="–"/>
              <a:tabLst>
                <a:tab pos="807720" algn="l"/>
                <a:tab pos="808355" algn="l"/>
              </a:tabLst>
            </a:pPr>
            <a:r>
              <a:rPr b="1" spc="-10" dirty="0">
                <a:solidFill>
                  <a:srgbClr val="6F2F9F"/>
                </a:solidFill>
                <a:latin typeface="Calibri"/>
                <a:cs typeface="Calibri"/>
              </a:rPr>
              <a:t>Sclerotome,</a:t>
            </a:r>
            <a:r>
              <a:rPr b="1" spc="-35" dirty="0">
                <a:solidFill>
                  <a:srgbClr val="6F2F9F"/>
                </a:solidFill>
                <a:latin typeface="Calibri"/>
                <a:cs typeface="Calibri"/>
              </a:rPr>
              <a:t> </a:t>
            </a:r>
            <a:r>
              <a:rPr spc="-10" dirty="0">
                <a:latin typeface="Calibri"/>
                <a:cs typeface="Calibri"/>
              </a:rPr>
              <a:t>(ventromedial</a:t>
            </a:r>
            <a:r>
              <a:rPr spc="5" dirty="0">
                <a:latin typeface="Calibri"/>
                <a:cs typeface="Calibri"/>
              </a:rPr>
              <a:t> </a:t>
            </a:r>
            <a:r>
              <a:rPr spc="-5" dirty="0">
                <a:latin typeface="Calibri"/>
                <a:cs typeface="Calibri"/>
              </a:rPr>
              <a:t>part)</a:t>
            </a:r>
            <a:endParaRPr dirty="0">
              <a:latin typeface="Calibri"/>
              <a:cs typeface="Calibri"/>
            </a:endParaRPr>
          </a:p>
          <a:p>
            <a:pPr marL="756285" lvl="1" indent="-287020">
              <a:spcBef>
                <a:spcPts val="430"/>
              </a:spcBef>
              <a:buFont typeface="Arial MT"/>
              <a:buChar char="–"/>
              <a:tabLst>
                <a:tab pos="756285" algn="l"/>
                <a:tab pos="756920" algn="l"/>
              </a:tabLst>
            </a:pPr>
            <a:r>
              <a:rPr b="1" spc="-10" dirty="0">
                <a:solidFill>
                  <a:srgbClr val="00AF50"/>
                </a:solidFill>
                <a:latin typeface="Calibri"/>
                <a:cs typeface="Calibri"/>
              </a:rPr>
              <a:t>Dermomyotome</a:t>
            </a:r>
            <a:r>
              <a:rPr spc="-10" dirty="0">
                <a:latin typeface="Calibri"/>
                <a:cs typeface="Calibri"/>
              </a:rPr>
              <a:t>,</a:t>
            </a:r>
            <a:r>
              <a:rPr spc="-40" dirty="0">
                <a:latin typeface="Calibri"/>
                <a:cs typeface="Calibri"/>
              </a:rPr>
              <a:t> </a:t>
            </a:r>
            <a:r>
              <a:rPr spc="-15" dirty="0">
                <a:latin typeface="Calibri"/>
                <a:cs typeface="Calibri"/>
              </a:rPr>
              <a:t>(dorsolateral</a:t>
            </a:r>
            <a:r>
              <a:rPr spc="10" dirty="0">
                <a:latin typeface="Calibri"/>
                <a:cs typeface="Calibri"/>
              </a:rPr>
              <a:t> </a:t>
            </a:r>
            <a:r>
              <a:rPr spc="-5" dirty="0">
                <a:latin typeface="Calibri"/>
                <a:cs typeface="Calibri"/>
              </a:rPr>
              <a:t>part </a:t>
            </a:r>
            <a:r>
              <a:rPr dirty="0">
                <a:latin typeface="Calibri"/>
                <a:cs typeface="Calibri"/>
              </a:rPr>
              <a:t>)</a:t>
            </a:r>
          </a:p>
        </p:txBody>
      </p:sp>
      <p:pic>
        <p:nvPicPr>
          <p:cNvPr id="4" name="object 4"/>
          <p:cNvPicPr/>
          <p:nvPr/>
        </p:nvPicPr>
        <p:blipFill>
          <a:blip r:embed="rId2" cstate="print"/>
          <a:stretch>
            <a:fillRect/>
          </a:stretch>
        </p:blipFill>
        <p:spPr>
          <a:xfrm>
            <a:off x="5943601" y="1600200"/>
            <a:ext cx="4724399" cy="3810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0" y="208279"/>
            <a:ext cx="4842510" cy="452120"/>
          </a:xfrm>
          <a:prstGeom prst="rect">
            <a:avLst/>
          </a:prstGeom>
        </p:spPr>
        <p:txBody>
          <a:bodyPr vert="horz" wrap="square" lIns="0" tIns="12065" rIns="0" bIns="0" rtlCol="0" anchor="ctr">
            <a:spAutoFit/>
          </a:bodyPr>
          <a:lstStyle/>
          <a:p>
            <a:pPr marL="12700">
              <a:lnSpc>
                <a:spcPct val="100000"/>
              </a:lnSpc>
              <a:spcBef>
                <a:spcPts val="95"/>
              </a:spcBef>
            </a:pPr>
            <a:r>
              <a:rPr sz="2800" spc="-10" dirty="0"/>
              <a:t>The</a:t>
            </a:r>
            <a:r>
              <a:rPr sz="2800" dirty="0"/>
              <a:t> </a:t>
            </a:r>
            <a:r>
              <a:rPr sz="2800" spc="-10" dirty="0"/>
              <a:t>Embryonic</a:t>
            </a:r>
            <a:r>
              <a:rPr sz="2800" spc="5" dirty="0"/>
              <a:t> </a:t>
            </a:r>
            <a:r>
              <a:rPr sz="2800" spc="-10" dirty="0"/>
              <a:t>connective</a:t>
            </a:r>
            <a:r>
              <a:rPr sz="2800" spc="20" dirty="0"/>
              <a:t> </a:t>
            </a:r>
            <a:r>
              <a:rPr sz="2800" spc="-5" dirty="0"/>
              <a:t>tissue</a:t>
            </a:r>
            <a:endParaRPr sz="2800"/>
          </a:p>
        </p:txBody>
      </p:sp>
      <p:sp>
        <p:nvSpPr>
          <p:cNvPr id="3" name="object 3"/>
          <p:cNvSpPr txBox="1"/>
          <p:nvPr/>
        </p:nvSpPr>
        <p:spPr>
          <a:xfrm>
            <a:off x="2059940" y="744981"/>
            <a:ext cx="8210550" cy="2075568"/>
          </a:xfrm>
          <a:prstGeom prst="rect">
            <a:avLst/>
          </a:prstGeom>
        </p:spPr>
        <p:txBody>
          <a:bodyPr vert="horz" wrap="square" lIns="0" tIns="66675" rIns="0" bIns="0" rtlCol="0">
            <a:spAutoFit/>
          </a:bodyPr>
          <a:lstStyle/>
          <a:p>
            <a:pPr marL="355600" marR="5080" indent="-342900">
              <a:lnSpc>
                <a:spcPts val="2210"/>
              </a:lnSpc>
              <a:spcBef>
                <a:spcPts val="525"/>
              </a:spcBef>
              <a:buFont typeface="Arial MT"/>
              <a:buChar char="•"/>
              <a:tabLst>
                <a:tab pos="354965" algn="l"/>
                <a:tab pos="355600" algn="l"/>
              </a:tabLst>
            </a:pPr>
            <a:r>
              <a:rPr sz="2200" b="1" spc="-10" dirty="0">
                <a:latin typeface="Calibri"/>
                <a:cs typeface="Calibri"/>
              </a:rPr>
              <a:t>Mesenchyme</a:t>
            </a:r>
            <a:r>
              <a:rPr sz="2200" b="1" spc="-25" dirty="0">
                <a:latin typeface="Calibri"/>
                <a:cs typeface="Calibri"/>
              </a:rPr>
              <a:t> </a:t>
            </a:r>
            <a:r>
              <a:rPr sz="2000" spc="-5" dirty="0">
                <a:latin typeface="Calibri"/>
                <a:cs typeface="Calibri"/>
              </a:rPr>
              <a:t>or</a:t>
            </a:r>
            <a:r>
              <a:rPr sz="2000" spc="-10"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embryonic</a:t>
            </a:r>
            <a:r>
              <a:rPr sz="2000" spc="-15" dirty="0">
                <a:latin typeface="Calibri"/>
                <a:cs typeface="Calibri"/>
              </a:rPr>
              <a:t> </a:t>
            </a:r>
            <a:r>
              <a:rPr sz="2000" spc="-5" dirty="0">
                <a:latin typeface="Calibri"/>
                <a:cs typeface="Calibri"/>
              </a:rPr>
              <a:t>connective tissue</a:t>
            </a:r>
            <a:r>
              <a:rPr sz="2000" spc="25" dirty="0">
                <a:latin typeface="Calibri"/>
                <a:cs typeface="Calibri"/>
              </a:rPr>
              <a:t> </a:t>
            </a:r>
            <a:r>
              <a:rPr sz="2000" dirty="0">
                <a:latin typeface="Calibri"/>
                <a:cs typeface="Calibri"/>
              </a:rPr>
              <a:t>is a</a:t>
            </a:r>
            <a:r>
              <a:rPr sz="2000" spc="5" dirty="0">
                <a:latin typeface="Calibri"/>
                <a:cs typeface="Calibri"/>
              </a:rPr>
              <a:t> </a:t>
            </a:r>
            <a:r>
              <a:rPr sz="2000" spc="-5" dirty="0">
                <a:latin typeface="Calibri"/>
                <a:cs typeface="Calibri"/>
              </a:rPr>
              <a:t>gelatinous</a:t>
            </a:r>
            <a:r>
              <a:rPr sz="2000" spc="5" dirty="0">
                <a:latin typeface="Calibri"/>
                <a:cs typeface="Calibri"/>
              </a:rPr>
              <a:t> </a:t>
            </a:r>
            <a:r>
              <a:rPr sz="2000" spc="-10" dirty="0">
                <a:latin typeface="Calibri"/>
                <a:cs typeface="Calibri"/>
              </a:rPr>
              <a:t>substance </a:t>
            </a:r>
            <a:r>
              <a:rPr sz="2000" spc="-440" dirty="0">
                <a:latin typeface="Calibri"/>
                <a:cs typeface="Calibri"/>
              </a:rPr>
              <a:t> </a:t>
            </a:r>
            <a:r>
              <a:rPr sz="2000" spc="-5" dirty="0">
                <a:latin typeface="Calibri"/>
                <a:cs typeface="Calibri"/>
              </a:rPr>
              <a:t>with</a:t>
            </a:r>
            <a:r>
              <a:rPr sz="2000" dirty="0">
                <a:latin typeface="Calibri"/>
                <a:cs typeface="Calibri"/>
              </a:rPr>
              <a:t> </a:t>
            </a:r>
            <a:r>
              <a:rPr sz="2000" spc="-10" dirty="0">
                <a:latin typeface="Calibri"/>
                <a:cs typeface="Calibri"/>
              </a:rPr>
              <a:t>‘star-shaped’</a:t>
            </a:r>
            <a:r>
              <a:rPr sz="2000" spc="5" dirty="0">
                <a:latin typeface="Calibri"/>
                <a:cs typeface="Calibri"/>
              </a:rPr>
              <a:t> </a:t>
            </a:r>
            <a:r>
              <a:rPr sz="2000" spc="-5" dirty="0">
                <a:latin typeface="Calibri"/>
                <a:cs typeface="Calibri"/>
              </a:rPr>
              <a:t>mesenchymal</a:t>
            </a:r>
            <a:r>
              <a:rPr sz="2000" dirty="0">
                <a:latin typeface="Calibri"/>
                <a:cs typeface="Calibri"/>
              </a:rPr>
              <a:t> </a:t>
            </a:r>
            <a:r>
              <a:rPr sz="2000" spc="-5" dirty="0">
                <a:latin typeface="Calibri"/>
                <a:cs typeface="Calibri"/>
              </a:rPr>
              <a:t>cells.</a:t>
            </a:r>
            <a:endParaRPr sz="2000">
              <a:latin typeface="Calibri"/>
              <a:cs typeface="Calibri"/>
            </a:endParaRPr>
          </a:p>
          <a:p>
            <a:pPr marL="355600" marR="121285" indent="-342900">
              <a:lnSpc>
                <a:spcPts val="2160"/>
              </a:lnSpc>
              <a:spcBef>
                <a:spcPts val="470"/>
              </a:spcBef>
              <a:buFont typeface="Arial MT"/>
              <a:buChar char="•"/>
              <a:tabLst>
                <a:tab pos="354965" algn="l"/>
                <a:tab pos="355600" algn="l"/>
              </a:tabLst>
            </a:pPr>
            <a:r>
              <a:rPr sz="2000" spc="-5" dirty="0">
                <a:latin typeface="Calibri"/>
                <a:cs typeface="Calibri"/>
              </a:rPr>
              <a:t>The mesenchymal</a:t>
            </a:r>
            <a:r>
              <a:rPr sz="2000" spc="5" dirty="0">
                <a:latin typeface="Calibri"/>
                <a:cs typeface="Calibri"/>
              </a:rPr>
              <a:t> </a:t>
            </a:r>
            <a:r>
              <a:rPr sz="2000" spc="-5" dirty="0">
                <a:latin typeface="Calibri"/>
                <a:cs typeface="Calibri"/>
              </a:rPr>
              <a:t>cells</a:t>
            </a:r>
            <a:r>
              <a:rPr sz="2000" spc="15" dirty="0">
                <a:latin typeface="Calibri"/>
                <a:cs typeface="Calibri"/>
              </a:rPr>
              <a:t> </a:t>
            </a:r>
            <a:r>
              <a:rPr sz="2000" spc="-15" dirty="0">
                <a:latin typeface="Calibri"/>
                <a:cs typeface="Calibri"/>
              </a:rPr>
              <a:t>migrate</a:t>
            </a:r>
            <a:r>
              <a:rPr sz="2000" spc="15" dirty="0">
                <a:latin typeface="Calibri"/>
                <a:cs typeface="Calibri"/>
              </a:rPr>
              <a:t> </a:t>
            </a:r>
            <a:r>
              <a:rPr sz="2000" dirty="0">
                <a:latin typeface="Calibri"/>
                <a:cs typeface="Calibri"/>
              </a:rPr>
              <a:t>&amp;</a:t>
            </a:r>
            <a:r>
              <a:rPr sz="2000" spc="-5" dirty="0">
                <a:latin typeface="Calibri"/>
                <a:cs typeface="Calibri"/>
              </a:rPr>
              <a:t> </a:t>
            </a:r>
            <a:r>
              <a:rPr sz="2000" spc="-15" dirty="0">
                <a:latin typeface="Calibri"/>
                <a:cs typeface="Calibri"/>
              </a:rPr>
              <a:t>differentiate</a:t>
            </a:r>
            <a:r>
              <a:rPr sz="2000" spc="40" dirty="0">
                <a:latin typeface="Calibri"/>
                <a:cs typeface="Calibri"/>
              </a:rPr>
              <a:t> </a:t>
            </a:r>
            <a:r>
              <a:rPr sz="2000" spc="-15" dirty="0">
                <a:latin typeface="Calibri"/>
                <a:cs typeface="Calibri"/>
              </a:rPr>
              <a:t>into</a:t>
            </a:r>
            <a:r>
              <a:rPr sz="2000" spc="-5" dirty="0">
                <a:latin typeface="Calibri"/>
                <a:cs typeface="Calibri"/>
              </a:rPr>
              <a:t> </a:t>
            </a:r>
            <a:r>
              <a:rPr sz="2000" spc="-10" dirty="0">
                <a:latin typeface="Calibri"/>
                <a:cs typeface="Calibri"/>
              </a:rPr>
              <a:t>many </a:t>
            </a:r>
            <a:r>
              <a:rPr sz="2000" spc="-15" dirty="0">
                <a:latin typeface="Calibri"/>
                <a:cs typeface="Calibri"/>
              </a:rPr>
              <a:t>different</a:t>
            </a:r>
            <a:r>
              <a:rPr sz="2000" spc="15" dirty="0">
                <a:latin typeface="Calibri"/>
                <a:cs typeface="Calibri"/>
              </a:rPr>
              <a:t> </a:t>
            </a:r>
            <a:r>
              <a:rPr sz="2000" dirty="0">
                <a:latin typeface="Calibri"/>
                <a:cs typeface="Calibri"/>
              </a:rPr>
              <a:t>types</a:t>
            </a:r>
            <a:r>
              <a:rPr sz="2000" spc="-10" dirty="0">
                <a:latin typeface="Calibri"/>
                <a:cs typeface="Calibri"/>
              </a:rPr>
              <a:t> </a:t>
            </a:r>
            <a:r>
              <a:rPr sz="2000" spc="-5" dirty="0">
                <a:latin typeface="Calibri"/>
                <a:cs typeface="Calibri"/>
              </a:rPr>
              <a:t>of </a:t>
            </a:r>
            <a:r>
              <a:rPr sz="2000" spc="-440" dirty="0">
                <a:latin typeface="Calibri"/>
                <a:cs typeface="Calibri"/>
              </a:rPr>
              <a:t> </a:t>
            </a:r>
            <a:r>
              <a:rPr sz="2000" spc="-10" dirty="0">
                <a:latin typeface="Calibri"/>
                <a:cs typeface="Calibri"/>
              </a:rPr>
              <a:t>primitive</a:t>
            </a:r>
            <a:r>
              <a:rPr sz="2000" spc="20" dirty="0">
                <a:latin typeface="Calibri"/>
                <a:cs typeface="Calibri"/>
              </a:rPr>
              <a:t> </a:t>
            </a:r>
            <a:r>
              <a:rPr sz="2000" dirty="0">
                <a:latin typeface="Calibri"/>
                <a:cs typeface="Calibri"/>
              </a:rPr>
              <a:t>cell</a:t>
            </a:r>
            <a:r>
              <a:rPr sz="2000" spc="5" dirty="0">
                <a:latin typeface="Calibri"/>
                <a:cs typeface="Calibri"/>
              </a:rPr>
              <a:t> </a:t>
            </a:r>
            <a:r>
              <a:rPr sz="2000" spc="-5" dirty="0">
                <a:latin typeface="Calibri"/>
                <a:cs typeface="Calibri"/>
              </a:rPr>
              <a:t>lines,</a:t>
            </a:r>
            <a:r>
              <a:rPr sz="2000" spc="10" dirty="0">
                <a:latin typeface="Calibri"/>
                <a:cs typeface="Calibri"/>
              </a:rPr>
              <a:t> </a:t>
            </a:r>
            <a:r>
              <a:rPr sz="2000" spc="-5" dirty="0">
                <a:latin typeface="Calibri"/>
                <a:cs typeface="Calibri"/>
              </a:rPr>
              <a:t>such </a:t>
            </a:r>
            <a:r>
              <a:rPr sz="2000" dirty="0">
                <a:latin typeface="Calibri"/>
                <a:cs typeface="Calibri"/>
              </a:rPr>
              <a:t>as;</a:t>
            </a:r>
            <a:endParaRPr sz="2000">
              <a:latin typeface="Calibri"/>
              <a:cs typeface="Calibri"/>
            </a:endParaRPr>
          </a:p>
          <a:p>
            <a:pPr marL="756285" lvl="1" indent="-287020">
              <a:spcBef>
                <a:spcPts val="190"/>
              </a:spcBef>
              <a:buFont typeface="Arial MT"/>
              <a:buChar char="–"/>
              <a:tabLst>
                <a:tab pos="756285" algn="l"/>
                <a:tab pos="756920" algn="l"/>
              </a:tabLst>
            </a:pPr>
            <a:r>
              <a:rPr sz="1600" b="1" spc="-10" dirty="0">
                <a:solidFill>
                  <a:srgbClr val="006FC0"/>
                </a:solidFill>
                <a:latin typeface="Calibri"/>
                <a:cs typeface="Calibri"/>
              </a:rPr>
              <a:t>Fibroblasts</a:t>
            </a:r>
            <a:r>
              <a:rPr sz="1600" b="1" spc="5" dirty="0">
                <a:solidFill>
                  <a:srgbClr val="006FC0"/>
                </a:solidFill>
                <a:latin typeface="Calibri"/>
                <a:cs typeface="Calibri"/>
              </a:rPr>
              <a:t> </a:t>
            </a:r>
            <a:r>
              <a:rPr sz="1600" spc="-5" dirty="0">
                <a:latin typeface="Calibri"/>
                <a:cs typeface="Calibri"/>
              </a:rPr>
              <a:t>(adult </a:t>
            </a:r>
            <a:r>
              <a:rPr sz="1600" spc="-10" dirty="0">
                <a:latin typeface="Calibri"/>
                <a:cs typeface="Calibri"/>
              </a:rPr>
              <a:t>conn.</a:t>
            </a:r>
            <a:r>
              <a:rPr sz="1600" spc="-5" dirty="0">
                <a:latin typeface="Calibri"/>
                <a:cs typeface="Calibri"/>
              </a:rPr>
              <a:t> Tissue</a:t>
            </a:r>
            <a:r>
              <a:rPr sz="1600" spc="5" dirty="0">
                <a:latin typeface="Calibri"/>
                <a:cs typeface="Calibri"/>
              </a:rPr>
              <a:t> </a:t>
            </a:r>
            <a:r>
              <a:rPr sz="1600" spc="-10" dirty="0">
                <a:latin typeface="Calibri"/>
                <a:cs typeface="Calibri"/>
              </a:rPr>
              <a:t>forming</a:t>
            </a:r>
            <a:r>
              <a:rPr sz="1600" spc="10" dirty="0">
                <a:latin typeface="Calibri"/>
                <a:cs typeface="Calibri"/>
              </a:rPr>
              <a:t> </a:t>
            </a:r>
            <a:r>
              <a:rPr sz="1600" spc="-5" dirty="0">
                <a:latin typeface="Calibri"/>
                <a:cs typeface="Calibri"/>
              </a:rPr>
              <a:t>cells),</a:t>
            </a:r>
            <a:endParaRPr sz="1600">
              <a:latin typeface="Calibri"/>
              <a:cs typeface="Calibri"/>
            </a:endParaRPr>
          </a:p>
          <a:p>
            <a:pPr marL="756285" lvl="1" indent="-287020">
              <a:spcBef>
                <a:spcPts val="190"/>
              </a:spcBef>
              <a:buFont typeface="Arial MT"/>
              <a:buChar char="–"/>
              <a:tabLst>
                <a:tab pos="756285" algn="l"/>
                <a:tab pos="756920" algn="l"/>
              </a:tabLst>
            </a:pPr>
            <a:r>
              <a:rPr sz="1600" b="1" spc="-10" dirty="0">
                <a:solidFill>
                  <a:srgbClr val="006FC0"/>
                </a:solidFill>
                <a:latin typeface="Calibri"/>
                <a:cs typeface="Calibri"/>
              </a:rPr>
              <a:t>Chondroblasts</a:t>
            </a:r>
            <a:r>
              <a:rPr sz="1600" b="1" spc="35" dirty="0">
                <a:solidFill>
                  <a:srgbClr val="006FC0"/>
                </a:solidFill>
                <a:latin typeface="Calibri"/>
                <a:cs typeface="Calibri"/>
              </a:rPr>
              <a:t> </a:t>
            </a:r>
            <a:r>
              <a:rPr sz="1600" spc="-5" dirty="0">
                <a:latin typeface="Calibri"/>
                <a:cs typeface="Calibri"/>
              </a:rPr>
              <a:t>(cartilage</a:t>
            </a:r>
            <a:r>
              <a:rPr sz="1600" spc="-30" dirty="0">
                <a:latin typeface="Calibri"/>
                <a:cs typeface="Calibri"/>
              </a:rPr>
              <a:t> </a:t>
            </a:r>
            <a:r>
              <a:rPr sz="1600" spc="-10" dirty="0">
                <a:latin typeface="Calibri"/>
                <a:cs typeface="Calibri"/>
              </a:rPr>
              <a:t>forming</a:t>
            </a:r>
            <a:r>
              <a:rPr sz="1600" spc="5" dirty="0">
                <a:latin typeface="Calibri"/>
                <a:cs typeface="Calibri"/>
              </a:rPr>
              <a:t> </a:t>
            </a:r>
            <a:r>
              <a:rPr sz="1600" spc="-5" dirty="0">
                <a:latin typeface="Calibri"/>
                <a:cs typeface="Calibri"/>
              </a:rPr>
              <a:t>cells),</a:t>
            </a:r>
            <a:endParaRPr sz="1600">
              <a:latin typeface="Calibri"/>
              <a:cs typeface="Calibri"/>
            </a:endParaRPr>
          </a:p>
          <a:p>
            <a:pPr marL="756285" lvl="1" indent="-287020">
              <a:spcBef>
                <a:spcPts val="195"/>
              </a:spcBef>
              <a:buFont typeface="Arial MT"/>
              <a:buChar char="–"/>
              <a:tabLst>
                <a:tab pos="756285" algn="l"/>
                <a:tab pos="756920" algn="l"/>
              </a:tabLst>
            </a:pPr>
            <a:r>
              <a:rPr sz="1600" b="1" spc="-10" dirty="0">
                <a:solidFill>
                  <a:srgbClr val="006FC0"/>
                </a:solidFill>
                <a:latin typeface="Calibri"/>
                <a:cs typeface="Calibri"/>
              </a:rPr>
              <a:t>Osteoblasts</a:t>
            </a:r>
            <a:r>
              <a:rPr sz="1600" b="1" spc="-20" dirty="0">
                <a:solidFill>
                  <a:srgbClr val="006FC0"/>
                </a:solidFill>
                <a:latin typeface="Calibri"/>
                <a:cs typeface="Calibri"/>
              </a:rPr>
              <a:t> </a:t>
            </a:r>
            <a:r>
              <a:rPr sz="1600" spc="-10" dirty="0">
                <a:latin typeface="Calibri"/>
                <a:cs typeface="Calibri"/>
              </a:rPr>
              <a:t>(bone forming</a:t>
            </a:r>
            <a:r>
              <a:rPr sz="1600" spc="5" dirty="0">
                <a:latin typeface="Calibri"/>
                <a:cs typeface="Calibri"/>
              </a:rPr>
              <a:t> </a:t>
            </a:r>
            <a:r>
              <a:rPr sz="1600" spc="-5" dirty="0">
                <a:latin typeface="Calibri"/>
                <a:cs typeface="Calibri"/>
              </a:rPr>
              <a:t>cells).</a:t>
            </a:r>
            <a:endParaRPr sz="1600">
              <a:latin typeface="Calibri"/>
              <a:cs typeface="Calibri"/>
            </a:endParaRPr>
          </a:p>
        </p:txBody>
      </p:sp>
      <p:grpSp>
        <p:nvGrpSpPr>
          <p:cNvPr id="4" name="object 4"/>
          <p:cNvGrpSpPr/>
          <p:nvPr/>
        </p:nvGrpSpPr>
        <p:grpSpPr>
          <a:xfrm>
            <a:off x="1524001" y="1834007"/>
            <a:ext cx="9137015" cy="4871720"/>
            <a:chOff x="0" y="1834007"/>
            <a:chExt cx="9137015" cy="4871720"/>
          </a:xfrm>
        </p:grpSpPr>
        <p:pic>
          <p:nvPicPr>
            <p:cNvPr id="5" name="object 5"/>
            <p:cNvPicPr/>
            <p:nvPr/>
          </p:nvPicPr>
          <p:blipFill>
            <a:blip r:embed="rId2" cstate="print"/>
            <a:stretch>
              <a:fillRect/>
            </a:stretch>
          </p:blipFill>
          <p:spPr>
            <a:xfrm>
              <a:off x="0" y="2971800"/>
              <a:ext cx="7086599" cy="3733800"/>
            </a:xfrm>
            <a:prstGeom prst="rect">
              <a:avLst/>
            </a:prstGeom>
          </p:spPr>
        </p:pic>
        <p:pic>
          <p:nvPicPr>
            <p:cNvPr id="6" name="object 6"/>
            <p:cNvPicPr/>
            <p:nvPr/>
          </p:nvPicPr>
          <p:blipFill>
            <a:blip r:embed="rId3" cstate="print"/>
            <a:stretch>
              <a:fillRect/>
            </a:stretch>
          </p:blipFill>
          <p:spPr>
            <a:xfrm>
              <a:off x="7079615" y="1834007"/>
              <a:ext cx="2057400" cy="2275586"/>
            </a:xfrm>
            <a:prstGeom prst="rect">
              <a:avLst/>
            </a:prstGeom>
          </p:spPr>
        </p:pic>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55324" y="224056"/>
            <a:ext cx="3941307" cy="689932"/>
          </a:xfrm>
          <a:prstGeom prst="rect">
            <a:avLst/>
          </a:prstGeom>
        </p:spPr>
        <p:txBody>
          <a:bodyPr vert="horz" wrap="square" lIns="0" tIns="12700" rIns="0" bIns="0" rtlCol="0" anchor="ctr">
            <a:spAutoFit/>
          </a:bodyPr>
          <a:lstStyle/>
          <a:p>
            <a:pPr marL="12700">
              <a:lnSpc>
                <a:spcPct val="100000"/>
              </a:lnSpc>
              <a:spcBef>
                <a:spcPts val="100"/>
              </a:spcBef>
            </a:pPr>
            <a:r>
              <a:rPr spc="-5" dirty="0"/>
              <a:t>Ossification</a:t>
            </a:r>
          </a:p>
        </p:txBody>
      </p:sp>
      <p:sp>
        <p:nvSpPr>
          <p:cNvPr id="3" name="object 3"/>
          <p:cNvSpPr txBox="1"/>
          <p:nvPr/>
        </p:nvSpPr>
        <p:spPr>
          <a:xfrm>
            <a:off x="1275008" y="1154939"/>
            <a:ext cx="9607639" cy="3994042"/>
          </a:xfrm>
          <a:prstGeom prst="rect">
            <a:avLst/>
          </a:prstGeom>
        </p:spPr>
        <p:txBody>
          <a:bodyPr vert="horz" wrap="square" lIns="0" tIns="13335" rIns="0" bIns="0" rtlCol="0">
            <a:spAutoFit/>
          </a:bodyPr>
          <a:lstStyle/>
          <a:p>
            <a:pPr marL="12700">
              <a:spcBef>
                <a:spcPts val="105"/>
              </a:spcBef>
            </a:pPr>
            <a:r>
              <a:rPr sz="2600" spc="25" dirty="0">
                <a:latin typeface="Calibri"/>
                <a:cs typeface="Calibri"/>
              </a:rPr>
              <a:t>“</a:t>
            </a:r>
            <a:r>
              <a:rPr sz="2400" spc="25" dirty="0">
                <a:latin typeface="Calibri"/>
                <a:cs typeface="Calibri"/>
              </a:rPr>
              <a:t>The</a:t>
            </a:r>
            <a:r>
              <a:rPr sz="2400" spc="-35" dirty="0">
                <a:latin typeface="Calibri"/>
                <a:cs typeface="Calibri"/>
              </a:rPr>
              <a:t> </a:t>
            </a:r>
            <a:r>
              <a:rPr sz="2400" spc="-10" dirty="0">
                <a:latin typeface="Calibri"/>
                <a:cs typeface="Calibri"/>
              </a:rPr>
              <a:t>process</a:t>
            </a:r>
            <a:r>
              <a:rPr sz="2400" spc="-25" dirty="0">
                <a:latin typeface="Calibri"/>
                <a:cs typeface="Calibri"/>
              </a:rPr>
              <a:t> </a:t>
            </a:r>
            <a:r>
              <a:rPr sz="2400" spc="-5" dirty="0">
                <a:latin typeface="Calibri"/>
                <a:cs typeface="Calibri"/>
              </a:rPr>
              <a:t>of bone</a:t>
            </a:r>
            <a:r>
              <a:rPr sz="2400" spc="-15" dirty="0">
                <a:latin typeface="Calibri"/>
                <a:cs typeface="Calibri"/>
              </a:rPr>
              <a:t> formation</a:t>
            </a:r>
            <a:r>
              <a:rPr sz="2400" dirty="0">
                <a:latin typeface="Calibri"/>
                <a:cs typeface="Calibri"/>
              </a:rPr>
              <a:t> is known as</a:t>
            </a:r>
            <a:r>
              <a:rPr sz="2400" spc="-10" dirty="0">
                <a:latin typeface="Calibri"/>
                <a:cs typeface="Calibri"/>
              </a:rPr>
              <a:t> </a:t>
            </a:r>
            <a:r>
              <a:rPr sz="2400" spc="-5" dirty="0">
                <a:latin typeface="Calibri"/>
                <a:cs typeface="Calibri"/>
              </a:rPr>
              <a:t>ossification”</a:t>
            </a:r>
            <a:endParaRPr sz="2400" dirty="0">
              <a:latin typeface="Calibri"/>
              <a:cs typeface="Calibri"/>
            </a:endParaRPr>
          </a:p>
          <a:p>
            <a:pPr>
              <a:lnSpc>
                <a:spcPct val="100000"/>
              </a:lnSpc>
            </a:pPr>
            <a:endParaRPr sz="2400" dirty="0">
              <a:latin typeface="Calibri"/>
              <a:cs typeface="Calibri"/>
            </a:endParaRPr>
          </a:p>
          <a:p>
            <a:pPr marL="12700">
              <a:spcBef>
                <a:spcPts val="1950"/>
              </a:spcBef>
            </a:pPr>
            <a:r>
              <a:rPr sz="2400" dirty="0">
                <a:latin typeface="Calibri"/>
                <a:cs typeface="Calibri"/>
              </a:rPr>
              <a:t>Bone</a:t>
            </a:r>
            <a:r>
              <a:rPr sz="2400" spc="-20" dirty="0">
                <a:latin typeface="Calibri"/>
                <a:cs typeface="Calibri"/>
              </a:rPr>
              <a:t> </a:t>
            </a:r>
            <a:r>
              <a:rPr sz="2400" spc="-10" dirty="0">
                <a:latin typeface="Calibri"/>
                <a:cs typeface="Calibri"/>
              </a:rPr>
              <a:t>develops</a:t>
            </a:r>
            <a:r>
              <a:rPr sz="2400" spc="15" dirty="0">
                <a:latin typeface="Calibri"/>
                <a:cs typeface="Calibri"/>
              </a:rPr>
              <a:t> </a:t>
            </a:r>
            <a:r>
              <a:rPr sz="2400" spc="-5" dirty="0">
                <a:latin typeface="Calibri"/>
                <a:cs typeface="Calibri"/>
              </a:rPr>
              <a:t>during</a:t>
            </a:r>
            <a:r>
              <a:rPr sz="2400" spc="-10" dirty="0">
                <a:latin typeface="Calibri"/>
                <a:cs typeface="Calibri"/>
              </a:rPr>
              <a:t> </a:t>
            </a:r>
            <a:r>
              <a:rPr sz="2400" dirty="0">
                <a:latin typeface="Calibri"/>
                <a:cs typeface="Calibri"/>
              </a:rPr>
              <a:t>the</a:t>
            </a:r>
            <a:r>
              <a:rPr sz="2400" spc="5" dirty="0">
                <a:latin typeface="Calibri"/>
                <a:cs typeface="Calibri"/>
              </a:rPr>
              <a:t> </a:t>
            </a:r>
            <a:r>
              <a:rPr sz="2400" spc="-15" dirty="0">
                <a:latin typeface="Calibri"/>
                <a:cs typeface="Calibri"/>
              </a:rPr>
              <a:t>intra</a:t>
            </a:r>
            <a:r>
              <a:rPr sz="2400" spc="5" dirty="0">
                <a:latin typeface="Calibri"/>
                <a:cs typeface="Calibri"/>
              </a:rPr>
              <a:t> </a:t>
            </a:r>
            <a:r>
              <a:rPr sz="2400" spc="-5" dirty="0">
                <a:latin typeface="Calibri"/>
                <a:cs typeface="Calibri"/>
              </a:rPr>
              <a:t>uterine</a:t>
            </a:r>
            <a:r>
              <a:rPr sz="2400" dirty="0">
                <a:latin typeface="Calibri"/>
                <a:cs typeface="Calibri"/>
              </a:rPr>
              <a:t> </a:t>
            </a:r>
            <a:r>
              <a:rPr sz="2400" spc="-15" dirty="0">
                <a:latin typeface="Calibri"/>
                <a:cs typeface="Calibri"/>
              </a:rPr>
              <a:t>life</a:t>
            </a:r>
            <a:r>
              <a:rPr sz="2400" spc="15" dirty="0">
                <a:latin typeface="Calibri"/>
                <a:cs typeface="Calibri"/>
              </a:rPr>
              <a:t> </a:t>
            </a:r>
            <a:r>
              <a:rPr sz="2400" spc="-5" dirty="0">
                <a:latin typeface="Calibri"/>
                <a:cs typeface="Calibri"/>
              </a:rPr>
              <a:t>through</a:t>
            </a:r>
            <a:r>
              <a:rPr sz="2400" spc="-15" dirty="0">
                <a:latin typeface="Calibri"/>
                <a:cs typeface="Calibri"/>
              </a:rPr>
              <a:t> </a:t>
            </a:r>
            <a:r>
              <a:rPr sz="2400" spc="-10" dirty="0">
                <a:latin typeface="Calibri"/>
                <a:cs typeface="Calibri"/>
              </a:rPr>
              <a:t>two</a:t>
            </a:r>
            <a:r>
              <a:rPr sz="2400" spc="-5" dirty="0">
                <a:latin typeface="Calibri"/>
                <a:cs typeface="Calibri"/>
              </a:rPr>
              <a:t> </a:t>
            </a:r>
            <a:r>
              <a:rPr sz="2400" dirty="0">
                <a:latin typeface="Calibri"/>
                <a:cs typeface="Calibri"/>
              </a:rPr>
              <a:t>types</a:t>
            </a:r>
            <a:r>
              <a:rPr sz="2400" spc="-15"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ossifications;</a:t>
            </a:r>
            <a:endParaRPr sz="2400" dirty="0">
              <a:latin typeface="Calibri"/>
              <a:cs typeface="Calibri"/>
            </a:endParaRPr>
          </a:p>
          <a:p>
            <a:pPr>
              <a:spcBef>
                <a:spcPts val="5"/>
              </a:spcBef>
            </a:pPr>
            <a:endParaRPr sz="2400" dirty="0">
              <a:latin typeface="Calibri"/>
              <a:cs typeface="Calibri"/>
            </a:endParaRPr>
          </a:p>
          <a:p>
            <a:pPr marL="355600" marR="737235" indent="-342900">
              <a:buFont typeface="Arial MT"/>
              <a:buChar char="•"/>
              <a:tabLst>
                <a:tab pos="354965" algn="l"/>
                <a:tab pos="355600" algn="l"/>
              </a:tabLst>
            </a:pPr>
            <a:r>
              <a:rPr sz="2400" b="1" spc="-5" dirty="0">
                <a:latin typeface="Calibri"/>
                <a:cs typeface="Calibri"/>
              </a:rPr>
              <a:t>Membranous</a:t>
            </a:r>
            <a:r>
              <a:rPr sz="2400" b="1" spc="-10" dirty="0">
                <a:latin typeface="Calibri"/>
                <a:cs typeface="Calibri"/>
              </a:rPr>
              <a:t> </a:t>
            </a:r>
            <a:r>
              <a:rPr sz="2400" b="1" dirty="0">
                <a:latin typeface="Calibri"/>
                <a:cs typeface="Calibri"/>
              </a:rPr>
              <a:t>type</a:t>
            </a:r>
            <a:r>
              <a:rPr sz="2400" dirty="0">
                <a:latin typeface="Calibri"/>
                <a:cs typeface="Calibri"/>
              </a:rPr>
              <a:t>,</a:t>
            </a:r>
            <a:r>
              <a:rPr sz="2400" spc="5" dirty="0">
                <a:latin typeface="Calibri"/>
                <a:cs typeface="Calibri"/>
              </a:rPr>
              <a:t> </a:t>
            </a:r>
            <a:r>
              <a:rPr sz="2400" spc="-5" dirty="0">
                <a:latin typeface="Calibri"/>
                <a:cs typeface="Calibri"/>
              </a:rPr>
              <a:t>in</a:t>
            </a:r>
            <a:r>
              <a:rPr sz="2400" dirty="0">
                <a:latin typeface="Calibri"/>
                <a:cs typeface="Calibri"/>
              </a:rPr>
              <a:t> </a:t>
            </a:r>
            <a:r>
              <a:rPr sz="2400" spc="-5" dirty="0">
                <a:latin typeface="Calibri"/>
                <a:cs typeface="Calibri"/>
              </a:rPr>
              <a:t>which</a:t>
            </a:r>
            <a:r>
              <a:rPr sz="2400" dirty="0">
                <a:latin typeface="Calibri"/>
                <a:cs typeface="Calibri"/>
              </a:rPr>
              <a:t> the</a:t>
            </a:r>
            <a:r>
              <a:rPr sz="2400" spc="-5" dirty="0">
                <a:latin typeface="Calibri"/>
                <a:cs typeface="Calibri"/>
              </a:rPr>
              <a:t> mesenchymal</a:t>
            </a:r>
            <a:r>
              <a:rPr sz="2400" spc="5" dirty="0">
                <a:latin typeface="Calibri"/>
                <a:cs typeface="Calibri"/>
              </a:rPr>
              <a:t> </a:t>
            </a:r>
            <a:r>
              <a:rPr sz="2400" spc="-5" dirty="0">
                <a:latin typeface="Calibri"/>
                <a:cs typeface="Calibri"/>
              </a:rPr>
              <a:t>tissue</a:t>
            </a:r>
            <a:r>
              <a:rPr sz="2400" spc="30" dirty="0">
                <a:latin typeface="Calibri"/>
                <a:cs typeface="Calibri"/>
              </a:rPr>
              <a:t> </a:t>
            </a:r>
            <a:r>
              <a:rPr sz="2400" spc="-5" dirty="0">
                <a:latin typeface="Calibri"/>
                <a:cs typeface="Calibri"/>
              </a:rPr>
              <a:t>(jelly-like)</a:t>
            </a:r>
            <a:r>
              <a:rPr sz="2400" spc="25" dirty="0">
                <a:latin typeface="Calibri"/>
                <a:cs typeface="Calibri"/>
              </a:rPr>
              <a:t> </a:t>
            </a:r>
            <a:r>
              <a:rPr sz="2400" spc="-5" dirty="0">
                <a:latin typeface="Calibri"/>
                <a:cs typeface="Calibri"/>
              </a:rPr>
              <a:t>will </a:t>
            </a:r>
            <a:r>
              <a:rPr sz="2400" spc="-440" dirty="0">
                <a:latin typeface="Calibri"/>
                <a:cs typeface="Calibri"/>
              </a:rPr>
              <a:t> </a:t>
            </a:r>
            <a:r>
              <a:rPr sz="2400" spc="-5" dirty="0">
                <a:latin typeface="Calibri"/>
                <a:cs typeface="Calibri"/>
              </a:rPr>
              <a:t>directly</a:t>
            </a:r>
            <a:r>
              <a:rPr sz="2400" dirty="0">
                <a:latin typeface="Calibri"/>
                <a:cs typeface="Calibri"/>
              </a:rPr>
              <a:t> </a:t>
            </a:r>
            <a:r>
              <a:rPr sz="2400" spc="-15" dirty="0">
                <a:latin typeface="Calibri"/>
                <a:cs typeface="Calibri"/>
              </a:rPr>
              <a:t>transform</a:t>
            </a:r>
            <a:r>
              <a:rPr sz="2400" spc="-10" dirty="0">
                <a:latin typeface="Calibri"/>
                <a:cs typeface="Calibri"/>
              </a:rPr>
              <a:t> </a:t>
            </a:r>
            <a:r>
              <a:rPr sz="2400" spc="-15" dirty="0">
                <a:latin typeface="Calibri"/>
                <a:cs typeface="Calibri"/>
              </a:rPr>
              <a:t>into</a:t>
            </a:r>
            <a:r>
              <a:rPr sz="2400" spc="-5" dirty="0">
                <a:latin typeface="Calibri"/>
                <a:cs typeface="Calibri"/>
              </a:rPr>
              <a:t> bone.</a:t>
            </a:r>
            <a:r>
              <a:rPr sz="2400" spc="-25" dirty="0">
                <a:latin typeface="Calibri"/>
                <a:cs typeface="Calibri"/>
              </a:rPr>
              <a:t> </a:t>
            </a:r>
            <a:r>
              <a:rPr sz="2400" dirty="0">
                <a:latin typeface="Calibri"/>
                <a:cs typeface="Calibri"/>
              </a:rPr>
              <a:t>(e.g.</a:t>
            </a:r>
            <a:r>
              <a:rPr sz="2400" spc="-15" dirty="0">
                <a:latin typeface="Calibri"/>
                <a:cs typeface="Calibri"/>
              </a:rPr>
              <a:t> </a:t>
            </a:r>
            <a:r>
              <a:rPr sz="2400" spc="-10" dirty="0">
                <a:latin typeface="Calibri"/>
                <a:cs typeface="Calibri"/>
              </a:rPr>
              <a:t>flat</a:t>
            </a:r>
            <a:r>
              <a:rPr sz="2400" spc="10" dirty="0">
                <a:latin typeface="Calibri"/>
                <a:cs typeface="Calibri"/>
              </a:rPr>
              <a:t> </a:t>
            </a:r>
            <a:r>
              <a:rPr sz="2400" dirty="0">
                <a:latin typeface="Calibri"/>
                <a:cs typeface="Calibri"/>
              </a:rPr>
              <a:t>bones</a:t>
            </a:r>
            <a:r>
              <a:rPr sz="2400" spc="-15" dirty="0">
                <a:latin typeface="Calibri"/>
                <a:cs typeface="Calibri"/>
              </a:rPr>
              <a:t> </a:t>
            </a:r>
            <a:r>
              <a:rPr sz="2400" spc="-5" dirty="0">
                <a:latin typeface="Calibri"/>
                <a:cs typeface="Calibri"/>
              </a:rPr>
              <a:t>of</a:t>
            </a:r>
            <a:r>
              <a:rPr sz="2400" spc="-10" dirty="0">
                <a:latin typeface="Calibri"/>
                <a:cs typeface="Calibri"/>
              </a:rPr>
              <a:t> skull)</a:t>
            </a:r>
            <a:endParaRPr sz="2400" dirty="0">
              <a:latin typeface="Calibri"/>
              <a:cs typeface="Calibri"/>
            </a:endParaRPr>
          </a:p>
          <a:p>
            <a:pPr>
              <a:spcBef>
                <a:spcPts val="5"/>
              </a:spcBef>
              <a:buFont typeface="Arial MT"/>
              <a:buChar char="•"/>
            </a:pPr>
            <a:endParaRPr sz="2400" dirty="0">
              <a:latin typeface="Calibri"/>
              <a:cs typeface="Calibri"/>
            </a:endParaRPr>
          </a:p>
          <a:p>
            <a:pPr marL="355600" marR="5080" indent="-342900">
              <a:buFont typeface="Arial MT"/>
              <a:buChar char="•"/>
              <a:tabLst>
                <a:tab pos="354965" algn="l"/>
                <a:tab pos="355600" algn="l"/>
              </a:tabLst>
            </a:pPr>
            <a:r>
              <a:rPr sz="2400" b="1" spc="-10" dirty="0">
                <a:latin typeface="Calibri"/>
                <a:cs typeface="Calibri"/>
              </a:rPr>
              <a:t>Intra-cartilagenous</a:t>
            </a:r>
            <a:r>
              <a:rPr sz="2400" b="1" spc="-5" dirty="0">
                <a:latin typeface="Calibri"/>
                <a:cs typeface="Calibri"/>
              </a:rPr>
              <a:t> </a:t>
            </a:r>
            <a:r>
              <a:rPr sz="2400" b="1" dirty="0">
                <a:latin typeface="Calibri"/>
                <a:cs typeface="Calibri"/>
              </a:rPr>
              <a:t>type</a:t>
            </a:r>
            <a:r>
              <a:rPr sz="2400" dirty="0">
                <a:latin typeface="Calibri"/>
                <a:cs typeface="Calibri"/>
              </a:rPr>
              <a:t>,</a:t>
            </a:r>
            <a:r>
              <a:rPr sz="2400" spc="10" dirty="0">
                <a:latin typeface="Calibri"/>
                <a:cs typeface="Calibri"/>
              </a:rPr>
              <a:t> </a:t>
            </a:r>
            <a:r>
              <a:rPr sz="2400" spc="-5" dirty="0">
                <a:latin typeface="Calibri"/>
                <a:cs typeface="Calibri"/>
              </a:rPr>
              <a:t>in</a:t>
            </a:r>
            <a:r>
              <a:rPr sz="2400" spc="5" dirty="0">
                <a:latin typeface="Calibri"/>
                <a:cs typeface="Calibri"/>
              </a:rPr>
              <a:t> </a:t>
            </a:r>
            <a:r>
              <a:rPr sz="2400" spc="-5" dirty="0">
                <a:latin typeface="Calibri"/>
                <a:cs typeface="Calibri"/>
              </a:rPr>
              <a:t>which</a:t>
            </a:r>
            <a:r>
              <a:rPr sz="2400" spc="5" dirty="0">
                <a:latin typeface="Calibri"/>
                <a:cs typeface="Calibri"/>
              </a:rPr>
              <a:t> </a:t>
            </a:r>
            <a:r>
              <a:rPr sz="2400" dirty="0">
                <a:latin typeface="Calibri"/>
                <a:cs typeface="Calibri"/>
              </a:rPr>
              <a:t>the</a:t>
            </a:r>
            <a:r>
              <a:rPr sz="2400" spc="10" dirty="0">
                <a:latin typeface="Calibri"/>
                <a:cs typeface="Calibri"/>
              </a:rPr>
              <a:t> </a:t>
            </a:r>
            <a:r>
              <a:rPr sz="2400" spc="-5" dirty="0">
                <a:latin typeface="Calibri"/>
                <a:cs typeface="Calibri"/>
              </a:rPr>
              <a:t>mesenchymal tissue</a:t>
            </a:r>
            <a:r>
              <a:rPr sz="2400" spc="35" dirty="0">
                <a:latin typeface="Calibri"/>
                <a:cs typeface="Calibri"/>
              </a:rPr>
              <a:t> </a:t>
            </a:r>
            <a:r>
              <a:rPr sz="2400" spc="-20" dirty="0">
                <a:latin typeface="Calibri"/>
                <a:cs typeface="Calibri"/>
              </a:rPr>
              <a:t>first</a:t>
            </a:r>
            <a:r>
              <a:rPr sz="2400" spc="20" dirty="0">
                <a:latin typeface="Calibri"/>
                <a:cs typeface="Calibri"/>
              </a:rPr>
              <a:t> </a:t>
            </a:r>
            <a:r>
              <a:rPr sz="2400" spc="-10" dirty="0">
                <a:latin typeface="Calibri"/>
                <a:cs typeface="Calibri"/>
              </a:rPr>
              <a:t>give</a:t>
            </a:r>
            <a:r>
              <a:rPr sz="2400" spc="10" dirty="0">
                <a:latin typeface="Calibri"/>
                <a:cs typeface="Calibri"/>
              </a:rPr>
              <a:t> </a:t>
            </a:r>
            <a:r>
              <a:rPr sz="2400" spc="-5" dirty="0">
                <a:latin typeface="Calibri"/>
                <a:cs typeface="Calibri"/>
              </a:rPr>
              <a:t>rise</a:t>
            </a:r>
            <a:r>
              <a:rPr sz="2400" spc="30" dirty="0">
                <a:latin typeface="Calibri"/>
                <a:cs typeface="Calibri"/>
              </a:rPr>
              <a:t> </a:t>
            </a:r>
            <a:r>
              <a:rPr sz="2400" spc="-15" dirty="0">
                <a:latin typeface="Calibri"/>
                <a:cs typeface="Calibri"/>
              </a:rPr>
              <a:t>to </a:t>
            </a:r>
            <a:r>
              <a:rPr sz="2400" spc="-434" dirty="0">
                <a:latin typeface="Calibri"/>
                <a:cs typeface="Calibri"/>
              </a:rPr>
              <a:t> </a:t>
            </a:r>
            <a:r>
              <a:rPr sz="2400" dirty="0">
                <a:latin typeface="Calibri"/>
                <a:cs typeface="Calibri"/>
              </a:rPr>
              <a:t>a </a:t>
            </a:r>
            <a:r>
              <a:rPr sz="2400" spc="-10" dirty="0">
                <a:latin typeface="Calibri"/>
                <a:cs typeface="Calibri"/>
              </a:rPr>
              <a:t>hyaline </a:t>
            </a:r>
            <a:r>
              <a:rPr sz="2400" spc="-5" dirty="0">
                <a:latin typeface="Calibri"/>
                <a:cs typeface="Calibri"/>
              </a:rPr>
              <a:t>cartilage</a:t>
            </a:r>
            <a:r>
              <a:rPr sz="2400" dirty="0">
                <a:latin typeface="Calibri"/>
                <a:cs typeface="Calibri"/>
              </a:rPr>
              <a:t> model</a:t>
            </a:r>
            <a:r>
              <a:rPr sz="2400" spc="-5" dirty="0">
                <a:latin typeface="Calibri"/>
                <a:cs typeface="Calibri"/>
              </a:rPr>
              <a:t> of </a:t>
            </a:r>
            <a:r>
              <a:rPr sz="2400" dirty="0">
                <a:latin typeface="Calibri"/>
                <a:cs typeface="Calibri"/>
              </a:rPr>
              <a:t>the bone,</a:t>
            </a:r>
            <a:r>
              <a:rPr sz="2400" spc="-20" dirty="0">
                <a:latin typeface="Calibri"/>
                <a:cs typeface="Calibri"/>
              </a:rPr>
              <a:t> </a:t>
            </a:r>
            <a:r>
              <a:rPr sz="2400" dirty="0">
                <a:latin typeface="Calibri"/>
                <a:cs typeface="Calibri"/>
              </a:rPr>
              <a:t>then the</a:t>
            </a:r>
            <a:r>
              <a:rPr sz="2400" spc="-10" dirty="0">
                <a:latin typeface="Calibri"/>
                <a:cs typeface="Calibri"/>
              </a:rPr>
              <a:t> osteoblasts</a:t>
            </a:r>
            <a:r>
              <a:rPr sz="2400" spc="20" dirty="0">
                <a:latin typeface="Calibri"/>
                <a:cs typeface="Calibri"/>
              </a:rPr>
              <a:t> </a:t>
            </a:r>
            <a:r>
              <a:rPr sz="2400" spc="-5" dirty="0">
                <a:latin typeface="Calibri"/>
                <a:cs typeface="Calibri"/>
              </a:rPr>
              <a:t>will</a:t>
            </a:r>
            <a:r>
              <a:rPr sz="2400" spc="10" dirty="0">
                <a:latin typeface="Calibri"/>
                <a:cs typeface="Calibri"/>
              </a:rPr>
              <a:t> </a:t>
            </a:r>
            <a:r>
              <a:rPr sz="2400" spc="-10" dirty="0">
                <a:latin typeface="Calibri"/>
                <a:cs typeface="Calibri"/>
              </a:rPr>
              <a:t>convert </a:t>
            </a:r>
            <a:r>
              <a:rPr sz="2400" spc="-5" dirty="0">
                <a:latin typeface="Calibri"/>
                <a:cs typeface="Calibri"/>
              </a:rPr>
              <a:t> that</a:t>
            </a:r>
            <a:r>
              <a:rPr sz="2400" dirty="0">
                <a:latin typeface="Calibri"/>
                <a:cs typeface="Calibri"/>
              </a:rPr>
              <a:t> model</a:t>
            </a:r>
            <a:r>
              <a:rPr sz="2400" spc="5" dirty="0">
                <a:latin typeface="Calibri"/>
                <a:cs typeface="Calibri"/>
              </a:rPr>
              <a:t> </a:t>
            </a:r>
            <a:r>
              <a:rPr sz="2400" spc="-15" dirty="0">
                <a:latin typeface="Calibri"/>
                <a:cs typeface="Calibri"/>
              </a:rPr>
              <a:t>into</a:t>
            </a:r>
            <a:r>
              <a:rPr sz="2400" spc="-5" dirty="0">
                <a:latin typeface="Calibri"/>
                <a:cs typeface="Calibri"/>
              </a:rPr>
              <a:t> bone</a:t>
            </a:r>
            <a:r>
              <a:rPr sz="2400" spc="-20" dirty="0">
                <a:latin typeface="Calibri"/>
                <a:cs typeface="Calibri"/>
              </a:rPr>
              <a:t> </a:t>
            </a:r>
            <a:r>
              <a:rPr sz="2400" dirty="0">
                <a:latin typeface="Calibri"/>
                <a:cs typeface="Calibri"/>
              </a:rPr>
              <a:t>(e.g.</a:t>
            </a:r>
            <a:r>
              <a:rPr sz="2400" spc="-20" dirty="0">
                <a:latin typeface="Calibri"/>
                <a:cs typeface="Calibri"/>
              </a:rPr>
              <a:t> </a:t>
            </a:r>
            <a:r>
              <a:rPr sz="2400" dirty="0">
                <a:latin typeface="Calibri"/>
                <a:cs typeface="Calibri"/>
              </a:rPr>
              <a:t>long</a:t>
            </a:r>
            <a:r>
              <a:rPr sz="2400" spc="5" dirty="0">
                <a:latin typeface="Calibri"/>
                <a:cs typeface="Calibri"/>
              </a:rPr>
              <a:t> </a:t>
            </a:r>
            <a:r>
              <a:rPr sz="2400" spc="-5" dirty="0">
                <a:latin typeface="Calibri"/>
                <a:cs typeface="Calibri"/>
              </a:rPr>
              <a:t>bones,</a:t>
            </a:r>
            <a:r>
              <a:rPr sz="2400" spc="-20" dirty="0">
                <a:latin typeface="Calibri"/>
                <a:cs typeface="Calibri"/>
              </a:rPr>
              <a:t> </a:t>
            </a:r>
            <a:r>
              <a:rPr sz="2400" spc="-5" dirty="0">
                <a:latin typeface="Calibri"/>
                <a:cs typeface="Calibri"/>
              </a:rPr>
              <a:t>irregular</a:t>
            </a:r>
            <a:r>
              <a:rPr sz="2400" spc="5" dirty="0">
                <a:latin typeface="Calibri"/>
                <a:cs typeface="Calibri"/>
              </a:rPr>
              <a:t> </a:t>
            </a:r>
            <a:r>
              <a:rPr sz="2400" dirty="0">
                <a:latin typeface="Calibri"/>
                <a:cs typeface="Calibri"/>
              </a:rPr>
              <a:t>bones</a:t>
            </a:r>
            <a:r>
              <a:rPr sz="2400" spc="-10" dirty="0">
                <a:latin typeface="Calibri"/>
                <a:cs typeface="Calibri"/>
              </a:rPr>
              <a:t> </a:t>
            </a:r>
            <a:r>
              <a:rPr sz="2400" spc="-20" dirty="0">
                <a:latin typeface="Calibri"/>
                <a:cs typeface="Calibri"/>
              </a:rPr>
              <a:t>like</a:t>
            </a:r>
            <a:r>
              <a:rPr sz="2400" dirty="0">
                <a:latin typeface="Calibri"/>
                <a:cs typeface="Calibri"/>
              </a:rPr>
              <a:t> </a:t>
            </a:r>
            <a:r>
              <a:rPr sz="2400" spc="-10" dirty="0">
                <a:latin typeface="Calibri"/>
                <a:cs typeface="Calibri"/>
              </a:rPr>
              <a:t>vertebrae</a:t>
            </a:r>
            <a:r>
              <a:rPr sz="2400" spc="40" dirty="0">
                <a:latin typeface="Calibri"/>
                <a:cs typeface="Calibri"/>
              </a:rPr>
              <a:t> </a:t>
            </a:r>
            <a:r>
              <a:rPr sz="2400" spc="-10" dirty="0">
                <a:latin typeface="Calibri"/>
                <a:cs typeface="Calibri"/>
              </a:rPr>
              <a:t>etc)</a:t>
            </a:r>
            <a:endParaRPr sz="2400" dirty="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6302" y="1"/>
            <a:ext cx="8064500" cy="467995"/>
          </a:xfrm>
          <a:prstGeom prst="rect">
            <a:avLst/>
          </a:prstGeom>
        </p:spPr>
        <p:txBody>
          <a:bodyPr vert="horz" wrap="square" lIns="0" tIns="12700" rIns="0" bIns="0" rtlCol="0" anchor="ctr">
            <a:spAutoFit/>
          </a:bodyPr>
          <a:lstStyle/>
          <a:p>
            <a:pPr marL="12700">
              <a:lnSpc>
                <a:spcPct val="100000"/>
              </a:lnSpc>
              <a:spcBef>
                <a:spcPts val="100"/>
              </a:spcBef>
            </a:pPr>
            <a:r>
              <a:rPr sz="2900" spc="-10" dirty="0"/>
              <a:t>Development</a:t>
            </a:r>
            <a:r>
              <a:rPr sz="2900" spc="-55" dirty="0"/>
              <a:t> </a:t>
            </a:r>
            <a:r>
              <a:rPr sz="2900" dirty="0"/>
              <a:t>of</a:t>
            </a:r>
            <a:r>
              <a:rPr sz="2900" spc="-25" dirty="0"/>
              <a:t> </a:t>
            </a:r>
            <a:r>
              <a:rPr sz="2900" spc="-10" dirty="0"/>
              <a:t>Skull </a:t>
            </a:r>
            <a:r>
              <a:rPr sz="2800" i="1" spc="-5" dirty="0">
                <a:latin typeface="Calibri"/>
                <a:cs typeface="Calibri"/>
              </a:rPr>
              <a:t>(Intramembranous</a:t>
            </a:r>
            <a:r>
              <a:rPr sz="2800" i="1" spc="20" dirty="0">
                <a:latin typeface="Calibri"/>
                <a:cs typeface="Calibri"/>
              </a:rPr>
              <a:t> </a:t>
            </a:r>
            <a:r>
              <a:rPr sz="2800" i="1" spc="-5" dirty="0">
                <a:latin typeface="Calibri"/>
                <a:cs typeface="Calibri"/>
              </a:rPr>
              <a:t>Ossification)</a:t>
            </a:r>
            <a:endParaRPr sz="2800">
              <a:latin typeface="Calibri"/>
              <a:cs typeface="Calibri"/>
            </a:endParaRPr>
          </a:p>
        </p:txBody>
      </p:sp>
      <p:sp>
        <p:nvSpPr>
          <p:cNvPr id="3" name="object 3"/>
          <p:cNvSpPr txBox="1"/>
          <p:nvPr/>
        </p:nvSpPr>
        <p:spPr>
          <a:xfrm>
            <a:off x="1637487" y="565151"/>
            <a:ext cx="3689350" cy="6024880"/>
          </a:xfrm>
          <a:prstGeom prst="rect">
            <a:avLst/>
          </a:prstGeom>
        </p:spPr>
        <p:txBody>
          <a:bodyPr vert="horz" wrap="square" lIns="0" tIns="73660" rIns="0" bIns="0" rtlCol="0">
            <a:spAutoFit/>
          </a:bodyPr>
          <a:lstStyle/>
          <a:p>
            <a:pPr marL="12700">
              <a:spcBef>
                <a:spcPts val="580"/>
              </a:spcBef>
            </a:pPr>
            <a:r>
              <a:rPr sz="2000" spc="-5" dirty="0">
                <a:latin typeface="Calibri"/>
                <a:cs typeface="Calibri"/>
              </a:rPr>
              <a:t>The</a:t>
            </a:r>
            <a:r>
              <a:rPr sz="2000" dirty="0">
                <a:latin typeface="Calibri"/>
                <a:cs typeface="Calibri"/>
              </a:rPr>
              <a:t> </a:t>
            </a:r>
            <a:r>
              <a:rPr sz="2000" spc="-10" dirty="0">
                <a:latin typeface="Calibri"/>
                <a:cs typeface="Calibri"/>
              </a:rPr>
              <a:t>skull </a:t>
            </a:r>
            <a:r>
              <a:rPr sz="2000" dirty="0">
                <a:latin typeface="Calibri"/>
                <a:cs typeface="Calibri"/>
              </a:rPr>
              <a:t>is</a:t>
            </a:r>
            <a:r>
              <a:rPr sz="2000" spc="5" dirty="0">
                <a:latin typeface="Calibri"/>
                <a:cs typeface="Calibri"/>
              </a:rPr>
              <a:t> </a:t>
            </a:r>
            <a:r>
              <a:rPr sz="2000" spc="-5" dirty="0">
                <a:latin typeface="Calibri"/>
                <a:cs typeface="Calibri"/>
              </a:rPr>
              <a:t>divided</a:t>
            </a:r>
            <a:r>
              <a:rPr sz="2000" spc="-10" dirty="0">
                <a:latin typeface="Calibri"/>
                <a:cs typeface="Calibri"/>
              </a:rPr>
              <a:t> </a:t>
            </a:r>
            <a:r>
              <a:rPr sz="2000" spc="-15" dirty="0">
                <a:latin typeface="Calibri"/>
                <a:cs typeface="Calibri"/>
              </a:rPr>
              <a:t>into</a:t>
            </a:r>
            <a:r>
              <a:rPr sz="2000" spc="-5" dirty="0">
                <a:latin typeface="Calibri"/>
                <a:cs typeface="Calibri"/>
              </a:rPr>
              <a:t> </a:t>
            </a:r>
            <a:r>
              <a:rPr sz="2000" spc="-10" dirty="0">
                <a:latin typeface="Calibri"/>
                <a:cs typeface="Calibri"/>
              </a:rPr>
              <a:t>two</a:t>
            </a:r>
            <a:r>
              <a:rPr sz="2000" spc="-5" dirty="0">
                <a:latin typeface="Calibri"/>
                <a:cs typeface="Calibri"/>
              </a:rPr>
              <a:t> parts;</a:t>
            </a:r>
            <a:endParaRPr sz="2000">
              <a:latin typeface="Calibri"/>
              <a:cs typeface="Calibri"/>
            </a:endParaRPr>
          </a:p>
          <a:p>
            <a:pPr marL="355600" marR="5080" indent="-342900">
              <a:spcBef>
                <a:spcPts val="520"/>
              </a:spcBef>
              <a:buFont typeface="Arial MT"/>
              <a:buChar char="•"/>
              <a:tabLst>
                <a:tab pos="354965" algn="l"/>
                <a:tab pos="355600" algn="l"/>
              </a:tabLst>
            </a:pPr>
            <a:r>
              <a:rPr sz="2200" b="1" spc="-10" dirty="0">
                <a:latin typeface="Calibri"/>
                <a:cs typeface="Calibri"/>
              </a:rPr>
              <a:t>Neurocranium</a:t>
            </a:r>
            <a:r>
              <a:rPr sz="2200" b="1" dirty="0">
                <a:latin typeface="Calibri"/>
                <a:cs typeface="Calibri"/>
              </a:rPr>
              <a:t> </a:t>
            </a:r>
            <a:r>
              <a:rPr sz="2200" spc="-5" dirty="0">
                <a:latin typeface="Calibri"/>
                <a:cs typeface="Calibri"/>
              </a:rPr>
              <a:t>which</a:t>
            </a:r>
            <a:r>
              <a:rPr sz="2200" spc="-20" dirty="0">
                <a:latin typeface="Calibri"/>
                <a:cs typeface="Calibri"/>
              </a:rPr>
              <a:t> </a:t>
            </a:r>
            <a:r>
              <a:rPr sz="2200" spc="-15" dirty="0">
                <a:latin typeface="Calibri"/>
                <a:cs typeface="Calibri"/>
              </a:rPr>
              <a:t>forms</a:t>
            </a:r>
            <a:r>
              <a:rPr sz="2200" spc="-10" dirty="0">
                <a:latin typeface="Calibri"/>
                <a:cs typeface="Calibri"/>
              </a:rPr>
              <a:t> </a:t>
            </a:r>
            <a:r>
              <a:rPr sz="2200" spc="-5" dirty="0">
                <a:latin typeface="Calibri"/>
                <a:cs typeface="Calibri"/>
              </a:rPr>
              <a:t>a </a:t>
            </a:r>
            <a:r>
              <a:rPr sz="2200" spc="-484" dirty="0">
                <a:latin typeface="Calibri"/>
                <a:cs typeface="Calibri"/>
              </a:rPr>
              <a:t> </a:t>
            </a:r>
            <a:r>
              <a:rPr sz="2200" spc="-15" dirty="0">
                <a:latin typeface="Calibri"/>
                <a:cs typeface="Calibri"/>
              </a:rPr>
              <a:t>protective</a:t>
            </a:r>
            <a:r>
              <a:rPr sz="2200" spc="-10" dirty="0">
                <a:latin typeface="Calibri"/>
                <a:cs typeface="Calibri"/>
              </a:rPr>
              <a:t> covering</a:t>
            </a:r>
            <a:r>
              <a:rPr sz="2200" spc="-5" dirty="0">
                <a:latin typeface="Calibri"/>
                <a:cs typeface="Calibri"/>
              </a:rPr>
              <a:t> </a:t>
            </a:r>
            <a:r>
              <a:rPr sz="2200" spc="-15" dirty="0">
                <a:latin typeface="Calibri"/>
                <a:cs typeface="Calibri"/>
              </a:rPr>
              <a:t>around </a:t>
            </a:r>
            <a:r>
              <a:rPr sz="2200" spc="-10" dirty="0">
                <a:latin typeface="Calibri"/>
                <a:cs typeface="Calibri"/>
              </a:rPr>
              <a:t> </a:t>
            </a:r>
            <a:r>
              <a:rPr sz="2200" spc="-5" dirty="0">
                <a:latin typeface="Calibri"/>
                <a:cs typeface="Calibri"/>
              </a:rPr>
              <a:t>the</a:t>
            </a:r>
            <a:r>
              <a:rPr sz="2200" spc="5" dirty="0">
                <a:latin typeface="Calibri"/>
                <a:cs typeface="Calibri"/>
              </a:rPr>
              <a:t> </a:t>
            </a:r>
            <a:r>
              <a:rPr sz="2200" spc="-15" dirty="0">
                <a:latin typeface="Calibri"/>
                <a:cs typeface="Calibri"/>
              </a:rPr>
              <a:t>brain</a:t>
            </a:r>
            <a:r>
              <a:rPr sz="2200" spc="-20" dirty="0">
                <a:latin typeface="Calibri"/>
                <a:cs typeface="Calibri"/>
              </a:rPr>
              <a:t> </a:t>
            </a:r>
            <a:r>
              <a:rPr sz="2200" spc="-5" dirty="0">
                <a:latin typeface="Calibri"/>
                <a:cs typeface="Calibri"/>
              </a:rPr>
              <a:t>is </a:t>
            </a:r>
            <a:r>
              <a:rPr sz="2200" spc="-10" dirty="0">
                <a:latin typeface="Calibri"/>
                <a:cs typeface="Calibri"/>
              </a:rPr>
              <a:t>derived</a:t>
            </a:r>
            <a:r>
              <a:rPr sz="2200" spc="-5" dirty="0">
                <a:latin typeface="Calibri"/>
                <a:cs typeface="Calibri"/>
              </a:rPr>
              <a:t> </a:t>
            </a:r>
            <a:r>
              <a:rPr sz="2200" spc="-15" dirty="0">
                <a:latin typeface="Calibri"/>
                <a:cs typeface="Calibri"/>
              </a:rPr>
              <a:t>from</a:t>
            </a:r>
            <a:r>
              <a:rPr sz="2200" spc="-10" dirty="0">
                <a:latin typeface="Calibri"/>
                <a:cs typeface="Calibri"/>
              </a:rPr>
              <a:t> </a:t>
            </a:r>
            <a:r>
              <a:rPr sz="2200" spc="-5" dirty="0">
                <a:latin typeface="Calibri"/>
                <a:cs typeface="Calibri"/>
              </a:rPr>
              <a:t>the </a:t>
            </a:r>
            <a:r>
              <a:rPr sz="2200" dirty="0">
                <a:latin typeface="Calibri"/>
                <a:cs typeface="Calibri"/>
              </a:rPr>
              <a:t> </a:t>
            </a:r>
            <a:r>
              <a:rPr sz="2200" spc="-10" dirty="0">
                <a:latin typeface="Calibri"/>
                <a:cs typeface="Calibri"/>
              </a:rPr>
              <a:t>‘</a:t>
            </a:r>
            <a:r>
              <a:rPr sz="2200" b="1" i="1" spc="-10" dirty="0">
                <a:latin typeface="Calibri"/>
                <a:cs typeface="Calibri"/>
              </a:rPr>
              <a:t>occipital somites</a:t>
            </a:r>
            <a:r>
              <a:rPr sz="2200" spc="-10" dirty="0">
                <a:latin typeface="Calibri"/>
                <a:cs typeface="Calibri"/>
              </a:rPr>
              <a:t>’</a:t>
            </a:r>
            <a:endParaRPr sz="2200">
              <a:latin typeface="Calibri"/>
              <a:cs typeface="Calibri"/>
            </a:endParaRPr>
          </a:p>
          <a:p>
            <a:pPr>
              <a:spcBef>
                <a:spcPts val="35"/>
              </a:spcBef>
              <a:buFont typeface="Arial MT"/>
              <a:buChar char="•"/>
            </a:pPr>
            <a:endParaRPr sz="2700">
              <a:latin typeface="Calibri"/>
              <a:cs typeface="Calibri"/>
            </a:endParaRPr>
          </a:p>
          <a:p>
            <a:pPr marL="756285" marR="52069" lvl="1" indent="-287020">
              <a:spcBef>
                <a:spcPts val="5"/>
              </a:spcBef>
              <a:buFont typeface="Arial MT"/>
              <a:buChar char="–"/>
              <a:tabLst>
                <a:tab pos="756285" algn="l"/>
                <a:tab pos="756920" algn="l"/>
              </a:tabLst>
            </a:pPr>
            <a:r>
              <a:rPr b="1" u="heavy" spc="-5" dirty="0">
                <a:solidFill>
                  <a:srgbClr val="6F2F9F"/>
                </a:solidFill>
                <a:uFill>
                  <a:solidFill>
                    <a:srgbClr val="6F2F9F"/>
                  </a:solidFill>
                </a:uFill>
                <a:latin typeface="Calibri"/>
                <a:cs typeface="Calibri"/>
              </a:rPr>
              <a:t>Membranous</a:t>
            </a:r>
            <a:r>
              <a:rPr b="1" u="heavy" spc="-75" dirty="0">
                <a:solidFill>
                  <a:srgbClr val="6F2F9F"/>
                </a:solidFill>
                <a:uFill>
                  <a:solidFill>
                    <a:srgbClr val="6F2F9F"/>
                  </a:solidFill>
                </a:uFill>
                <a:latin typeface="Calibri"/>
                <a:cs typeface="Calibri"/>
              </a:rPr>
              <a:t> </a:t>
            </a:r>
            <a:r>
              <a:rPr b="1" u="heavy" spc="-10" dirty="0">
                <a:solidFill>
                  <a:srgbClr val="6F2F9F"/>
                </a:solidFill>
                <a:uFill>
                  <a:solidFill>
                    <a:srgbClr val="6F2F9F"/>
                  </a:solidFill>
                </a:uFill>
                <a:latin typeface="Calibri"/>
                <a:cs typeface="Calibri"/>
              </a:rPr>
              <a:t>Neurocranium</a:t>
            </a:r>
            <a:r>
              <a:rPr b="1" spc="-45" dirty="0">
                <a:solidFill>
                  <a:srgbClr val="6F2F9F"/>
                </a:solidFill>
                <a:latin typeface="Calibri"/>
                <a:cs typeface="Calibri"/>
              </a:rPr>
              <a:t> </a:t>
            </a:r>
            <a:r>
              <a:rPr spc="-5" dirty="0">
                <a:latin typeface="Calibri"/>
                <a:cs typeface="Calibri"/>
              </a:rPr>
              <a:t>is </a:t>
            </a:r>
            <a:r>
              <a:rPr spc="-390" dirty="0">
                <a:latin typeface="Calibri"/>
                <a:cs typeface="Calibri"/>
              </a:rPr>
              <a:t> </a:t>
            </a:r>
            <a:r>
              <a:rPr spc="-5" dirty="0">
                <a:latin typeface="Calibri"/>
                <a:cs typeface="Calibri"/>
              </a:rPr>
              <a:t>composed of</a:t>
            </a:r>
            <a:r>
              <a:rPr dirty="0">
                <a:latin typeface="Calibri"/>
                <a:cs typeface="Calibri"/>
              </a:rPr>
              <a:t> </a:t>
            </a:r>
            <a:r>
              <a:rPr spc="-10" dirty="0">
                <a:latin typeface="Calibri"/>
                <a:cs typeface="Calibri"/>
              </a:rPr>
              <a:t>flat </a:t>
            </a:r>
            <a:r>
              <a:rPr spc="-5" dirty="0">
                <a:latin typeface="Calibri"/>
                <a:cs typeface="Calibri"/>
              </a:rPr>
              <a:t>bones</a:t>
            </a:r>
            <a:r>
              <a:rPr spc="-10" dirty="0">
                <a:latin typeface="Calibri"/>
                <a:cs typeface="Calibri"/>
              </a:rPr>
              <a:t> </a:t>
            </a:r>
            <a:r>
              <a:rPr spc="-5" dirty="0">
                <a:latin typeface="Calibri"/>
                <a:cs typeface="Calibri"/>
              </a:rPr>
              <a:t>of</a:t>
            </a:r>
            <a:r>
              <a:rPr dirty="0">
                <a:latin typeface="Calibri"/>
                <a:cs typeface="Calibri"/>
              </a:rPr>
              <a:t> the </a:t>
            </a:r>
            <a:r>
              <a:rPr spc="5" dirty="0">
                <a:latin typeface="Calibri"/>
                <a:cs typeface="Calibri"/>
              </a:rPr>
              <a:t> </a:t>
            </a:r>
            <a:r>
              <a:rPr spc="-10" dirty="0">
                <a:latin typeface="Calibri"/>
                <a:cs typeface="Calibri"/>
              </a:rPr>
              <a:t>cranial</a:t>
            </a:r>
            <a:r>
              <a:rPr spc="10" dirty="0">
                <a:latin typeface="Calibri"/>
                <a:cs typeface="Calibri"/>
              </a:rPr>
              <a:t> </a:t>
            </a:r>
            <a:r>
              <a:rPr spc="-5" dirty="0">
                <a:latin typeface="Calibri"/>
                <a:cs typeface="Calibri"/>
              </a:rPr>
              <a:t>vault.</a:t>
            </a:r>
            <a:endParaRPr>
              <a:latin typeface="Calibri"/>
              <a:cs typeface="Calibri"/>
            </a:endParaRPr>
          </a:p>
          <a:p>
            <a:pPr lvl="1">
              <a:spcBef>
                <a:spcPts val="30"/>
              </a:spcBef>
              <a:buChar char="–"/>
            </a:pPr>
            <a:endParaRPr sz="2450">
              <a:latin typeface="Calibri"/>
              <a:cs typeface="Calibri"/>
            </a:endParaRPr>
          </a:p>
          <a:p>
            <a:pPr marL="756285" marR="26034" lvl="1" indent="-287020">
              <a:spcBef>
                <a:spcPts val="5"/>
              </a:spcBef>
              <a:buFont typeface="Arial MT"/>
              <a:buChar char="–"/>
              <a:tabLst>
                <a:tab pos="756285" algn="l"/>
                <a:tab pos="756920" algn="l"/>
              </a:tabLst>
            </a:pPr>
            <a:r>
              <a:rPr b="1" u="heavy" spc="-10" dirty="0">
                <a:solidFill>
                  <a:srgbClr val="006FC0"/>
                </a:solidFill>
                <a:uFill>
                  <a:solidFill>
                    <a:srgbClr val="006FC0"/>
                  </a:solidFill>
                </a:uFill>
                <a:latin typeface="Calibri"/>
                <a:cs typeface="Calibri"/>
              </a:rPr>
              <a:t>Cartilagenous Neurocranium</a:t>
            </a:r>
            <a:r>
              <a:rPr b="1" spc="-10" dirty="0">
                <a:solidFill>
                  <a:srgbClr val="006FC0"/>
                </a:solidFill>
                <a:latin typeface="Calibri"/>
                <a:cs typeface="Calibri"/>
              </a:rPr>
              <a:t> </a:t>
            </a:r>
            <a:r>
              <a:rPr spc="-5" dirty="0">
                <a:latin typeface="Calibri"/>
                <a:cs typeface="Calibri"/>
              </a:rPr>
              <a:t>is </a:t>
            </a:r>
            <a:r>
              <a:rPr spc="-395" dirty="0">
                <a:latin typeface="Calibri"/>
                <a:cs typeface="Calibri"/>
              </a:rPr>
              <a:t> </a:t>
            </a:r>
            <a:r>
              <a:rPr spc="-5" dirty="0">
                <a:latin typeface="Calibri"/>
                <a:cs typeface="Calibri"/>
              </a:rPr>
              <a:t>composed</a:t>
            </a:r>
            <a:r>
              <a:rPr dirty="0">
                <a:latin typeface="Calibri"/>
                <a:cs typeface="Calibri"/>
              </a:rPr>
              <a:t> </a:t>
            </a:r>
            <a:r>
              <a:rPr spc="-5" dirty="0">
                <a:latin typeface="Calibri"/>
                <a:cs typeface="Calibri"/>
              </a:rPr>
              <a:t>of</a:t>
            </a:r>
            <a:r>
              <a:rPr spc="5" dirty="0">
                <a:latin typeface="Calibri"/>
                <a:cs typeface="Calibri"/>
              </a:rPr>
              <a:t> </a:t>
            </a:r>
            <a:r>
              <a:rPr dirty="0">
                <a:latin typeface="Calibri"/>
                <a:cs typeface="Calibri"/>
              </a:rPr>
              <a:t>the</a:t>
            </a:r>
            <a:r>
              <a:rPr spc="-5" dirty="0">
                <a:latin typeface="Calibri"/>
                <a:cs typeface="Calibri"/>
              </a:rPr>
              <a:t> </a:t>
            </a:r>
            <a:r>
              <a:rPr spc="-10" dirty="0">
                <a:latin typeface="Calibri"/>
                <a:cs typeface="Calibri"/>
              </a:rPr>
              <a:t>irregular </a:t>
            </a:r>
            <a:r>
              <a:rPr spc="-5" dirty="0">
                <a:latin typeface="Calibri"/>
                <a:cs typeface="Calibri"/>
              </a:rPr>
              <a:t> bones of</a:t>
            </a:r>
            <a:r>
              <a:rPr spc="5" dirty="0">
                <a:latin typeface="Calibri"/>
                <a:cs typeface="Calibri"/>
              </a:rPr>
              <a:t> </a:t>
            </a:r>
            <a:r>
              <a:rPr dirty="0">
                <a:latin typeface="Calibri"/>
                <a:cs typeface="Calibri"/>
              </a:rPr>
              <a:t>the</a:t>
            </a:r>
            <a:r>
              <a:rPr spc="-5" dirty="0">
                <a:latin typeface="Calibri"/>
                <a:cs typeface="Calibri"/>
              </a:rPr>
              <a:t> </a:t>
            </a:r>
            <a:r>
              <a:rPr dirty="0">
                <a:latin typeface="Calibri"/>
                <a:cs typeface="Calibri"/>
              </a:rPr>
              <a:t>base</a:t>
            </a:r>
            <a:r>
              <a:rPr spc="-5" dirty="0">
                <a:latin typeface="Calibri"/>
                <a:cs typeface="Calibri"/>
              </a:rPr>
              <a:t> of </a:t>
            </a:r>
            <a:r>
              <a:rPr spc="-10" dirty="0">
                <a:latin typeface="Calibri"/>
                <a:cs typeface="Calibri"/>
              </a:rPr>
              <a:t>skull</a:t>
            </a:r>
            <a:endParaRPr>
              <a:latin typeface="Calibri"/>
              <a:cs typeface="Calibri"/>
            </a:endParaRPr>
          </a:p>
          <a:p>
            <a:pPr lvl="1">
              <a:lnSpc>
                <a:spcPct val="100000"/>
              </a:lnSpc>
              <a:buChar char="–"/>
            </a:pPr>
            <a:endParaRPr>
              <a:latin typeface="Calibri"/>
              <a:cs typeface="Calibri"/>
            </a:endParaRPr>
          </a:p>
          <a:p>
            <a:pPr marL="355600" marR="74930" indent="-342900">
              <a:spcBef>
                <a:spcPts val="1195"/>
              </a:spcBef>
              <a:buFont typeface="Arial MT"/>
              <a:buChar char="•"/>
              <a:tabLst>
                <a:tab pos="354965" algn="l"/>
                <a:tab pos="355600" algn="l"/>
              </a:tabLst>
            </a:pPr>
            <a:r>
              <a:rPr sz="2200" b="1" spc="-10" dirty="0">
                <a:latin typeface="Calibri"/>
                <a:cs typeface="Calibri"/>
              </a:rPr>
              <a:t>Viscerocranium </a:t>
            </a:r>
            <a:r>
              <a:rPr sz="2200" spc="-5" dirty="0">
                <a:latin typeface="Calibri"/>
                <a:cs typeface="Calibri"/>
              </a:rPr>
              <a:t>which </a:t>
            </a:r>
            <a:r>
              <a:rPr sz="2200" spc="-15" dirty="0">
                <a:latin typeface="Calibri"/>
                <a:cs typeface="Calibri"/>
              </a:rPr>
              <a:t>forms </a:t>
            </a:r>
            <a:r>
              <a:rPr sz="2200" spc="-484" dirty="0">
                <a:latin typeface="Calibri"/>
                <a:cs typeface="Calibri"/>
              </a:rPr>
              <a:t> </a:t>
            </a:r>
            <a:r>
              <a:rPr sz="2200" spc="-5" dirty="0">
                <a:latin typeface="Calibri"/>
                <a:cs typeface="Calibri"/>
              </a:rPr>
              <a:t>the</a:t>
            </a:r>
            <a:r>
              <a:rPr sz="2200" spc="5" dirty="0">
                <a:latin typeface="Calibri"/>
                <a:cs typeface="Calibri"/>
              </a:rPr>
              <a:t> </a:t>
            </a:r>
            <a:r>
              <a:rPr sz="2200" spc="-20" dirty="0">
                <a:latin typeface="Calibri"/>
                <a:cs typeface="Calibri"/>
              </a:rPr>
              <a:t>skeleton</a:t>
            </a:r>
            <a:r>
              <a:rPr sz="2200" spc="5" dirty="0">
                <a:latin typeface="Calibri"/>
                <a:cs typeface="Calibri"/>
              </a:rPr>
              <a:t> </a:t>
            </a:r>
            <a:r>
              <a:rPr sz="2200" spc="-5" dirty="0">
                <a:latin typeface="Calibri"/>
                <a:cs typeface="Calibri"/>
              </a:rPr>
              <a:t>of</a:t>
            </a:r>
            <a:r>
              <a:rPr sz="2200" dirty="0">
                <a:latin typeface="Calibri"/>
                <a:cs typeface="Calibri"/>
              </a:rPr>
              <a:t> </a:t>
            </a:r>
            <a:r>
              <a:rPr sz="2200" spc="-5" dirty="0">
                <a:latin typeface="Calibri"/>
                <a:cs typeface="Calibri"/>
              </a:rPr>
              <a:t>the </a:t>
            </a:r>
            <a:r>
              <a:rPr sz="2200" spc="-15" dirty="0">
                <a:latin typeface="Calibri"/>
                <a:cs typeface="Calibri"/>
              </a:rPr>
              <a:t>face</a:t>
            </a:r>
            <a:r>
              <a:rPr sz="2200" spc="5" dirty="0">
                <a:latin typeface="Calibri"/>
                <a:cs typeface="Calibri"/>
              </a:rPr>
              <a:t> </a:t>
            </a:r>
            <a:r>
              <a:rPr sz="2200" spc="-5" dirty="0">
                <a:latin typeface="Calibri"/>
                <a:cs typeface="Calibri"/>
              </a:rPr>
              <a:t>is </a:t>
            </a:r>
            <a:r>
              <a:rPr sz="2200" dirty="0">
                <a:latin typeface="Calibri"/>
                <a:cs typeface="Calibri"/>
              </a:rPr>
              <a:t> </a:t>
            </a:r>
            <a:r>
              <a:rPr sz="2200" spc="-10" dirty="0">
                <a:latin typeface="Calibri"/>
                <a:cs typeface="Calibri"/>
              </a:rPr>
              <a:t>derived</a:t>
            </a:r>
            <a:r>
              <a:rPr sz="2200" spc="-15" dirty="0">
                <a:latin typeface="Calibri"/>
                <a:cs typeface="Calibri"/>
              </a:rPr>
              <a:t> from</a:t>
            </a:r>
            <a:r>
              <a:rPr sz="2200" spc="10" dirty="0">
                <a:latin typeface="Calibri"/>
                <a:cs typeface="Calibri"/>
              </a:rPr>
              <a:t> </a:t>
            </a:r>
            <a:r>
              <a:rPr sz="2200" spc="-5" dirty="0">
                <a:latin typeface="Calibri"/>
                <a:cs typeface="Calibri"/>
              </a:rPr>
              <a:t>the</a:t>
            </a:r>
            <a:r>
              <a:rPr sz="2200" spc="5" dirty="0">
                <a:latin typeface="Calibri"/>
                <a:cs typeface="Calibri"/>
              </a:rPr>
              <a:t> </a:t>
            </a:r>
            <a:r>
              <a:rPr sz="2200" b="1" i="1" spc="-5" dirty="0">
                <a:latin typeface="Calibri"/>
                <a:cs typeface="Calibri"/>
              </a:rPr>
              <a:t>‘Neural </a:t>
            </a:r>
            <a:r>
              <a:rPr sz="2200" b="1" i="1" dirty="0">
                <a:latin typeface="Calibri"/>
                <a:cs typeface="Calibri"/>
              </a:rPr>
              <a:t> </a:t>
            </a:r>
            <a:r>
              <a:rPr sz="2200" b="1" i="1" spc="-15" dirty="0">
                <a:latin typeface="Calibri"/>
                <a:cs typeface="Calibri"/>
              </a:rPr>
              <a:t>crest</a:t>
            </a:r>
            <a:r>
              <a:rPr sz="2200" b="1" i="1" spc="-10" dirty="0">
                <a:latin typeface="Calibri"/>
                <a:cs typeface="Calibri"/>
              </a:rPr>
              <a:t> </a:t>
            </a:r>
            <a:r>
              <a:rPr sz="2200" b="1" i="1" spc="-65" dirty="0">
                <a:latin typeface="Calibri"/>
                <a:cs typeface="Calibri"/>
              </a:rPr>
              <a:t>cells</a:t>
            </a:r>
            <a:r>
              <a:rPr sz="2200" spc="-65" dirty="0">
                <a:latin typeface="Calibri"/>
                <a:cs typeface="Calibri"/>
              </a:rPr>
              <a:t>’.</a:t>
            </a:r>
            <a:endParaRPr sz="2200">
              <a:latin typeface="Calibri"/>
              <a:cs typeface="Calibri"/>
            </a:endParaRPr>
          </a:p>
        </p:txBody>
      </p:sp>
      <p:pic>
        <p:nvPicPr>
          <p:cNvPr id="4" name="object 4"/>
          <p:cNvPicPr/>
          <p:nvPr/>
        </p:nvPicPr>
        <p:blipFill>
          <a:blip r:embed="rId2" cstate="print"/>
          <a:stretch>
            <a:fillRect/>
          </a:stretch>
        </p:blipFill>
        <p:spPr>
          <a:xfrm>
            <a:off x="5867400" y="609600"/>
            <a:ext cx="4351020" cy="2895600"/>
          </a:xfrm>
          <a:prstGeom prst="rect">
            <a:avLst/>
          </a:prstGeom>
        </p:spPr>
      </p:pic>
      <p:pic>
        <p:nvPicPr>
          <p:cNvPr id="5" name="object 5"/>
          <p:cNvPicPr/>
          <p:nvPr/>
        </p:nvPicPr>
        <p:blipFill>
          <a:blip r:embed="rId3" cstate="print"/>
          <a:stretch>
            <a:fillRect/>
          </a:stretch>
        </p:blipFill>
        <p:spPr>
          <a:xfrm>
            <a:off x="5867401" y="3733801"/>
            <a:ext cx="4358005" cy="312419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59941" y="-52484"/>
            <a:ext cx="4058285" cy="781624"/>
          </a:xfrm>
          <a:prstGeom prst="rect">
            <a:avLst/>
          </a:prstGeom>
        </p:spPr>
        <p:txBody>
          <a:bodyPr vert="horz" wrap="square" lIns="0" tIns="12065" rIns="0" bIns="0" rtlCol="0" anchor="ctr">
            <a:spAutoFit/>
          </a:bodyPr>
          <a:lstStyle/>
          <a:p>
            <a:pPr marL="12700">
              <a:lnSpc>
                <a:spcPct val="100000"/>
              </a:lnSpc>
              <a:spcBef>
                <a:spcPts val="95"/>
              </a:spcBef>
            </a:pPr>
            <a:r>
              <a:rPr sz="2500" i="1" spc="-5" dirty="0" err="1">
                <a:latin typeface="Calibri"/>
                <a:cs typeface="Calibri"/>
              </a:rPr>
              <a:t>Intracartilagenous</a:t>
            </a:r>
            <a:r>
              <a:rPr lang="en-US" sz="2500" i="1" spc="-5" dirty="0">
                <a:latin typeface="Calibri"/>
                <a:cs typeface="Calibri"/>
              </a:rPr>
              <a:t> (endochondral)</a:t>
            </a:r>
            <a:r>
              <a:rPr sz="2500" i="1" spc="-50" dirty="0">
                <a:latin typeface="Calibri"/>
                <a:cs typeface="Calibri"/>
              </a:rPr>
              <a:t> </a:t>
            </a:r>
            <a:r>
              <a:rPr sz="2500" i="1" spc="-10" dirty="0">
                <a:latin typeface="Calibri"/>
                <a:cs typeface="Calibri"/>
              </a:rPr>
              <a:t>Ossification</a:t>
            </a:r>
            <a:endParaRPr sz="2500" dirty="0">
              <a:latin typeface="Calibri"/>
              <a:cs typeface="Calibri"/>
            </a:endParaRPr>
          </a:p>
        </p:txBody>
      </p:sp>
      <p:sp>
        <p:nvSpPr>
          <p:cNvPr id="3" name="object 3"/>
          <p:cNvSpPr txBox="1"/>
          <p:nvPr/>
        </p:nvSpPr>
        <p:spPr>
          <a:xfrm>
            <a:off x="1831340" y="702311"/>
            <a:ext cx="8395970" cy="5677836"/>
          </a:xfrm>
          <a:prstGeom prst="rect">
            <a:avLst/>
          </a:prstGeom>
        </p:spPr>
        <p:txBody>
          <a:bodyPr vert="horz" wrap="square" lIns="0" tIns="12065" rIns="0" bIns="0" rtlCol="0">
            <a:spAutoFit/>
          </a:bodyPr>
          <a:lstStyle/>
          <a:p>
            <a:pPr marL="12700">
              <a:spcBef>
                <a:spcPts val="95"/>
              </a:spcBef>
            </a:pPr>
            <a:r>
              <a:rPr sz="2200" spc="-10" dirty="0">
                <a:latin typeface="Calibri"/>
                <a:cs typeface="Calibri"/>
              </a:rPr>
              <a:t>Mostly</a:t>
            </a:r>
            <a:r>
              <a:rPr sz="2200" spc="-5" dirty="0">
                <a:latin typeface="Calibri"/>
                <a:cs typeface="Calibri"/>
              </a:rPr>
              <a:t> seen</a:t>
            </a:r>
            <a:r>
              <a:rPr sz="2200" spc="10" dirty="0">
                <a:latin typeface="Calibri"/>
                <a:cs typeface="Calibri"/>
              </a:rPr>
              <a:t> </a:t>
            </a:r>
            <a:r>
              <a:rPr sz="2200" spc="-5" dirty="0">
                <a:latin typeface="Calibri"/>
                <a:cs typeface="Calibri"/>
              </a:rPr>
              <a:t>in</a:t>
            </a:r>
            <a:r>
              <a:rPr sz="2200" spc="5" dirty="0">
                <a:latin typeface="Calibri"/>
                <a:cs typeface="Calibri"/>
              </a:rPr>
              <a:t> </a:t>
            </a:r>
            <a:r>
              <a:rPr sz="2200" spc="-10" dirty="0">
                <a:latin typeface="Calibri"/>
                <a:cs typeface="Calibri"/>
              </a:rPr>
              <a:t>the</a:t>
            </a:r>
            <a:r>
              <a:rPr sz="2200" spc="10" dirty="0">
                <a:latin typeface="Calibri"/>
                <a:cs typeface="Calibri"/>
              </a:rPr>
              <a:t> </a:t>
            </a:r>
            <a:r>
              <a:rPr sz="2200" spc="-5" dirty="0">
                <a:latin typeface="Calibri"/>
                <a:cs typeface="Calibri"/>
              </a:rPr>
              <a:t>long</a:t>
            </a:r>
            <a:r>
              <a:rPr sz="2200" spc="5" dirty="0">
                <a:latin typeface="Calibri"/>
                <a:cs typeface="Calibri"/>
              </a:rPr>
              <a:t> </a:t>
            </a:r>
            <a:r>
              <a:rPr sz="2200" spc="-10" dirty="0">
                <a:latin typeface="Calibri"/>
                <a:cs typeface="Calibri"/>
              </a:rPr>
              <a:t>bones</a:t>
            </a:r>
            <a:r>
              <a:rPr sz="2200" spc="5" dirty="0">
                <a:latin typeface="Calibri"/>
                <a:cs typeface="Calibri"/>
              </a:rPr>
              <a:t> </a:t>
            </a:r>
            <a:r>
              <a:rPr sz="2200" spc="-5" dirty="0">
                <a:latin typeface="Calibri"/>
                <a:cs typeface="Calibri"/>
              </a:rPr>
              <a:t>of</a:t>
            </a:r>
            <a:r>
              <a:rPr sz="2200" spc="5" dirty="0">
                <a:latin typeface="Calibri"/>
                <a:cs typeface="Calibri"/>
              </a:rPr>
              <a:t> </a:t>
            </a:r>
            <a:r>
              <a:rPr sz="2200" spc="-10" dirty="0">
                <a:latin typeface="Calibri"/>
                <a:cs typeface="Calibri"/>
              </a:rPr>
              <a:t>limbs.</a:t>
            </a:r>
            <a:endParaRPr sz="2200" dirty="0">
              <a:latin typeface="Calibri"/>
              <a:cs typeface="Calibri"/>
            </a:endParaRPr>
          </a:p>
          <a:p>
            <a:pPr>
              <a:spcBef>
                <a:spcPts val="10"/>
              </a:spcBef>
            </a:pPr>
            <a:endParaRPr sz="3000" dirty="0">
              <a:latin typeface="Calibri"/>
              <a:cs typeface="Calibri"/>
            </a:endParaRPr>
          </a:p>
          <a:p>
            <a:pPr marL="355600" indent="-342900">
              <a:spcBef>
                <a:spcPts val="5"/>
              </a:spcBef>
              <a:buFont typeface="Arial MT"/>
              <a:buChar char="•"/>
              <a:tabLst>
                <a:tab pos="354965" algn="l"/>
                <a:tab pos="355600" algn="l"/>
              </a:tabLst>
            </a:pPr>
            <a:r>
              <a:rPr sz="2100" spc="-20" dirty="0">
                <a:latin typeface="Calibri"/>
                <a:cs typeface="Calibri"/>
              </a:rPr>
              <a:t>First</a:t>
            </a:r>
            <a:r>
              <a:rPr sz="2100" spc="15" dirty="0">
                <a:latin typeface="Calibri"/>
                <a:cs typeface="Calibri"/>
              </a:rPr>
              <a:t> </a:t>
            </a:r>
            <a:r>
              <a:rPr sz="2100" dirty="0">
                <a:latin typeface="Calibri"/>
                <a:cs typeface="Calibri"/>
              </a:rPr>
              <a:t>a</a:t>
            </a:r>
            <a:r>
              <a:rPr sz="2100" spc="-5" dirty="0">
                <a:latin typeface="Calibri"/>
                <a:cs typeface="Calibri"/>
              </a:rPr>
              <a:t> </a:t>
            </a:r>
            <a:r>
              <a:rPr sz="2100" spc="-15" dirty="0">
                <a:latin typeface="Calibri"/>
                <a:cs typeface="Calibri"/>
              </a:rPr>
              <a:t>hyaline</a:t>
            </a:r>
            <a:r>
              <a:rPr sz="2100" spc="-5" dirty="0">
                <a:latin typeface="Calibri"/>
                <a:cs typeface="Calibri"/>
              </a:rPr>
              <a:t> cartilage</a:t>
            </a:r>
            <a:r>
              <a:rPr sz="2100" spc="-10" dirty="0">
                <a:latin typeface="Calibri"/>
                <a:cs typeface="Calibri"/>
              </a:rPr>
              <a:t> </a:t>
            </a:r>
            <a:r>
              <a:rPr sz="2100" dirty="0">
                <a:latin typeface="Calibri"/>
                <a:cs typeface="Calibri"/>
              </a:rPr>
              <a:t>model</a:t>
            </a:r>
            <a:r>
              <a:rPr sz="2100" spc="10" dirty="0">
                <a:latin typeface="Calibri"/>
                <a:cs typeface="Calibri"/>
              </a:rPr>
              <a:t> </a:t>
            </a:r>
            <a:r>
              <a:rPr sz="2100" dirty="0">
                <a:latin typeface="Calibri"/>
                <a:cs typeface="Calibri"/>
              </a:rPr>
              <a:t>is</a:t>
            </a:r>
            <a:r>
              <a:rPr sz="2100" spc="10" dirty="0">
                <a:latin typeface="Calibri"/>
                <a:cs typeface="Calibri"/>
              </a:rPr>
              <a:t> </a:t>
            </a:r>
            <a:r>
              <a:rPr sz="2100" spc="-15" dirty="0">
                <a:latin typeface="Calibri"/>
                <a:cs typeface="Calibri"/>
              </a:rPr>
              <a:t>formed</a:t>
            </a:r>
            <a:r>
              <a:rPr sz="2100" spc="10" dirty="0">
                <a:latin typeface="Calibri"/>
                <a:cs typeface="Calibri"/>
              </a:rPr>
              <a:t> </a:t>
            </a:r>
            <a:r>
              <a:rPr sz="2100" dirty="0">
                <a:latin typeface="Calibri"/>
                <a:cs typeface="Calibri"/>
              </a:rPr>
              <a:t>in the</a:t>
            </a:r>
            <a:r>
              <a:rPr sz="2100" spc="-10" dirty="0">
                <a:latin typeface="Calibri"/>
                <a:cs typeface="Calibri"/>
              </a:rPr>
              <a:t> mesenchyme</a:t>
            </a:r>
            <a:r>
              <a:rPr lang="en-US" sz="2100" spc="-10" dirty="0">
                <a:latin typeface="Calibri"/>
                <a:cs typeface="Calibri"/>
              </a:rPr>
              <a:t> (chondrification centers)</a:t>
            </a:r>
            <a:endParaRPr sz="2100" dirty="0">
              <a:latin typeface="Calibri"/>
              <a:cs typeface="Calibri"/>
            </a:endParaRPr>
          </a:p>
          <a:p>
            <a:pPr marL="355600" indent="-342900">
              <a:spcBef>
                <a:spcPts val="500"/>
              </a:spcBef>
              <a:buFont typeface="Arial MT"/>
              <a:buChar char="•"/>
              <a:tabLst>
                <a:tab pos="354965" algn="l"/>
                <a:tab pos="355600" algn="l"/>
              </a:tabLst>
            </a:pPr>
            <a:r>
              <a:rPr sz="2100" spc="-5" dirty="0">
                <a:latin typeface="Calibri"/>
                <a:cs typeface="Calibri"/>
              </a:rPr>
              <a:t>Then </a:t>
            </a:r>
            <a:r>
              <a:rPr sz="2100" dirty="0">
                <a:latin typeface="Calibri"/>
                <a:cs typeface="Calibri"/>
              </a:rPr>
              <a:t>a</a:t>
            </a:r>
            <a:r>
              <a:rPr sz="2100" spc="-5" dirty="0">
                <a:latin typeface="Calibri"/>
                <a:cs typeface="Calibri"/>
              </a:rPr>
              <a:t> primary</a:t>
            </a:r>
            <a:r>
              <a:rPr sz="2100" dirty="0">
                <a:latin typeface="Calibri"/>
                <a:cs typeface="Calibri"/>
              </a:rPr>
              <a:t> </a:t>
            </a:r>
            <a:r>
              <a:rPr sz="2100" spc="-10" dirty="0">
                <a:latin typeface="Calibri"/>
                <a:cs typeface="Calibri"/>
              </a:rPr>
              <a:t>ossification</a:t>
            </a:r>
            <a:r>
              <a:rPr sz="2100" spc="25" dirty="0">
                <a:latin typeface="Calibri"/>
                <a:cs typeface="Calibri"/>
              </a:rPr>
              <a:t> </a:t>
            </a:r>
            <a:r>
              <a:rPr sz="2100" spc="-10" dirty="0">
                <a:latin typeface="Calibri"/>
                <a:cs typeface="Calibri"/>
              </a:rPr>
              <a:t>center</a:t>
            </a:r>
            <a:r>
              <a:rPr sz="2100" spc="10" dirty="0">
                <a:latin typeface="Calibri"/>
                <a:cs typeface="Calibri"/>
              </a:rPr>
              <a:t> </a:t>
            </a:r>
            <a:r>
              <a:rPr sz="2100" spc="-5" dirty="0">
                <a:latin typeface="Calibri"/>
                <a:cs typeface="Calibri"/>
              </a:rPr>
              <a:t>appears</a:t>
            </a:r>
            <a:r>
              <a:rPr sz="2100" spc="-15" dirty="0">
                <a:latin typeface="Calibri"/>
                <a:cs typeface="Calibri"/>
              </a:rPr>
              <a:t> </a:t>
            </a:r>
            <a:r>
              <a:rPr sz="2100" dirty="0">
                <a:latin typeface="Calibri"/>
                <a:cs typeface="Calibri"/>
              </a:rPr>
              <a:t>in the</a:t>
            </a:r>
            <a:r>
              <a:rPr sz="2100" spc="-10" dirty="0">
                <a:latin typeface="Calibri"/>
                <a:cs typeface="Calibri"/>
              </a:rPr>
              <a:t> </a:t>
            </a:r>
            <a:r>
              <a:rPr sz="2100" spc="-20" dirty="0">
                <a:latin typeface="Calibri"/>
                <a:cs typeface="Calibri"/>
              </a:rPr>
              <a:t>‘diaphysis’</a:t>
            </a:r>
            <a:r>
              <a:rPr sz="2100" spc="-5" dirty="0">
                <a:latin typeface="Calibri"/>
                <a:cs typeface="Calibri"/>
              </a:rPr>
              <a:t> of</a:t>
            </a:r>
            <a:r>
              <a:rPr sz="2100" spc="5" dirty="0">
                <a:latin typeface="Calibri"/>
                <a:cs typeface="Calibri"/>
              </a:rPr>
              <a:t> </a:t>
            </a:r>
            <a:r>
              <a:rPr sz="2100" dirty="0">
                <a:latin typeface="Calibri"/>
                <a:cs typeface="Calibri"/>
              </a:rPr>
              <a:t>the model.</a:t>
            </a:r>
          </a:p>
          <a:p>
            <a:pPr marL="355600" marR="5080" indent="-342900">
              <a:spcBef>
                <a:spcPts val="509"/>
              </a:spcBef>
              <a:buFont typeface="Arial MT"/>
              <a:buChar char="•"/>
              <a:tabLst>
                <a:tab pos="354965" algn="l"/>
                <a:tab pos="355600" algn="l"/>
              </a:tabLst>
            </a:pPr>
            <a:r>
              <a:rPr sz="2100" dirty="0">
                <a:latin typeface="Calibri"/>
                <a:cs typeface="Calibri"/>
              </a:rPr>
              <a:t>Bone </a:t>
            </a:r>
            <a:r>
              <a:rPr sz="2100" spc="-10" dirty="0">
                <a:latin typeface="Calibri"/>
                <a:cs typeface="Calibri"/>
              </a:rPr>
              <a:t>formation/laying</a:t>
            </a:r>
            <a:r>
              <a:rPr sz="2100" spc="10" dirty="0">
                <a:latin typeface="Calibri"/>
                <a:cs typeface="Calibri"/>
              </a:rPr>
              <a:t> </a:t>
            </a:r>
            <a:r>
              <a:rPr sz="2100" spc="-10" dirty="0">
                <a:latin typeface="Calibri"/>
                <a:cs typeface="Calibri"/>
              </a:rPr>
              <a:t>starts</a:t>
            </a:r>
            <a:r>
              <a:rPr sz="2100" spc="-5" dirty="0">
                <a:latin typeface="Calibri"/>
                <a:cs typeface="Calibri"/>
              </a:rPr>
              <a:t> </a:t>
            </a:r>
            <a:r>
              <a:rPr sz="2100" spc="-15" dirty="0">
                <a:latin typeface="Calibri"/>
                <a:cs typeface="Calibri"/>
              </a:rPr>
              <a:t>from</a:t>
            </a:r>
            <a:r>
              <a:rPr sz="2100" spc="-5" dirty="0">
                <a:latin typeface="Calibri"/>
                <a:cs typeface="Calibri"/>
              </a:rPr>
              <a:t> </a:t>
            </a:r>
            <a:r>
              <a:rPr sz="2100" dirty="0">
                <a:latin typeface="Calibri"/>
                <a:cs typeface="Calibri"/>
              </a:rPr>
              <a:t>the</a:t>
            </a:r>
            <a:r>
              <a:rPr sz="2100" spc="-10" dirty="0">
                <a:latin typeface="Calibri"/>
                <a:cs typeface="Calibri"/>
              </a:rPr>
              <a:t> center</a:t>
            </a:r>
            <a:r>
              <a:rPr sz="2100" spc="15" dirty="0">
                <a:latin typeface="Calibri"/>
                <a:cs typeface="Calibri"/>
              </a:rPr>
              <a:t> </a:t>
            </a:r>
            <a:r>
              <a:rPr sz="2100" dirty="0">
                <a:latin typeface="Calibri"/>
                <a:cs typeface="Calibri"/>
              </a:rPr>
              <a:t>in </a:t>
            </a:r>
            <a:r>
              <a:rPr sz="2100" spc="-5" dirty="0">
                <a:latin typeface="Calibri"/>
                <a:cs typeface="Calibri"/>
              </a:rPr>
              <a:t>both </a:t>
            </a:r>
            <a:r>
              <a:rPr sz="2100" spc="-15" dirty="0">
                <a:latin typeface="Calibri"/>
                <a:cs typeface="Calibri"/>
              </a:rPr>
              <a:t>upward</a:t>
            </a:r>
            <a:r>
              <a:rPr sz="2100" spc="-20" dirty="0">
                <a:latin typeface="Calibri"/>
                <a:cs typeface="Calibri"/>
              </a:rPr>
              <a:t> </a:t>
            </a:r>
            <a:r>
              <a:rPr sz="2100" dirty="0">
                <a:latin typeface="Calibri"/>
                <a:cs typeface="Calibri"/>
              </a:rPr>
              <a:t>&amp;</a:t>
            </a:r>
            <a:r>
              <a:rPr sz="2100" spc="-5" dirty="0">
                <a:latin typeface="Calibri"/>
                <a:cs typeface="Calibri"/>
              </a:rPr>
              <a:t> </a:t>
            </a:r>
            <a:r>
              <a:rPr sz="2100" spc="-15" dirty="0">
                <a:latin typeface="Calibri"/>
                <a:cs typeface="Calibri"/>
              </a:rPr>
              <a:t>downward </a:t>
            </a:r>
            <a:r>
              <a:rPr sz="2100" spc="-455" dirty="0">
                <a:latin typeface="Calibri"/>
                <a:cs typeface="Calibri"/>
              </a:rPr>
              <a:t> </a:t>
            </a:r>
            <a:r>
              <a:rPr sz="2100" spc="-5" dirty="0">
                <a:latin typeface="Calibri"/>
                <a:cs typeface="Calibri"/>
              </a:rPr>
              <a:t>direction.</a:t>
            </a:r>
            <a:endParaRPr sz="2100" dirty="0">
              <a:latin typeface="Calibri"/>
              <a:cs typeface="Calibri"/>
            </a:endParaRPr>
          </a:p>
          <a:p>
            <a:pPr>
              <a:spcBef>
                <a:spcPts val="50"/>
              </a:spcBef>
              <a:buFont typeface="Arial MT"/>
              <a:buChar char="•"/>
            </a:pPr>
            <a:endParaRPr sz="2850" dirty="0">
              <a:latin typeface="Calibri"/>
              <a:cs typeface="Calibri"/>
            </a:endParaRPr>
          </a:p>
          <a:p>
            <a:pPr marL="355600" indent="-342900">
              <a:buFont typeface="Arial MT"/>
              <a:buChar char="•"/>
              <a:tabLst>
                <a:tab pos="354965" algn="l"/>
                <a:tab pos="355600" algn="l"/>
              </a:tabLst>
            </a:pPr>
            <a:r>
              <a:rPr sz="2100" spc="-10" dirty="0">
                <a:latin typeface="Calibri"/>
                <a:cs typeface="Calibri"/>
              </a:rPr>
              <a:t>Almost</a:t>
            </a:r>
            <a:r>
              <a:rPr sz="2100" spc="15" dirty="0">
                <a:latin typeface="Calibri"/>
                <a:cs typeface="Calibri"/>
              </a:rPr>
              <a:t> </a:t>
            </a:r>
            <a:r>
              <a:rPr sz="2100" dirty="0">
                <a:latin typeface="Calibri"/>
                <a:cs typeface="Calibri"/>
              </a:rPr>
              <a:t>all </a:t>
            </a:r>
            <a:r>
              <a:rPr sz="2100" spc="-5" dirty="0">
                <a:latin typeface="Calibri"/>
                <a:cs typeface="Calibri"/>
              </a:rPr>
              <a:t>primary</a:t>
            </a:r>
            <a:r>
              <a:rPr sz="2100" spc="5" dirty="0">
                <a:latin typeface="Calibri"/>
                <a:cs typeface="Calibri"/>
              </a:rPr>
              <a:t> </a:t>
            </a:r>
            <a:r>
              <a:rPr sz="2100" spc="-15" dirty="0">
                <a:latin typeface="Calibri"/>
                <a:cs typeface="Calibri"/>
              </a:rPr>
              <a:t>centers</a:t>
            </a:r>
            <a:r>
              <a:rPr sz="2100" spc="10" dirty="0">
                <a:latin typeface="Calibri"/>
                <a:cs typeface="Calibri"/>
              </a:rPr>
              <a:t> </a:t>
            </a:r>
            <a:r>
              <a:rPr sz="2100" spc="-5" dirty="0">
                <a:latin typeface="Calibri"/>
                <a:cs typeface="Calibri"/>
              </a:rPr>
              <a:t>of </a:t>
            </a:r>
            <a:r>
              <a:rPr sz="2100" spc="-10" dirty="0">
                <a:latin typeface="Calibri"/>
                <a:cs typeface="Calibri"/>
              </a:rPr>
              <a:t>ossification</a:t>
            </a:r>
            <a:r>
              <a:rPr sz="2100" spc="40" dirty="0">
                <a:latin typeface="Calibri"/>
                <a:cs typeface="Calibri"/>
              </a:rPr>
              <a:t> </a:t>
            </a:r>
            <a:r>
              <a:rPr sz="2100" dirty="0">
                <a:latin typeface="Calibri"/>
                <a:cs typeface="Calibri"/>
              </a:rPr>
              <a:t>appear</a:t>
            </a:r>
            <a:r>
              <a:rPr sz="2100" spc="-5" dirty="0">
                <a:latin typeface="Calibri"/>
                <a:cs typeface="Calibri"/>
              </a:rPr>
              <a:t> </a:t>
            </a:r>
            <a:r>
              <a:rPr sz="2100" spc="-25" dirty="0">
                <a:latin typeface="Calibri"/>
                <a:cs typeface="Calibri"/>
              </a:rPr>
              <a:t>before</a:t>
            </a:r>
            <a:r>
              <a:rPr sz="2100" spc="30" dirty="0">
                <a:latin typeface="Calibri"/>
                <a:cs typeface="Calibri"/>
              </a:rPr>
              <a:t> </a:t>
            </a:r>
            <a:r>
              <a:rPr sz="2100" spc="-5" dirty="0">
                <a:latin typeface="Calibri"/>
                <a:cs typeface="Calibri"/>
              </a:rPr>
              <a:t>birth.</a:t>
            </a:r>
            <a:endParaRPr sz="2100" dirty="0">
              <a:latin typeface="Calibri"/>
              <a:cs typeface="Calibri"/>
            </a:endParaRPr>
          </a:p>
          <a:p>
            <a:pPr marL="355600" indent="-342900">
              <a:spcBef>
                <a:spcPts val="505"/>
              </a:spcBef>
              <a:buFont typeface="Arial MT"/>
              <a:buChar char="•"/>
              <a:tabLst>
                <a:tab pos="354965" algn="l"/>
                <a:tab pos="355600" algn="l"/>
              </a:tabLst>
            </a:pPr>
            <a:r>
              <a:rPr sz="2100" spc="-10" dirty="0">
                <a:latin typeface="Calibri"/>
                <a:cs typeface="Calibri"/>
              </a:rPr>
              <a:t>Most</a:t>
            </a:r>
            <a:r>
              <a:rPr sz="2100" spc="-5" dirty="0">
                <a:latin typeface="Calibri"/>
                <a:cs typeface="Calibri"/>
              </a:rPr>
              <a:t> of</a:t>
            </a:r>
            <a:r>
              <a:rPr sz="2100" dirty="0">
                <a:latin typeface="Calibri"/>
                <a:cs typeface="Calibri"/>
              </a:rPr>
              <a:t> the</a:t>
            </a:r>
            <a:r>
              <a:rPr sz="2100" spc="-5" dirty="0">
                <a:latin typeface="Calibri"/>
                <a:cs typeface="Calibri"/>
              </a:rPr>
              <a:t> secondary</a:t>
            </a:r>
            <a:r>
              <a:rPr sz="2100" spc="-10" dirty="0">
                <a:latin typeface="Calibri"/>
                <a:cs typeface="Calibri"/>
              </a:rPr>
              <a:t> </a:t>
            </a:r>
            <a:r>
              <a:rPr sz="2100" spc="-15" dirty="0">
                <a:latin typeface="Calibri"/>
                <a:cs typeface="Calibri"/>
              </a:rPr>
              <a:t>centers</a:t>
            </a:r>
            <a:r>
              <a:rPr sz="2100" dirty="0">
                <a:latin typeface="Calibri"/>
                <a:cs typeface="Calibri"/>
              </a:rPr>
              <a:t> appear</a:t>
            </a:r>
            <a:r>
              <a:rPr sz="2100" spc="-10" dirty="0">
                <a:latin typeface="Calibri"/>
                <a:cs typeface="Calibri"/>
              </a:rPr>
              <a:t> after</a:t>
            </a:r>
            <a:r>
              <a:rPr sz="2100" spc="-20" dirty="0">
                <a:latin typeface="Calibri"/>
                <a:cs typeface="Calibri"/>
              </a:rPr>
              <a:t> </a:t>
            </a:r>
            <a:r>
              <a:rPr sz="2100" spc="-5" dirty="0">
                <a:latin typeface="Calibri"/>
                <a:cs typeface="Calibri"/>
              </a:rPr>
              <a:t>birth.</a:t>
            </a:r>
            <a:endParaRPr sz="2100" dirty="0">
              <a:latin typeface="Calibri"/>
              <a:cs typeface="Calibri"/>
            </a:endParaRPr>
          </a:p>
          <a:p>
            <a:pPr marL="355600" indent="-342900">
              <a:spcBef>
                <a:spcPts val="505"/>
              </a:spcBef>
              <a:buFont typeface="Arial MT"/>
              <a:buChar char="•"/>
              <a:tabLst>
                <a:tab pos="354965" algn="l"/>
                <a:tab pos="355600" algn="l"/>
              </a:tabLst>
            </a:pPr>
            <a:r>
              <a:rPr sz="2100" spc="-5" dirty="0">
                <a:latin typeface="Calibri"/>
                <a:cs typeface="Calibri"/>
              </a:rPr>
              <a:t>The</a:t>
            </a:r>
            <a:r>
              <a:rPr sz="2100" spc="-10" dirty="0">
                <a:latin typeface="Calibri"/>
                <a:cs typeface="Calibri"/>
              </a:rPr>
              <a:t> </a:t>
            </a:r>
            <a:r>
              <a:rPr sz="2100" spc="-5" dirty="0">
                <a:latin typeface="Calibri"/>
                <a:cs typeface="Calibri"/>
              </a:rPr>
              <a:t>part</a:t>
            </a:r>
            <a:r>
              <a:rPr sz="2100" dirty="0">
                <a:latin typeface="Calibri"/>
                <a:cs typeface="Calibri"/>
              </a:rPr>
              <a:t> </a:t>
            </a:r>
            <a:r>
              <a:rPr sz="2100" spc="-5" dirty="0">
                <a:latin typeface="Calibri"/>
                <a:cs typeface="Calibri"/>
              </a:rPr>
              <a:t>of</a:t>
            </a:r>
            <a:r>
              <a:rPr sz="2100" spc="-10" dirty="0">
                <a:latin typeface="Calibri"/>
                <a:cs typeface="Calibri"/>
              </a:rPr>
              <a:t> </a:t>
            </a:r>
            <a:r>
              <a:rPr sz="2100" dirty="0">
                <a:latin typeface="Calibri"/>
                <a:cs typeface="Calibri"/>
              </a:rPr>
              <a:t>a</a:t>
            </a:r>
            <a:r>
              <a:rPr sz="2100" spc="-5" dirty="0">
                <a:latin typeface="Calibri"/>
                <a:cs typeface="Calibri"/>
              </a:rPr>
              <a:t> </a:t>
            </a:r>
            <a:r>
              <a:rPr sz="2100" dirty="0">
                <a:latin typeface="Calibri"/>
                <a:cs typeface="Calibri"/>
              </a:rPr>
              <a:t>long</a:t>
            </a:r>
            <a:r>
              <a:rPr sz="2100" spc="5" dirty="0">
                <a:latin typeface="Calibri"/>
                <a:cs typeface="Calibri"/>
              </a:rPr>
              <a:t> </a:t>
            </a:r>
            <a:r>
              <a:rPr sz="2100" spc="-10" dirty="0">
                <a:latin typeface="Calibri"/>
                <a:cs typeface="Calibri"/>
              </a:rPr>
              <a:t>ossified</a:t>
            </a:r>
            <a:r>
              <a:rPr sz="2100" spc="40" dirty="0">
                <a:latin typeface="Calibri"/>
                <a:cs typeface="Calibri"/>
              </a:rPr>
              <a:t> </a:t>
            </a:r>
            <a:r>
              <a:rPr sz="2100" spc="-15" dirty="0">
                <a:latin typeface="Calibri"/>
                <a:cs typeface="Calibri"/>
              </a:rPr>
              <a:t>from</a:t>
            </a:r>
            <a:r>
              <a:rPr sz="2100" spc="10" dirty="0">
                <a:latin typeface="Calibri"/>
                <a:cs typeface="Calibri"/>
              </a:rPr>
              <a:t> </a:t>
            </a:r>
            <a:r>
              <a:rPr sz="2100" dirty="0">
                <a:latin typeface="Calibri"/>
                <a:cs typeface="Calibri"/>
              </a:rPr>
              <a:t>Primary </a:t>
            </a:r>
            <a:r>
              <a:rPr sz="2100" spc="-10" dirty="0">
                <a:latin typeface="Calibri"/>
                <a:cs typeface="Calibri"/>
              </a:rPr>
              <a:t>center</a:t>
            </a:r>
            <a:r>
              <a:rPr sz="2100" spc="10" dirty="0">
                <a:latin typeface="Calibri"/>
                <a:cs typeface="Calibri"/>
              </a:rPr>
              <a:t> </a:t>
            </a:r>
            <a:r>
              <a:rPr sz="2100" dirty="0">
                <a:latin typeface="Calibri"/>
                <a:cs typeface="Calibri"/>
              </a:rPr>
              <a:t>is</a:t>
            </a:r>
            <a:r>
              <a:rPr sz="2100" spc="5" dirty="0">
                <a:latin typeface="Calibri"/>
                <a:cs typeface="Calibri"/>
              </a:rPr>
              <a:t> </a:t>
            </a:r>
            <a:r>
              <a:rPr sz="2100" dirty="0">
                <a:latin typeface="Calibri"/>
                <a:cs typeface="Calibri"/>
              </a:rPr>
              <a:t>the </a:t>
            </a:r>
            <a:r>
              <a:rPr sz="2100" spc="-10" dirty="0">
                <a:latin typeface="Calibri"/>
                <a:cs typeface="Calibri"/>
              </a:rPr>
              <a:t>‘Diaphysis’</a:t>
            </a:r>
            <a:endParaRPr sz="2100" dirty="0">
              <a:latin typeface="Calibri"/>
              <a:cs typeface="Calibri"/>
            </a:endParaRPr>
          </a:p>
          <a:p>
            <a:pPr marL="355600" indent="-342900">
              <a:spcBef>
                <a:spcPts val="500"/>
              </a:spcBef>
              <a:buFont typeface="Arial MT"/>
              <a:buChar char="•"/>
              <a:tabLst>
                <a:tab pos="354965" algn="l"/>
                <a:tab pos="355600" algn="l"/>
              </a:tabLst>
            </a:pPr>
            <a:r>
              <a:rPr sz="2100" spc="-5" dirty="0">
                <a:latin typeface="Calibri"/>
                <a:cs typeface="Calibri"/>
              </a:rPr>
              <a:t>The</a:t>
            </a:r>
            <a:r>
              <a:rPr sz="2100" spc="-10" dirty="0">
                <a:latin typeface="Calibri"/>
                <a:cs typeface="Calibri"/>
              </a:rPr>
              <a:t> </a:t>
            </a:r>
            <a:r>
              <a:rPr sz="2100" spc="-5" dirty="0">
                <a:latin typeface="Calibri"/>
                <a:cs typeface="Calibri"/>
              </a:rPr>
              <a:t>part</a:t>
            </a:r>
            <a:r>
              <a:rPr sz="2100" dirty="0">
                <a:latin typeface="Calibri"/>
                <a:cs typeface="Calibri"/>
              </a:rPr>
              <a:t> </a:t>
            </a:r>
            <a:r>
              <a:rPr sz="2100" spc="-5" dirty="0">
                <a:latin typeface="Calibri"/>
                <a:cs typeface="Calibri"/>
              </a:rPr>
              <a:t>of</a:t>
            </a:r>
            <a:r>
              <a:rPr sz="2100" spc="-15" dirty="0">
                <a:latin typeface="Calibri"/>
                <a:cs typeface="Calibri"/>
              </a:rPr>
              <a:t> </a:t>
            </a:r>
            <a:r>
              <a:rPr sz="2100" dirty="0">
                <a:latin typeface="Calibri"/>
                <a:cs typeface="Calibri"/>
              </a:rPr>
              <a:t>a</a:t>
            </a:r>
            <a:r>
              <a:rPr sz="2100" spc="-5" dirty="0">
                <a:latin typeface="Calibri"/>
                <a:cs typeface="Calibri"/>
              </a:rPr>
              <a:t> </a:t>
            </a:r>
            <a:r>
              <a:rPr sz="2100" dirty="0">
                <a:latin typeface="Calibri"/>
                <a:cs typeface="Calibri"/>
              </a:rPr>
              <a:t>long </a:t>
            </a:r>
            <a:r>
              <a:rPr sz="2100" spc="-5" dirty="0">
                <a:latin typeface="Calibri"/>
                <a:cs typeface="Calibri"/>
              </a:rPr>
              <a:t>bone ossified</a:t>
            </a:r>
            <a:r>
              <a:rPr sz="2100" spc="35" dirty="0">
                <a:latin typeface="Calibri"/>
                <a:cs typeface="Calibri"/>
              </a:rPr>
              <a:t> </a:t>
            </a:r>
            <a:r>
              <a:rPr sz="2100" spc="-15" dirty="0">
                <a:latin typeface="Calibri"/>
                <a:cs typeface="Calibri"/>
              </a:rPr>
              <a:t>from</a:t>
            </a:r>
            <a:r>
              <a:rPr sz="2100" spc="5" dirty="0">
                <a:latin typeface="Calibri"/>
                <a:cs typeface="Calibri"/>
              </a:rPr>
              <a:t> </a:t>
            </a:r>
            <a:r>
              <a:rPr sz="2100" dirty="0">
                <a:latin typeface="Calibri"/>
                <a:cs typeface="Calibri"/>
              </a:rPr>
              <a:t>a</a:t>
            </a:r>
            <a:r>
              <a:rPr sz="2100" spc="-5" dirty="0">
                <a:latin typeface="Calibri"/>
                <a:cs typeface="Calibri"/>
              </a:rPr>
              <a:t> secondary </a:t>
            </a:r>
            <a:r>
              <a:rPr sz="2100" spc="-10" dirty="0">
                <a:latin typeface="Calibri"/>
                <a:cs typeface="Calibri"/>
              </a:rPr>
              <a:t>center</a:t>
            </a:r>
            <a:r>
              <a:rPr sz="2100" dirty="0">
                <a:latin typeface="Calibri"/>
                <a:cs typeface="Calibri"/>
              </a:rPr>
              <a:t> is</a:t>
            </a:r>
            <a:r>
              <a:rPr sz="2100" spc="10" dirty="0">
                <a:latin typeface="Calibri"/>
                <a:cs typeface="Calibri"/>
              </a:rPr>
              <a:t> </a:t>
            </a:r>
            <a:r>
              <a:rPr sz="2100" dirty="0">
                <a:latin typeface="Calibri"/>
                <a:cs typeface="Calibri"/>
              </a:rPr>
              <a:t>the </a:t>
            </a:r>
            <a:r>
              <a:rPr sz="2100" spc="-10" dirty="0">
                <a:latin typeface="Calibri"/>
                <a:cs typeface="Calibri"/>
              </a:rPr>
              <a:t>‘Epiphysis’</a:t>
            </a:r>
            <a:endParaRPr sz="2100" dirty="0">
              <a:latin typeface="Calibri"/>
              <a:cs typeface="Calibri"/>
            </a:endParaRPr>
          </a:p>
          <a:p>
            <a:pPr>
              <a:spcBef>
                <a:spcPts val="40"/>
              </a:spcBef>
            </a:pPr>
            <a:endParaRPr sz="2900" dirty="0">
              <a:latin typeface="Calibri"/>
              <a:cs typeface="Calibri"/>
            </a:endParaRPr>
          </a:p>
          <a:p>
            <a:pPr marL="12700" marR="19685"/>
            <a:r>
              <a:rPr sz="2400" b="1" spc="-5" dirty="0">
                <a:solidFill>
                  <a:srgbClr val="C00000"/>
                </a:solidFill>
                <a:latin typeface="Calibri"/>
                <a:cs typeface="Calibri"/>
              </a:rPr>
              <a:t>The fusion</a:t>
            </a:r>
            <a:r>
              <a:rPr sz="2400" b="1" dirty="0">
                <a:solidFill>
                  <a:srgbClr val="C00000"/>
                </a:solidFill>
                <a:latin typeface="Calibri"/>
                <a:cs typeface="Calibri"/>
              </a:rPr>
              <a:t> </a:t>
            </a:r>
            <a:r>
              <a:rPr sz="2400" b="1" spc="-10" dirty="0">
                <a:solidFill>
                  <a:srgbClr val="C00000"/>
                </a:solidFill>
                <a:latin typeface="Calibri"/>
                <a:cs typeface="Calibri"/>
              </a:rPr>
              <a:t>between</a:t>
            </a:r>
            <a:r>
              <a:rPr sz="2400" b="1" spc="15" dirty="0">
                <a:solidFill>
                  <a:srgbClr val="C00000"/>
                </a:solidFill>
                <a:latin typeface="Calibri"/>
                <a:cs typeface="Calibri"/>
              </a:rPr>
              <a:t> </a:t>
            </a:r>
            <a:r>
              <a:rPr sz="2400" b="1" spc="-5" dirty="0">
                <a:solidFill>
                  <a:srgbClr val="C00000"/>
                </a:solidFill>
                <a:latin typeface="Calibri"/>
                <a:cs typeface="Calibri"/>
              </a:rPr>
              <a:t>the</a:t>
            </a:r>
            <a:r>
              <a:rPr sz="2400" b="1" spc="5" dirty="0">
                <a:solidFill>
                  <a:srgbClr val="C00000"/>
                </a:solidFill>
                <a:latin typeface="Calibri"/>
                <a:cs typeface="Calibri"/>
              </a:rPr>
              <a:t> </a:t>
            </a:r>
            <a:r>
              <a:rPr sz="2400" b="1" spc="-10" dirty="0">
                <a:solidFill>
                  <a:srgbClr val="C00000"/>
                </a:solidFill>
                <a:latin typeface="Calibri"/>
                <a:cs typeface="Calibri"/>
              </a:rPr>
              <a:t>diaphysis</a:t>
            </a:r>
            <a:r>
              <a:rPr sz="2400" b="1" spc="5" dirty="0">
                <a:solidFill>
                  <a:srgbClr val="C00000"/>
                </a:solidFill>
                <a:latin typeface="Calibri"/>
                <a:cs typeface="Calibri"/>
              </a:rPr>
              <a:t> </a:t>
            </a:r>
            <a:r>
              <a:rPr sz="2400" b="1" dirty="0">
                <a:solidFill>
                  <a:srgbClr val="C00000"/>
                </a:solidFill>
                <a:latin typeface="Calibri"/>
                <a:cs typeface="Calibri"/>
              </a:rPr>
              <a:t>and</a:t>
            </a:r>
            <a:r>
              <a:rPr sz="2400" b="1" spc="-5" dirty="0">
                <a:solidFill>
                  <a:srgbClr val="C00000"/>
                </a:solidFill>
                <a:latin typeface="Calibri"/>
                <a:cs typeface="Calibri"/>
              </a:rPr>
              <a:t> </a:t>
            </a:r>
            <a:r>
              <a:rPr sz="2400" b="1" spc="-15" dirty="0">
                <a:solidFill>
                  <a:srgbClr val="C00000"/>
                </a:solidFill>
                <a:latin typeface="Calibri"/>
                <a:cs typeface="Calibri"/>
              </a:rPr>
              <a:t>epiphysis</a:t>
            </a:r>
            <a:r>
              <a:rPr sz="2400" b="1" spc="5" dirty="0">
                <a:solidFill>
                  <a:srgbClr val="C00000"/>
                </a:solidFill>
                <a:latin typeface="Calibri"/>
                <a:cs typeface="Calibri"/>
              </a:rPr>
              <a:t> </a:t>
            </a:r>
            <a:r>
              <a:rPr sz="2400" b="1" dirty="0">
                <a:solidFill>
                  <a:srgbClr val="C00000"/>
                </a:solidFill>
                <a:latin typeface="Calibri"/>
                <a:cs typeface="Calibri"/>
              </a:rPr>
              <a:t>does</a:t>
            </a:r>
            <a:r>
              <a:rPr sz="2400" b="1" spc="-10" dirty="0">
                <a:solidFill>
                  <a:srgbClr val="C00000"/>
                </a:solidFill>
                <a:latin typeface="Calibri"/>
                <a:cs typeface="Calibri"/>
              </a:rPr>
              <a:t> </a:t>
            </a:r>
            <a:r>
              <a:rPr sz="2400" b="1" dirty="0">
                <a:solidFill>
                  <a:srgbClr val="C00000"/>
                </a:solidFill>
                <a:latin typeface="Calibri"/>
                <a:cs typeface="Calibri"/>
              </a:rPr>
              <a:t>not occur</a:t>
            </a:r>
            <a:r>
              <a:rPr sz="2400" b="1" spc="-30" dirty="0">
                <a:solidFill>
                  <a:srgbClr val="C00000"/>
                </a:solidFill>
                <a:latin typeface="Calibri"/>
                <a:cs typeface="Calibri"/>
              </a:rPr>
              <a:t> </a:t>
            </a:r>
            <a:r>
              <a:rPr sz="2400" b="1" spc="-5" dirty="0">
                <a:solidFill>
                  <a:srgbClr val="C00000"/>
                </a:solidFill>
                <a:latin typeface="Calibri"/>
                <a:cs typeface="Calibri"/>
              </a:rPr>
              <a:t>till </a:t>
            </a:r>
            <a:r>
              <a:rPr sz="2400" b="1" spc="-525" dirty="0">
                <a:solidFill>
                  <a:srgbClr val="C00000"/>
                </a:solidFill>
                <a:latin typeface="Calibri"/>
                <a:cs typeface="Calibri"/>
              </a:rPr>
              <a:t> </a:t>
            </a:r>
            <a:r>
              <a:rPr sz="2400" b="1" spc="-5" dirty="0">
                <a:solidFill>
                  <a:srgbClr val="C00000"/>
                </a:solidFill>
                <a:latin typeface="Calibri"/>
                <a:cs typeface="Calibri"/>
              </a:rPr>
              <a:t>puberty</a:t>
            </a:r>
            <a:endParaRPr sz="24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CA3267-15CE-7D03-4A59-1488DDF8D20E}"/>
              </a:ext>
            </a:extLst>
          </p:cNvPr>
          <p:cNvPicPr>
            <a:picLocks noChangeAspect="1"/>
          </p:cNvPicPr>
          <p:nvPr/>
        </p:nvPicPr>
        <p:blipFill rotWithShape="1">
          <a:blip r:embed="rId2"/>
          <a:srcRect l="31373" t="11813" r="29648"/>
          <a:stretch/>
        </p:blipFill>
        <p:spPr>
          <a:xfrm>
            <a:off x="2768957" y="207736"/>
            <a:ext cx="6053071" cy="665026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1375</Words>
  <Application>Microsoft Office PowerPoint</Application>
  <PresentationFormat>Widescreen</PresentationFormat>
  <Paragraphs>114</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Arial MT</vt:lpstr>
      <vt:lpstr>Avenir-Book</vt:lpstr>
      <vt:lpstr>Calibri</vt:lpstr>
      <vt:lpstr>Calibri Light</vt:lpstr>
      <vt:lpstr>Sabon-Bold</vt:lpstr>
      <vt:lpstr>Sabon-Roman</vt:lpstr>
      <vt:lpstr>Office Theme</vt:lpstr>
      <vt:lpstr>EMBRYOLOGY OF THE AXIAL SKELETON</vt:lpstr>
      <vt:lpstr>OUTLINE</vt:lpstr>
      <vt:lpstr>AXIAL SKELETON COMPONENTS</vt:lpstr>
      <vt:lpstr>Development of the Skeletal System</vt:lpstr>
      <vt:lpstr>The Embryonic connective tissue</vt:lpstr>
      <vt:lpstr>Ossification</vt:lpstr>
      <vt:lpstr>Development of Skull (Intramembranous Ossification)</vt:lpstr>
      <vt:lpstr>Intracartilagenous (endochondral) Ossification</vt:lpstr>
      <vt:lpstr>PowerPoint Presentation</vt:lpstr>
      <vt:lpstr>DEVELOPMENT OF THE VERTEBRAL COLUMN</vt:lpstr>
      <vt:lpstr>PowerPoint Presentation</vt:lpstr>
      <vt:lpstr>VERTEBRAL COLUMN CONT.</vt:lpstr>
      <vt:lpstr>VERTEBRAL COLUMN CONT.</vt:lpstr>
      <vt:lpstr>VERTEBRAL COLUMN CONT.</vt:lpstr>
      <vt:lpstr>PowerPoint Presentation</vt:lpstr>
      <vt:lpstr>RIB DEVELOPMENT</vt:lpstr>
      <vt:lpstr>DEVELOPMENT OF THE STERNUM</vt:lpstr>
      <vt:lpstr>AXIAL Skeletal system Anomaly</vt:lpstr>
      <vt:lpstr>Hemivertebra</vt:lpstr>
      <vt:lpstr>KLIPPEL-FEIL SYNDROME</vt:lpstr>
      <vt:lpstr>KLIPPEL-FEIL SYNDROME</vt:lpstr>
      <vt:lpstr>SPINA BIFIDA</vt:lpstr>
      <vt:lpstr>PECTUS EXCAVATUM</vt:lpstr>
      <vt:lpstr>PECTUS CARINATUM</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EMBRYOLOGY OF THE AXIAL SKELETON</dc:title>
  <dc:creator>Jimmy Njoroge</dc:creator>
  <cp:lastModifiedBy>Jimmy Njoroge</cp:lastModifiedBy>
  <cp:revision>9</cp:revision>
  <dcterms:created xsi:type="dcterms:W3CDTF">2023-02-20T11:37:59Z</dcterms:created>
  <dcterms:modified xsi:type="dcterms:W3CDTF">2023-02-20T12:38:50Z</dcterms:modified>
</cp:coreProperties>
</file>