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C9B7F83-A770-4EA8-BBC8-E4AAAC47CAA0}" type="datetimeFigureOut">
              <a:rPr lang="en-GB" smtClean="0"/>
              <a:t>23/01/2019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D88A46-26ED-49A0-8EDF-C22273A12E1D}" type="slidenum">
              <a:rPr lang="en-GB" smtClean="0"/>
              <a:t>‹#›</a:t>
            </a:fld>
            <a:endParaRPr lang="en-GB"/>
          </a:p>
        </p:txBody>
      </p:sp>
    </p:spTree>
    <p:extLst>
      <p:ext uri="{BB962C8B-B14F-4D97-AF65-F5344CB8AC3E}">
        <p14:creationId xmlns:p14="http://schemas.microsoft.com/office/powerpoint/2010/main" val="3552734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C9B7F83-A770-4EA8-BBC8-E4AAAC47CAA0}" type="datetimeFigureOut">
              <a:rPr lang="en-GB" smtClean="0"/>
              <a:t>23/01/2019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D88A46-26ED-49A0-8EDF-C22273A12E1D}" type="slidenum">
              <a:rPr lang="en-GB" smtClean="0"/>
              <a:t>‹#›</a:t>
            </a:fld>
            <a:endParaRPr lang="en-GB"/>
          </a:p>
        </p:txBody>
      </p:sp>
    </p:spTree>
    <p:extLst>
      <p:ext uri="{BB962C8B-B14F-4D97-AF65-F5344CB8AC3E}">
        <p14:creationId xmlns:p14="http://schemas.microsoft.com/office/powerpoint/2010/main" val="3414201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C9B7F83-A770-4EA8-BBC8-E4AAAC47CAA0}" type="datetimeFigureOut">
              <a:rPr lang="en-GB" smtClean="0"/>
              <a:t>23/01/2019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D88A46-26ED-49A0-8EDF-C22273A12E1D}" type="slidenum">
              <a:rPr lang="en-GB" smtClean="0"/>
              <a:t>‹#›</a:t>
            </a:fld>
            <a:endParaRPr lang="en-GB"/>
          </a:p>
        </p:txBody>
      </p:sp>
    </p:spTree>
    <p:extLst>
      <p:ext uri="{BB962C8B-B14F-4D97-AF65-F5344CB8AC3E}">
        <p14:creationId xmlns:p14="http://schemas.microsoft.com/office/powerpoint/2010/main" val="1230645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C9B7F83-A770-4EA8-BBC8-E4AAAC47CAA0}" type="datetimeFigureOut">
              <a:rPr lang="en-GB" smtClean="0"/>
              <a:t>23/01/2019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D88A46-26ED-49A0-8EDF-C22273A12E1D}" type="slidenum">
              <a:rPr lang="en-GB" smtClean="0"/>
              <a:t>‹#›</a:t>
            </a:fld>
            <a:endParaRPr lang="en-GB"/>
          </a:p>
        </p:txBody>
      </p:sp>
    </p:spTree>
    <p:extLst>
      <p:ext uri="{BB962C8B-B14F-4D97-AF65-F5344CB8AC3E}">
        <p14:creationId xmlns:p14="http://schemas.microsoft.com/office/powerpoint/2010/main" val="2552731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9B7F83-A770-4EA8-BBC8-E4AAAC47CAA0}" type="datetimeFigureOut">
              <a:rPr lang="en-GB" smtClean="0"/>
              <a:t>23/01/2019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D88A46-26ED-49A0-8EDF-C22273A12E1D}" type="slidenum">
              <a:rPr lang="en-GB" smtClean="0"/>
              <a:t>‹#›</a:t>
            </a:fld>
            <a:endParaRPr lang="en-GB"/>
          </a:p>
        </p:txBody>
      </p:sp>
    </p:spTree>
    <p:extLst>
      <p:ext uri="{BB962C8B-B14F-4D97-AF65-F5344CB8AC3E}">
        <p14:creationId xmlns:p14="http://schemas.microsoft.com/office/powerpoint/2010/main" val="2932824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C9B7F83-A770-4EA8-BBC8-E4AAAC47CAA0}" type="datetimeFigureOut">
              <a:rPr lang="en-GB" smtClean="0"/>
              <a:t>23/01/2019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D88A46-26ED-49A0-8EDF-C22273A12E1D}" type="slidenum">
              <a:rPr lang="en-GB" smtClean="0"/>
              <a:t>‹#›</a:t>
            </a:fld>
            <a:endParaRPr lang="en-GB"/>
          </a:p>
        </p:txBody>
      </p:sp>
    </p:spTree>
    <p:extLst>
      <p:ext uri="{BB962C8B-B14F-4D97-AF65-F5344CB8AC3E}">
        <p14:creationId xmlns:p14="http://schemas.microsoft.com/office/powerpoint/2010/main" val="47458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C9B7F83-A770-4EA8-BBC8-E4AAAC47CAA0}" type="datetimeFigureOut">
              <a:rPr lang="en-GB" smtClean="0"/>
              <a:t>23/01/2019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0D88A46-26ED-49A0-8EDF-C22273A12E1D}" type="slidenum">
              <a:rPr lang="en-GB" smtClean="0"/>
              <a:t>‹#›</a:t>
            </a:fld>
            <a:endParaRPr lang="en-GB"/>
          </a:p>
        </p:txBody>
      </p:sp>
    </p:spTree>
    <p:extLst>
      <p:ext uri="{BB962C8B-B14F-4D97-AF65-F5344CB8AC3E}">
        <p14:creationId xmlns:p14="http://schemas.microsoft.com/office/powerpoint/2010/main" val="3192106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C9B7F83-A770-4EA8-BBC8-E4AAAC47CAA0}" type="datetimeFigureOut">
              <a:rPr lang="en-GB" smtClean="0"/>
              <a:t>23/01/2019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0D88A46-26ED-49A0-8EDF-C22273A12E1D}" type="slidenum">
              <a:rPr lang="en-GB" smtClean="0"/>
              <a:t>‹#›</a:t>
            </a:fld>
            <a:endParaRPr lang="en-GB"/>
          </a:p>
        </p:txBody>
      </p:sp>
    </p:spTree>
    <p:extLst>
      <p:ext uri="{BB962C8B-B14F-4D97-AF65-F5344CB8AC3E}">
        <p14:creationId xmlns:p14="http://schemas.microsoft.com/office/powerpoint/2010/main" val="487065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9B7F83-A770-4EA8-BBC8-E4AAAC47CAA0}" type="datetimeFigureOut">
              <a:rPr lang="en-GB" smtClean="0"/>
              <a:t>23/01/2019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0D88A46-26ED-49A0-8EDF-C22273A12E1D}" type="slidenum">
              <a:rPr lang="en-GB" smtClean="0"/>
              <a:t>‹#›</a:t>
            </a:fld>
            <a:endParaRPr lang="en-GB"/>
          </a:p>
        </p:txBody>
      </p:sp>
    </p:spTree>
    <p:extLst>
      <p:ext uri="{BB962C8B-B14F-4D97-AF65-F5344CB8AC3E}">
        <p14:creationId xmlns:p14="http://schemas.microsoft.com/office/powerpoint/2010/main" val="290097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9B7F83-A770-4EA8-BBC8-E4AAAC47CAA0}" type="datetimeFigureOut">
              <a:rPr lang="en-GB" smtClean="0"/>
              <a:t>23/01/2019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D88A46-26ED-49A0-8EDF-C22273A12E1D}" type="slidenum">
              <a:rPr lang="en-GB" smtClean="0"/>
              <a:t>‹#›</a:t>
            </a:fld>
            <a:endParaRPr lang="en-GB"/>
          </a:p>
        </p:txBody>
      </p:sp>
    </p:spTree>
    <p:extLst>
      <p:ext uri="{BB962C8B-B14F-4D97-AF65-F5344CB8AC3E}">
        <p14:creationId xmlns:p14="http://schemas.microsoft.com/office/powerpoint/2010/main" val="1092856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9B7F83-A770-4EA8-BBC8-E4AAAC47CAA0}" type="datetimeFigureOut">
              <a:rPr lang="en-GB" smtClean="0"/>
              <a:t>23/01/2019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D88A46-26ED-49A0-8EDF-C22273A12E1D}" type="slidenum">
              <a:rPr lang="en-GB" smtClean="0"/>
              <a:t>‹#›</a:t>
            </a:fld>
            <a:endParaRPr lang="en-GB"/>
          </a:p>
        </p:txBody>
      </p:sp>
    </p:spTree>
    <p:extLst>
      <p:ext uri="{BB962C8B-B14F-4D97-AF65-F5344CB8AC3E}">
        <p14:creationId xmlns:p14="http://schemas.microsoft.com/office/powerpoint/2010/main" val="374337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9B7F83-A770-4EA8-BBC8-E4AAAC47CAA0}" type="datetimeFigureOut">
              <a:rPr lang="en-GB" smtClean="0"/>
              <a:t>23/01/2019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88A46-26ED-49A0-8EDF-C22273A12E1D}" type="slidenum">
              <a:rPr lang="en-GB" smtClean="0"/>
              <a:t>‹#›</a:t>
            </a:fld>
            <a:endParaRPr lang="en-GB"/>
          </a:p>
        </p:txBody>
      </p:sp>
    </p:spTree>
    <p:extLst>
      <p:ext uri="{BB962C8B-B14F-4D97-AF65-F5344CB8AC3E}">
        <p14:creationId xmlns:p14="http://schemas.microsoft.com/office/powerpoint/2010/main" val="1992147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MUSCLES</a:t>
            </a:r>
            <a:endParaRPr lang="en-GB" dirty="0"/>
          </a:p>
        </p:txBody>
      </p:sp>
      <p:sp>
        <p:nvSpPr>
          <p:cNvPr id="3" name="Subtitle 2"/>
          <p:cNvSpPr>
            <a:spLocks noGrp="1"/>
          </p:cNvSpPr>
          <p:nvPr>
            <p:ph type="subTitle" idx="1"/>
          </p:nvPr>
        </p:nvSpPr>
        <p:spPr/>
        <p:txBody>
          <a:bodyPr/>
          <a:lstStyle/>
          <a:p>
            <a:r>
              <a:rPr lang="en-GB" dirty="0" err="1" smtClean="0"/>
              <a:t>Dr.</a:t>
            </a:r>
            <a:r>
              <a:rPr lang="en-GB" dirty="0" smtClean="0"/>
              <a:t> Mbira</a:t>
            </a:r>
            <a:endParaRPr lang="en-GB" dirty="0"/>
          </a:p>
        </p:txBody>
      </p:sp>
    </p:spTree>
    <p:extLst>
      <p:ext uri="{BB962C8B-B14F-4D97-AF65-F5344CB8AC3E}">
        <p14:creationId xmlns:p14="http://schemas.microsoft.com/office/powerpoint/2010/main" val="3278327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smtClean="0"/>
              <a:t>Skeletal craniofacial musculature is derived from </a:t>
            </a:r>
            <a:r>
              <a:rPr lang="en-GB" dirty="0" err="1" smtClean="0"/>
              <a:t>somitomeres</a:t>
            </a:r>
            <a:r>
              <a:rPr lang="en-GB" dirty="0"/>
              <a:t> </a:t>
            </a:r>
            <a:r>
              <a:rPr lang="en-GB" dirty="0" smtClean="0"/>
              <a:t>and occipital </a:t>
            </a:r>
            <a:r>
              <a:rPr lang="en-GB" dirty="0" err="1" smtClean="0"/>
              <a:t>somites</a:t>
            </a:r>
            <a:r>
              <a:rPr lang="en-GB" dirty="0" smtClean="0"/>
              <a:t>.</a:t>
            </a:r>
          </a:p>
          <a:p>
            <a:r>
              <a:rPr lang="en-GB" dirty="0" smtClean="0"/>
              <a:t>These include muscles in the tongue and extraocular muscles.</a:t>
            </a:r>
          </a:p>
          <a:p>
            <a:r>
              <a:rPr lang="en-GB" dirty="0" smtClean="0"/>
              <a:t>However, muscles of the pharynx, larynx and facial expression are derived from pharyngeal arches.</a:t>
            </a:r>
            <a:endParaRPr lang="en-GB" dirty="0"/>
          </a:p>
        </p:txBody>
      </p:sp>
    </p:spTree>
    <p:extLst>
      <p:ext uri="{BB962C8B-B14F-4D97-AF65-F5344CB8AC3E}">
        <p14:creationId xmlns:p14="http://schemas.microsoft.com/office/powerpoint/2010/main" val="2210594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Cardiac muscle</a:t>
            </a:r>
            <a:endParaRPr lang="en-GB" dirty="0"/>
          </a:p>
        </p:txBody>
      </p:sp>
      <p:sp>
        <p:nvSpPr>
          <p:cNvPr id="5" name="Content Placeholder 4"/>
          <p:cNvSpPr>
            <a:spLocks noGrp="1"/>
          </p:cNvSpPr>
          <p:nvPr>
            <p:ph idx="1"/>
          </p:nvPr>
        </p:nvSpPr>
        <p:spPr/>
        <p:txBody>
          <a:bodyPr/>
          <a:lstStyle/>
          <a:p>
            <a:r>
              <a:rPr lang="en-GB" dirty="0" smtClean="0"/>
              <a:t>Develops from splanchnic mesoderm surrounding the developing heart.</a:t>
            </a:r>
            <a:endParaRPr lang="en-GB" dirty="0"/>
          </a:p>
        </p:txBody>
      </p:sp>
      <p:pic>
        <p:nvPicPr>
          <p:cNvPr id="6" name="Picture 5"/>
          <p:cNvPicPr>
            <a:picLocks noChangeAspect="1"/>
          </p:cNvPicPr>
          <p:nvPr/>
        </p:nvPicPr>
        <p:blipFill>
          <a:blip r:embed="rId2"/>
          <a:stretch>
            <a:fillRect/>
          </a:stretch>
        </p:blipFill>
        <p:spPr>
          <a:xfrm>
            <a:off x="3440125" y="2297432"/>
            <a:ext cx="6090241" cy="4014468"/>
          </a:xfrm>
          <a:prstGeom prst="rect">
            <a:avLst/>
          </a:prstGeom>
        </p:spPr>
      </p:pic>
    </p:spTree>
    <p:extLst>
      <p:ext uri="{BB962C8B-B14F-4D97-AF65-F5344CB8AC3E}">
        <p14:creationId xmlns:p14="http://schemas.microsoft.com/office/powerpoint/2010/main" val="2115717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The mesoderm condenses into mesenchyme just like in skeletal muscle, and eventually forms myoblasts which adhere to one another to form intercalated discs.</a:t>
            </a:r>
          </a:p>
          <a:p>
            <a:r>
              <a:rPr lang="en-GB" dirty="0" smtClean="0"/>
              <a:t>Just like skeletal muscle, the cells lengthen to form myofibrils but they do not fuse. A few of these myofibrils differentiate later to form </a:t>
            </a:r>
            <a:r>
              <a:rPr lang="en-GB" dirty="0" err="1" smtClean="0"/>
              <a:t>purkinje</a:t>
            </a:r>
            <a:r>
              <a:rPr lang="en-GB" dirty="0" smtClean="0"/>
              <a:t> fibres which are part of the conducting system of the heart.</a:t>
            </a:r>
          </a:p>
          <a:p>
            <a:endParaRPr lang="en-GB" dirty="0"/>
          </a:p>
        </p:txBody>
      </p:sp>
    </p:spTree>
    <p:extLst>
      <p:ext uri="{BB962C8B-B14F-4D97-AF65-F5344CB8AC3E}">
        <p14:creationId xmlns:p14="http://schemas.microsoft.com/office/powerpoint/2010/main" val="2188241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Smooth muscle</a:t>
            </a:r>
            <a:endParaRPr lang="en-GB" dirty="0"/>
          </a:p>
        </p:txBody>
      </p:sp>
      <p:sp>
        <p:nvSpPr>
          <p:cNvPr id="3" name="Content Placeholder 2"/>
          <p:cNvSpPr>
            <a:spLocks noGrp="1"/>
          </p:cNvSpPr>
          <p:nvPr>
            <p:ph idx="1"/>
          </p:nvPr>
        </p:nvSpPr>
        <p:spPr/>
        <p:txBody>
          <a:bodyPr/>
          <a:lstStyle/>
          <a:p>
            <a:r>
              <a:rPr lang="en-GB" dirty="0" smtClean="0"/>
              <a:t>Generally derived from splanchnic layer of lateral plate mesoderm as well as ectoderm and neural crest cells.</a:t>
            </a:r>
          </a:p>
          <a:p>
            <a:r>
              <a:rPr lang="en-GB" dirty="0" smtClean="0"/>
              <a:t>Dorsal aorta and large artery smooth muscle – lateral plate mesoderm and neural crest cells.</a:t>
            </a:r>
          </a:p>
          <a:p>
            <a:r>
              <a:rPr lang="en-GB" dirty="0" smtClean="0"/>
              <a:t>GIT smooth muscle – splanchnic layer of lateral plate mesoderm.</a:t>
            </a:r>
          </a:p>
          <a:p>
            <a:r>
              <a:rPr lang="en-GB" dirty="0" smtClean="0"/>
              <a:t>Coronary artery smooth muscle – </a:t>
            </a:r>
            <a:r>
              <a:rPr lang="en-GB" dirty="0" err="1" smtClean="0"/>
              <a:t>Proepicardial</a:t>
            </a:r>
            <a:r>
              <a:rPr lang="en-GB" dirty="0" smtClean="0"/>
              <a:t> cells and neural crest cells.</a:t>
            </a:r>
          </a:p>
          <a:p>
            <a:r>
              <a:rPr lang="en-GB" dirty="0" smtClean="0"/>
              <a:t>Iris muscles – ectoderm of the optic cup.</a:t>
            </a:r>
          </a:p>
          <a:p>
            <a:r>
              <a:rPr lang="en-GB" dirty="0" smtClean="0"/>
              <a:t>Smooth muscle in sweat and mammary glands – ectoderm.</a:t>
            </a:r>
          </a:p>
          <a:p>
            <a:endParaRPr lang="en-GB" dirty="0"/>
          </a:p>
        </p:txBody>
      </p:sp>
    </p:spTree>
    <p:extLst>
      <p:ext uri="{BB962C8B-B14F-4D97-AF65-F5344CB8AC3E}">
        <p14:creationId xmlns:p14="http://schemas.microsoft.com/office/powerpoint/2010/main" val="3161568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Poland syndrome</a:t>
            </a:r>
          </a:p>
          <a:p>
            <a:r>
              <a:rPr lang="en-GB" dirty="0" smtClean="0"/>
              <a:t>Prune belly syndrome</a:t>
            </a:r>
          </a:p>
          <a:p>
            <a:pPr marL="0" indent="0">
              <a:buNone/>
            </a:pPr>
            <a:endParaRPr lang="en-GB" dirty="0"/>
          </a:p>
        </p:txBody>
      </p:sp>
    </p:spTree>
    <p:extLst>
      <p:ext uri="{BB962C8B-B14F-4D97-AF65-F5344CB8AC3E}">
        <p14:creationId xmlns:p14="http://schemas.microsoft.com/office/powerpoint/2010/main" val="933762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Skeletal muscle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Derived from paraxial mesoderm which forms </a:t>
            </a:r>
            <a:r>
              <a:rPr lang="en-GB" dirty="0" err="1" smtClean="0"/>
              <a:t>somites</a:t>
            </a:r>
            <a:r>
              <a:rPr lang="en-GB" dirty="0" smtClean="0"/>
              <a:t> and these in turn form sclerotome and </a:t>
            </a:r>
            <a:r>
              <a:rPr lang="en-GB" dirty="0" err="1" smtClean="0"/>
              <a:t>dermatomyotome</a:t>
            </a:r>
            <a:r>
              <a:rPr lang="en-GB" dirty="0" smtClean="0"/>
              <a:t>.</a:t>
            </a:r>
          </a:p>
          <a:p>
            <a:r>
              <a:rPr lang="en-GB" dirty="0" smtClean="0"/>
              <a:t>Sclerotome forms the skeleton while the </a:t>
            </a:r>
            <a:r>
              <a:rPr lang="en-GB" dirty="0" err="1" smtClean="0"/>
              <a:t>dermatomyotome</a:t>
            </a:r>
            <a:r>
              <a:rPr lang="en-GB" dirty="0" smtClean="0"/>
              <a:t> part gives rise to the muscles of the axial skeleton and the limbs.</a:t>
            </a:r>
          </a:p>
          <a:p>
            <a:r>
              <a:rPr lang="en-GB" dirty="0" smtClean="0"/>
              <a:t>The myotome divides into 2 segments; </a:t>
            </a:r>
            <a:r>
              <a:rPr lang="en-GB" dirty="0" err="1" smtClean="0"/>
              <a:t>epimere</a:t>
            </a:r>
            <a:r>
              <a:rPr lang="en-GB" dirty="0" smtClean="0"/>
              <a:t>/</a:t>
            </a:r>
            <a:r>
              <a:rPr lang="en-GB" dirty="0" err="1" smtClean="0"/>
              <a:t>epiaxial</a:t>
            </a:r>
            <a:r>
              <a:rPr lang="en-GB" dirty="0" smtClean="0"/>
              <a:t> division and </a:t>
            </a:r>
            <a:r>
              <a:rPr lang="en-GB" dirty="0" err="1" smtClean="0"/>
              <a:t>hypomere</a:t>
            </a:r>
            <a:r>
              <a:rPr lang="en-GB" dirty="0" smtClean="0"/>
              <a:t>/</a:t>
            </a:r>
            <a:r>
              <a:rPr lang="en-GB" dirty="0" err="1" smtClean="0"/>
              <a:t>hypaxial</a:t>
            </a:r>
            <a:r>
              <a:rPr lang="en-GB" dirty="0" smtClean="0"/>
              <a:t> division. This division occurs by the 5</a:t>
            </a:r>
            <a:r>
              <a:rPr lang="en-GB" baseline="30000" dirty="0" smtClean="0"/>
              <a:t>th</a:t>
            </a:r>
            <a:r>
              <a:rPr lang="en-GB" dirty="0" smtClean="0"/>
              <a:t> week.</a:t>
            </a:r>
          </a:p>
          <a:p>
            <a:r>
              <a:rPr lang="en-GB" dirty="0" smtClean="0"/>
              <a:t>The </a:t>
            </a:r>
            <a:r>
              <a:rPr lang="en-GB" dirty="0" err="1" smtClean="0"/>
              <a:t>epimere</a:t>
            </a:r>
            <a:r>
              <a:rPr lang="en-GB" dirty="0" smtClean="0"/>
              <a:t> is formed from the dorsomedial portion of the myotome while </a:t>
            </a:r>
            <a:r>
              <a:rPr lang="en-GB" dirty="0" err="1" smtClean="0"/>
              <a:t>hypomere</a:t>
            </a:r>
            <a:r>
              <a:rPr lang="en-GB" dirty="0" smtClean="0"/>
              <a:t> is formed from the dorsolateral portion of the myotome and is usually much larger.</a:t>
            </a:r>
          </a:p>
          <a:p>
            <a:r>
              <a:rPr lang="en-GB" dirty="0" smtClean="0"/>
              <a:t>Concurrently, developing spinal nerves divide into 2, a dorsal ramus for the </a:t>
            </a:r>
            <a:r>
              <a:rPr lang="en-GB" dirty="0" err="1" smtClean="0"/>
              <a:t>epimere</a:t>
            </a:r>
            <a:r>
              <a:rPr lang="en-GB" dirty="0" smtClean="0"/>
              <a:t> and a ventral ramus for the </a:t>
            </a:r>
            <a:r>
              <a:rPr lang="en-GB" dirty="0" err="1" smtClean="0"/>
              <a:t>hypomere</a:t>
            </a:r>
            <a:r>
              <a:rPr lang="en-GB" dirty="0" smtClean="0"/>
              <a:t>.</a:t>
            </a:r>
          </a:p>
          <a:p>
            <a:endParaRPr lang="en-GB" dirty="0"/>
          </a:p>
        </p:txBody>
      </p:sp>
    </p:spTree>
    <p:extLst>
      <p:ext uri="{BB962C8B-B14F-4D97-AF65-F5344CB8AC3E}">
        <p14:creationId xmlns:p14="http://schemas.microsoft.com/office/powerpoint/2010/main" val="1926298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srcRect l="23320" t="36773" r="32417" b="5807"/>
          <a:stretch/>
        </p:blipFill>
        <p:spPr>
          <a:xfrm>
            <a:off x="1336486" y="0"/>
            <a:ext cx="8296911" cy="6051134"/>
          </a:xfrm>
          <a:prstGeom prst="rect">
            <a:avLst/>
          </a:prstGeom>
        </p:spPr>
      </p:pic>
    </p:spTree>
    <p:extLst>
      <p:ext uri="{BB962C8B-B14F-4D97-AF65-F5344CB8AC3E}">
        <p14:creationId xmlns:p14="http://schemas.microsoft.com/office/powerpoint/2010/main" val="357549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srcRect l="23153" t="23751" r="32916" b="38956"/>
          <a:stretch/>
        </p:blipFill>
        <p:spPr>
          <a:xfrm>
            <a:off x="1252318" y="708338"/>
            <a:ext cx="9687363" cy="4623515"/>
          </a:xfrm>
          <a:prstGeom prst="rect">
            <a:avLst/>
          </a:prstGeom>
        </p:spPr>
      </p:pic>
    </p:spTree>
    <p:extLst>
      <p:ext uri="{BB962C8B-B14F-4D97-AF65-F5344CB8AC3E}">
        <p14:creationId xmlns:p14="http://schemas.microsoft.com/office/powerpoint/2010/main" val="3155296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srcRect l="23320" t="17832" r="32250" b="35700"/>
          <a:stretch/>
        </p:blipFill>
        <p:spPr>
          <a:xfrm>
            <a:off x="838200" y="661339"/>
            <a:ext cx="9598807" cy="5644245"/>
          </a:xfrm>
          <a:prstGeom prst="rect">
            <a:avLst/>
          </a:prstGeom>
        </p:spPr>
      </p:pic>
    </p:spTree>
    <p:extLst>
      <p:ext uri="{BB962C8B-B14F-4D97-AF65-F5344CB8AC3E}">
        <p14:creationId xmlns:p14="http://schemas.microsoft.com/office/powerpoint/2010/main" val="2251657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srcRect l="22321" t="35887" r="35079" b="15574"/>
          <a:stretch/>
        </p:blipFill>
        <p:spPr>
          <a:xfrm>
            <a:off x="1219409" y="785611"/>
            <a:ext cx="8336715" cy="5340709"/>
          </a:xfrm>
          <a:prstGeom prst="rect">
            <a:avLst/>
          </a:prstGeom>
        </p:spPr>
      </p:pic>
    </p:spTree>
    <p:extLst>
      <p:ext uri="{BB962C8B-B14F-4D97-AF65-F5344CB8AC3E}">
        <p14:creationId xmlns:p14="http://schemas.microsoft.com/office/powerpoint/2010/main" val="3837106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In the body wall, the </a:t>
            </a:r>
            <a:r>
              <a:rPr lang="en-GB" dirty="0" err="1" smtClean="0"/>
              <a:t>hypomere</a:t>
            </a:r>
            <a:r>
              <a:rPr lang="en-GB" dirty="0" smtClean="0"/>
              <a:t> divides into 3 layers of muscle that form the intercostal muscles in the thoracic wall and 3 layers of muscle in the abdominal wall.</a:t>
            </a:r>
          </a:p>
          <a:p>
            <a:r>
              <a:rPr lang="en-GB" dirty="0" smtClean="0"/>
              <a:t>Ventrally in the centre arises a longitudinal column of muscles which become the rectus abdominis muscles in the abdomen and the strap muscles in the neck but disappear in the chest in the region of the sternum.</a:t>
            </a:r>
          </a:p>
          <a:p>
            <a:endParaRPr lang="en-GB" dirty="0"/>
          </a:p>
        </p:txBody>
      </p:sp>
    </p:spTree>
    <p:extLst>
      <p:ext uri="{BB962C8B-B14F-4D97-AF65-F5344CB8AC3E}">
        <p14:creationId xmlns:p14="http://schemas.microsoft.com/office/powerpoint/2010/main" val="114793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In the limb buds, the mesoderm that forms the </a:t>
            </a:r>
            <a:r>
              <a:rPr lang="en-GB" dirty="0" err="1" smtClean="0"/>
              <a:t>hypomere</a:t>
            </a:r>
            <a:r>
              <a:rPr lang="en-GB" dirty="0" smtClean="0"/>
              <a:t>(dorsolateral mesoderm) will form mesenchyme that will also form the muscles of the limbs.</a:t>
            </a:r>
          </a:p>
          <a:p>
            <a:r>
              <a:rPr lang="en-GB" dirty="0" smtClean="0"/>
              <a:t>As the limb bud grows, the mesoderm will condense and align itself as mesenchyme around the growing skeletal structures accompanied by nerves also.</a:t>
            </a:r>
          </a:p>
          <a:p>
            <a:r>
              <a:rPr lang="en-GB" dirty="0" smtClean="0"/>
              <a:t>Thus there will be muscles on both the sides of the skeleton to give rise to flexors, extensors, adductors, abductors </a:t>
            </a:r>
            <a:r>
              <a:rPr lang="en-GB" dirty="0" err="1" smtClean="0"/>
              <a:t>etc</a:t>
            </a:r>
            <a:r>
              <a:rPr lang="en-GB" dirty="0" smtClean="0"/>
              <a:t> and the accompanying nerves.</a:t>
            </a:r>
          </a:p>
          <a:p>
            <a:endParaRPr lang="en-GB" dirty="0"/>
          </a:p>
        </p:txBody>
      </p:sp>
    </p:spTree>
    <p:extLst>
      <p:ext uri="{BB962C8B-B14F-4D97-AF65-F5344CB8AC3E}">
        <p14:creationId xmlns:p14="http://schemas.microsoft.com/office/powerpoint/2010/main" val="3294425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srcRect l="51941" t="38550" r="32916" b="25637"/>
          <a:stretch/>
        </p:blipFill>
        <p:spPr>
          <a:xfrm>
            <a:off x="3951668" y="687097"/>
            <a:ext cx="4035568" cy="5365974"/>
          </a:xfrm>
          <a:prstGeom prst="rect">
            <a:avLst/>
          </a:prstGeom>
        </p:spPr>
      </p:pic>
    </p:spTree>
    <p:extLst>
      <p:ext uri="{BB962C8B-B14F-4D97-AF65-F5344CB8AC3E}">
        <p14:creationId xmlns:p14="http://schemas.microsoft.com/office/powerpoint/2010/main" val="3886220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TotalTime>
  <Words>461</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MUSCLES</vt:lpstr>
      <vt:lpstr>Skeletal muscle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Cardiac muscle</vt:lpstr>
      <vt:lpstr>PowerPoint Presentation</vt:lpstr>
      <vt:lpstr>Smooth muscle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MUSCLES</dc:title>
  <dc:creator>my lap</dc:creator>
  <cp:lastModifiedBy>my lap</cp:lastModifiedBy>
  <cp:revision>8</cp:revision>
  <dcterms:created xsi:type="dcterms:W3CDTF">2019-01-23T01:50:12Z</dcterms:created>
  <dcterms:modified xsi:type="dcterms:W3CDTF">2019-01-24T07:35:08Z</dcterms:modified>
</cp:coreProperties>
</file>