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t>18/09/2018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367956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t>18/09/2018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264544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t>18/09/2018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241431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FF9C6C8-38B8-429B-9820-8BAC2F0C60C5}" type="datetimeFigureOut">
              <a:rPr lang="en-GB" smtClean="0"/>
              <a:t>18/09/2018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209341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F9C6C8-38B8-429B-9820-8BAC2F0C60C5}" type="datetimeFigureOut">
              <a:rPr lang="en-GB" smtClean="0"/>
              <a:t>18/09/2018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362647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FF9C6C8-38B8-429B-9820-8BAC2F0C60C5}" type="datetimeFigureOut">
              <a:rPr lang="en-GB" smtClean="0"/>
              <a:t>18/09/2018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5631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FF9C6C8-38B8-429B-9820-8BAC2F0C60C5}" type="datetimeFigureOut">
              <a:rPr lang="en-GB" smtClean="0"/>
              <a:t>18/09/2018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150433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FF9C6C8-38B8-429B-9820-8BAC2F0C60C5}" type="datetimeFigureOut">
              <a:rPr lang="en-GB" smtClean="0"/>
              <a:t>18/09/2018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63624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9C6C8-38B8-429B-9820-8BAC2F0C60C5}" type="datetimeFigureOut">
              <a:rPr lang="en-GB" smtClean="0"/>
              <a:t>18/09/2018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121947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9C6C8-38B8-429B-9820-8BAC2F0C60C5}" type="datetimeFigureOut">
              <a:rPr lang="en-GB" smtClean="0"/>
              <a:t>18/09/2018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200002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F9C6C8-38B8-429B-9820-8BAC2F0C60C5}" type="datetimeFigureOut">
              <a:rPr lang="en-GB" smtClean="0"/>
              <a:t>18/09/2018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BB8E8-FF9E-47A6-80FA-F063C4A9773E}" type="slidenum">
              <a:rPr lang="en-GB" smtClean="0"/>
              <a:t>‹#›</a:t>
            </a:fld>
            <a:endParaRPr lang="en-GB"/>
          </a:p>
        </p:txBody>
      </p:sp>
    </p:spTree>
    <p:extLst>
      <p:ext uri="{BB962C8B-B14F-4D97-AF65-F5344CB8AC3E}">
        <p14:creationId xmlns:p14="http://schemas.microsoft.com/office/powerpoint/2010/main" val="146035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F9C6C8-38B8-429B-9820-8BAC2F0C60C5}" type="datetimeFigureOut">
              <a:rPr lang="en-GB" smtClean="0"/>
              <a:t>18/09/2018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BB8E8-FF9E-47A6-80FA-F063C4A9773E}" type="slidenum">
              <a:rPr lang="en-GB" smtClean="0"/>
              <a:t>‹#›</a:t>
            </a:fld>
            <a:endParaRPr lang="en-GB"/>
          </a:p>
        </p:txBody>
      </p:sp>
    </p:spTree>
    <p:extLst>
      <p:ext uri="{BB962C8B-B14F-4D97-AF65-F5344CB8AC3E}">
        <p14:creationId xmlns:p14="http://schemas.microsoft.com/office/powerpoint/2010/main" val="1398956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INTRODUCTION TO EMBRYOLOGY</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p14="http://schemas.microsoft.com/office/powerpoint/2010/main" val="2099151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Embryology literally means the study of embryos.</a:t>
            </a:r>
          </a:p>
          <a:p>
            <a:r>
              <a:rPr lang="en-GB" dirty="0" smtClean="0"/>
              <a:t>It is the branch of anatomy that deals with the prenatal(before birth) development of the human from conception(fusion of the sperm and the ovum) to the fully formed “baby”(foetus) just before birth.</a:t>
            </a:r>
          </a:p>
          <a:p>
            <a:r>
              <a:rPr lang="en-GB" dirty="0"/>
              <a:t> </a:t>
            </a:r>
            <a:r>
              <a:rPr lang="en-GB" dirty="0" smtClean="0"/>
              <a:t>It encompasses aspects of developmental anatomy which studies the changes and progress in structures from a germ cell(sperm/ova) to the adult.</a:t>
            </a:r>
          </a:p>
          <a:p>
            <a:r>
              <a:rPr lang="en-GB" dirty="0" smtClean="0"/>
              <a:t>It also involves teratology which is the study of defects in development and the possible aetiological factors, whether genetic or environmental.</a:t>
            </a:r>
            <a:endParaRPr lang="en-GB" dirty="0"/>
          </a:p>
        </p:txBody>
      </p:sp>
    </p:spTree>
    <p:extLst>
      <p:ext uri="{BB962C8B-B14F-4D97-AF65-F5344CB8AC3E}">
        <p14:creationId xmlns:p14="http://schemas.microsoft.com/office/powerpoint/2010/main" val="334708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Embryology therefore:</a:t>
            </a:r>
          </a:p>
          <a:p>
            <a:pPr lvl="1"/>
            <a:r>
              <a:rPr lang="en-GB" dirty="0" smtClean="0"/>
              <a:t>Bridges the gap between prenatal development and obstetrics, perinatal medicine, </a:t>
            </a:r>
            <a:r>
              <a:rPr lang="en-GB" dirty="0" err="1" smtClean="0"/>
              <a:t>pediatrics</a:t>
            </a:r>
            <a:r>
              <a:rPr lang="en-GB" dirty="0" smtClean="0"/>
              <a:t>, and clinical anatomy. </a:t>
            </a:r>
          </a:p>
          <a:p>
            <a:pPr lvl="1"/>
            <a:r>
              <a:rPr lang="en-GB" dirty="0" smtClean="0"/>
              <a:t>Develops knowledge concerning the beginnings of human life and the changes occurring during prenatal development. </a:t>
            </a:r>
          </a:p>
          <a:p>
            <a:pPr lvl="1"/>
            <a:r>
              <a:rPr lang="en-GB" dirty="0" smtClean="0"/>
              <a:t>Is of practical value in helping to understand the causes of variations in human structure. </a:t>
            </a:r>
          </a:p>
          <a:p>
            <a:pPr lvl="1"/>
            <a:r>
              <a:rPr lang="en-GB" dirty="0" smtClean="0"/>
              <a:t>Illuminates gross anatomy and explains how normal and abnormal structures develop.</a:t>
            </a:r>
          </a:p>
          <a:p>
            <a:pPr lvl="1"/>
            <a:endParaRPr lang="en-GB" dirty="0" smtClean="0"/>
          </a:p>
          <a:p>
            <a:pPr lvl="1"/>
            <a:endParaRPr lang="en-GB" dirty="0"/>
          </a:p>
        </p:txBody>
      </p:sp>
    </p:spTree>
    <p:extLst>
      <p:ext uri="{BB962C8B-B14F-4D97-AF65-F5344CB8AC3E}">
        <p14:creationId xmlns:p14="http://schemas.microsoft.com/office/powerpoint/2010/main" val="52327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The first 8 weeks represent the period of most rapid and complex change from conception to forming primordial organs, at which point the embryo starts to resemble a fully formed human. This period is called the period of embryogenesis or organogenesis.</a:t>
            </a:r>
          </a:p>
          <a:p>
            <a:r>
              <a:rPr lang="en-GB" dirty="0" smtClean="0"/>
              <a:t>From 8 weeks till birth is called the foetal period and is characterized by an increase in size and weight as well as the final processes in the development of the various organs.</a:t>
            </a:r>
            <a:endParaRPr lang="en-GB" dirty="0"/>
          </a:p>
        </p:txBody>
      </p:sp>
    </p:spTree>
    <p:extLst>
      <p:ext uri="{BB962C8B-B14F-4D97-AF65-F5344CB8AC3E}">
        <p14:creationId xmlns:p14="http://schemas.microsoft.com/office/powerpoint/2010/main" val="993796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5738" t="35035" r="52488" b="18838"/>
          <a:stretch/>
        </p:blipFill>
        <p:spPr>
          <a:xfrm>
            <a:off x="3168202" y="0"/>
            <a:ext cx="4134119" cy="3374265"/>
          </a:xfrm>
          <a:prstGeom prst="rect">
            <a:avLst/>
          </a:prstGeom>
        </p:spPr>
      </p:pic>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idx="1"/>
          </p:nvPr>
        </p:nvPicPr>
        <p:blipFill rotWithShape="1">
          <a:blip r:embed="rId3"/>
          <a:srcRect l="12503" t="36774" r="47892" b="17942"/>
          <a:stretch/>
        </p:blipFill>
        <p:spPr>
          <a:xfrm>
            <a:off x="0" y="42671"/>
            <a:ext cx="3065171" cy="1970469"/>
          </a:xfrm>
          <a:prstGeom prst="rect">
            <a:avLst/>
          </a:prstGeom>
        </p:spPr>
      </p:pic>
      <p:pic>
        <p:nvPicPr>
          <p:cNvPr id="6" name="Picture 5"/>
          <p:cNvPicPr>
            <a:picLocks noChangeAspect="1"/>
          </p:cNvPicPr>
          <p:nvPr/>
        </p:nvPicPr>
        <p:blipFill rotWithShape="1">
          <a:blip r:embed="rId4"/>
          <a:srcRect l="16312" t="24957" r="51221" b="10958"/>
          <a:stretch/>
        </p:blipFill>
        <p:spPr>
          <a:xfrm>
            <a:off x="7585655" y="154546"/>
            <a:ext cx="4618846" cy="5125792"/>
          </a:xfrm>
          <a:prstGeom prst="rect">
            <a:avLst/>
          </a:prstGeom>
        </p:spPr>
      </p:pic>
      <p:pic>
        <p:nvPicPr>
          <p:cNvPr id="7" name="Picture 6"/>
          <p:cNvPicPr>
            <a:picLocks noChangeAspect="1"/>
          </p:cNvPicPr>
          <p:nvPr/>
        </p:nvPicPr>
        <p:blipFill rotWithShape="1">
          <a:blip r:embed="rId5"/>
          <a:srcRect l="17600" t="36047" r="53497" b="18883"/>
          <a:stretch/>
        </p:blipFill>
        <p:spPr>
          <a:xfrm>
            <a:off x="0" y="3374265"/>
            <a:ext cx="3973634" cy="3483735"/>
          </a:xfrm>
          <a:prstGeom prst="rect">
            <a:avLst/>
          </a:prstGeom>
        </p:spPr>
      </p:pic>
      <p:pic>
        <p:nvPicPr>
          <p:cNvPr id="8" name="Picture 7"/>
          <p:cNvPicPr>
            <a:picLocks noChangeAspect="1"/>
          </p:cNvPicPr>
          <p:nvPr/>
        </p:nvPicPr>
        <p:blipFill rotWithShape="1">
          <a:blip r:embed="rId6"/>
          <a:srcRect l="15917" t="35520" r="54784" b="18178"/>
          <a:stretch/>
        </p:blipFill>
        <p:spPr>
          <a:xfrm>
            <a:off x="3973634" y="3475518"/>
            <a:ext cx="3812146" cy="3387144"/>
          </a:xfrm>
          <a:prstGeom prst="rect">
            <a:avLst/>
          </a:prstGeom>
        </p:spPr>
      </p:pic>
    </p:spTree>
    <p:extLst>
      <p:ext uri="{BB962C8B-B14F-4D97-AF65-F5344CB8AC3E}">
        <p14:creationId xmlns:p14="http://schemas.microsoft.com/office/powerpoint/2010/main" val="108501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Descriptive terms</a:t>
            </a:r>
            <a:endParaRPr lang="en-GB" dirty="0"/>
          </a:p>
        </p:txBody>
      </p:sp>
      <p:pic>
        <p:nvPicPr>
          <p:cNvPr id="4" name="Content Placeholder 3"/>
          <p:cNvPicPr>
            <a:picLocks noGrp="1" noChangeAspect="1"/>
          </p:cNvPicPr>
          <p:nvPr>
            <p:ph idx="1"/>
          </p:nvPr>
        </p:nvPicPr>
        <p:blipFill rotWithShape="1">
          <a:blip r:embed="rId2"/>
          <a:srcRect l="47189" t="13688" r="16111" b="31853"/>
          <a:stretch/>
        </p:blipFill>
        <p:spPr>
          <a:xfrm>
            <a:off x="528034" y="1575022"/>
            <a:ext cx="5177307" cy="4319348"/>
          </a:xfrm>
          <a:prstGeom prst="rect">
            <a:avLst/>
          </a:prstGeom>
        </p:spPr>
      </p:pic>
      <p:pic>
        <p:nvPicPr>
          <p:cNvPr id="6" name="Picture 5"/>
          <p:cNvPicPr>
            <a:picLocks noChangeAspect="1"/>
          </p:cNvPicPr>
          <p:nvPr/>
        </p:nvPicPr>
        <p:blipFill rotWithShape="1">
          <a:blip r:embed="rId3"/>
          <a:srcRect l="39970" t="36928" r="12419" b="23811"/>
          <a:stretch/>
        </p:blipFill>
        <p:spPr>
          <a:xfrm>
            <a:off x="5276512" y="1242809"/>
            <a:ext cx="7014226" cy="3251917"/>
          </a:xfrm>
          <a:prstGeom prst="rect">
            <a:avLst/>
          </a:prstGeom>
        </p:spPr>
      </p:pic>
    </p:spTree>
    <p:extLst>
      <p:ext uri="{BB962C8B-B14F-4D97-AF65-F5344CB8AC3E}">
        <p14:creationId xmlns:p14="http://schemas.microsoft.com/office/powerpoint/2010/main" val="2022019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245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INTRODUCTION TO EMBRYOLOGY</vt:lpstr>
      <vt:lpstr>PowerPoint Presentation</vt:lpstr>
      <vt:lpstr>PowerPoint Presentation</vt:lpstr>
      <vt:lpstr>PowerPoint Presentation</vt:lpstr>
      <vt:lpstr>PowerPoint Presentation</vt:lpstr>
      <vt:lpstr>Descriptive terms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EMBRYOLOGY</dc:title>
  <dc:creator>my lap</dc:creator>
  <cp:lastModifiedBy>my lap</cp:lastModifiedBy>
  <cp:revision>5</cp:revision>
  <dcterms:created xsi:type="dcterms:W3CDTF">2018-09-18T02:49:55Z</dcterms:created>
  <dcterms:modified xsi:type="dcterms:W3CDTF">2018-09-18T03:28:42Z</dcterms:modified>
</cp:coreProperties>
</file>