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3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2606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5606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6124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4360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56428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25219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487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0772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8903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1139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21DBF-EC21-44C6-BA4B-AA21DCA95843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5E00-68FD-47CB-B4A9-3CC9E969C3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1126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1DBF-EC21-44C6-BA4B-AA21DCA95843}" type="datetimeFigureOut">
              <a:rPr lang="en-GB" smtClean="0"/>
              <a:pPr/>
              <a:t>28/11/2019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85E00-68FD-47CB-B4A9-3CC9E969C35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49630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Gametogenesis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Dr.</a:t>
            </a:r>
            <a:r>
              <a:rPr lang="en-GB" dirty="0" smtClean="0"/>
              <a:t> Mbira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007353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Gametes(sex cells) undergo </a:t>
            </a:r>
            <a:r>
              <a:rPr lang="en-GB" b="1" dirty="0" smtClean="0"/>
              <a:t>meiosis </a:t>
            </a:r>
            <a:r>
              <a:rPr lang="en-GB" dirty="0" smtClean="0"/>
              <a:t>where the number of chromosomes is halved such that each daughter cell ends up with half or haploid number of chromosomes.</a:t>
            </a:r>
          </a:p>
          <a:p>
            <a:r>
              <a:rPr lang="en-GB" dirty="0" smtClean="0"/>
              <a:t>Also it ends up with </a:t>
            </a:r>
            <a:r>
              <a:rPr lang="en-GB" b="1" dirty="0" smtClean="0"/>
              <a:t>4 daughter cells</a:t>
            </a:r>
            <a:r>
              <a:rPr lang="en-GB" dirty="0" smtClean="0"/>
              <a:t> instead of 2 as with mitosis.</a:t>
            </a:r>
          </a:p>
          <a:p>
            <a:r>
              <a:rPr lang="en-GB" dirty="0" smtClean="0"/>
              <a:t>Meiosis is in 2 stages, Meiosis I and II.</a:t>
            </a:r>
          </a:p>
          <a:p>
            <a:r>
              <a:rPr lang="en-GB" dirty="0" smtClean="0"/>
              <a:t>Meiosis also has the stages similar to mitosis of prophase, metaphase, anaphase and telophase.</a:t>
            </a:r>
          </a:p>
          <a:p>
            <a:r>
              <a:rPr lang="en-GB" dirty="0" smtClean="0"/>
              <a:t>Meiosis I forms 2 daughter cells and these further divide in Meiosis II to 2 more each so that the end result is 4 daughter cells.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9474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During Meiosis I, the chromatids exchange genetic material during a process called </a:t>
            </a:r>
            <a:r>
              <a:rPr lang="en-GB" b="1" dirty="0" smtClean="0"/>
              <a:t>crossover</a:t>
            </a:r>
            <a:r>
              <a:rPr lang="en-GB" dirty="0" smtClean="0"/>
              <a:t> which leads to genetic variability by “mixing up” genes from the maternal and paternal side thus by end of meiosis, the gametes contain a mixture of both paternal and maternal genes despite being haploid.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49368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309" t="12799" r="22598" b="12911"/>
          <a:stretch/>
        </p:blipFill>
        <p:spPr>
          <a:xfrm>
            <a:off x="2112135" y="200873"/>
            <a:ext cx="6980350" cy="619105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54877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At the end of meiosis, there is production of spermatocyte in men and oocyte/egg in females.</a:t>
            </a:r>
          </a:p>
          <a:p>
            <a:r>
              <a:rPr lang="en-GB" dirty="0" smtClean="0"/>
              <a:t>Each of these gametes has haploid number of chromosomes and will require joining with another gamete during fertilization to go back to diploid status.</a:t>
            </a:r>
          </a:p>
          <a:p>
            <a:r>
              <a:rPr lang="en-GB" dirty="0" smtClean="0"/>
              <a:t>The oocyte will have chromosome 23 as X only, while the sperm will have either X or Y.</a:t>
            </a:r>
          </a:p>
          <a:p>
            <a:r>
              <a:rPr lang="en-GB" dirty="0" smtClean="0"/>
              <a:t>The primary oocyte gives rise to 4 daughter cell but only one of these is a viable gamete as the others degenerate into </a:t>
            </a:r>
            <a:r>
              <a:rPr lang="en-GB" b="1" dirty="0" smtClean="0"/>
              <a:t>polar bodies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primary spermatocyte will also give rise to 4 daughter cells at the end of meiosis but unlike the oocyte, they will all be viable gametes.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16233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976" t="30559" r="23431" b="22973"/>
          <a:stretch/>
        </p:blipFill>
        <p:spPr>
          <a:xfrm>
            <a:off x="1422500" y="1403797"/>
            <a:ext cx="8521384" cy="47780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472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Oogenesis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The process by which a mature oocyte is formed.</a:t>
            </a:r>
          </a:p>
          <a:p>
            <a:r>
              <a:rPr lang="en-GB" dirty="0" smtClean="0"/>
              <a:t>It begins from primordial germ cells which differentiate into </a:t>
            </a:r>
            <a:r>
              <a:rPr lang="en-GB" b="1" dirty="0" err="1" smtClean="0"/>
              <a:t>oogonia</a:t>
            </a:r>
            <a:r>
              <a:rPr lang="en-GB" b="1" dirty="0" smtClean="0"/>
              <a:t>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oogonia</a:t>
            </a:r>
            <a:r>
              <a:rPr lang="en-GB" dirty="0" smtClean="0"/>
              <a:t> further multiply from around the 3</a:t>
            </a:r>
            <a:r>
              <a:rPr lang="en-GB" baseline="30000" dirty="0" smtClean="0"/>
              <a:t>rd</a:t>
            </a:r>
            <a:r>
              <a:rPr lang="en-GB" dirty="0" smtClean="0"/>
              <a:t> month in utero up to the 7</a:t>
            </a:r>
            <a:r>
              <a:rPr lang="en-GB" baseline="30000" dirty="0" smtClean="0"/>
              <a:t>th</a:t>
            </a:r>
            <a:r>
              <a:rPr lang="en-GB" dirty="0" smtClean="0"/>
              <a:t> month by mitosis. They will increase in number up to about </a:t>
            </a:r>
            <a:r>
              <a:rPr lang="en-GB" dirty="0"/>
              <a:t>7</a:t>
            </a:r>
            <a:r>
              <a:rPr lang="en-GB" dirty="0" smtClean="0"/>
              <a:t> million in the 5</a:t>
            </a:r>
            <a:r>
              <a:rPr lang="en-GB" baseline="30000" dirty="0" smtClean="0"/>
              <a:t>th</a:t>
            </a:r>
            <a:r>
              <a:rPr lang="en-GB" dirty="0" smtClean="0"/>
              <a:t> month before reducing in number in a process of programmed cell death.</a:t>
            </a:r>
          </a:p>
          <a:p>
            <a:r>
              <a:rPr lang="en-GB" dirty="0" smtClean="0"/>
              <a:t>Some of these </a:t>
            </a:r>
            <a:r>
              <a:rPr lang="en-GB" dirty="0" err="1" smtClean="0"/>
              <a:t>oogonia</a:t>
            </a:r>
            <a:r>
              <a:rPr lang="en-GB" dirty="0" smtClean="0"/>
              <a:t> will enter into meiosis and stop their meiotic division at prophase of meiosis I at which point they will be called </a:t>
            </a:r>
            <a:r>
              <a:rPr lang="en-GB" b="1" dirty="0" smtClean="0"/>
              <a:t>primary oocyte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process of programmed cell death will not only affect the </a:t>
            </a:r>
            <a:r>
              <a:rPr lang="en-GB" dirty="0" err="1" smtClean="0"/>
              <a:t>oogonia</a:t>
            </a:r>
            <a:r>
              <a:rPr lang="en-GB" dirty="0" smtClean="0"/>
              <a:t> but also some of the oocytes. All these happens in the developing ovary.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077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By the 7</a:t>
            </a:r>
            <a:r>
              <a:rPr lang="en-GB" baseline="30000" dirty="0" smtClean="0"/>
              <a:t>th</a:t>
            </a:r>
            <a:r>
              <a:rPr lang="en-GB" dirty="0" smtClean="0"/>
              <a:t> month, the process of programmed cell death of these precursors of the ova will be almost complete taking with it most of the </a:t>
            </a:r>
            <a:r>
              <a:rPr lang="en-GB" dirty="0" err="1" smtClean="0"/>
              <a:t>oogonia</a:t>
            </a:r>
            <a:r>
              <a:rPr lang="en-GB" dirty="0" smtClean="0"/>
              <a:t> and a significant number of the primary oocytes.</a:t>
            </a:r>
          </a:p>
          <a:p>
            <a:r>
              <a:rPr lang="en-GB" dirty="0" smtClean="0"/>
              <a:t>The surviving primary oocytes will now enter prophase of meiosis I and will be surrounded by a layer of cells to form the </a:t>
            </a:r>
            <a:r>
              <a:rPr lang="en-GB" b="1" dirty="0" smtClean="0"/>
              <a:t>primordial follicle.</a:t>
            </a:r>
          </a:p>
          <a:p>
            <a:r>
              <a:rPr lang="en-GB" dirty="0" smtClean="0"/>
              <a:t>The cells will remain arrested at prophase of meiosis I from this period near birth until puberty.</a:t>
            </a:r>
          </a:p>
          <a:p>
            <a:r>
              <a:rPr lang="en-GB" dirty="0" smtClean="0"/>
              <a:t>From the high point of about 7 million primordial ova at 5 months gestation, the female is born with about 600,000-800,000 primary oocytes all arrested at prophase of meiosis I.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40733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From birth to puberty, some of these primary oocytes will die off to reduce this number to about 400,000.</a:t>
            </a:r>
          </a:p>
          <a:p>
            <a:r>
              <a:rPr lang="en-GB" dirty="0" smtClean="0"/>
              <a:t>Each month, about 15-20 primordial follicles from an ovary will start to mature. However, of these, only one will reach full maturity. The rest will degenerate and die off.</a:t>
            </a:r>
          </a:p>
          <a:p>
            <a:r>
              <a:rPr lang="en-GB" dirty="0" smtClean="0"/>
              <a:t>The one to reach full maturity will be influenced by </a:t>
            </a:r>
            <a:r>
              <a:rPr lang="en-GB" b="1" dirty="0" smtClean="0"/>
              <a:t>Luteinizing hormone</a:t>
            </a:r>
            <a:r>
              <a:rPr lang="en-GB" dirty="0" smtClean="0"/>
              <a:t> and complete meiosis I giving rise to 2 daughter cells with diploid chromosomes. However only one of the cells will be well formed to form the </a:t>
            </a:r>
            <a:r>
              <a:rPr lang="en-GB" b="1" dirty="0" smtClean="0"/>
              <a:t>secondary oocyte</a:t>
            </a:r>
            <a:r>
              <a:rPr lang="en-GB" dirty="0" smtClean="0"/>
              <a:t>, with the other degenerating to form a polar body.</a:t>
            </a:r>
          </a:p>
          <a:p>
            <a:r>
              <a:rPr lang="en-GB" dirty="0" smtClean="0"/>
              <a:t>The well formed cell(secondary oocyte) then enters meiosis II but arrests at metaphase a few hours before ovulation.</a:t>
            </a:r>
          </a:p>
          <a:p>
            <a:r>
              <a:rPr lang="en-GB" dirty="0" smtClean="0"/>
              <a:t>The ovulated oocyte will now only finish meiosis II if it is fertilized, if not fertilized it will degenerate in 24 hours.</a:t>
            </a:r>
          </a:p>
          <a:p>
            <a:r>
              <a:rPr lang="en-GB" dirty="0" smtClean="0"/>
              <a:t>Only about 500 primary oocytes will be ovulated.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362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Spermatogenesis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Males are born with primordial germ cells that are yet to start any maturation.</a:t>
            </a:r>
          </a:p>
          <a:p>
            <a:r>
              <a:rPr lang="en-GB" dirty="0" smtClean="0"/>
              <a:t>Just before puberty the primordial germ cells become </a:t>
            </a:r>
            <a:r>
              <a:rPr lang="en-GB" dirty="0" err="1" smtClean="0"/>
              <a:t>spermatogonia</a:t>
            </a:r>
            <a:r>
              <a:rPr lang="en-GB" dirty="0" smtClean="0"/>
              <a:t> stem cells.</a:t>
            </a:r>
          </a:p>
          <a:p>
            <a:r>
              <a:rPr lang="en-GB" dirty="0" smtClean="0"/>
              <a:t>At puberty, the </a:t>
            </a:r>
            <a:r>
              <a:rPr lang="en-GB" dirty="0" err="1" smtClean="0"/>
              <a:t>spermatogonia</a:t>
            </a:r>
            <a:r>
              <a:rPr lang="en-GB" dirty="0" smtClean="0"/>
              <a:t> will at regular intervals begin the process of maturation into spermatozoa.</a:t>
            </a:r>
          </a:p>
          <a:p>
            <a:r>
              <a:rPr lang="en-GB" dirty="0" smtClean="0"/>
              <a:t>The </a:t>
            </a:r>
            <a:r>
              <a:rPr lang="en-GB" dirty="0" err="1" smtClean="0"/>
              <a:t>spermatogonia</a:t>
            </a:r>
            <a:r>
              <a:rPr lang="en-GB" dirty="0" smtClean="0"/>
              <a:t> stem cells will form </a:t>
            </a:r>
            <a:r>
              <a:rPr lang="en-GB" b="1" dirty="0" smtClean="0"/>
              <a:t>type A </a:t>
            </a:r>
            <a:r>
              <a:rPr lang="en-GB" b="1" dirty="0" err="1" smtClean="0"/>
              <a:t>spermatogonia</a:t>
            </a:r>
            <a:r>
              <a:rPr lang="en-GB" dirty="0"/>
              <a:t> </a:t>
            </a:r>
            <a:r>
              <a:rPr lang="en-GB" dirty="0" smtClean="0"/>
              <a:t>which will divide by mitosis to form </a:t>
            </a:r>
            <a:r>
              <a:rPr lang="en-GB" b="1" dirty="0" smtClean="0"/>
              <a:t>type B </a:t>
            </a:r>
            <a:r>
              <a:rPr lang="en-GB" b="1" dirty="0" err="1" smtClean="0"/>
              <a:t>spermatogonia</a:t>
            </a:r>
            <a:r>
              <a:rPr lang="en-GB" b="1" dirty="0" smtClean="0"/>
              <a:t>.</a:t>
            </a:r>
          </a:p>
          <a:p>
            <a:r>
              <a:rPr lang="en-GB" dirty="0" smtClean="0"/>
              <a:t>Type B </a:t>
            </a:r>
            <a:r>
              <a:rPr lang="en-GB" dirty="0" err="1" smtClean="0"/>
              <a:t>spermatogonia</a:t>
            </a:r>
            <a:r>
              <a:rPr lang="en-GB" dirty="0" smtClean="0"/>
              <a:t> will then divide into </a:t>
            </a:r>
            <a:r>
              <a:rPr lang="en-GB" b="1" dirty="0" smtClean="0"/>
              <a:t>primary spermatocytes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Primary spermatocytes will now begin meiosis I to form </a:t>
            </a:r>
            <a:r>
              <a:rPr lang="en-GB" b="1" dirty="0" smtClean="0"/>
              <a:t>secondary spermatocytes.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56599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Secondary spermatocytes will then enter meiosis II to form haploid spermatids.</a:t>
            </a:r>
          </a:p>
          <a:p>
            <a:r>
              <a:rPr lang="en-GB" dirty="0" smtClean="0"/>
              <a:t>The spermatids will then mature to form spermatozoa in a process called </a:t>
            </a:r>
            <a:r>
              <a:rPr lang="en-GB" b="1" dirty="0" err="1" smtClean="0"/>
              <a:t>spermiogenesis</a:t>
            </a:r>
            <a:r>
              <a:rPr lang="en-GB" b="1" dirty="0" smtClean="0"/>
              <a:t>.</a:t>
            </a:r>
          </a:p>
          <a:p>
            <a:r>
              <a:rPr lang="en-GB" dirty="0" smtClean="0"/>
              <a:t>Development of </a:t>
            </a:r>
            <a:r>
              <a:rPr lang="en-GB" dirty="0" err="1" smtClean="0"/>
              <a:t>spermatogonia</a:t>
            </a:r>
            <a:r>
              <a:rPr lang="en-GB" dirty="0" smtClean="0"/>
              <a:t>  is influenced by luteinizing hormone which in turn causes production of testosterone.</a:t>
            </a:r>
          </a:p>
          <a:p>
            <a:r>
              <a:rPr lang="en-GB" dirty="0" smtClean="0"/>
              <a:t>The process of forming sperm from </a:t>
            </a:r>
            <a:r>
              <a:rPr lang="en-GB" dirty="0" err="1" smtClean="0"/>
              <a:t>spermatogonia</a:t>
            </a:r>
            <a:r>
              <a:rPr lang="en-GB" dirty="0" smtClean="0"/>
              <a:t> takes about 70 days.</a:t>
            </a:r>
          </a:p>
          <a:p>
            <a:r>
              <a:rPr lang="en-GB" dirty="0" smtClean="0"/>
              <a:t>300 million spermatozoa are produced daily.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3827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genetics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DNA is a double helix of special proteins called nucleotides in various combinations that carries the information or codes in a cell, usually in the nucleus.</a:t>
            </a:r>
          </a:p>
          <a:p>
            <a:r>
              <a:rPr lang="en-GB" dirty="0" smtClean="0"/>
              <a:t>A </a:t>
            </a:r>
            <a:r>
              <a:rPr lang="en-GB" dirty="0"/>
              <a:t>gene is a region of </a:t>
            </a:r>
            <a:r>
              <a:rPr lang="en-GB" dirty="0" smtClean="0"/>
              <a:t>DNA</a:t>
            </a:r>
            <a:r>
              <a:rPr lang="en-GB" dirty="0"/>
              <a:t> that </a:t>
            </a:r>
            <a:r>
              <a:rPr lang="en-GB" dirty="0" smtClean="0"/>
              <a:t>encodes a particular </a:t>
            </a:r>
            <a:r>
              <a:rPr lang="en-GB" dirty="0"/>
              <a:t>function. </a:t>
            </a:r>
            <a:endParaRPr lang="en-GB" dirty="0" smtClean="0"/>
          </a:p>
          <a:p>
            <a:r>
              <a:rPr lang="en-GB" dirty="0" smtClean="0"/>
              <a:t>A</a:t>
            </a:r>
            <a:r>
              <a:rPr lang="en-GB" dirty="0"/>
              <a:t> </a:t>
            </a:r>
            <a:r>
              <a:rPr lang="en-GB" dirty="0" smtClean="0"/>
              <a:t>chromosome</a:t>
            </a:r>
            <a:r>
              <a:rPr lang="en-GB" dirty="0"/>
              <a:t> consists of a long strand of DNA containing many </a:t>
            </a:r>
            <a:r>
              <a:rPr lang="en-GB" dirty="0" smtClean="0"/>
              <a:t>genes and can be viewed as a thread-like structure of nucleic acids and protein found in the nucleus of most living cells, carrying genetic information in the form of genes.</a:t>
            </a:r>
          </a:p>
          <a:p>
            <a:r>
              <a:rPr lang="en-GB" dirty="0" smtClean="0"/>
              <a:t>A single chromosome can have thousands of genes.</a:t>
            </a:r>
          </a:p>
          <a:p>
            <a:r>
              <a:rPr lang="en-GB" dirty="0" smtClean="0"/>
              <a:t>Human beings are thought to have about 35,000 genes in total.</a:t>
            </a:r>
          </a:p>
          <a:p>
            <a:r>
              <a:rPr lang="en-GB" dirty="0" smtClean="0"/>
              <a:t>These genes are then packaged into 23 chromosomes in 2 pairs to make a total of 46, one pair inherited from each parent.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157820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Abnormalities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Non-disjunction</a:t>
            </a:r>
            <a:r>
              <a:rPr lang="en-GB" dirty="0" smtClean="0"/>
              <a:t> during meiosis leading to a daughter cell having less or more chromosomes than it should.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348" t="14569" r="24495" b="30854"/>
          <a:stretch/>
        </p:blipFill>
        <p:spPr>
          <a:xfrm>
            <a:off x="2743199" y="2588653"/>
            <a:ext cx="6156101" cy="43770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56704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Translocation</a:t>
            </a:r>
            <a:r>
              <a:rPr lang="en-GB" dirty="0" smtClean="0"/>
              <a:t> where a piece of chromatid from one chromosome might break off and be attached to another chromosome during meiosis such that the daughter cell has extra chromatid on one chromosome.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36799" t="24935" r="25428" b="25341"/>
          <a:stretch/>
        </p:blipFill>
        <p:spPr>
          <a:xfrm>
            <a:off x="3769678" y="3077884"/>
            <a:ext cx="4730378" cy="35008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19126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Non disjunction can also lead to an extra chromosome on no.21 especially during meiosis of oocyte formation. This extra chromosome is called </a:t>
            </a:r>
            <a:r>
              <a:rPr lang="en-GB" b="1" dirty="0" smtClean="0"/>
              <a:t>trisomy</a:t>
            </a:r>
            <a:r>
              <a:rPr lang="en-GB" dirty="0" smtClean="0"/>
              <a:t> and results in Down Syndrome characterized by facial anomalies, heart anomalies, susceptibility to certain cancers, early onset </a:t>
            </a:r>
            <a:r>
              <a:rPr lang="en-GB" dirty="0" err="1" smtClean="0"/>
              <a:t>alzeihmer’s</a:t>
            </a:r>
            <a:r>
              <a:rPr lang="en-GB" dirty="0"/>
              <a:t> </a:t>
            </a:r>
            <a:r>
              <a:rPr lang="en-GB" dirty="0" smtClean="0"/>
              <a:t>and varying degrees of mental retardation.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07754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804" t="22863" r="13780" b="8470"/>
          <a:stretch/>
        </p:blipFill>
        <p:spPr>
          <a:xfrm>
            <a:off x="309094" y="618669"/>
            <a:ext cx="6143221" cy="4439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124" t="39438" r="53874" b="22358"/>
          <a:stretch/>
        </p:blipFill>
        <p:spPr>
          <a:xfrm>
            <a:off x="6297768" y="38637"/>
            <a:ext cx="5895021" cy="43659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23150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*47 XXY – Turner syndrome</a:t>
            </a:r>
          </a:p>
          <a:p>
            <a:pPr marL="0" indent="0">
              <a:buNone/>
            </a:pPr>
            <a:r>
              <a:rPr lang="en-GB" dirty="0" smtClean="0"/>
              <a:t>*45X – </a:t>
            </a:r>
            <a:r>
              <a:rPr lang="en-GB" dirty="0" err="1" smtClean="0"/>
              <a:t>Klinefelter’s</a:t>
            </a:r>
            <a:r>
              <a:rPr lang="en-GB" smtClean="0"/>
              <a:t> syndrome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8757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Each human cell then carries all these genetic information packaged into these 23 pairs of  chromosomes.</a:t>
            </a:r>
          </a:p>
          <a:p>
            <a:r>
              <a:rPr lang="en-GB" dirty="0" smtClean="0"/>
              <a:t>The “expression” of the various genes in the various chromosomes varies from cell to cell depending on the function of that cell.</a:t>
            </a:r>
          </a:p>
          <a:p>
            <a:r>
              <a:rPr lang="en-GB" dirty="0" smtClean="0"/>
              <a:t>The first 22 pairs of chromosomes are called </a:t>
            </a:r>
            <a:r>
              <a:rPr lang="en-GB" b="1" dirty="0" smtClean="0"/>
              <a:t>autosomes</a:t>
            </a:r>
            <a:r>
              <a:rPr lang="en-GB" dirty="0" smtClean="0"/>
              <a:t> or </a:t>
            </a:r>
            <a:r>
              <a:rPr lang="en-GB" b="1" dirty="0" smtClean="0"/>
              <a:t>somatic chromosomes</a:t>
            </a:r>
            <a:r>
              <a:rPr lang="en-GB" dirty="0" smtClean="0"/>
              <a:t> and regulate all the functions of the body. </a:t>
            </a:r>
          </a:p>
          <a:p>
            <a:r>
              <a:rPr lang="en-GB" dirty="0" smtClean="0"/>
              <a:t>The last pair(no. 23) are called </a:t>
            </a:r>
            <a:r>
              <a:rPr lang="en-GB" b="1" dirty="0" smtClean="0"/>
              <a:t>sex chromosomes </a:t>
            </a:r>
            <a:r>
              <a:rPr lang="en-GB" dirty="0" smtClean="0"/>
              <a:t>and determine the sex of the person.</a:t>
            </a:r>
          </a:p>
          <a:p>
            <a:r>
              <a:rPr lang="en-GB" dirty="0" smtClean="0"/>
              <a:t>Therefore an individual will inherit 1 pair of each chromosome from each parent.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06733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7124" t="39438" r="53874" b="22358"/>
          <a:stretch/>
        </p:blipFill>
        <p:spPr>
          <a:xfrm>
            <a:off x="6297768" y="38637"/>
            <a:ext cx="5895021" cy="43659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4167" t="43287" r="50222" b="28596"/>
          <a:stretch/>
        </p:blipFill>
        <p:spPr>
          <a:xfrm>
            <a:off x="1" y="154547"/>
            <a:ext cx="5773260" cy="25628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0372" t="46083" r="56268" b="28213"/>
          <a:stretch/>
        </p:blipFill>
        <p:spPr>
          <a:xfrm>
            <a:off x="296213" y="2741670"/>
            <a:ext cx="5810665" cy="35947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2864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Chromosome 23 is designated </a:t>
            </a:r>
            <a:r>
              <a:rPr lang="en-GB" b="1" dirty="0" smtClean="0"/>
              <a:t>X</a:t>
            </a:r>
            <a:r>
              <a:rPr lang="en-GB" dirty="0" smtClean="0"/>
              <a:t> or </a:t>
            </a:r>
            <a:r>
              <a:rPr lang="en-GB" b="1" dirty="0" smtClean="0"/>
              <a:t>Y</a:t>
            </a:r>
            <a:r>
              <a:rPr lang="en-GB" dirty="0" smtClean="0"/>
              <a:t>.</a:t>
            </a:r>
          </a:p>
          <a:p>
            <a:r>
              <a:rPr lang="en-GB" dirty="0" smtClean="0"/>
              <a:t>XX denotes a female while XY denotes a male.</a:t>
            </a:r>
          </a:p>
          <a:p>
            <a:r>
              <a:rPr lang="en-GB" dirty="0" smtClean="0"/>
              <a:t>Having a pair of chromosomes is termed as </a:t>
            </a:r>
            <a:r>
              <a:rPr lang="en-GB" b="1" dirty="0" smtClean="0"/>
              <a:t>diploid</a:t>
            </a:r>
            <a:r>
              <a:rPr lang="en-GB" dirty="0" smtClean="0"/>
              <a:t> while having only 1 chromosome will be termed as </a:t>
            </a:r>
            <a:r>
              <a:rPr lang="en-GB" b="1" dirty="0" smtClean="0"/>
              <a:t>haploid</a:t>
            </a:r>
            <a:r>
              <a:rPr lang="en-GB" dirty="0" smtClean="0"/>
              <a:t>.</a:t>
            </a:r>
          </a:p>
          <a:p>
            <a:r>
              <a:rPr lang="en-GB" dirty="0" smtClean="0"/>
              <a:t>All cells(with 1 exception) contain diploid chromosomes </a:t>
            </a:r>
            <a:r>
              <a:rPr lang="en-GB" dirty="0" err="1" smtClean="0"/>
              <a:t>i.e</a:t>
            </a:r>
            <a:r>
              <a:rPr lang="en-GB" dirty="0" smtClean="0"/>
              <a:t> 46 pairs of chromosomes, a maternal pair and a paternal pair.</a:t>
            </a:r>
          </a:p>
          <a:p>
            <a:r>
              <a:rPr lang="en-GB" dirty="0" smtClean="0"/>
              <a:t>Moreover, all the chromosomes in each pair (except no.23) are similar in appearance and function.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4987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exception are the gametes(sex cells) which contain only a haploid number of chromosomes, </a:t>
            </a:r>
            <a:r>
              <a:rPr lang="en-GB" dirty="0" err="1" smtClean="0"/>
              <a:t>i.e</a:t>
            </a:r>
            <a:r>
              <a:rPr lang="en-GB" dirty="0" smtClean="0"/>
              <a:t> only 1 set.</a:t>
            </a:r>
          </a:p>
          <a:p>
            <a:r>
              <a:rPr lang="en-GB" dirty="0" smtClean="0"/>
              <a:t>Therefore the unique cells that are involved in conception, one from the father and one from the mother have 1 set each of 23 chromosomes and once united(fertilization) complete the pair to have 46 chromosomes once again.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93960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Cell division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Ordinary cell division involves a process called </a:t>
            </a:r>
            <a:r>
              <a:rPr lang="en-GB" b="1" dirty="0" smtClean="0"/>
              <a:t>mitosis</a:t>
            </a:r>
            <a:r>
              <a:rPr lang="en-GB" dirty="0" smtClean="0"/>
              <a:t> where a cell divides into </a:t>
            </a:r>
            <a:r>
              <a:rPr lang="en-GB" dirty="0" smtClean="0"/>
              <a:t>two </a:t>
            </a:r>
            <a:r>
              <a:rPr lang="en-GB" dirty="0" smtClean="0"/>
              <a:t>giving rise to 2 daughter cells containing the same number of chromosomes </a:t>
            </a:r>
            <a:r>
              <a:rPr lang="en-GB" dirty="0" err="1" smtClean="0"/>
              <a:t>i.e</a:t>
            </a:r>
            <a:r>
              <a:rPr lang="en-GB" dirty="0" smtClean="0"/>
              <a:t> 46.</a:t>
            </a:r>
          </a:p>
          <a:p>
            <a:r>
              <a:rPr lang="en-GB" dirty="0" smtClean="0"/>
              <a:t>Before beginning mitosis, each cell replicates its DNA.</a:t>
            </a:r>
          </a:p>
          <a:p>
            <a:r>
              <a:rPr lang="en-GB" dirty="0" smtClean="0"/>
              <a:t>There are 4 phases:</a:t>
            </a:r>
          </a:p>
          <a:p>
            <a:pPr lvl="1"/>
            <a:r>
              <a:rPr lang="en-GB" dirty="0" smtClean="0"/>
              <a:t>Prophase</a:t>
            </a:r>
          </a:p>
          <a:p>
            <a:pPr lvl="1"/>
            <a:r>
              <a:rPr lang="en-GB" dirty="0" smtClean="0"/>
              <a:t>Metaphase</a:t>
            </a:r>
          </a:p>
          <a:p>
            <a:pPr lvl="1"/>
            <a:r>
              <a:rPr lang="en-GB" dirty="0" smtClean="0"/>
              <a:t>Anaphase</a:t>
            </a:r>
          </a:p>
          <a:p>
            <a:pPr lvl="1"/>
            <a:r>
              <a:rPr lang="en-GB" dirty="0" smtClean="0"/>
              <a:t>Telophase</a:t>
            </a:r>
          </a:p>
          <a:p>
            <a:endParaRPr lang="en-GB" b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52229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Prophase</a:t>
            </a:r>
          </a:p>
          <a:p>
            <a:pPr lvl="1"/>
            <a:r>
              <a:rPr lang="en-GB" dirty="0" smtClean="0"/>
              <a:t>Just before, the DNA will have replicated and the chromosomes will be doubled.</a:t>
            </a:r>
          </a:p>
          <a:p>
            <a:pPr lvl="1"/>
            <a:r>
              <a:rPr lang="en-GB" dirty="0" smtClean="0"/>
              <a:t>The chromosomes will condense to form 2 distinct bands attached in the middle called chromatids with the area of attachment called a centromere.</a:t>
            </a:r>
          </a:p>
          <a:p>
            <a:r>
              <a:rPr lang="en-GB" dirty="0" smtClean="0"/>
              <a:t>Metaphase</a:t>
            </a:r>
          </a:p>
          <a:p>
            <a:pPr lvl="1"/>
            <a:r>
              <a:rPr lang="en-GB" dirty="0" smtClean="0"/>
              <a:t>The chromosome assemble at the “equator” of the cell.</a:t>
            </a:r>
          </a:p>
          <a:p>
            <a:r>
              <a:rPr lang="en-GB" dirty="0" smtClean="0"/>
              <a:t>Anaphase</a:t>
            </a:r>
          </a:p>
          <a:p>
            <a:pPr lvl="1"/>
            <a:r>
              <a:rPr lang="en-GB" dirty="0" smtClean="0"/>
              <a:t>Each set of chromosomes from the duplicated DNA material will migrate to opposite poles of the cell.</a:t>
            </a:r>
          </a:p>
          <a:p>
            <a:r>
              <a:rPr lang="en-GB" dirty="0" smtClean="0"/>
              <a:t>Telophase</a:t>
            </a:r>
          </a:p>
          <a:p>
            <a:pPr lvl="1"/>
            <a:r>
              <a:rPr lang="en-GB" dirty="0" smtClean="0"/>
              <a:t>The cell will then divide into 2 enclosing each set of chromosomes.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189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64" t="45357" r="52718" b="28893"/>
          <a:stretch/>
        </p:blipFill>
        <p:spPr>
          <a:xfrm>
            <a:off x="82750" y="-54400"/>
            <a:ext cx="6099109" cy="2883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356" t="38160" r="38056" b="20819"/>
          <a:stretch/>
        </p:blipFill>
        <p:spPr>
          <a:xfrm>
            <a:off x="334849" y="2829419"/>
            <a:ext cx="9693197" cy="37516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955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1334</Words>
  <Application>Microsoft Office PowerPoint</Application>
  <PresentationFormat>Custom</PresentationFormat>
  <Paragraphs>85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Gametogenesis</vt:lpstr>
      <vt:lpstr>Basic genetics</vt:lpstr>
      <vt:lpstr>Slide 3</vt:lpstr>
      <vt:lpstr>Slide 4</vt:lpstr>
      <vt:lpstr>Slide 5</vt:lpstr>
      <vt:lpstr>Slide 6</vt:lpstr>
      <vt:lpstr>Cell division</vt:lpstr>
      <vt:lpstr>Slide 8</vt:lpstr>
      <vt:lpstr>Slide 9</vt:lpstr>
      <vt:lpstr>Slide 10</vt:lpstr>
      <vt:lpstr>Slide 11</vt:lpstr>
      <vt:lpstr>Slide 12</vt:lpstr>
      <vt:lpstr>Slide 13</vt:lpstr>
      <vt:lpstr>Slide 14</vt:lpstr>
      <vt:lpstr>Oogenesis</vt:lpstr>
      <vt:lpstr>Slide 16</vt:lpstr>
      <vt:lpstr>Slide 17</vt:lpstr>
      <vt:lpstr>Spermatogenesis</vt:lpstr>
      <vt:lpstr>Slide 19</vt:lpstr>
      <vt:lpstr>Abnormalities</vt:lpstr>
      <vt:lpstr>Slide 21</vt:lpstr>
      <vt:lpstr>Slide 22</vt:lpstr>
      <vt:lpstr>Slide 23</vt:lpstr>
      <vt:lpstr>Slide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Gametogenesis and genetics</dc:title>
  <dc:creator>my lap</dc:creator>
  <cp:lastModifiedBy>Windows User</cp:lastModifiedBy>
  <cp:revision>28</cp:revision>
  <dcterms:created xsi:type="dcterms:W3CDTF">2018-09-24T10:53:20Z</dcterms:created>
  <dcterms:modified xsi:type="dcterms:W3CDTF">2019-11-28T15:55:46Z</dcterms:modified>
</cp:coreProperties>
</file>