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49391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415845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318153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1823752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133284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2808085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105332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106561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209778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173995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485448-4358-49FA-9E6E-0ED85A223877}" type="datetimeFigureOut">
              <a:rPr lang="en-GB" smtClean="0"/>
              <a:pPr/>
              <a:t>28/11/2019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116491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85448-4358-49FA-9E6E-0ED85A223877}" type="datetimeFigureOut">
              <a:rPr lang="en-GB" smtClean="0"/>
              <a:pPr/>
              <a:t>28/11/2019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51540-0DD1-4025-B16A-61B417BA079B}" type="slidenum">
              <a:rPr lang="en-GB" smtClean="0"/>
              <a:pPr/>
              <a:t>‹#›</a:t>
            </a:fld>
            <a:endParaRPr lang="en-GB"/>
          </a:p>
        </p:txBody>
      </p:sp>
    </p:spTree>
    <p:extLst>
      <p:ext uri="{BB962C8B-B14F-4D97-AF65-F5344CB8AC3E}">
        <p14:creationId xmlns:p14="http://schemas.microsoft.com/office/powerpoint/2010/main" xmlns="" val="299460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 FERTILIZATION</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Mbira</a:t>
            </a:r>
            <a:endParaRPr lang="en-GB" dirty="0"/>
          </a:p>
        </p:txBody>
      </p:sp>
    </p:spTree>
    <p:extLst>
      <p:ext uri="{BB962C8B-B14F-4D97-AF65-F5344CB8AC3E}">
        <p14:creationId xmlns:p14="http://schemas.microsoft.com/office/powerpoint/2010/main" xmlns="" val="3537799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Granulosa cells and theca cells(esp. theca </a:t>
            </a:r>
            <a:r>
              <a:rPr lang="en-GB" dirty="0" err="1" smtClean="0"/>
              <a:t>interna</a:t>
            </a:r>
            <a:r>
              <a:rPr lang="en-GB" dirty="0" smtClean="0"/>
              <a:t>) under the influence of FSH produce </a:t>
            </a:r>
            <a:r>
              <a:rPr lang="en-GB" dirty="0" err="1" smtClean="0"/>
              <a:t>estrogen</a:t>
            </a:r>
            <a:r>
              <a:rPr lang="en-GB" dirty="0" smtClean="0"/>
              <a:t>.</a:t>
            </a:r>
          </a:p>
          <a:p>
            <a:r>
              <a:rPr lang="en-GB" dirty="0" err="1" smtClean="0"/>
              <a:t>Estrogen</a:t>
            </a:r>
            <a:r>
              <a:rPr lang="en-GB" dirty="0" smtClean="0"/>
              <a:t> causes the following to happen:</a:t>
            </a:r>
          </a:p>
          <a:p>
            <a:pPr lvl="1"/>
            <a:r>
              <a:rPr lang="en-GB" dirty="0" smtClean="0"/>
              <a:t>Endometrium begins to proliferate (proliferative/follicular phase).</a:t>
            </a:r>
          </a:p>
          <a:p>
            <a:pPr lvl="1"/>
            <a:r>
              <a:rPr lang="en-GB" dirty="0" smtClean="0"/>
              <a:t>Cervical mucus begins to become thinner to allow passage of sperm.</a:t>
            </a:r>
          </a:p>
          <a:p>
            <a:pPr lvl="1"/>
            <a:r>
              <a:rPr lang="en-GB" dirty="0" smtClean="0"/>
              <a:t>Stimulates the pituitary to produce LH.</a:t>
            </a:r>
          </a:p>
          <a:p>
            <a:pPr lvl="1"/>
            <a:endParaRPr lang="en-GB" dirty="0"/>
          </a:p>
        </p:txBody>
      </p:sp>
    </p:spTree>
    <p:extLst>
      <p:ext uri="{BB962C8B-B14F-4D97-AF65-F5344CB8AC3E}">
        <p14:creationId xmlns:p14="http://schemas.microsoft.com/office/powerpoint/2010/main" xmlns="" val="243301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At </a:t>
            </a:r>
            <a:r>
              <a:rPr lang="en-GB" dirty="0" err="1" smtClean="0"/>
              <a:t>midcycle</a:t>
            </a:r>
            <a:r>
              <a:rPr lang="en-GB" dirty="0" smtClean="0"/>
              <a:t> there will be a surge of LH which will:</a:t>
            </a:r>
          </a:p>
          <a:p>
            <a:pPr lvl="1"/>
            <a:r>
              <a:rPr lang="en-GB" dirty="0" smtClean="0"/>
              <a:t>Cause maturation of the oocyte by causing “unfreezing” meiosis I, causing its completion and commencement of meiosis II.</a:t>
            </a:r>
          </a:p>
          <a:p>
            <a:pPr lvl="1"/>
            <a:r>
              <a:rPr lang="en-GB" dirty="0" smtClean="0"/>
              <a:t>Cause follicular cells to start producing progesterone.</a:t>
            </a:r>
          </a:p>
          <a:p>
            <a:pPr lvl="1"/>
            <a:r>
              <a:rPr lang="en-GB" dirty="0" smtClean="0"/>
              <a:t>Cause rupture of the follicle and release of the oocyte/ovum.</a:t>
            </a:r>
            <a:endParaRPr lang="en-GB" dirty="0"/>
          </a:p>
        </p:txBody>
      </p:sp>
    </p:spTree>
    <p:extLst>
      <p:ext uri="{BB962C8B-B14F-4D97-AF65-F5344CB8AC3E}">
        <p14:creationId xmlns:p14="http://schemas.microsoft.com/office/powerpoint/2010/main" xmlns="" val="362489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ovulated oocyte will have granulosa cells that surround it which were forming the cumulus </a:t>
            </a:r>
            <a:r>
              <a:rPr lang="en-GB" dirty="0" err="1" smtClean="0"/>
              <a:t>oophorus</a:t>
            </a:r>
            <a:r>
              <a:rPr lang="en-GB" dirty="0" smtClean="0"/>
              <a:t> and these cells will reorganize themselves around the oocyte to form the </a:t>
            </a:r>
            <a:r>
              <a:rPr lang="en-GB" b="1" dirty="0" smtClean="0"/>
              <a:t>corona </a:t>
            </a:r>
            <a:r>
              <a:rPr lang="en-GB" b="1" dirty="0" err="1" smtClean="0"/>
              <a:t>radiata</a:t>
            </a:r>
            <a:r>
              <a:rPr lang="en-GB" dirty="0" smtClean="0"/>
              <a:t>.</a:t>
            </a:r>
          </a:p>
          <a:p>
            <a:r>
              <a:rPr lang="en-GB" dirty="0" smtClean="0"/>
              <a:t>The remnant of the ruptured follicle in the ovary will have granulosa cells as well as theca cells which under the influence of LH will start producing progesterone. They will form a yellowish structure called the </a:t>
            </a:r>
            <a:r>
              <a:rPr lang="en-GB" b="1" dirty="0" smtClean="0"/>
              <a:t>corpus luteum</a:t>
            </a:r>
            <a:r>
              <a:rPr lang="en-GB" dirty="0" smtClean="0"/>
              <a:t>.</a:t>
            </a:r>
          </a:p>
          <a:p>
            <a:r>
              <a:rPr lang="en-GB" dirty="0" smtClean="0"/>
              <a:t>The progesterone secreted, together with </a:t>
            </a:r>
            <a:r>
              <a:rPr lang="en-GB" dirty="0" err="1" smtClean="0"/>
              <a:t>estrogen</a:t>
            </a:r>
            <a:r>
              <a:rPr lang="en-GB" dirty="0" smtClean="0"/>
              <a:t>, will:</a:t>
            </a:r>
          </a:p>
          <a:p>
            <a:pPr lvl="1"/>
            <a:r>
              <a:rPr lang="en-GB" dirty="0" smtClean="0"/>
              <a:t>Cause the endometrium to enter the </a:t>
            </a:r>
            <a:r>
              <a:rPr lang="en-GB" dirty="0" err="1" smtClean="0"/>
              <a:t>secretional</a:t>
            </a:r>
            <a:r>
              <a:rPr lang="en-GB" dirty="0" smtClean="0"/>
              <a:t>/</a:t>
            </a:r>
            <a:r>
              <a:rPr lang="en-GB" dirty="0" err="1" smtClean="0"/>
              <a:t>progestational</a:t>
            </a:r>
            <a:r>
              <a:rPr lang="en-GB" dirty="0" smtClean="0"/>
              <a:t> stage in preparation for implantation.</a:t>
            </a:r>
          </a:p>
          <a:p>
            <a:endParaRPr lang="en-GB" dirty="0"/>
          </a:p>
        </p:txBody>
      </p:sp>
    </p:spTree>
    <p:extLst>
      <p:ext uri="{BB962C8B-B14F-4D97-AF65-F5344CB8AC3E}">
        <p14:creationId xmlns:p14="http://schemas.microsoft.com/office/powerpoint/2010/main" xmlns="" val="2345364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9976" t="47133" r="25927" b="20309"/>
          <a:stretch/>
        </p:blipFill>
        <p:spPr>
          <a:xfrm>
            <a:off x="339434" y="837127"/>
            <a:ext cx="11014366" cy="4572000"/>
          </a:xfrm>
          <a:prstGeom prst="rect">
            <a:avLst/>
          </a:prstGeom>
        </p:spPr>
      </p:pic>
    </p:spTree>
    <p:extLst>
      <p:ext uri="{BB962C8B-B14F-4D97-AF65-F5344CB8AC3E}">
        <p14:creationId xmlns:p14="http://schemas.microsoft.com/office/powerpoint/2010/main" xmlns="" val="3934261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GB" dirty="0" smtClean="0"/>
              <a:t>The oocyte is swept by the fimbriae into the lumen of the fallopian tube and also </a:t>
            </a:r>
            <a:r>
              <a:rPr lang="en-GB" dirty="0" err="1" smtClean="0"/>
              <a:t>ciliae</a:t>
            </a:r>
            <a:r>
              <a:rPr lang="en-GB" dirty="0" smtClean="0"/>
              <a:t> within the tube and rhythmic contractions of the tube itself help to propel the oocyte towards the uterus, a journey which takes 3-4 days.</a:t>
            </a:r>
          </a:p>
          <a:p>
            <a:r>
              <a:rPr lang="en-GB" dirty="0" smtClean="0"/>
              <a:t>The corpus luteum will continue to produce hormones, especially progesterone which will maintain the endometrium awaiting implantation.</a:t>
            </a:r>
          </a:p>
          <a:p>
            <a:r>
              <a:rPr lang="en-GB" dirty="0" smtClean="0"/>
              <a:t>If fertilization does not occur, the corpus luteum will degenerate in about 9 days and be replaced by whitish scar tissue and be termed </a:t>
            </a:r>
            <a:r>
              <a:rPr lang="en-GB" b="1" dirty="0" smtClean="0"/>
              <a:t>corpus </a:t>
            </a:r>
            <a:r>
              <a:rPr lang="en-GB" b="1" dirty="0" err="1" smtClean="0"/>
              <a:t>albicans</a:t>
            </a:r>
            <a:r>
              <a:rPr lang="en-GB" dirty="0" smtClean="0"/>
              <a:t>.</a:t>
            </a:r>
          </a:p>
          <a:p>
            <a:r>
              <a:rPr lang="en-GB" dirty="0" smtClean="0"/>
              <a:t>The production of progesterone will diminish dramatically and without this hormonal support, the thickened endometrium will break down and be shed off as menstrual bleeding.</a:t>
            </a:r>
          </a:p>
          <a:p>
            <a:r>
              <a:rPr lang="en-GB" dirty="0" smtClean="0"/>
              <a:t>However, if fertilization occurs, the embryo produces a hormone human chorionic gonadotrophin(</a:t>
            </a:r>
            <a:r>
              <a:rPr lang="en-GB" b="1" dirty="0" err="1" smtClean="0"/>
              <a:t>hCG</a:t>
            </a:r>
            <a:r>
              <a:rPr lang="en-GB" dirty="0" smtClean="0"/>
              <a:t>).</a:t>
            </a:r>
            <a:endParaRPr lang="en-GB" dirty="0"/>
          </a:p>
        </p:txBody>
      </p:sp>
    </p:spTree>
    <p:extLst>
      <p:ext uri="{BB962C8B-B14F-4D97-AF65-F5344CB8AC3E}">
        <p14:creationId xmlns:p14="http://schemas.microsoft.com/office/powerpoint/2010/main" xmlns="" val="589738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err="1" smtClean="0"/>
              <a:t>hCG</a:t>
            </a:r>
            <a:r>
              <a:rPr lang="en-GB" dirty="0" smtClean="0"/>
              <a:t> will prevent the degeneration of corpus luteum and instead will stimulate it to grow and become the </a:t>
            </a:r>
            <a:r>
              <a:rPr lang="en-GB" b="1" dirty="0" smtClean="0"/>
              <a:t>corpus luteum of pregnancy</a:t>
            </a:r>
            <a:r>
              <a:rPr lang="en-GB" dirty="0"/>
              <a:t> </a:t>
            </a:r>
            <a:r>
              <a:rPr lang="en-GB" dirty="0" smtClean="0"/>
              <a:t>which will maintain progesterone production for up to 4 months at which point the placenta will be mature enough to take over the progesterone production.</a:t>
            </a:r>
          </a:p>
          <a:p>
            <a:r>
              <a:rPr lang="en-GB" dirty="0" smtClean="0"/>
              <a:t>The corpus luteum of pregnancy after 4 months will then degenerate.</a:t>
            </a:r>
            <a:endParaRPr lang="en-GB" dirty="0"/>
          </a:p>
        </p:txBody>
      </p:sp>
    </p:spTree>
    <p:extLst>
      <p:ext uri="{BB962C8B-B14F-4D97-AF65-F5344CB8AC3E}">
        <p14:creationId xmlns:p14="http://schemas.microsoft.com/office/powerpoint/2010/main" xmlns="" val="3395337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About 300 million spermatozoa are released per ejaculation.</a:t>
            </a:r>
          </a:p>
          <a:p>
            <a:r>
              <a:rPr lang="en-GB" dirty="0" smtClean="0"/>
              <a:t>Of these, only about 1% reach the cervix, they then take about 7 hours to reach the fallopian tube and “rest” at the isthmus. Here, they can survive for up to 3 or 4 days.</a:t>
            </a:r>
          </a:p>
          <a:p>
            <a:r>
              <a:rPr lang="en-GB" dirty="0" smtClean="0"/>
              <a:t>Once ovulation occurs, they become mobile again and swim towards the ampulla where they meet with the ovum/oocyte.</a:t>
            </a:r>
          </a:p>
          <a:p>
            <a:r>
              <a:rPr lang="en-GB" dirty="0" smtClean="0"/>
              <a:t>Fertilization usually occurs in the ampulla.</a:t>
            </a:r>
            <a:endParaRPr lang="en-GB" dirty="0"/>
          </a:p>
        </p:txBody>
      </p:sp>
    </p:spTree>
    <p:extLst>
      <p:ext uri="{BB962C8B-B14F-4D97-AF65-F5344CB8AC3E}">
        <p14:creationId xmlns:p14="http://schemas.microsoft.com/office/powerpoint/2010/main" xmlns="" val="2438020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8177" t="34110" r="47559" b="15574"/>
          <a:stretch/>
        </p:blipFill>
        <p:spPr>
          <a:xfrm>
            <a:off x="412124" y="167425"/>
            <a:ext cx="4977454" cy="3181082"/>
          </a:xfrm>
          <a:prstGeom prst="rect">
            <a:avLst/>
          </a:prstGeom>
        </p:spPr>
      </p:pic>
      <p:pic>
        <p:nvPicPr>
          <p:cNvPr id="5" name="Picture 4"/>
          <p:cNvPicPr>
            <a:picLocks noChangeAspect="1"/>
          </p:cNvPicPr>
          <p:nvPr/>
        </p:nvPicPr>
        <p:blipFill rotWithShape="1">
          <a:blip r:embed="rId3"/>
          <a:srcRect l="18193" t="42737" r="57754" b="23284"/>
          <a:stretch/>
        </p:blipFill>
        <p:spPr>
          <a:xfrm>
            <a:off x="6096000" y="1545464"/>
            <a:ext cx="6145626" cy="4881094"/>
          </a:xfrm>
          <a:prstGeom prst="rect">
            <a:avLst/>
          </a:prstGeom>
        </p:spPr>
      </p:pic>
    </p:spTree>
    <p:extLst>
      <p:ext uri="{BB962C8B-B14F-4D97-AF65-F5344CB8AC3E}">
        <p14:creationId xmlns:p14="http://schemas.microsoft.com/office/powerpoint/2010/main" xmlns="" val="1250282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The sperm will undergo some changes to prime them for fertilization:</a:t>
            </a:r>
          </a:p>
          <a:p>
            <a:pPr lvl="1"/>
            <a:r>
              <a:rPr lang="en-GB" dirty="0" smtClean="0"/>
              <a:t>Capacitation – Plasma proteins from semen attached to the </a:t>
            </a:r>
            <a:r>
              <a:rPr lang="en-GB" dirty="0" err="1" smtClean="0"/>
              <a:t>acrosomal</a:t>
            </a:r>
            <a:r>
              <a:rPr lang="en-GB" dirty="0" smtClean="0"/>
              <a:t> cell membrane as well as a glycoprotein coat are shed off. Only capacitated sperm are allowed to penetrate to corona </a:t>
            </a:r>
            <a:r>
              <a:rPr lang="en-GB" dirty="0" err="1" smtClean="0"/>
              <a:t>radiata</a:t>
            </a:r>
            <a:r>
              <a:rPr lang="en-GB" dirty="0" smtClean="0"/>
              <a:t>.</a:t>
            </a:r>
          </a:p>
          <a:p>
            <a:pPr lvl="1"/>
            <a:r>
              <a:rPr lang="en-GB" dirty="0" smtClean="0"/>
              <a:t>Acrosome reaction – Once the sperm acrosome gets in contact with the zona </a:t>
            </a:r>
            <a:r>
              <a:rPr lang="en-GB" dirty="0" err="1" smtClean="0"/>
              <a:t>pellucida</a:t>
            </a:r>
            <a:r>
              <a:rPr lang="en-GB" dirty="0" smtClean="0"/>
              <a:t>, it releases the enzymes which will help it penetrate the zona </a:t>
            </a:r>
            <a:r>
              <a:rPr lang="en-GB" dirty="0" err="1" smtClean="0"/>
              <a:t>pellucida</a:t>
            </a:r>
            <a:r>
              <a:rPr lang="en-GB" dirty="0" smtClean="0"/>
              <a:t>.</a:t>
            </a:r>
            <a:endParaRPr lang="en-GB" dirty="0"/>
          </a:p>
        </p:txBody>
      </p:sp>
    </p:spTree>
    <p:extLst>
      <p:ext uri="{BB962C8B-B14F-4D97-AF65-F5344CB8AC3E}">
        <p14:creationId xmlns:p14="http://schemas.microsoft.com/office/powerpoint/2010/main" xmlns="" val="3697664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Fertilization has 3 steps:</a:t>
            </a:r>
          </a:p>
          <a:p>
            <a:pPr marL="914400" lvl="1" indent="-457200">
              <a:buFont typeface="+mj-lt"/>
              <a:buAutoNum type="arabicPeriod"/>
            </a:pPr>
            <a:r>
              <a:rPr lang="en-GB" dirty="0" smtClean="0"/>
              <a:t>Penetration of corona </a:t>
            </a:r>
            <a:r>
              <a:rPr lang="en-GB" dirty="0" err="1" smtClean="0"/>
              <a:t>radiata</a:t>
            </a:r>
            <a:r>
              <a:rPr lang="en-GB" dirty="0" smtClean="0"/>
              <a:t>.</a:t>
            </a:r>
          </a:p>
          <a:p>
            <a:pPr marL="914400" lvl="1" indent="-457200">
              <a:buFont typeface="+mj-lt"/>
              <a:buAutoNum type="arabicPeriod"/>
            </a:pPr>
            <a:r>
              <a:rPr lang="en-GB" dirty="0" smtClean="0"/>
              <a:t>Penetration of zona </a:t>
            </a:r>
            <a:r>
              <a:rPr lang="en-GB" dirty="0" err="1" smtClean="0"/>
              <a:t>pellucida</a:t>
            </a:r>
            <a:r>
              <a:rPr lang="en-GB" dirty="0" smtClean="0"/>
              <a:t>.</a:t>
            </a:r>
          </a:p>
          <a:p>
            <a:pPr marL="914400" lvl="1" indent="-457200">
              <a:buFont typeface="+mj-lt"/>
              <a:buAutoNum type="arabicPeriod"/>
            </a:pPr>
            <a:r>
              <a:rPr lang="en-GB" dirty="0" smtClean="0"/>
              <a:t>Fusion of cell membranes of the sperm and oocyte.</a:t>
            </a:r>
            <a:endParaRPr lang="en-GB" dirty="0"/>
          </a:p>
        </p:txBody>
      </p:sp>
    </p:spTree>
    <p:extLst>
      <p:ext uri="{BB962C8B-B14F-4D97-AF65-F5344CB8AC3E}">
        <p14:creationId xmlns:p14="http://schemas.microsoft.com/office/powerpoint/2010/main" xmlns="" val="134293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Maturation of the sperm</a:t>
            </a:r>
            <a:endParaRPr lang="en-GB" dirty="0"/>
          </a:p>
        </p:txBody>
      </p:sp>
      <p:sp>
        <p:nvSpPr>
          <p:cNvPr id="3" name="Content Placeholder 2"/>
          <p:cNvSpPr>
            <a:spLocks noGrp="1"/>
          </p:cNvSpPr>
          <p:nvPr>
            <p:ph idx="1"/>
          </p:nvPr>
        </p:nvSpPr>
        <p:spPr/>
        <p:txBody>
          <a:bodyPr/>
          <a:lstStyle/>
          <a:p>
            <a:r>
              <a:rPr lang="en-GB" dirty="0" smtClean="0"/>
              <a:t>Also called </a:t>
            </a:r>
            <a:r>
              <a:rPr lang="en-GB" b="1" dirty="0" err="1" smtClean="0"/>
              <a:t>spermiogenesis</a:t>
            </a:r>
            <a:r>
              <a:rPr lang="en-GB" dirty="0"/>
              <a:t> </a:t>
            </a:r>
            <a:r>
              <a:rPr lang="en-GB" dirty="0" smtClean="0"/>
              <a:t>and involves change from a spermatid to a spermatozoon and takes about 70 days.</a:t>
            </a:r>
          </a:p>
          <a:p>
            <a:r>
              <a:rPr lang="en-GB" dirty="0" smtClean="0"/>
              <a:t>The spermatids change shape from almost-spherical shape to the familiar tadpole-like shape.</a:t>
            </a:r>
          </a:p>
          <a:p>
            <a:r>
              <a:rPr lang="en-GB" dirty="0" smtClean="0"/>
              <a:t>Involves:</a:t>
            </a:r>
          </a:p>
          <a:p>
            <a:pPr lvl="1"/>
            <a:r>
              <a:rPr lang="en-GB" dirty="0" smtClean="0"/>
              <a:t>Formation of the acrosome.</a:t>
            </a:r>
          </a:p>
          <a:p>
            <a:pPr lvl="1"/>
            <a:r>
              <a:rPr lang="en-GB" dirty="0" smtClean="0"/>
              <a:t>Condensation of the nucleus.</a:t>
            </a:r>
          </a:p>
          <a:p>
            <a:pPr lvl="1"/>
            <a:r>
              <a:rPr lang="en-GB" dirty="0" smtClean="0"/>
              <a:t>Shedding of most of the cytoplasm.</a:t>
            </a:r>
          </a:p>
          <a:p>
            <a:pPr lvl="1"/>
            <a:r>
              <a:rPr lang="en-GB" dirty="0" smtClean="0"/>
              <a:t>Formation of neck, middle piece and tail.</a:t>
            </a:r>
          </a:p>
          <a:p>
            <a:endParaRPr lang="en-GB" dirty="0"/>
          </a:p>
        </p:txBody>
      </p:sp>
    </p:spTree>
    <p:extLst>
      <p:ext uri="{BB962C8B-B14F-4D97-AF65-F5344CB8AC3E}">
        <p14:creationId xmlns:p14="http://schemas.microsoft.com/office/powerpoint/2010/main" xmlns="" val="238095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Penetration of corona </a:t>
            </a:r>
            <a:r>
              <a:rPr lang="en-GB" dirty="0" err="1" smtClean="0"/>
              <a:t>radiata</a:t>
            </a:r>
            <a:endParaRPr lang="en-GB" dirty="0"/>
          </a:p>
        </p:txBody>
      </p:sp>
      <p:sp>
        <p:nvSpPr>
          <p:cNvPr id="3" name="Content Placeholder 2"/>
          <p:cNvSpPr>
            <a:spLocks noGrp="1"/>
          </p:cNvSpPr>
          <p:nvPr>
            <p:ph idx="1"/>
          </p:nvPr>
        </p:nvSpPr>
        <p:spPr/>
        <p:txBody>
          <a:bodyPr/>
          <a:lstStyle/>
          <a:p>
            <a:r>
              <a:rPr lang="en-GB" dirty="0" smtClean="0"/>
              <a:t>Only 300-500 sperm reach the egg.</a:t>
            </a:r>
          </a:p>
          <a:p>
            <a:r>
              <a:rPr lang="en-GB" dirty="0" smtClean="0"/>
              <a:t>Of these, only the sperm which have been capacitated will penetrate the corona </a:t>
            </a:r>
            <a:r>
              <a:rPr lang="en-GB" dirty="0" err="1" smtClean="0"/>
              <a:t>radiata</a:t>
            </a:r>
            <a:r>
              <a:rPr lang="en-GB" dirty="0" smtClean="0"/>
              <a:t>.</a:t>
            </a:r>
          </a:p>
          <a:p>
            <a:endParaRPr lang="en-GB" dirty="0"/>
          </a:p>
        </p:txBody>
      </p:sp>
      <p:pic>
        <p:nvPicPr>
          <p:cNvPr id="4" name="Picture 3"/>
          <p:cNvPicPr>
            <a:picLocks noChangeAspect="1"/>
          </p:cNvPicPr>
          <p:nvPr/>
        </p:nvPicPr>
        <p:blipFill rotWithShape="1">
          <a:blip r:embed="rId2"/>
          <a:srcRect l="14432" t="34110" r="54289" b="16066"/>
          <a:stretch/>
        </p:blipFill>
        <p:spPr>
          <a:xfrm>
            <a:off x="4726545" y="2910626"/>
            <a:ext cx="4314424" cy="3863868"/>
          </a:xfrm>
          <a:prstGeom prst="rect">
            <a:avLst/>
          </a:prstGeom>
        </p:spPr>
      </p:pic>
    </p:spTree>
    <p:extLst>
      <p:ext uri="{BB962C8B-B14F-4D97-AF65-F5344CB8AC3E}">
        <p14:creationId xmlns:p14="http://schemas.microsoft.com/office/powerpoint/2010/main" xmlns="" val="492821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Penetration of zona </a:t>
            </a:r>
            <a:r>
              <a:rPr lang="en-GB" dirty="0" err="1" smtClean="0"/>
              <a:t>pellucida</a:t>
            </a:r>
            <a:endParaRPr lang="en-GB" dirty="0"/>
          </a:p>
        </p:txBody>
      </p:sp>
      <p:sp>
        <p:nvSpPr>
          <p:cNvPr id="3" name="Content Placeholder 2"/>
          <p:cNvSpPr>
            <a:spLocks noGrp="1"/>
          </p:cNvSpPr>
          <p:nvPr>
            <p:ph idx="1"/>
          </p:nvPr>
        </p:nvSpPr>
        <p:spPr/>
        <p:txBody>
          <a:bodyPr>
            <a:normAutofit lnSpcReduction="10000"/>
          </a:bodyPr>
          <a:lstStyle/>
          <a:p>
            <a:r>
              <a:rPr lang="en-GB" dirty="0" smtClean="0"/>
              <a:t>Certain proteins in the zona </a:t>
            </a:r>
            <a:r>
              <a:rPr lang="en-GB" dirty="0" err="1" smtClean="0"/>
              <a:t>pellucida</a:t>
            </a:r>
            <a:r>
              <a:rPr lang="en-GB" dirty="0" smtClean="0"/>
              <a:t> once in contact with the sperm will induce the acrosome reaction.</a:t>
            </a:r>
          </a:p>
          <a:p>
            <a:r>
              <a:rPr lang="en-GB" dirty="0" smtClean="0"/>
              <a:t>The sperm head(acrosome) will release enzymes such as </a:t>
            </a:r>
            <a:r>
              <a:rPr lang="en-GB" dirty="0" err="1" smtClean="0"/>
              <a:t>acrosin</a:t>
            </a:r>
            <a:r>
              <a:rPr lang="en-GB" dirty="0" smtClean="0"/>
              <a:t> which will breakdown the zona </a:t>
            </a:r>
            <a:r>
              <a:rPr lang="en-GB" dirty="0" err="1" smtClean="0"/>
              <a:t>pellucida</a:t>
            </a:r>
            <a:r>
              <a:rPr lang="en-GB" dirty="0" smtClean="0"/>
              <a:t> and allow the sperm to get in contact with the cell membrane of the oocyte.</a:t>
            </a:r>
          </a:p>
          <a:p>
            <a:r>
              <a:rPr lang="en-GB" dirty="0" smtClean="0"/>
              <a:t>Contact of the sperm with the oocyte membrane causes the oocyte membrane to release substances which alter the structure of the zona </a:t>
            </a:r>
            <a:r>
              <a:rPr lang="en-GB" dirty="0" err="1" smtClean="0"/>
              <a:t>pellucida</a:t>
            </a:r>
            <a:r>
              <a:rPr lang="en-GB" dirty="0" smtClean="0"/>
              <a:t> making it now impermeable to any other sperm. This is known as the </a:t>
            </a:r>
            <a:r>
              <a:rPr lang="en-GB" b="1" dirty="0" smtClean="0"/>
              <a:t>zona reaction</a:t>
            </a:r>
            <a:r>
              <a:rPr lang="en-GB" dirty="0" smtClean="0"/>
              <a:t>.</a:t>
            </a:r>
          </a:p>
          <a:p>
            <a:r>
              <a:rPr lang="en-GB" dirty="0" smtClean="0"/>
              <a:t>The zona reaction ensures that only one sperm comes into contact with the oocyte cell membrane.</a:t>
            </a:r>
            <a:endParaRPr lang="en-GB" dirty="0"/>
          </a:p>
        </p:txBody>
      </p:sp>
    </p:spTree>
    <p:extLst>
      <p:ext uri="{BB962C8B-B14F-4D97-AF65-F5344CB8AC3E}">
        <p14:creationId xmlns:p14="http://schemas.microsoft.com/office/powerpoint/2010/main" xmlns="" val="195156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Fusion of sperm and oocyte</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The cell membranes of the 2 gametes now fuse.</a:t>
            </a:r>
          </a:p>
          <a:p>
            <a:r>
              <a:rPr lang="en-GB" dirty="0" smtClean="0"/>
              <a:t>The oocyte also undergoes a </a:t>
            </a:r>
            <a:r>
              <a:rPr lang="en-GB" b="1" dirty="0" smtClean="0"/>
              <a:t>cortical reaction</a:t>
            </a:r>
            <a:r>
              <a:rPr lang="en-GB" dirty="0" smtClean="0"/>
              <a:t> making its cell membrane impenetrable to other spermatozoa.</a:t>
            </a:r>
          </a:p>
          <a:p>
            <a:r>
              <a:rPr lang="en-GB" dirty="0" smtClean="0"/>
              <a:t>Meiosis II is now “unfrozen” and continues to completion with the formation of the definitive oocyte having forming the female </a:t>
            </a:r>
            <a:r>
              <a:rPr lang="en-GB" dirty="0" err="1" smtClean="0"/>
              <a:t>pronucleus</a:t>
            </a:r>
            <a:r>
              <a:rPr lang="en-GB" dirty="0" smtClean="0"/>
              <a:t>.</a:t>
            </a:r>
          </a:p>
          <a:p>
            <a:r>
              <a:rPr lang="en-GB" dirty="0" smtClean="0"/>
              <a:t>The oocyte also undergoes metabolic activation allowing it to carry out the initial activities of early embryogenesis.</a:t>
            </a:r>
          </a:p>
          <a:p>
            <a:r>
              <a:rPr lang="en-GB" dirty="0" smtClean="0"/>
              <a:t>The sperm moves closer to the female </a:t>
            </a:r>
            <a:r>
              <a:rPr lang="en-GB" dirty="0" err="1" smtClean="0"/>
              <a:t>pronucleus</a:t>
            </a:r>
            <a:r>
              <a:rPr lang="en-GB" dirty="0" smtClean="0"/>
              <a:t> and also forms the male </a:t>
            </a:r>
            <a:r>
              <a:rPr lang="en-GB" dirty="0" err="1" smtClean="0"/>
              <a:t>pronucleus</a:t>
            </a:r>
            <a:r>
              <a:rPr lang="en-GB" dirty="0" smtClean="0"/>
              <a:t>. </a:t>
            </a:r>
          </a:p>
          <a:p>
            <a:r>
              <a:rPr lang="en-GB" dirty="0" smtClean="0"/>
              <a:t>During formation of the </a:t>
            </a:r>
            <a:r>
              <a:rPr lang="en-GB" dirty="0" err="1" smtClean="0"/>
              <a:t>pronuclei</a:t>
            </a:r>
            <a:r>
              <a:rPr lang="en-GB" dirty="0" smtClean="0"/>
              <a:t>, they replicate their haploid DNA.</a:t>
            </a:r>
          </a:p>
          <a:p>
            <a:r>
              <a:rPr lang="en-GB" dirty="0" smtClean="0"/>
              <a:t>They then lose their nuclear envelope, the chromatids separate and sister chromatids move to opposite poles of the cell just like normal mitosis, the cytoplasm will then divide to encompass the 2 poles to form 2 new cells with diploid chromosomes.</a:t>
            </a:r>
          </a:p>
          <a:p>
            <a:endParaRPr lang="en-GB" dirty="0" smtClean="0"/>
          </a:p>
          <a:p>
            <a:endParaRPr lang="en-GB" dirty="0"/>
          </a:p>
        </p:txBody>
      </p:sp>
    </p:spTree>
    <p:extLst>
      <p:ext uri="{BB962C8B-B14F-4D97-AF65-F5344CB8AC3E}">
        <p14:creationId xmlns:p14="http://schemas.microsoft.com/office/powerpoint/2010/main" xmlns="" val="2575315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9976" t="11024" r="26426" b="31853"/>
          <a:stretch/>
        </p:blipFill>
        <p:spPr>
          <a:xfrm>
            <a:off x="1416676" y="-51"/>
            <a:ext cx="8281116" cy="6100213"/>
          </a:xfrm>
          <a:prstGeom prst="rect">
            <a:avLst/>
          </a:prstGeom>
        </p:spPr>
      </p:pic>
    </p:spTree>
    <p:extLst>
      <p:ext uri="{BB962C8B-B14F-4D97-AF65-F5344CB8AC3E}">
        <p14:creationId xmlns:p14="http://schemas.microsoft.com/office/powerpoint/2010/main" xmlns="" val="1606980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Fertilization restores normal cellular diploid status.</a:t>
            </a:r>
          </a:p>
          <a:p>
            <a:r>
              <a:rPr lang="en-GB" dirty="0" smtClean="0"/>
              <a:t>Also at fertilization the sex of the embryo to form is determined, </a:t>
            </a:r>
            <a:r>
              <a:rPr lang="en-GB" dirty="0" err="1" smtClean="0"/>
              <a:t>i.e</a:t>
            </a:r>
            <a:r>
              <a:rPr lang="en-GB" dirty="0" smtClean="0"/>
              <a:t> a sperm carrying X chromosome will lead to a female and that carrying Y will lead to a male since the oocyte is constantly carrying X chromosome.</a:t>
            </a:r>
          </a:p>
          <a:p>
            <a:r>
              <a:rPr lang="en-GB" dirty="0" smtClean="0"/>
              <a:t>Fertilization also initiates the initial cellular replication and divisions that will lead to cellular proliferation on the path to forming the new embryo. This initial process is called </a:t>
            </a:r>
            <a:r>
              <a:rPr lang="en-GB" b="1" dirty="0" smtClean="0"/>
              <a:t>cleavage</a:t>
            </a:r>
            <a:r>
              <a:rPr lang="en-GB" dirty="0" smtClean="0"/>
              <a:t>.</a:t>
            </a:r>
          </a:p>
          <a:p>
            <a:r>
              <a:rPr lang="en-GB" dirty="0" smtClean="0"/>
              <a:t>If the oocyte is not fertilize within 24 hrs, it does not undergo this cleavage and degenerates and is shed out with menses.</a:t>
            </a:r>
          </a:p>
        </p:txBody>
      </p:sp>
    </p:spTree>
    <p:extLst>
      <p:ext uri="{BB962C8B-B14F-4D97-AF65-F5344CB8AC3E}">
        <p14:creationId xmlns:p14="http://schemas.microsoft.com/office/powerpoint/2010/main" xmlns="" val="716756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smtClean="0"/>
              <a:t>*Twin pregnancy?</a:t>
            </a:r>
          </a:p>
          <a:p>
            <a:pPr marL="0" indent="0">
              <a:buNone/>
            </a:pPr>
            <a:r>
              <a:rPr lang="en-GB" dirty="0" smtClean="0"/>
              <a:t>*Contraception? Barrier vs hormonal</a:t>
            </a:r>
            <a:endParaRPr lang="en-GB" dirty="0"/>
          </a:p>
        </p:txBody>
      </p:sp>
    </p:spTree>
    <p:extLst>
      <p:ext uri="{BB962C8B-B14F-4D97-AF65-F5344CB8AC3E}">
        <p14:creationId xmlns:p14="http://schemas.microsoft.com/office/powerpoint/2010/main" xmlns="" val="855619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0476" t="23455" r="23597" b="36292"/>
          <a:stretch/>
        </p:blipFill>
        <p:spPr>
          <a:xfrm>
            <a:off x="984857" y="759854"/>
            <a:ext cx="9292483" cy="4578905"/>
          </a:xfrm>
          <a:prstGeom prst="rect">
            <a:avLst/>
          </a:prstGeom>
        </p:spPr>
      </p:pic>
    </p:spTree>
    <p:extLst>
      <p:ext uri="{BB962C8B-B14F-4D97-AF65-F5344CB8AC3E}">
        <p14:creationId xmlns:p14="http://schemas.microsoft.com/office/powerpoint/2010/main" xmlns="" val="81179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Acrosome- contains the nucleus and has enzymes which when activated and released will be important in fertilization.</a:t>
            </a:r>
          </a:p>
          <a:p>
            <a:r>
              <a:rPr lang="en-GB" dirty="0" smtClean="0"/>
              <a:t>Middle piece- contains mitochondria for energy</a:t>
            </a:r>
          </a:p>
          <a:p>
            <a:r>
              <a:rPr lang="en-GB" dirty="0" smtClean="0"/>
              <a:t>Tail piece- contains the cytoskeletal components that enable movement.</a:t>
            </a:r>
          </a:p>
          <a:p>
            <a:endParaRPr lang="en-GB" dirty="0" smtClean="0"/>
          </a:p>
          <a:p>
            <a:endParaRPr lang="en-GB" dirty="0" smtClean="0"/>
          </a:p>
          <a:p>
            <a:endParaRPr lang="en-GB" dirty="0"/>
          </a:p>
        </p:txBody>
      </p:sp>
      <p:pic>
        <p:nvPicPr>
          <p:cNvPr id="4" name="Picture 3"/>
          <p:cNvPicPr>
            <a:picLocks noChangeAspect="1"/>
          </p:cNvPicPr>
          <p:nvPr/>
        </p:nvPicPr>
        <p:blipFill rotWithShape="1">
          <a:blip r:embed="rId2"/>
          <a:srcRect l="26706" t="36400" r="28257" b="40185"/>
          <a:stretch/>
        </p:blipFill>
        <p:spPr>
          <a:xfrm>
            <a:off x="2884867" y="4095480"/>
            <a:ext cx="7582485" cy="2216420"/>
          </a:xfrm>
          <a:prstGeom prst="rect">
            <a:avLst/>
          </a:prstGeom>
        </p:spPr>
      </p:pic>
    </p:spTree>
    <p:extLst>
      <p:ext uri="{BB962C8B-B14F-4D97-AF65-F5344CB8AC3E}">
        <p14:creationId xmlns:p14="http://schemas.microsoft.com/office/powerpoint/2010/main" xmlns="" val="8426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Maturation of the ovum</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The primary oocyte will get a rim of cells derived from the surrounding stroma of the ovary to encase it to form a primordial follicle.</a:t>
            </a:r>
          </a:p>
          <a:p>
            <a:r>
              <a:rPr lang="en-GB" dirty="0" smtClean="0"/>
              <a:t>With each menstrual cycle, 15 or so primordial follicles will be chosen to start maturing. The rim of cells will change from being flat to cuboidal as well as multi-layered and this will become a </a:t>
            </a:r>
            <a:r>
              <a:rPr lang="en-GB" b="1" dirty="0" smtClean="0"/>
              <a:t>primary follicle. </a:t>
            </a:r>
            <a:endParaRPr lang="en-GB" b="1" dirty="0"/>
          </a:p>
          <a:p>
            <a:r>
              <a:rPr lang="en-GB" dirty="0" smtClean="0"/>
              <a:t>The cells surrounding the oocyte at this stage will be called </a:t>
            </a:r>
            <a:r>
              <a:rPr lang="en-GB" b="1" dirty="0" smtClean="0"/>
              <a:t>granulosa cells. </a:t>
            </a:r>
            <a:endParaRPr lang="en-GB" dirty="0" smtClean="0"/>
          </a:p>
          <a:p>
            <a:r>
              <a:rPr lang="en-GB" dirty="0" smtClean="0"/>
              <a:t>A layer demarcating the oocyte from the granulosa cells will form called the </a:t>
            </a:r>
            <a:r>
              <a:rPr lang="en-GB" b="1" dirty="0" smtClean="0"/>
              <a:t>zona </a:t>
            </a:r>
            <a:r>
              <a:rPr lang="en-GB" b="1" dirty="0" err="1" smtClean="0"/>
              <a:t>pellucida</a:t>
            </a:r>
            <a:r>
              <a:rPr lang="en-GB" dirty="0" smtClean="0"/>
              <a:t>.</a:t>
            </a:r>
          </a:p>
          <a:p>
            <a:r>
              <a:rPr lang="en-GB" dirty="0" smtClean="0"/>
              <a:t>Meanwhile, the surrounding stroma of the ovary around the maturing follicle will contribute cells which will surround and become cells of the follicle called </a:t>
            </a:r>
            <a:r>
              <a:rPr lang="en-GB" b="1" dirty="0" smtClean="0"/>
              <a:t>theca </a:t>
            </a:r>
            <a:r>
              <a:rPr lang="en-GB" b="1" dirty="0" err="1" smtClean="0"/>
              <a:t>folliculi</a:t>
            </a:r>
            <a:r>
              <a:rPr lang="en-GB" dirty="0" smtClean="0"/>
              <a:t>.</a:t>
            </a:r>
          </a:p>
          <a:p>
            <a:r>
              <a:rPr lang="en-GB" dirty="0" smtClean="0"/>
              <a:t>The theca </a:t>
            </a:r>
            <a:r>
              <a:rPr lang="en-GB" dirty="0" err="1" smtClean="0"/>
              <a:t>folliculi</a:t>
            </a:r>
            <a:r>
              <a:rPr lang="en-GB" dirty="0" smtClean="0"/>
              <a:t> cells will then have 2 layers; an inner layer of cells called </a:t>
            </a:r>
            <a:r>
              <a:rPr lang="en-GB" b="1" dirty="0" smtClean="0"/>
              <a:t>theca </a:t>
            </a:r>
            <a:r>
              <a:rPr lang="en-GB" b="1" dirty="0" err="1" smtClean="0"/>
              <a:t>interna</a:t>
            </a:r>
            <a:r>
              <a:rPr lang="en-GB" b="1" dirty="0" smtClean="0"/>
              <a:t> </a:t>
            </a:r>
            <a:r>
              <a:rPr lang="en-GB" dirty="0" smtClean="0"/>
              <a:t>and an outer layer called </a:t>
            </a:r>
            <a:r>
              <a:rPr lang="en-GB" b="1" dirty="0" smtClean="0"/>
              <a:t>theca externa</a:t>
            </a:r>
            <a:r>
              <a:rPr lang="en-GB" dirty="0" smtClean="0"/>
              <a:t>.</a:t>
            </a:r>
          </a:p>
          <a:p>
            <a:r>
              <a:rPr lang="en-GB" dirty="0" smtClean="0"/>
              <a:t>Thus the maturing oocyte will be surrounded by a zona </a:t>
            </a:r>
            <a:r>
              <a:rPr lang="en-GB" dirty="0" err="1" smtClean="0"/>
              <a:t>pellucida</a:t>
            </a:r>
            <a:r>
              <a:rPr lang="en-GB" dirty="0" smtClean="0"/>
              <a:t>, granulosa cells and more externally the theca cells(</a:t>
            </a:r>
            <a:r>
              <a:rPr lang="en-GB" dirty="0" err="1" smtClean="0"/>
              <a:t>interna</a:t>
            </a:r>
            <a:r>
              <a:rPr lang="en-GB" dirty="0" smtClean="0"/>
              <a:t> and externa).</a:t>
            </a:r>
          </a:p>
          <a:p>
            <a:endParaRPr lang="en-GB" dirty="0"/>
          </a:p>
        </p:txBody>
      </p:sp>
    </p:spTree>
    <p:extLst>
      <p:ext uri="{BB962C8B-B14F-4D97-AF65-F5344CB8AC3E}">
        <p14:creationId xmlns:p14="http://schemas.microsoft.com/office/powerpoint/2010/main" xmlns="" val="132409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9559" t="45173" r="33200" b="26529"/>
          <a:stretch/>
        </p:blipFill>
        <p:spPr>
          <a:xfrm>
            <a:off x="603965" y="158103"/>
            <a:ext cx="7770045" cy="3344952"/>
          </a:xfrm>
          <a:prstGeom prst="rect">
            <a:avLst/>
          </a:prstGeom>
        </p:spPr>
      </p:pic>
    </p:spTree>
    <p:extLst>
      <p:ext uri="{BB962C8B-B14F-4D97-AF65-F5344CB8AC3E}">
        <p14:creationId xmlns:p14="http://schemas.microsoft.com/office/powerpoint/2010/main" xmlns="" val="93965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GB" dirty="0" smtClean="0"/>
              <a:t>Granulosa cells will then develop a fluid filled cavity within them called an </a:t>
            </a:r>
            <a:r>
              <a:rPr lang="en-GB" b="1" dirty="0" smtClean="0"/>
              <a:t>antrum</a:t>
            </a:r>
            <a:r>
              <a:rPr lang="en-GB" dirty="0" smtClean="0"/>
              <a:t>. At this point the follicle will have matured from a primary follicle to a </a:t>
            </a:r>
            <a:r>
              <a:rPr lang="en-GB" b="1" dirty="0" smtClean="0"/>
              <a:t>secondary follicle</a:t>
            </a:r>
            <a:r>
              <a:rPr lang="en-GB" dirty="0" smtClean="0"/>
              <a:t>.</a:t>
            </a:r>
          </a:p>
          <a:p>
            <a:r>
              <a:rPr lang="en-GB" dirty="0" smtClean="0"/>
              <a:t>The granulosa cells that are next to and surround the oocyte will be called </a:t>
            </a:r>
            <a:r>
              <a:rPr lang="en-GB" b="1" dirty="0" smtClean="0"/>
              <a:t>cumulus </a:t>
            </a:r>
            <a:r>
              <a:rPr lang="en-GB" b="1" dirty="0" err="1" smtClean="0"/>
              <a:t>oophorus</a:t>
            </a:r>
            <a:r>
              <a:rPr lang="en-GB" dirty="0" smtClean="0"/>
              <a:t>.</a:t>
            </a:r>
          </a:p>
          <a:p>
            <a:r>
              <a:rPr lang="en-GB" dirty="0" smtClean="0"/>
              <a:t>At this point the secondary oocyte will complete meiosis I and form 2 daughter cells. It will then freeze at metaphase of meiosis II just before ovulation and remain this way until fertilization happens.</a:t>
            </a:r>
          </a:p>
          <a:p>
            <a:r>
              <a:rPr lang="en-GB" dirty="0" smtClean="0"/>
              <a:t>The mature oocyte will be surrounded by fluid in the antrum and the follicle will be called a </a:t>
            </a:r>
            <a:r>
              <a:rPr lang="en-GB" b="1" dirty="0" smtClean="0"/>
              <a:t>Graafian follicle</a:t>
            </a:r>
            <a:r>
              <a:rPr lang="en-GB" dirty="0" smtClean="0"/>
              <a:t>.</a:t>
            </a:r>
          </a:p>
          <a:p>
            <a:r>
              <a:rPr lang="en-GB" dirty="0" smtClean="0"/>
              <a:t>Ovulation will lead to rupture of the fluid filled antrum and release of the mature oocyte to the region near the fimbriae of the fallopian tube.</a:t>
            </a:r>
          </a:p>
          <a:p>
            <a:r>
              <a:rPr lang="en-GB" dirty="0" smtClean="0"/>
              <a:t>The cavity left behind will be comprised of theca cells and will form the corpus luteum.</a:t>
            </a:r>
          </a:p>
          <a:p>
            <a:endParaRPr lang="en-GB" dirty="0"/>
          </a:p>
        </p:txBody>
      </p:sp>
    </p:spTree>
    <p:extLst>
      <p:ext uri="{BB962C8B-B14F-4D97-AF65-F5344CB8AC3E}">
        <p14:creationId xmlns:p14="http://schemas.microsoft.com/office/powerpoint/2010/main" xmlns="" val="26391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29976" t="15463" r="22931" b="33037"/>
          <a:stretch/>
        </p:blipFill>
        <p:spPr>
          <a:xfrm>
            <a:off x="437879" y="-202507"/>
            <a:ext cx="6158324" cy="3786389"/>
          </a:xfrm>
          <a:prstGeom prst="rect">
            <a:avLst/>
          </a:prstGeom>
        </p:spPr>
      </p:pic>
      <p:pic>
        <p:nvPicPr>
          <p:cNvPr id="5" name="Picture 4"/>
          <p:cNvPicPr>
            <a:picLocks noChangeAspect="1"/>
          </p:cNvPicPr>
          <p:nvPr/>
        </p:nvPicPr>
        <p:blipFill rotWithShape="1">
          <a:blip r:embed="rId3"/>
          <a:srcRect l="4434" t="38336" r="43797" b="19586"/>
          <a:stretch/>
        </p:blipFill>
        <p:spPr>
          <a:xfrm>
            <a:off x="2318197" y="3779949"/>
            <a:ext cx="6735651" cy="3078051"/>
          </a:xfrm>
          <a:prstGeom prst="rect">
            <a:avLst/>
          </a:prstGeom>
        </p:spPr>
      </p:pic>
    </p:spTree>
    <p:extLst>
      <p:ext uri="{BB962C8B-B14F-4D97-AF65-F5344CB8AC3E}">
        <p14:creationId xmlns:p14="http://schemas.microsoft.com/office/powerpoint/2010/main" xmlns="" val="4256701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13003" t="36479" r="48890" b="17941"/>
          <a:stretch/>
        </p:blipFill>
        <p:spPr>
          <a:xfrm>
            <a:off x="493997" y="592429"/>
            <a:ext cx="8139196" cy="5473520"/>
          </a:xfrm>
          <a:prstGeom prst="rect">
            <a:avLst/>
          </a:prstGeom>
        </p:spPr>
      </p:pic>
    </p:spTree>
    <p:extLst>
      <p:ext uri="{BB962C8B-B14F-4D97-AF65-F5344CB8AC3E}">
        <p14:creationId xmlns:p14="http://schemas.microsoft.com/office/powerpoint/2010/main" xmlns="" val="1855017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1393</Words>
  <Application>Microsoft Office PowerPoint</Application>
  <PresentationFormat>Custom</PresentationFormat>
  <Paragraphs>81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 FERTILIZATION</vt:lpstr>
      <vt:lpstr>Maturation of the sperm</vt:lpstr>
      <vt:lpstr>Slide 3</vt:lpstr>
      <vt:lpstr>Slide 4</vt:lpstr>
      <vt:lpstr>Maturation of the ovum</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Penetration of corona radiata</vt:lpstr>
      <vt:lpstr>Penetration of zona pellucida</vt:lpstr>
      <vt:lpstr>Fusion of sperm and oocyte</vt:lpstr>
      <vt:lpstr>Slide 23</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FERTILIZATION</dc:title>
  <dc:creator>my lap</dc:creator>
  <cp:lastModifiedBy>Windows User</cp:lastModifiedBy>
  <cp:revision>22</cp:revision>
  <dcterms:created xsi:type="dcterms:W3CDTF">2018-09-30T18:37:41Z</dcterms:created>
  <dcterms:modified xsi:type="dcterms:W3CDTF">2019-11-28T06:33:07Z</dcterms:modified>
</cp:coreProperties>
</file>