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0" r:id="rId7"/>
    <p:sldId id="263" r:id="rId8"/>
    <p:sldId id="262" r:id="rId9"/>
    <p:sldId id="265" r:id="rId10"/>
    <p:sldId id="266" r:id="rId11"/>
    <p:sldId id="267" r:id="rId12"/>
    <p:sldId id="264"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523C3D9-7B9D-4B19-96CE-F3BE0E830F90}" type="datetimeFigureOut">
              <a:rPr lang="en-GB" smtClean="0"/>
              <a:pPr/>
              <a:t>28/11/2019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C68D75-6DE5-4C21-B0A3-B0EEA17E5B6A}" type="slidenum">
              <a:rPr lang="en-GB" smtClean="0"/>
              <a:pPr/>
              <a:t>‹#›</a:t>
            </a:fld>
            <a:endParaRPr lang="en-GB"/>
          </a:p>
        </p:txBody>
      </p:sp>
    </p:spTree>
    <p:extLst>
      <p:ext uri="{BB962C8B-B14F-4D97-AF65-F5344CB8AC3E}">
        <p14:creationId xmlns="" xmlns:p14="http://schemas.microsoft.com/office/powerpoint/2010/main" val="2002475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523C3D9-7B9D-4B19-96CE-F3BE0E830F90}" type="datetimeFigureOut">
              <a:rPr lang="en-GB" smtClean="0"/>
              <a:pPr/>
              <a:t>28/11/2019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C68D75-6DE5-4C21-B0A3-B0EEA17E5B6A}" type="slidenum">
              <a:rPr lang="en-GB" smtClean="0"/>
              <a:pPr/>
              <a:t>‹#›</a:t>
            </a:fld>
            <a:endParaRPr lang="en-GB"/>
          </a:p>
        </p:txBody>
      </p:sp>
    </p:spTree>
    <p:extLst>
      <p:ext uri="{BB962C8B-B14F-4D97-AF65-F5344CB8AC3E}">
        <p14:creationId xmlns="" xmlns:p14="http://schemas.microsoft.com/office/powerpoint/2010/main" val="4130186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523C3D9-7B9D-4B19-96CE-F3BE0E830F90}" type="datetimeFigureOut">
              <a:rPr lang="en-GB" smtClean="0"/>
              <a:pPr/>
              <a:t>28/11/2019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C68D75-6DE5-4C21-B0A3-B0EEA17E5B6A}" type="slidenum">
              <a:rPr lang="en-GB" smtClean="0"/>
              <a:pPr/>
              <a:t>‹#›</a:t>
            </a:fld>
            <a:endParaRPr lang="en-GB"/>
          </a:p>
        </p:txBody>
      </p:sp>
    </p:spTree>
    <p:extLst>
      <p:ext uri="{BB962C8B-B14F-4D97-AF65-F5344CB8AC3E}">
        <p14:creationId xmlns="" xmlns:p14="http://schemas.microsoft.com/office/powerpoint/2010/main" val="71128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523C3D9-7B9D-4B19-96CE-F3BE0E830F90}" type="datetimeFigureOut">
              <a:rPr lang="en-GB" smtClean="0"/>
              <a:pPr/>
              <a:t>28/11/2019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C68D75-6DE5-4C21-B0A3-B0EEA17E5B6A}" type="slidenum">
              <a:rPr lang="en-GB" smtClean="0"/>
              <a:pPr/>
              <a:t>‹#›</a:t>
            </a:fld>
            <a:endParaRPr lang="en-GB"/>
          </a:p>
        </p:txBody>
      </p:sp>
    </p:spTree>
    <p:extLst>
      <p:ext uri="{BB962C8B-B14F-4D97-AF65-F5344CB8AC3E}">
        <p14:creationId xmlns="" xmlns:p14="http://schemas.microsoft.com/office/powerpoint/2010/main" val="1108284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23C3D9-7B9D-4B19-96CE-F3BE0E830F90}" type="datetimeFigureOut">
              <a:rPr lang="en-GB" smtClean="0"/>
              <a:pPr/>
              <a:t>28/11/2019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C68D75-6DE5-4C21-B0A3-B0EEA17E5B6A}" type="slidenum">
              <a:rPr lang="en-GB" smtClean="0"/>
              <a:pPr/>
              <a:t>‹#›</a:t>
            </a:fld>
            <a:endParaRPr lang="en-GB"/>
          </a:p>
        </p:txBody>
      </p:sp>
    </p:spTree>
    <p:extLst>
      <p:ext uri="{BB962C8B-B14F-4D97-AF65-F5344CB8AC3E}">
        <p14:creationId xmlns="" xmlns:p14="http://schemas.microsoft.com/office/powerpoint/2010/main" val="3015106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1523C3D9-7B9D-4B19-96CE-F3BE0E830F90}" type="datetimeFigureOut">
              <a:rPr lang="en-GB" smtClean="0"/>
              <a:pPr/>
              <a:t>28/11/2019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1C68D75-6DE5-4C21-B0A3-B0EEA17E5B6A}" type="slidenum">
              <a:rPr lang="en-GB" smtClean="0"/>
              <a:pPr/>
              <a:t>‹#›</a:t>
            </a:fld>
            <a:endParaRPr lang="en-GB"/>
          </a:p>
        </p:txBody>
      </p:sp>
    </p:spTree>
    <p:extLst>
      <p:ext uri="{BB962C8B-B14F-4D97-AF65-F5344CB8AC3E}">
        <p14:creationId xmlns="" xmlns:p14="http://schemas.microsoft.com/office/powerpoint/2010/main" val="4288107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1523C3D9-7B9D-4B19-96CE-F3BE0E830F90}" type="datetimeFigureOut">
              <a:rPr lang="en-GB" smtClean="0"/>
              <a:pPr/>
              <a:t>28/11/2019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1C68D75-6DE5-4C21-B0A3-B0EEA17E5B6A}" type="slidenum">
              <a:rPr lang="en-GB" smtClean="0"/>
              <a:pPr/>
              <a:t>‹#›</a:t>
            </a:fld>
            <a:endParaRPr lang="en-GB"/>
          </a:p>
        </p:txBody>
      </p:sp>
    </p:spTree>
    <p:extLst>
      <p:ext uri="{BB962C8B-B14F-4D97-AF65-F5344CB8AC3E}">
        <p14:creationId xmlns="" xmlns:p14="http://schemas.microsoft.com/office/powerpoint/2010/main" val="4191384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1523C3D9-7B9D-4B19-96CE-F3BE0E830F90}" type="datetimeFigureOut">
              <a:rPr lang="en-GB" smtClean="0"/>
              <a:pPr/>
              <a:t>28/11/2019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1C68D75-6DE5-4C21-B0A3-B0EEA17E5B6A}" type="slidenum">
              <a:rPr lang="en-GB" smtClean="0"/>
              <a:pPr/>
              <a:t>‹#›</a:t>
            </a:fld>
            <a:endParaRPr lang="en-GB"/>
          </a:p>
        </p:txBody>
      </p:sp>
    </p:spTree>
    <p:extLst>
      <p:ext uri="{BB962C8B-B14F-4D97-AF65-F5344CB8AC3E}">
        <p14:creationId xmlns="" xmlns:p14="http://schemas.microsoft.com/office/powerpoint/2010/main" val="2414713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23C3D9-7B9D-4B19-96CE-F3BE0E830F90}" type="datetimeFigureOut">
              <a:rPr lang="en-GB" smtClean="0"/>
              <a:pPr/>
              <a:t>28/11/2019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1C68D75-6DE5-4C21-B0A3-B0EEA17E5B6A}" type="slidenum">
              <a:rPr lang="en-GB" smtClean="0"/>
              <a:pPr/>
              <a:t>‹#›</a:t>
            </a:fld>
            <a:endParaRPr lang="en-GB"/>
          </a:p>
        </p:txBody>
      </p:sp>
    </p:spTree>
    <p:extLst>
      <p:ext uri="{BB962C8B-B14F-4D97-AF65-F5344CB8AC3E}">
        <p14:creationId xmlns="" xmlns:p14="http://schemas.microsoft.com/office/powerpoint/2010/main" val="1271377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23C3D9-7B9D-4B19-96CE-F3BE0E830F90}" type="datetimeFigureOut">
              <a:rPr lang="en-GB" smtClean="0"/>
              <a:pPr/>
              <a:t>28/11/2019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1C68D75-6DE5-4C21-B0A3-B0EEA17E5B6A}" type="slidenum">
              <a:rPr lang="en-GB" smtClean="0"/>
              <a:pPr/>
              <a:t>‹#›</a:t>
            </a:fld>
            <a:endParaRPr lang="en-GB"/>
          </a:p>
        </p:txBody>
      </p:sp>
    </p:spTree>
    <p:extLst>
      <p:ext uri="{BB962C8B-B14F-4D97-AF65-F5344CB8AC3E}">
        <p14:creationId xmlns="" xmlns:p14="http://schemas.microsoft.com/office/powerpoint/2010/main" val="2909709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23C3D9-7B9D-4B19-96CE-F3BE0E830F90}" type="datetimeFigureOut">
              <a:rPr lang="en-GB" smtClean="0"/>
              <a:pPr/>
              <a:t>28/11/2019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1C68D75-6DE5-4C21-B0A3-B0EEA17E5B6A}" type="slidenum">
              <a:rPr lang="en-GB" smtClean="0"/>
              <a:pPr/>
              <a:t>‹#›</a:t>
            </a:fld>
            <a:endParaRPr lang="en-GB"/>
          </a:p>
        </p:txBody>
      </p:sp>
    </p:spTree>
    <p:extLst>
      <p:ext uri="{BB962C8B-B14F-4D97-AF65-F5344CB8AC3E}">
        <p14:creationId xmlns="" xmlns:p14="http://schemas.microsoft.com/office/powerpoint/2010/main" val="1320040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23C3D9-7B9D-4B19-96CE-F3BE0E830F90}" type="datetimeFigureOut">
              <a:rPr lang="en-GB" smtClean="0"/>
              <a:pPr/>
              <a:t>28/11/2019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C68D75-6DE5-4C21-B0A3-B0EEA17E5B6A}" type="slidenum">
              <a:rPr lang="en-GB" smtClean="0"/>
              <a:pPr/>
              <a:t>‹#›</a:t>
            </a:fld>
            <a:endParaRPr lang="en-GB"/>
          </a:p>
        </p:txBody>
      </p:sp>
    </p:spTree>
    <p:extLst>
      <p:ext uri="{BB962C8B-B14F-4D97-AF65-F5344CB8AC3E}">
        <p14:creationId xmlns="" xmlns:p14="http://schemas.microsoft.com/office/powerpoint/2010/main" val="11031287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FERTILIZATION TO IMPLANTATION</a:t>
            </a:r>
            <a:endParaRPr lang="en-GB" dirty="0"/>
          </a:p>
        </p:txBody>
      </p:sp>
      <p:sp>
        <p:nvSpPr>
          <p:cNvPr id="3" name="Subtitle 2"/>
          <p:cNvSpPr>
            <a:spLocks noGrp="1"/>
          </p:cNvSpPr>
          <p:nvPr>
            <p:ph type="subTitle" idx="1"/>
          </p:nvPr>
        </p:nvSpPr>
        <p:spPr/>
        <p:txBody>
          <a:bodyPr/>
          <a:lstStyle/>
          <a:p>
            <a:r>
              <a:rPr lang="en-GB" dirty="0" err="1" smtClean="0"/>
              <a:t>Dr.</a:t>
            </a:r>
            <a:r>
              <a:rPr lang="en-GB" dirty="0" smtClean="0"/>
              <a:t> Mbira</a:t>
            </a:r>
            <a:endParaRPr lang="en-GB" dirty="0"/>
          </a:p>
        </p:txBody>
      </p:sp>
    </p:spTree>
    <p:extLst>
      <p:ext uri="{BB962C8B-B14F-4D97-AF65-F5344CB8AC3E}">
        <p14:creationId xmlns="" xmlns:p14="http://schemas.microsoft.com/office/powerpoint/2010/main" val="513520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In the secretory stage/</a:t>
            </a:r>
            <a:r>
              <a:rPr lang="en-GB" dirty="0" err="1" smtClean="0"/>
              <a:t>progestational</a:t>
            </a:r>
            <a:r>
              <a:rPr lang="en-GB" dirty="0" smtClean="0"/>
              <a:t> stage, the endometrium is not only thickened but also has many arteries and glands.</a:t>
            </a:r>
          </a:p>
          <a:p>
            <a:r>
              <a:rPr lang="en-GB" dirty="0" smtClean="0"/>
              <a:t>It has 3 layers in this stage; superficial compact layer, spongy intermediate layer and a thin basal layer.</a:t>
            </a:r>
          </a:p>
          <a:p>
            <a:r>
              <a:rPr lang="en-GB" dirty="0" smtClean="0"/>
              <a:t>The thin basal layer is the one which remains after menstruation and is capable of regenerating the other 2 again under hormonal influence.</a:t>
            </a:r>
            <a:endParaRPr lang="en-GB" dirty="0"/>
          </a:p>
        </p:txBody>
      </p:sp>
    </p:spTree>
    <p:extLst>
      <p:ext uri="{BB962C8B-B14F-4D97-AF65-F5344CB8AC3E}">
        <p14:creationId xmlns="" xmlns:p14="http://schemas.microsoft.com/office/powerpoint/2010/main" val="1876247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31141" t="18129" r="26426" b="43099"/>
          <a:stretch/>
        </p:blipFill>
        <p:spPr>
          <a:xfrm>
            <a:off x="180304" y="-119697"/>
            <a:ext cx="6825803" cy="3506589"/>
          </a:xfrm>
          <a:prstGeom prst="rect">
            <a:avLst/>
          </a:prstGeom>
        </p:spPr>
      </p:pic>
      <p:pic>
        <p:nvPicPr>
          <p:cNvPr id="5" name="Picture 4"/>
          <p:cNvPicPr>
            <a:picLocks noChangeAspect="1"/>
          </p:cNvPicPr>
          <p:nvPr/>
        </p:nvPicPr>
        <p:blipFill rotWithShape="1">
          <a:blip r:embed="rId3"/>
          <a:srcRect l="31061" t="37984" r="25089" b="17297"/>
          <a:stretch/>
        </p:blipFill>
        <p:spPr>
          <a:xfrm>
            <a:off x="5795491" y="3315952"/>
            <a:ext cx="6104588" cy="3500148"/>
          </a:xfrm>
          <a:prstGeom prst="rect">
            <a:avLst/>
          </a:prstGeom>
        </p:spPr>
      </p:pic>
    </p:spTree>
    <p:extLst>
      <p:ext uri="{BB962C8B-B14F-4D97-AF65-F5344CB8AC3E}">
        <p14:creationId xmlns="" xmlns:p14="http://schemas.microsoft.com/office/powerpoint/2010/main" val="697570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GB" dirty="0" smtClean="0"/>
              <a:t>At the beginning of implantation, the trophoblast will proliferate and then differentiate into 2 layers: inner </a:t>
            </a:r>
            <a:r>
              <a:rPr lang="en-GB" b="1" dirty="0" err="1" smtClean="0"/>
              <a:t>cytotrophoblast</a:t>
            </a:r>
            <a:r>
              <a:rPr lang="en-GB" dirty="0" smtClean="0"/>
              <a:t> and outer </a:t>
            </a:r>
            <a:r>
              <a:rPr lang="en-GB" b="1" dirty="0" err="1" smtClean="0"/>
              <a:t>syncytiotrophoblast</a:t>
            </a:r>
            <a:r>
              <a:rPr lang="en-GB" dirty="0"/>
              <a:t> </a:t>
            </a:r>
            <a:r>
              <a:rPr lang="en-GB" dirty="0" smtClean="0"/>
              <a:t>under the influence of signalling proteins and carbohydrate molecules produced by the blastocyst as well as the uterine mucosa.</a:t>
            </a:r>
          </a:p>
          <a:p>
            <a:r>
              <a:rPr lang="en-GB" dirty="0" smtClean="0"/>
              <a:t>The </a:t>
            </a:r>
            <a:r>
              <a:rPr lang="en-GB" dirty="0" err="1" smtClean="0"/>
              <a:t>syncytiotrophoblast</a:t>
            </a:r>
            <a:r>
              <a:rPr lang="en-GB" dirty="0" smtClean="0"/>
              <a:t> will develop finger-like processes which penetrate the endometrium.</a:t>
            </a:r>
          </a:p>
          <a:p>
            <a:r>
              <a:rPr lang="en-GB" dirty="0" smtClean="0"/>
              <a:t>The blastocyst will be implanted between the openings of the uterine glands.</a:t>
            </a:r>
          </a:p>
          <a:p>
            <a:r>
              <a:rPr lang="en-GB" dirty="0" smtClean="0"/>
              <a:t>Trophoblast cells produce enzymes which erode the uterine epithelium making it easy for the blastocyst to burrow into the endometrium.</a:t>
            </a:r>
          </a:p>
          <a:p>
            <a:endParaRPr lang="en-GB" dirty="0" smtClean="0"/>
          </a:p>
          <a:p>
            <a:endParaRPr lang="en-GB" dirty="0"/>
          </a:p>
        </p:txBody>
      </p:sp>
    </p:spTree>
    <p:extLst>
      <p:ext uri="{BB962C8B-B14F-4D97-AF65-F5344CB8AC3E}">
        <p14:creationId xmlns="" xmlns:p14="http://schemas.microsoft.com/office/powerpoint/2010/main" val="1424670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rotWithShape="1">
          <a:blip r:embed="rId2"/>
          <a:srcRect l="42456" t="35294" r="22710" b="18829"/>
          <a:stretch/>
        </p:blipFill>
        <p:spPr>
          <a:xfrm>
            <a:off x="-310166" y="135981"/>
            <a:ext cx="6406166" cy="4743398"/>
          </a:xfrm>
          <a:prstGeom prst="rect">
            <a:avLst/>
          </a:prstGeom>
        </p:spPr>
      </p:pic>
      <p:pic>
        <p:nvPicPr>
          <p:cNvPr id="5" name="Picture 4"/>
          <p:cNvPicPr>
            <a:picLocks noChangeAspect="1"/>
          </p:cNvPicPr>
          <p:nvPr/>
        </p:nvPicPr>
        <p:blipFill rotWithShape="1">
          <a:blip r:embed="rId3"/>
          <a:srcRect l="47374" t="39745" r="20537" b="17121"/>
          <a:stretch/>
        </p:blipFill>
        <p:spPr>
          <a:xfrm>
            <a:off x="6200524" y="135981"/>
            <a:ext cx="5347532" cy="4041377"/>
          </a:xfrm>
          <a:prstGeom prst="rect">
            <a:avLst/>
          </a:prstGeom>
        </p:spPr>
      </p:pic>
    </p:spTree>
    <p:extLst>
      <p:ext uri="{BB962C8B-B14F-4D97-AF65-F5344CB8AC3E}">
        <p14:creationId xmlns="" xmlns:p14="http://schemas.microsoft.com/office/powerpoint/2010/main" val="2523818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GB" dirty="0" smtClean="0"/>
              <a:t>By the end of the first week the blastocyst will be embedded in the endometrial layer of the uterus with the syncytial layer of the trophoblast </a:t>
            </a:r>
            <a:r>
              <a:rPr lang="en-GB" dirty="0" err="1" smtClean="0"/>
              <a:t>a.k.a</a:t>
            </a:r>
            <a:r>
              <a:rPr lang="en-GB" dirty="0" smtClean="0"/>
              <a:t> </a:t>
            </a:r>
            <a:r>
              <a:rPr lang="en-GB" dirty="0" err="1" smtClean="0"/>
              <a:t>syncytiotrophoblast</a:t>
            </a:r>
            <a:r>
              <a:rPr lang="en-GB" dirty="0" smtClean="0"/>
              <a:t> burrowing its way into the endometrium.</a:t>
            </a:r>
          </a:p>
          <a:p>
            <a:r>
              <a:rPr lang="en-GB" dirty="0" smtClean="0"/>
              <a:t>Also, the cells of the </a:t>
            </a:r>
            <a:r>
              <a:rPr lang="en-GB" dirty="0" err="1" smtClean="0"/>
              <a:t>syncytiotrophoblast</a:t>
            </a:r>
            <a:r>
              <a:rPr lang="en-GB" dirty="0" smtClean="0"/>
              <a:t> will lose their cell membranes and become confluent </a:t>
            </a:r>
            <a:r>
              <a:rPr lang="en-GB" dirty="0" err="1" smtClean="0"/>
              <a:t>i.e</a:t>
            </a:r>
            <a:r>
              <a:rPr lang="en-GB" dirty="0" smtClean="0"/>
              <a:t> lacking clear cell boundaries as the endometrial cells around the area of invasion by the blastocyst undergo apoptosis to provide space.</a:t>
            </a:r>
          </a:p>
          <a:p>
            <a:r>
              <a:rPr lang="en-GB" dirty="0" smtClean="0"/>
              <a:t>Also there will be accumulation of lipids and glycogen by the endometrial cells .</a:t>
            </a:r>
          </a:p>
          <a:p>
            <a:r>
              <a:rPr lang="en-GB" dirty="0" smtClean="0"/>
              <a:t>These degenerating endometrial cells will be engulfed by the </a:t>
            </a:r>
            <a:r>
              <a:rPr lang="en-GB" dirty="0" err="1" smtClean="0"/>
              <a:t>syncytiotrophoblast</a:t>
            </a:r>
            <a:r>
              <a:rPr lang="en-GB" dirty="0" smtClean="0"/>
              <a:t> and provide nutrition for the early embryo.</a:t>
            </a:r>
          </a:p>
          <a:p>
            <a:endParaRPr lang="en-GB" dirty="0" smtClean="0"/>
          </a:p>
        </p:txBody>
      </p:sp>
    </p:spTree>
    <p:extLst>
      <p:ext uri="{BB962C8B-B14F-4D97-AF65-F5344CB8AC3E}">
        <p14:creationId xmlns="" xmlns:p14="http://schemas.microsoft.com/office/powerpoint/2010/main" val="3378506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GB" dirty="0" smtClean="0"/>
              <a:t>*Early pregnancy loss</a:t>
            </a:r>
          </a:p>
          <a:p>
            <a:pPr marL="0" indent="0">
              <a:buNone/>
            </a:pPr>
            <a:r>
              <a:rPr lang="en-GB" dirty="0" smtClean="0"/>
              <a:t>*Infertility in men and women</a:t>
            </a:r>
          </a:p>
          <a:p>
            <a:pPr marL="0" indent="0">
              <a:buNone/>
            </a:pPr>
            <a:r>
              <a:rPr lang="en-GB" dirty="0" smtClean="0"/>
              <a:t>*</a:t>
            </a:r>
            <a:r>
              <a:rPr lang="en-GB" smtClean="0"/>
              <a:t>Multiple gestation</a:t>
            </a:r>
          </a:p>
          <a:p>
            <a:endParaRPr lang="en-GB" dirty="0"/>
          </a:p>
        </p:txBody>
      </p:sp>
    </p:spTree>
    <p:extLst>
      <p:ext uri="{BB962C8B-B14F-4D97-AF65-F5344CB8AC3E}">
        <p14:creationId xmlns="" xmlns:p14="http://schemas.microsoft.com/office/powerpoint/2010/main" val="103685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An ovulated ovum must be fertilized within 24 hrs.</a:t>
            </a:r>
          </a:p>
          <a:p>
            <a:r>
              <a:rPr lang="en-GB" dirty="0" smtClean="0"/>
              <a:t>Once the male and female </a:t>
            </a:r>
            <a:r>
              <a:rPr lang="en-GB" dirty="0" err="1" smtClean="0"/>
              <a:t>pronucleus</a:t>
            </a:r>
            <a:r>
              <a:rPr lang="en-GB" dirty="0" smtClean="0"/>
              <a:t> unite, fertilization is said to have occurred with the intermingling of paternal and maternal chromosomes and formation of a 2 cell conceptus called a </a:t>
            </a:r>
            <a:r>
              <a:rPr lang="en-GB" b="1" dirty="0" smtClean="0"/>
              <a:t>zygote</a:t>
            </a:r>
            <a:r>
              <a:rPr lang="en-GB" dirty="0" smtClean="0"/>
              <a:t>.</a:t>
            </a:r>
          </a:p>
          <a:p>
            <a:r>
              <a:rPr lang="en-GB" dirty="0" smtClean="0"/>
              <a:t>The zygote will then undergo a series of changes and at the same time be travelling along the fallopian tube to the uterine cavity.</a:t>
            </a:r>
          </a:p>
          <a:p>
            <a:r>
              <a:rPr lang="en-GB" dirty="0" smtClean="0"/>
              <a:t>At the end of 1 week post-fertilization, it will be implanted in the wall of the uterus.</a:t>
            </a:r>
            <a:endParaRPr lang="en-GB" dirty="0"/>
          </a:p>
        </p:txBody>
      </p:sp>
    </p:spTree>
    <p:extLst>
      <p:ext uri="{BB962C8B-B14F-4D97-AF65-F5344CB8AC3E}">
        <p14:creationId xmlns="" xmlns:p14="http://schemas.microsoft.com/office/powerpoint/2010/main" val="4168339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r>
              <a:rPr lang="en-GB" dirty="0" smtClean="0"/>
              <a:t>The 2 cell zygote is still covered by the zona </a:t>
            </a:r>
            <a:r>
              <a:rPr lang="en-GB" dirty="0" err="1" smtClean="0"/>
              <a:t>pellucida</a:t>
            </a:r>
            <a:r>
              <a:rPr lang="en-GB" dirty="0"/>
              <a:t> </a:t>
            </a:r>
            <a:r>
              <a:rPr lang="en-GB" dirty="0" smtClean="0"/>
              <a:t>and it will now begin to undergo a series of rapid mitotic divisions of the cells to form 4, then 8 then 16 and so on.</a:t>
            </a:r>
          </a:p>
          <a:p>
            <a:r>
              <a:rPr lang="en-GB" dirty="0" smtClean="0"/>
              <a:t>As the cells in the zygote are dividing, they will become more compact in that limited space enclosed by the tough zona </a:t>
            </a:r>
            <a:r>
              <a:rPr lang="en-GB" dirty="0" err="1" smtClean="0"/>
              <a:t>pellucida</a:t>
            </a:r>
            <a:r>
              <a:rPr lang="en-GB" dirty="0" smtClean="0"/>
              <a:t>. This is known as </a:t>
            </a:r>
            <a:r>
              <a:rPr lang="en-GB" b="1" dirty="0" smtClean="0"/>
              <a:t>compaction</a:t>
            </a:r>
            <a:r>
              <a:rPr lang="en-GB" dirty="0" smtClean="0"/>
              <a:t>. The cells are now smaller and tightly packed together and are called </a:t>
            </a:r>
            <a:r>
              <a:rPr lang="en-GB" b="1" dirty="0" err="1" smtClean="0"/>
              <a:t>blastomeres</a:t>
            </a:r>
            <a:r>
              <a:rPr lang="en-GB" dirty="0" smtClean="0"/>
              <a:t>.</a:t>
            </a:r>
          </a:p>
          <a:p>
            <a:r>
              <a:rPr lang="en-GB" dirty="0" smtClean="0"/>
              <a:t>At the 16 cell stage, the zygote will have very tightly compacted cells and will now be called a </a:t>
            </a:r>
            <a:r>
              <a:rPr lang="en-GB" b="1" dirty="0" smtClean="0"/>
              <a:t>morula</a:t>
            </a:r>
            <a:r>
              <a:rPr lang="en-GB" dirty="0" smtClean="0"/>
              <a:t>. The cells approximating the zona </a:t>
            </a:r>
            <a:r>
              <a:rPr lang="en-GB" dirty="0" err="1" smtClean="0"/>
              <a:t>pellucida</a:t>
            </a:r>
            <a:r>
              <a:rPr lang="en-GB" dirty="0" smtClean="0"/>
              <a:t> will form the </a:t>
            </a:r>
            <a:r>
              <a:rPr lang="en-GB" b="1" dirty="0" smtClean="0"/>
              <a:t>outer cell mass </a:t>
            </a:r>
            <a:r>
              <a:rPr lang="en-GB" dirty="0" smtClean="0"/>
              <a:t>while those compacted inside will be called the </a:t>
            </a:r>
            <a:r>
              <a:rPr lang="en-GB" b="1" dirty="0" smtClean="0"/>
              <a:t>inner cell mass</a:t>
            </a:r>
            <a:r>
              <a:rPr lang="en-GB" dirty="0" smtClean="0"/>
              <a:t>.</a:t>
            </a:r>
          </a:p>
          <a:p>
            <a:r>
              <a:rPr lang="en-GB" dirty="0" smtClean="0"/>
              <a:t>In the future, the outer cell mass will form the placenta while the inner cell mass will form the embryo.</a:t>
            </a:r>
          </a:p>
          <a:p>
            <a:r>
              <a:rPr lang="en-GB" dirty="0" smtClean="0"/>
              <a:t>All this will happen by the 3</a:t>
            </a:r>
            <a:r>
              <a:rPr lang="en-GB" baseline="30000" dirty="0" smtClean="0"/>
              <a:t>rd</a:t>
            </a:r>
            <a:r>
              <a:rPr lang="en-GB" dirty="0" smtClean="0"/>
              <a:t> day post fertilization.</a:t>
            </a:r>
            <a:endParaRPr lang="en-GB" dirty="0"/>
          </a:p>
        </p:txBody>
      </p:sp>
    </p:spTree>
    <p:extLst>
      <p:ext uri="{BB962C8B-B14F-4D97-AF65-F5344CB8AC3E}">
        <p14:creationId xmlns="" xmlns:p14="http://schemas.microsoft.com/office/powerpoint/2010/main" val="1266175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rotWithShape="1">
          <a:blip r:embed="rId2"/>
          <a:srcRect l="43954" t="17832" r="18106" b="21493"/>
          <a:stretch/>
        </p:blipFill>
        <p:spPr>
          <a:xfrm>
            <a:off x="405020" y="190009"/>
            <a:ext cx="5690979" cy="5116938"/>
          </a:xfrm>
          <a:prstGeom prst="rect">
            <a:avLst/>
          </a:prstGeom>
        </p:spPr>
      </p:pic>
      <p:pic>
        <p:nvPicPr>
          <p:cNvPr id="5" name="Picture 4"/>
          <p:cNvPicPr>
            <a:picLocks noChangeAspect="1"/>
          </p:cNvPicPr>
          <p:nvPr/>
        </p:nvPicPr>
        <p:blipFill rotWithShape="1">
          <a:blip r:embed="rId3"/>
          <a:srcRect l="29379" t="27773" r="26277" b="48988"/>
          <a:stretch/>
        </p:blipFill>
        <p:spPr>
          <a:xfrm>
            <a:off x="6095999" y="484691"/>
            <a:ext cx="6135385" cy="1807748"/>
          </a:xfrm>
          <a:prstGeom prst="rect">
            <a:avLst/>
          </a:prstGeom>
        </p:spPr>
      </p:pic>
    </p:spTree>
    <p:extLst>
      <p:ext uri="{BB962C8B-B14F-4D97-AF65-F5344CB8AC3E}">
        <p14:creationId xmlns="" xmlns:p14="http://schemas.microsoft.com/office/powerpoint/2010/main" val="1851835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r>
              <a:rPr lang="en-GB" dirty="0" smtClean="0"/>
              <a:t>The morula then reaches the uterine cavity where it will swim about deriving nourishment from the fluid as well as secretions from glands in the uterus. This floating/swimming about takes 2 days then on the 6</a:t>
            </a:r>
            <a:r>
              <a:rPr lang="en-GB" baseline="30000" dirty="0" smtClean="0"/>
              <a:t>th</a:t>
            </a:r>
            <a:r>
              <a:rPr lang="en-GB" dirty="0" smtClean="0"/>
              <a:t> day it will begin the process of implanting into the wall of the uterus.</a:t>
            </a:r>
          </a:p>
          <a:p>
            <a:r>
              <a:rPr lang="en-GB" dirty="0" smtClean="0"/>
              <a:t>Some of the fluid from the uterine cavity penetrates the zona </a:t>
            </a:r>
            <a:r>
              <a:rPr lang="en-GB" dirty="0" err="1" smtClean="0"/>
              <a:t>pellucida</a:t>
            </a:r>
            <a:r>
              <a:rPr lang="en-GB" dirty="0" smtClean="0"/>
              <a:t> through the outer cell mass and into the inner cell mass where it collects in a cavity called a </a:t>
            </a:r>
            <a:r>
              <a:rPr lang="en-GB" b="1" dirty="0" err="1" smtClean="0"/>
              <a:t>blastocele</a:t>
            </a:r>
            <a:r>
              <a:rPr lang="en-GB" dirty="0" smtClean="0"/>
              <a:t>. This makes the morula to now be called a </a:t>
            </a:r>
            <a:r>
              <a:rPr lang="en-GB" b="1" dirty="0" smtClean="0"/>
              <a:t>blastocyst</a:t>
            </a:r>
            <a:r>
              <a:rPr lang="en-GB" dirty="0" smtClean="0"/>
              <a:t>.</a:t>
            </a:r>
          </a:p>
          <a:p>
            <a:r>
              <a:rPr lang="en-GB" dirty="0" smtClean="0"/>
              <a:t>The </a:t>
            </a:r>
            <a:r>
              <a:rPr lang="en-GB" dirty="0" err="1" smtClean="0"/>
              <a:t>blastocele</a:t>
            </a:r>
            <a:r>
              <a:rPr lang="en-GB" dirty="0" smtClean="0"/>
              <a:t> will push the cells of the inner cell mass to one end of the blastocyst and they will now be called </a:t>
            </a:r>
            <a:r>
              <a:rPr lang="en-GB" b="1" dirty="0" smtClean="0"/>
              <a:t>embryoblast</a:t>
            </a:r>
            <a:r>
              <a:rPr lang="en-GB" dirty="0" smtClean="0"/>
              <a:t>. The outer cell mass will be flattened on the outer rim of the blastocyst and will be called </a:t>
            </a:r>
            <a:r>
              <a:rPr lang="en-GB" b="1" dirty="0" smtClean="0"/>
              <a:t>trophoblast</a:t>
            </a:r>
            <a:r>
              <a:rPr lang="en-GB" dirty="0" smtClean="0"/>
              <a:t>.</a:t>
            </a:r>
          </a:p>
          <a:p>
            <a:r>
              <a:rPr lang="en-GB" dirty="0" smtClean="0"/>
              <a:t>At this point, the zona </a:t>
            </a:r>
            <a:r>
              <a:rPr lang="en-GB" dirty="0" err="1" smtClean="0"/>
              <a:t>pellucida</a:t>
            </a:r>
            <a:r>
              <a:rPr lang="en-GB" dirty="0" smtClean="0"/>
              <a:t> will begin to degenerate and once the blastocyst has completely shed off/”hatched from” the zona </a:t>
            </a:r>
            <a:r>
              <a:rPr lang="en-GB" dirty="0" err="1" smtClean="0"/>
              <a:t>pellucida</a:t>
            </a:r>
            <a:r>
              <a:rPr lang="en-GB" dirty="0" smtClean="0"/>
              <a:t>, it is now free to rapidly increase in size and is now ready to implant.</a:t>
            </a:r>
            <a:endParaRPr lang="en-GB" dirty="0"/>
          </a:p>
        </p:txBody>
      </p:sp>
    </p:spTree>
    <p:extLst>
      <p:ext uri="{BB962C8B-B14F-4D97-AF65-F5344CB8AC3E}">
        <p14:creationId xmlns="" xmlns:p14="http://schemas.microsoft.com/office/powerpoint/2010/main" val="3665013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rotWithShape="1">
          <a:blip r:embed="rId2"/>
          <a:srcRect l="41958" t="49501" r="16441" b="21197"/>
          <a:stretch/>
        </p:blipFill>
        <p:spPr>
          <a:xfrm>
            <a:off x="1199161" y="1429557"/>
            <a:ext cx="9561591" cy="3786388"/>
          </a:xfrm>
          <a:prstGeom prst="rect">
            <a:avLst/>
          </a:prstGeom>
        </p:spPr>
      </p:pic>
    </p:spTree>
    <p:extLst>
      <p:ext uri="{BB962C8B-B14F-4D97-AF65-F5344CB8AC3E}">
        <p14:creationId xmlns="" xmlns:p14="http://schemas.microsoft.com/office/powerpoint/2010/main" val="3278989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There are signalling molecules on the trophoblast cells which are attracted to the uterine wall where once they come into contact will begin the process of implantation.</a:t>
            </a:r>
          </a:p>
          <a:p>
            <a:r>
              <a:rPr lang="en-GB" dirty="0" smtClean="0"/>
              <a:t>The end of the blastocyst containing the embryoblast will come into contact with the uterine wall and subsequently from day 6, the trophoblast cells overlying the embryoblast will begin to penetrate the epithelial cells of the uterine mucosa.</a:t>
            </a:r>
          </a:p>
          <a:p>
            <a:r>
              <a:rPr lang="en-GB" dirty="0" smtClean="0"/>
              <a:t>At the same time, epithelial cells of the uterine mucosa will also begin to interact with the trophoblast cells to optimize this implantation and as such, </a:t>
            </a:r>
            <a:r>
              <a:rPr lang="en-GB" dirty="0" err="1" smtClean="0"/>
              <a:t>implantantion</a:t>
            </a:r>
            <a:r>
              <a:rPr lang="en-GB" dirty="0" smtClean="0"/>
              <a:t> is a 2-way affair.</a:t>
            </a:r>
            <a:endParaRPr lang="en-GB" dirty="0"/>
          </a:p>
        </p:txBody>
      </p:sp>
    </p:spTree>
    <p:extLst>
      <p:ext uri="{BB962C8B-B14F-4D97-AF65-F5344CB8AC3E}">
        <p14:creationId xmlns="" xmlns:p14="http://schemas.microsoft.com/office/powerpoint/2010/main" val="2262507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483807" y="1834758"/>
            <a:ext cx="7224386" cy="3188484"/>
          </a:xfrm>
          <a:prstGeom prst="rect">
            <a:avLst/>
          </a:prstGeom>
        </p:spPr>
      </p:pic>
    </p:spTree>
    <p:extLst>
      <p:ext uri="{BB962C8B-B14F-4D97-AF65-F5344CB8AC3E}">
        <p14:creationId xmlns="" xmlns:p14="http://schemas.microsoft.com/office/powerpoint/2010/main" val="523631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GB" dirty="0" smtClean="0"/>
              <a:t>The uterine wall is in 3 layers:</a:t>
            </a:r>
          </a:p>
          <a:p>
            <a:pPr lvl="1"/>
            <a:r>
              <a:rPr lang="en-GB" dirty="0" smtClean="0"/>
              <a:t>Innermost mucosal epithelial layer – endometrium.</a:t>
            </a:r>
          </a:p>
          <a:p>
            <a:pPr lvl="1"/>
            <a:r>
              <a:rPr lang="en-GB" dirty="0" smtClean="0"/>
              <a:t>Middle, thick and muscular layer – myometrium.</a:t>
            </a:r>
          </a:p>
          <a:p>
            <a:pPr lvl="1"/>
            <a:r>
              <a:rPr lang="en-GB" dirty="0" smtClean="0"/>
              <a:t>Outer thin covering layer – </a:t>
            </a:r>
            <a:r>
              <a:rPr lang="en-GB" dirty="0" err="1" smtClean="0"/>
              <a:t>perimetrium</a:t>
            </a:r>
            <a:r>
              <a:rPr lang="en-GB" dirty="0" smtClean="0"/>
              <a:t>.</a:t>
            </a:r>
          </a:p>
          <a:p>
            <a:r>
              <a:rPr lang="en-GB" dirty="0" smtClean="0"/>
              <a:t>The endometrium in the reproductive years (from puberty to menopause) undergoes cyclic (usually monthly) proliferation then subsequent shedding as menstruation unless fertilization occurs where it continues in a proliferated, thickened state maintained so by progesterone hormone produced by the corpus luteum of pregnancy and later by the placenta.</a:t>
            </a:r>
          </a:p>
          <a:p>
            <a:r>
              <a:rPr lang="en-GB" dirty="0" smtClean="0"/>
              <a:t>The endometrium then has 2 stages:</a:t>
            </a:r>
          </a:p>
          <a:p>
            <a:pPr lvl="1"/>
            <a:r>
              <a:rPr lang="en-GB" dirty="0" smtClean="0"/>
              <a:t>Proliferative stage</a:t>
            </a:r>
          </a:p>
          <a:p>
            <a:pPr lvl="1"/>
            <a:r>
              <a:rPr lang="en-GB" dirty="0" smtClean="0"/>
              <a:t>Secretory stage – from ovulation onwards.</a:t>
            </a:r>
            <a:endParaRPr lang="en-GB" dirty="0"/>
          </a:p>
        </p:txBody>
      </p:sp>
    </p:spTree>
    <p:extLst>
      <p:ext uri="{BB962C8B-B14F-4D97-AF65-F5344CB8AC3E}">
        <p14:creationId xmlns="" xmlns:p14="http://schemas.microsoft.com/office/powerpoint/2010/main" val="16756272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622</TotalTime>
  <Words>913</Words>
  <Application>Microsoft Office PowerPoint</Application>
  <PresentationFormat>Custom</PresentationFormat>
  <Paragraphs>40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FERTILIZATION TO IMPLANTATION</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FERTILIZATION TO IMPLANTATION</dc:title>
  <dc:creator>my lap</dc:creator>
  <cp:lastModifiedBy>Windows User</cp:lastModifiedBy>
  <cp:revision>15</cp:revision>
  <dcterms:created xsi:type="dcterms:W3CDTF">2018-10-08T10:26:05Z</dcterms:created>
  <dcterms:modified xsi:type="dcterms:W3CDTF">2019-11-28T17:26:29Z</dcterms:modified>
</cp:coreProperties>
</file>