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F3093E7-8DD4-4B9B-B9C8-36127C466739}"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111442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3093E7-8DD4-4B9B-B9C8-36127C466739}"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240938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3093E7-8DD4-4B9B-B9C8-36127C466739}"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3219067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F3093E7-8DD4-4B9B-B9C8-36127C466739}"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354413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3093E7-8DD4-4B9B-B9C8-36127C466739}"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180594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F3093E7-8DD4-4B9B-B9C8-36127C466739}"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318158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F3093E7-8DD4-4B9B-B9C8-36127C466739}" type="datetimeFigureOut">
              <a:rPr lang="en-GB" smtClean="0"/>
              <a:pPr/>
              <a:t>28/11/2019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351317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F3093E7-8DD4-4B9B-B9C8-36127C466739}" type="datetimeFigureOut">
              <a:rPr lang="en-GB" smtClean="0"/>
              <a:pPr/>
              <a:t>28/11/2019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249377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093E7-8DD4-4B9B-B9C8-36127C466739}" type="datetimeFigureOut">
              <a:rPr lang="en-GB" smtClean="0"/>
              <a:pPr/>
              <a:t>28/11/2019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418439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3093E7-8DD4-4B9B-B9C8-36127C466739}"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1467353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3093E7-8DD4-4B9B-B9C8-36127C466739}"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825914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093E7-8DD4-4B9B-B9C8-36127C466739}" type="datetimeFigureOut">
              <a:rPr lang="en-GB" smtClean="0"/>
              <a:pPr/>
              <a:t>28/11/2019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6BA8E-BB3E-458A-AA45-1A2E2F0DF36A}" type="slidenum">
              <a:rPr lang="en-GB" smtClean="0"/>
              <a:pPr/>
              <a:t>‹#›</a:t>
            </a:fld>
            <a:endParaRPr lang="en-GB"/>
          </a:p>
        </p:txBody>
      </p:sp>
    </p:spTree>
    <p:extLst>
      <p:ext uri="{BB962C8B-B14F-4D97-AF65-F5344CB8AC3E}">
        <p14:creationId xmlns:p14="http://schemas.microsoft.com/office/powerpoint/2010/main" xmlns="" val="330175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WEEK 3- GASTRULATION</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Mbira</a:t>
            </a:r>
            <a:endParaRPr lang="en-GB" dirty="0"/>
          </a:p>
        </p:txBody>
      </p:sp>
    </p:spTree>
    <p:extLst>
      <p:ext uri="{BB962C8B-B14F-4D97-AF65-F5344CB8AC3E}">
        <p14:creationId xmlns:p14="http://schemas.microsoft.com/office/powerpoint/2010/main" xmlns="" val="39024697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GB" dirty="0" smtClean="0"/>
              <a:t>The embryonic disc in the beginning of the 3</a:t>
            </a:r>
            <a:r>
              <a:rPr lang="en-GB" baseline="30000" dirty="0" smtClean="0"/>
              <a:t>rd</a:t>
            </a:r>
            <a:r>
              <a:rPr lang="en-GB" dirty="0" smtClean="0"/>
              <a:t> week (or at the end of the 2</a:t>
            </a:r>
            <a:r>
              <a:rPr lang="en-GB" baseline="30000" dirty="0" smtClean="0"/>
              <a:t>nd</a:t>
            </a:r>
            <a:r>
              <a:rPr lang="en-GB" dirty="0" smtClean="0"/>
              <a:t> week) is round and flattened, but in the course of gastrulation it develops more on the cranial region and thus it elongates and widens cranially while the caudal region changes only slightly.</a:t>
            </a:r>
          </a:p>
          <a:p>
            <a:r>
              <a:rPr lang="en-GB" dirty="0" smtClean="0"/>
              <a:t>Most of the growth at this stage will occur from the primitive node/pit cranially as cells migrate from this region cranially and laterally.</a:t>
            </a:r>
          </a:p>
          <a:p>
            <a:r>
              <a:rPr lang="en-GB" dirty="0" smtClean="0"/>
              <a:t>The disc will therefore elongate and be broad cranially while remaining narrow caudally.</a:t>
            </a:r>
          </a:p>
          <a:p>
            <a:r>
              <a:rPr lang="en-GB" dirty="0" smtClean="0"/>
              <a:t>Also, cells in the broader and longer cranial region begin to differentiate in the middle of the 3</a:t>
            </a:r>
            <a:r>
              <a:rPr lang="en-GB" baseline="30000" dirty="0" smtClean="0"/>
              <a:t>rd</a:t>
            </a:r>
            <a:r>
              <a:rPr lang="en-GB" dirty="0" smtClean="0"/>
              <a:t> week while it will take up to the 4</a:t>
            </a:r>
            <a:r>
              <a:rPr lang="en-GB" baseline="30000" dirty="0" smtClean="0"/>
              <a:t>th</a:t>
            </a:r>
            <a:r>
              <a:rPr lang="en-GB" dirty="0" smtClean="0"/>
              <a:t> week for gastrulation to complete in the caudal region and for cells to begin differentiating.</a:t>
            </a:r>
          </a:p>
          <a:p>
            <a:r>
              <a:rPr lang="en-GB" dirty="0" smtClean="0"/>
              <a:t>The primitive streak will continue supplying cells that migrate and gastrulate until the end of the 4</a:t>
            </a:r>
            <a:r>
              <a:rPr lang="en-GB" baseline="30000" dirty="0" smtClean="0"/>
              <a:t>th</a:t>
            </a:r>
            <a:r>
              <a:rPr lang="en-GB" dirty="0" smtClean="0"/>
              <a:t> week when it will disappear.</a:t>
            </a:r>
            <a:endParaRPr lang="en-GB" dirty="0"/>
          </a:p>
        </p:txBody>
      </p:sp>
    </p:spTree>
    <p:extLst>
      <p:ext uri="{BB962C8B-B14F-4D97-AF65-F5344CB8AC3E}">
        <p14:creationId xmlns:p14="http://schemas.microsoft.com/office/powerpoint/2010/main" xmlns="" val="203743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Various genes expressed by the cells at the cranial end of the embryonic disc, the primitive node, the primitive streak itself help to orient the embryo to determine what is cranial or caudal, what is left or right as well as what is anterior or posterior.</a:t>
            </a:r>
          </a:p>
          <a:p>
            <a:endParaRPr lang="en-GB" dirty="0"/>
          </a:p>
        </p:txBody>
      </p:sp>
    </p:spTree>
    <p:extLst>
      <p:ext uri="{BB962C8B-B14F-4D97-AF65-F5344CB8AC3E}">
        <p14:creationId xmlns:p14="http://schemas.microsoft.com/office/powerpoint/2010/main" xmlns="" val="2643493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notochord :</a:t>
            </a:r>
          </a:p>
          <a:p>
            <a:pPr lvl="1"/>
            <a:r>
              <a:rPr lang="en-GB" dirty="0" smtClean="0"/>
              <a:t>Defines the longitudinal axis of the embryo and gives it some rigidity.</a:t>
            </a:r>
          </a:p>
          <a:p>
            <a:pPr lvl="1"/>
            <a:r>
              <a:rPr lang="en-GB" dirty="0" smtClean="0"/>
              <a:t>Induces formation of axial musculoskeletal structures and the central nervous system(CNS).</a:t>
            </a:r>
          </a:p>
          <a:p>
            <a:pPr lvl="1"/>
            <a:r>
              <a:rPr lang="en-GB" dirty="0" smtClean="0"/>
              <a:t>Contributes to the intervertebral discs in future as the nucleus pulposus.</a:t>
            </a:r>
          </a:p>
          <a:p>
            <a:pPr lvl="1"/>
            <a:r>
              <a:rPr lang="en-GB" dirty="0" smtClean="0"/>
              <a:t>It induces/signals the overlying ectoderm to form the neural plate which will eventually form the CNS.</a:t>
            </a:r>
            <a:endParaRPr lang="en-GB" dirty="0"/>
          </a:p>
        </p:txBody>
      </p:sp>
    </p:spTree>
    <p:extLst>
      <p:ext uri="{BB962C8B-B14F-4D97-AF65-F5344CB8AC3E}">
        <p14:creationId xmlns:p14="http://schemas.microsoft.com/office/powerpoint/2010/main" xmlns="" val="3483091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Neurulation</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Neurulation is the process by which the ectoderm overlying the notochord forms the neural tube.</a:t>
            </a:r>
          </a:p>
          <a:p>
            <a:r>
              <a:rPr lang="en-GB" dirty="0" smtClean="0"/>
              <a:t>It begins in the 3</a:t>
            </a:r>
            <a:r>
              <a:rPr lang="en-GB" baseline="30000" dirty="0" smtClean="0"/>
              <a:t>rd</a:t>
            </a:r>
            <a:r>
              <a:rPr lang="en-GB" dirty="0" smtClean="0"/>
              <a:t> week and completes at the end of the 4</a:t>
            </a:r>
            <a:r>
              <a:rPr lang="en-GB" baseline="30000" dirty="0" smtClean="0"/>
              <a:t>th</a:t>
            </a:r>
            <a:r>
              <a:rPr lang="en-GB" dirty="0" smtClean="0"/>
              <a:t> week.</a:t>
            </a:r>
          </a:p>
          <a:p>
            <a:r>
              <a:rPr lang="en-GB" dirty="0" smtClean="0"/>
              <a:t>As the notochord develops, it induces the overlying cells of ectoderm to thicken  and form a plate, the </a:t>
            </a:r>
            <a:r>
              <a:rPr lang="en-GB" b="1" dirty="0" smtClean="0"/>
              <a:t>neural plate</a:t>
            </a:r>
            <a:r>
              <a:rPr lang="en-GB" dirty="0" smtClean="0"/>
              <a:t>.</a:t>
            </a:r>
          </a:p>
          <a:p>
            <a:r>
              <a:rPr lang="en-GB" dirty="0" smtClean="0"/>
              <a:t>The neural plate will initially correspond in length and breadth to the underlying notochord, but will eventually surpass it and also be broader.</a:t>
            </a:r>
          </a:p>
          <a:p>
            <a:r>
              <a:rPr lang="en-GB" dirty="0" smtClean="0"/>
              <a:t>At around day 18, the neural plate begins to </a:t>
            </a:r>
            <a:r>
              <a:rPr lang="en-GB" dirty="0" err="1" smtClean="0"/>
              <a:t>invaginate</a:t>
            </a:r>
            <a:r>
              <a:rPr lang="en-GB" dirty="0" smtClean="0"/>
              <a:t> to form a groove, the </a:t>
            </a:r>
            <a:r>
              <a:rPr lang="en-GB" b="1" dirty="0" smtClean="0"/>
              <a:t>neural groove </a:t>
            </a:r>
            <a:r>
              <a:rPr lang="en-GB" dirty="0" smtClean="0"/>
              <a:t>with </a:t>
            </a:r>
            <a:r>
              <a:rPr lang="en-GB" b="1" dirty="0" smtClean="0"/>
              <a:t>neural folds</a:t>
            </a:r>
            <a:r>
              <a:rPr lang="en-GB" dirty="0" smtClean="0"/>
              <a:t> on each side.</a:t>
            </a:r>
          </a:p>
          <a:p>
            <a:r>
              <a:rPr lang="en-GB" dirty="0" smtClean="0"/>
              <a:t>The neural folds are more prominent in the cranial region where they are the precursors of the brain.</a:t>
            </a:r>
          </a:p>
          <a:p>
            <a:r>
              <a:rPr lang="en-GB" dirty="0" smtClean="0"/>
              <a:t>The neural folds begin to come together to form the neural tube at the end of the 3</a:t>
            </a:r>
            <a:r>
              <a:rPr lang="en-GB" baseline="30000" dirty="0" smtClean="0"/>
              <a:t>rd</a:t>
            </a:r>
            <a:r>
              <a:rPr lang="en-GB" dirty="0" smtClean="0"/>
              <a:t> week.</a:t>
            </a:r>
          </a:p>
        </p:txBody>
      </p:sp>
    </p:spTree>
    <p:extLst>
      <p:ext uri="{BB962C8B-B14F-4D97-AF65-F5344CB8AC3E}">
        <p14:creationId xmlns:p14="http://schemas.microsoft.com/office/powerpoint/2010/main" xmlns="" val="2497701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8629" t="8952" r="11616" b="27413"/>
          <a:stretch/>
        </p:blipFill>
        <p:spPr>
          <a:xfrm>
            <a:off x="1738646" y="365125"/>
            <a:ext cx="7664429" cy="5511212"/>
          </a:xfrm>
          <a:prstGeom prst="rect">
            <a:avLst/>
          </a:prstGeom>
        </p:spPr>
      </p:pic>
    </p:spTree>
    <p:extLst>
      <p:ext uri="{BB962C8B-B14F-4D97-AF65-F5344CB8AC3E}">
        <p14:creationId xmlns:p14="http://schemas.microsoft.com/office/powerpoint/2010/main" xmlns="" val="129277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Somites</a:t>
            </a:r>
            <a:endParaRPr lang="en-GB" dirty="0"/>
          </a:p>
        </p:txBody>
      </p:sp>
      <p:sp>
        <p:nvSpPr>
          <p:cNvPr id="3" name="Content Placeholder 2"/>
          <p:cNvSpPr>
            <a:spLocks noGrp="1"/>
          </p:cNvSpPr>
          <p:nvPr>
            <p:ph idx="1"/>
          </p:nvPr>
        </p:nvSpPr>
        <p:spPr/>
        <p:txBody>
          <a:bodyPr/>
          <a:lstStyle/>
          <a:p>
            <a:r>
              <a:rPr lang="en-GB" dirty="0" smtClean="0"/>
              <a:t>Towards the end of the 3</a:t>
            </a:r>
            <a:r>
              <a:rPr lang="en-GB" baseline="30000" dirty="0" smtClean="0"/>
              <a:t>rd</a:t>
            </a:r>
            <a:r>
              <a:rPr lang="en-GB" dirty="0" smtClean="0"/>
              <a:t> week, the mesoderm will be in 3 zones: </a:t>
            </a:r>
            <a:r>
              <a:rPr lang="en-GB" b="1" dirty="0" smtClean="0"/>
              <a:t>paraxial</a:t>
            </a:r>
            <a:r>
              <a:rPr lang="en-GB" dirty="0" smtClean="0"/>
              <a:t> mesoderm, </a:t>
            </a:r>
            <a:r>
              <a:rPr lang="en-GB" b="1" dirty="0" smtClean="0"/>
              <a:t>intermediate</a:t>
            </a:r>
            <a:r>
              <a:rPr lang="en-GB" dirty="0" smtClean="0"/>
              <a:t> mesoderm and </a:t>
            </a:r>
            <a:r>
              <a:rPr lang="en-GB" b="1" dirty="0" smtClean="0"/>
              <a:t>lateral</a:t>
            </a:r>
            <a:r>
              <a:rPr lang="en-GB" dirty="0" smtClean="0"/>
              <a:t> mesoderm.</a:t>
            </a:r>
          </a:p>
          <a:p>
            <a:r>
              <a:rPr lang="en-GB" dirty="0" smtClean="0"/>
              <a:t>Lateral mesoderm will be continuous with the extraembryonic mesoderm covering the amnion and the yolk sac.</a:t>
            </a:r>
          </a:p>
          <a:p>
            <a:r>
              <a:rPr lang="en-GB" dirty="0" smtClean="0"/>
              <a:t>The paraxial mesoderm will condense on each side of the developing neural tube, differentiate and begin to form cuboidal blocks of mesoderm called </a:t>
            </a:r>
            <a:r>
              <a:rPr lang="en-GB" b="1" dirty="0" err="1" smtClean="0"/>
              <a:t>somites</a:t>
            </a:r>
            <a:r>
              <a:rPr lang="en-GB" dirty="0" smtClean="0"/>
              <a:t>. These form in a </a:t>
            </a:r>
            <a:r>
              <a:rPr lang="en-GB" dirty="0" err="1" smtClean="0"/>
              <a:t>cranio</a:t>
            </a:r>
            <a:r>
              <a:rPr lang="en-GB" dirty="0" smtClean="0"/>
              <a:t>-caudal sequence from day 20-30 initially 38 pairs but finally by </a:t>
            </a:r>
            <a:r>
              <a:rPr lang="en-GB" dirty="0" err="1" smtClean="0"/>
              <a:t>th</a:t>
            </a:r>
            <a:r>
              <a:rPr lang="en-GB" dirty="0" smtClean="0"/>
              <a:t> 5</a:t>
            </a:r>
            <a:r>
              <a:rPr lang="en-GB" baseline="30000" dirty="0" smtClean="0"/>
              <a:t>th</a:t>
            </a:r>
            <a:r>
              <a:rPr lang="en-GB" dirty="0" smtClean="0"/>
              <a:t> week reaching 44.</a:t>
            </a:r>
          </a:p>
          <a:p>
            <a:r>
              <a:rPr lang="en-GB" dirty="0" smtClean="0"/>
              <a:t>They give rise to the axial skeleton, its musculature as well as the skin and dermis </a:t>
            </a:r>
            <a:r>
              <a:rPr lang="en-GB" dirty="0" err="1" smtClean="0"/>
              <a:t>overylying</a:t>
            </a:r>
            <a:r>
              <a:rPr lang="en-GB" dirty="0" smtClean="0"/>
              <a:t> it.</a:t>
            </a:r>
          </a:p>
          <a:p>
            <a:endParaRPr lang="en-GB" dirty="0" smtClean="0"/>
          </a:p>
          <a:p>
            <a:endParaRPr lang="en-GB" dirty="0"/>
          </a:p>
        </p:txBody>
      </p:sp>
    </p:spTree>
    <p:extLst>
      <p:ext uri="{BB962C8B-B14F-4D97-AF65-F5344CB8AC3E}">
        <p14:creationId xmlns:p14="http://schemas.microsoft.com/office/powerpoint/2010/main" xmlns="" val="82348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Cardiovascular system</a:t>
            </a:r>
            <a:endParaRPr lang="en-GB" dirty="0"/>
          </a:p>
        </p:txBody>
      </p:sp>
      <p:sp>
        <p:nvSpPr>
          <p:cNvPr id="3" name="Content Placeholder 2"/>
          <p:cNvSpPr>
            <a:spLocks noGrp="1"/>
          </p:cNvSpPr>
          <p:nvPr>
            <p:ph idx="1"/>
          </p:nvPr>
        </p:nvSpPr>
        <p:spPr/>
        <p:txBody>
          <a:bodyPr/>
          <a:lstStyle/>
          <a:p>
            <a:r>
              <a:rPr lang="en-GB" dirty="0" smtClean="0"/>
              <a:t>Nutrients by the end of the 2</a:t>
            </a:r>
            <a:r>
              <a:rPr lang="en-GB" baseline="30000" dirty="0" smtClean="0"/>
              <a:t>nd</a:t>
            </a:r>
            <a:r>
              <a:rPr lang="en-GB" dirty="0" smtClean="0"/>
              <a:t> week diffuse from maternal blood in the trophoblastic lacunae through the extraembryonic coelom and the yolk sac as well as the extraembryonic mesoderm to the embryo.</a:t>
            </a:r>
            <a:endParaRPr lang="en-GB" dirty="0"/>
          </a:p>
        </p:txBody>
      </p:sp>
      <p:pic>
        <p:nvPicPr>
          <p:cNvPr id="4" name="Content Placeholder 3"/>
          <p:cNvPicPr>
            <a:picLocks noChangeAspect="1"/>
          </p:cNvPicPr>
          <p:nvPr/>
        </p:nvPicPr>
        <p:blipFill rotWithShape="1">
          <a:blip r:embed="rId2"/>
          <a:srcRect l="31640" t="15168" r="23930" b="4919"/>
          <a:stretch/>
        </p:blipFill>
        <p:spPr>
          <a:xfrm>
            <a:off x="2537138" y="2950926"/>
            <a:ext cx="3863662" cy="3907074"/>
          </a:xfrm>
          <a:prstGeom prst="rect">
            <a:avLst/>
          </a:prstGeom>
        </p:spPr>
      </p:pic>
    </p:spTree>
    <p:extLst>
      <p:ext uri="{BB962C8B-B14F-4D97-AF65-F5344CB8AC3E}">
        <p14:creationId xmlns:p14="http://schemas.microsoft.com/office/powerpoint/2010/main" xmlns="" val="3194057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dirty="0" smtClean="0"/>
              <a:t>In the course of the 3</a:t>
            </a:r>
            <a:r>
              <a:rPr lang="en-GB" baseline="30000" dirty="0" smtClean="0"/>
              <a:t>rd</a:t>
            </a:r>
            <a:r>
              <a:rPr lang="en-GB" dirty="0" smtClean="0"/>
              <a:t> week, the circulatory system begins to develop.</a:t>
            </a:r>
          </a:p>
          <a:p>
            <a:r>
              <a:rPr lang="en-GB" dirty="0" smtClean="0"/>
              <a:t>Mesodermal cells migrate to the area cranial to the </a:t>
            </a:r>
            <a:r>
              <a:rPr lang="en-GB" dirty="0" err="1" smtClean="0"/>
              <a:t>prechordal</a:t>
            </a:r>
            <a:r>
              <a:rPr lang="en-GB" dirty="0" smtClean="0"/>
              <a:t> plate/</a:t>
            </a:r>
            <a:r>
              <a:rPr lang="en-GB" dirty="0" err="1" smtClean="0"/>
              <a:t>buccopharyngeal</a:t>
            </a:r>
            <a:r>
              <a:rPr lang="en-GB" dirty="0" smtClean="0"/>
              <a:t> membrane called the </a:t>
            </a:r>
            <a:r>
              <a:rPr lang="en-GB" b="1" dirty="0" smtClean="0"/>
              <a:t>cardiogenic area </a:t>
            </a:r>
            <a:r>
              <a:rPr lang="en-GB" dirty="0" smtClean="0"/>
              <a:t>where they will start to aggregate together and differentiate to begin forming the primordial heart.</a:t>
            </a:r>
          </a:p>
          <a:p>
            <a:r>
              <a:rPr lang="en-GB" dirty="0" smtClean="0"/>
              <a:t>Also some mesodermal cells will differentiate to form blood vessels initially in the extraembryonic mesoderm of the yolk sac, connecting stalk and chorion and (2 days) later in the embryo.</a:t>
            </a:r>
          </a:p>
          <a:p>
            <a:r>
              <a:rPr lang="en-GB" dirty="0" smtClean="0"/>
              <a:t>By the end of the 3</a:t>
            </a:r>
            <a:r>
              <a:rPr lang="en-GB" baseline="30000" dirty="0" smtClean="0"/>
              <a:t>rd</a:t>
            </a:r>
            <a:r>
              <a:rPr lang="en-GB" dirty="0" smtClean="0"/>
              <a:t> week, there is a complete circuit connecting the primordial heart, the vessels in the embryo, yolk sac, connecting stalk and chorion.</a:t>
            </a:r>
            <a:endParaRPr lang="en-GB" dirty="0"/>
          </a:p>
        </p:txBody>
      </p:sp>
    </p:spTree>
    <p:extLst>
      <p:ext uri="{BB962C8B-B14F-4D97-AF65-F5344CB8AC3E}">
        <p14:creationId xmlns:p14="http://schemas.microsoft.com/office/powerpoint/2010/main" xmlns="" val="4215839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Trophoblast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At the beginning of the 3</a:t>
            </a:r>
            <a:r>
              <a:rPr lang="en-GB" baseline="30000" dirty="0" smtClean="0"/>
              <a:t>rd</a:t>
            </a:r>
            <a:r>
              <a:rPr lang="en-GB" dirty="0" smtClean="0"/>
              <a:t> week, the primary villi of the trophoblast are made up of </a:t>
            </a:r>
            <a:r>
              <a:rPr lang="en-GB" dirty="0" err="1" smtClean="0"/>
              <a:t>syncytiotrophoblast</a:t>
            </a:r>
            <a:r>
              <a:rPr lang="en-GB" dirty="0" smtClean="0"/>
              <a:t> in which is a protrusion of </a:t>
            </a:r>
            <a:r>
              <a:rPr lang="en-GB" dirty="0" err="1" smtClean="0"/>
              <a:t>cytotrophoblast</a:t>
            </a:r>
            <a:r>
              <a:rPr lang="en-GB" dirty="0" smtClean="0"/>
              <a:t> like a core. </a:t>
            </a:r>
            <a:endParaRPr lang="en-GB" dirty="0"/>
          </a:p>
          <a:p>
            <a:r>
              <a:rPr lang="en-GB" dirty="0" smtClean="0"/>
              <a:t>In the course of week 3, extraembryonic mesoderm also infiltrates each villus to form a mesoderm core and this is now known as the </a:t>
            </a:r>
            <a:r>
              <a:rPr lang="en-GB" b="1" dirty="0" smtClean="0"/>
              <a:t>secondary villus</a:t>
            </a:r>
            <a:r>
              <a:rPr lang="en-GB" dirty="0" smtClean="0"/>
              <a:t>.</a:t>
            </a:r>
          </a:p>
          <a:p>
            <a:r>
              <a:rPr lang="en-GB" dirty="0" smtClean="0"/>
              <a:t>By the end of the 3</a:t>
            </a:r>
            <a:r>
              <a:rPr lang="en-GB" baseline="30000" dirty="0" smtClean="0"/>
              <a:t>rd</a:t>
            </a:r>
            <a:r>
              <a:rPr lang="en-GB" dirty="0" smtClean="0"/>
              <a:t> week, the mesoderm in the secondary villus forms blood vessels with blood cells becoming the </a:t>
            </a:r>
            <a:r>
              <a:rPr lang="en-GB" b="1" dirty="0" smtClean="0"/>
              <a:t>tertiary</a:t>
            </a:r>
            <a:r>
              <a:rPr lang="en-GB" dirty="0" smtClean="0"/>
              <a:t> or </a:t>
            </a:r>
            <a:r>
              <a:rPr lang="en-GB" b="1" dirty="0" smtClean="0"/>
              <a:t>definitive placental </a:t>
            </a:r>
            <a:r>
              <a:rPr lang="en-GB" dirty="0" smtClean="0"/>
              <a:t>villus.</a:t>
            </a:r>
          </a:p>
          <a:p>
            <a:r>
              <a:rPr lang="en-GB" dirty="0" smtClean="0"/>
              <a:t>The vessels in the tertiary villi will connect with similar ones developing in the mesoderm of the connecting stalk and which in turn will connect with similarly developing vessels in the embryo.</a:t>
            </a:r>
          </a:p>
          <a:p>
            <a:endParaRPr lang="en-GB" dirty="0" smtClean="0"/>
          </a:p>
        </p:txBody>
      </p:sp>
    </p:spTree>
    <p:extLst>
      <p:ext uri="{BB962C8B-B14F-4D97-AF65-F5344CB8AC3E}">
        <p14:creationId xmlns:p14="http://schemas.microsoft.com/office/powerpoint/2010/main" xmlns="" val="2090205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GB" dirty="0" smtClean="0"/>
              <a:t>At the same time, </a:t>
            </a:r>
            <a:r>
              <a:rPr lang="en-GB" dirty="0" err="1" smtClean="0"/>
              <a:t>cytotrophoblast</a:t>
            </a:r>
            <a:r>
              <a:rPr lang="en-GB" dirty="0" smtClean="0"/>
              <a:t> cells in the villi will penetrate the overlying </a:t>
            </a:r>
            <a:r>
              <a:rPr lang="en-GB" dirty="0" err="1" smtClean="0"/>
              <a:t>syncytiotrophoblast</a:t>
            </a:r>
            <a:r>
              <a:rPr lang="en-GB" dirty="0" smtClean="0"/>
              <a:t> to make contact with the endometrium.</a:t>
            </a:r>
          </a:p>
          <a:p>
            <a:r>
              <a:rPr lang="en-GB" dirty="0" smtClean="0"/>
              <a:t>The </a:t>
            </a:r>
            <a:r>
              <a:rPr lang="en-GB" dirty="0" err="1" smtClean="0"/>
              <a:t>cytotrophoblast</a:t>
            </a:r>
            <a:r>
              <a:rPr lang="en-GB" dirty="0" smtClean="0"/>
              <a:t> extensions past the syncytial layer will connect with other similar extensions to form an external shell derived from </a:t>
            </a:r>
            <a:r>
              <a:rPr lang="en-GB" dirty="0" err="1" smtClean="0"/>
              <a:t>syncytiotrophoblast</a:t>
            </a:r>
            <a:r>
              <a:rPr lang="en-GB" dirty="0" smtClean="0"/>
              <a:t> that will not only anchor to the endometrium but also surround the entire embryo.</a:t>
            </a:r>
          </a:p>
          <a:p>
            <a:r>
              <a:rPr lang="en-GB" dirty="0" smtClean="0"/>
              <a:t>The part of the endometrium where the </a:t>
            </a:r>
            <a:r>
              <a:rPr lang="en-GB" b="1" dirty="0" smtClean="0"/>
              <a:t>outer </a:t>
            </a:r>
            <a:r>
              <a:rPr lang="en-GB" b="1" dirty="0" err="1" smtClean="0"/>
              <a:t>cytrotrophoblast</a:t>
            </a:r>
            <a:r>
              <a:rPr lang="en-GB" b="1" dirty="0" smtClean="0"/>
              <a:t> shell </a:t>
            </a:r>
            <a:r>
              <a:rPr lang="en-GB" dirty="0" smtClean="0"/>
              <a:t>will attach (firmly) is called the </a:t>
            </a:r>
            <a:r>
              <a:rPr lang="en-GB" b="1" dirty="0" smtClean="0"/>
              <a:t>decidua basalis</a:t>
            </a:r>
            <a:r>
              <a:rPr lang="en-GB" dirty="0" smtClean="0"/>
              <a:t>.</a:t>
            </a:r>
          </a:p>
          <a:p>
            <a:r>
              <a:rPr lang="en-GB" dirty="0" smtClean="0"/>
              <a:t>Thus by the end of the 3</a:t>
            </a:r>
            <a:r>
              <a:rPr lang="en-GB" baseline="30000" dirty="0" smtClean="0"/>
              <a:t>rd</a:t>
            </a:r>
            <a:r>
              <a:rPr lang="en-GB" dirty="0" smtClean="0"/>
              <a:t> week, the embryo and by extension via the connecting stalk is attached firmly to the endometrium with vessels between mother and developing </a:t>
            </a:r>
            <a:r>
              <a:rPr lang="en-GB" dirty="0" err="1" smtClean="0"/>
              <a:t>fetus</a:t>
            </a:r>
            <a:r>
              <a:rPr lang="en-GB" dirty="0" smtClean="0"/>
              <a:t> ready to exchange material across the </a:t>
            </a:r>
            <a:r>
              <a:rPr lang="en-GB" dirty="0" err="1" smtClean="0"/>
              <a:t>fetal</a:t>
            </a:r>
            <a:r>
              <a:rPr lang="en-GB" dirty="0" smtClean="0"/>
              <a:t>-maternal barrier made up of the endothelium/cell membrane of the villi capillaries, embryonic connective tissue, </a:t>
            </a:r>
            <a:r>
              <a:rPr lang="en-GB" dirty="0" err="1" smtClean="0"/>
              <a:t>syncytio</a:t>
            </a:r>
            <a:r>
              <a:rPr lang="en-GB" dirty="0" smtClean="0"/>
              <a:t> and </a:t>
            </a:r>
            <a:r>
              <a:rPr lang="en-GB" dirty="0" err="1" smtClean="0"/>
              <a:t>cytotrophoblast</a:t>
            </a:r>
            <a:r>
              <a:rPr lang="en-GB" dirty="0" smtClean="0"/>
              <a:t>.</a:t>
            </a:r>
            <a:endParaRPr lang="en-GB" dirty="0"/>
          </a:p>
        </p:txBody>
      </p:sp>
    </p:spTree>
    <p:extLst>
      <p:ext uri="{BB962C8B-B14F-4D97-AF65-F5344CB8AC3E}">
        <p14:creationId xmlns:p14="http://schemas.microsoft.com/office/powerpoint/2010/main" xmlns="" val="93965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GB" dirty="0" smtClean="0"/>
              <a:t>During the third week, the bilaminar germ disc will be converted to a 3-layered structure in a process called </a:t>
            </a:r>
            <a:r>
              <a:rPr lang="en-GB" b="1" dirty="0" smtClean="0"/>
              <a:t>gastrulation</a:t>
            </a:r>
            <a:r>
              <a:rPr lang="en-GB" dirty="0" smtClean="0"/>
              <a:t>. The 3 germ layers will be the precursors of all the subsequent embryonic tissues.</a:t>
            </a:r>
          </a:p>
          <a:p>
            <a:r>
              <a:rPr lang="en-GB" dirty="0" smtClean="0"/>
              <a:t>The 3 germ layers are:</a:t>
            </a:r>
          </a:p>
          <a:p>
            <a:pPr lvl="1"/>
            <a:r>
              <a:rPr lang="en-GB" dirty="0" smtClean="0"/>
              <a:t>Ectoderm</a:t>
            </a:r>
          </a:p>
          <a:p>
            <a:pPr lvl="1"/>
            <a:r>
              <a:rPr lang="en-GB" dirty="0" smtClean="0"/>
              <a:t>Mesoderm</a:t>
            </a:r>
          </a:p>
          <a:p>
            <a:pPr lvl="1"/>
            <a:r>
              <a:rPr lang="en-GB" dirty="0" smtClean="0"/>
              <a:t>Endoderm</a:t>
            </a:r>
          </a:p>
          <a:p>
            <a:r>
              <a:rPr lang="en-GB" dirty="0" smtClean="0"/>
              <a:t>Also in the 3</a:t>
            </a:r>
            <a:r>
              <a:rPr lang="en-GB" baseline="30000" dirty="0" smtClean="0"/>
              <a:t>rd</a:t>
            </a:r>
            <a:r>
              <a:rPr lang="en-GB" dirty="0" smtClean="0"/>
              <a:t> week:</a:t>
            </a:r>
          </a:p>
          <a:p>
            <a:pPr lvl="1"/>
            <a:r>
              <a:rPr lang="en-GB" dirty="0" smtClean="0"/>
              <a:t>The embryo will get axial orientation, </a:t>
            </a:r>
            <a:r>
              <a:rPr lang="en-GB" dirty="0" err="1" smtClean="0"/>
              <a:t>i.e</a:t>
            </a:r>
            <a:r>
              <a:rPr lang="en-GB" dirty="0" smtClean="0"/>
              <a:t> what is cranial or caudal, what is anterior or posterior </a:t>
            </a:r>
            <a:r>
              <a:rPr lang="en-GB" dirty="0" err="1" smtClean="0"/>
              <a:t>e.t.c</a:t>
            </a:r>
            <a:r>
              <a:rPr lang="en-GB" dirty="0" smtClean="0"/>
              <a:t>.</a:t>
            </a:r>
          </a:p>
          <a:p>
            <a:pPr lvl="1"/>
            <a:r>
              <a:rPr lang="en-GB" dirty="0" smtClean="0"/>
              <a:t>The beginning of development of body form </a:t>
            </a:r>
            <a:r>
              <a:rPr lang="en-GB" dirty="0" err="1" smtClean="0"/>
              <a:t>i.e</a:t>
            </a:r>
            <a:r>
              <a:rPr lang="en-GB" dirty="0" smtClean="0"/>
              <a:t> morphogenesis.</a:t>
            </a:r>
          </a:p>
          <a:p>
            <a:pPr marL="457200" lvl="1" indent="0">
              <a:buNone/>
            </a:pPr>
            <a:endParaRPr lang="en-GB" dirty="0" smtClean="0"/>
          </a:p>
          <a:p>
            <a:r>
              <a:rPr lang="en-GB" dirty="0" smtClean="0"/>
              <a:t>The embryo in this week is also referred to as a gastrula.</a:t>
            </a:r>
            <a:endParaRPr lang="en-GB" dirty="0"/>
          </a:p>
        </p:txBody>
      </p:sp>
    </p:spTree>
    <p:extLst>
      <p:ext uri="{BB962C8B-B14F-4D97-AF65-F5344CB8AC3E}">
        <p14:creationId xmlns:p14="http://schemas.microsoft.com/office/powerpoint/2010/main" xmlns="" val="1765401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2955" t="37662" r="14611" b="19126"/>
          <a:stretch/>
        </p:blipFill>
        <p:spPr>
          <a:xfrm>
            <a:off x="0" y="35753"/>
            <a:ext cx="5780941" cy="3309870"/>
          </a:xfrm>
          <a:prstGeom prst="rect">
            <a:avLst/>
          </a:prstGeom>
        </p:spPr>
      </p:pic>
      <p:pic>
        <p:nvPicPr>
          <p:cNvPr id="5" name="Picture 4"/>
          <p:cNvPicPr>
            <a:picLocks noChangeAspect="1"/>
          </p:cNvPicPr>
          <p:nvPr/>
        </p:nvPicPr>
        <p:blipFill rotWithShape="1">
          <a:blip r:embed="rId3"/>
          <a:srcRect l="30764" t="21963" r="28752" b="31206"/>
          <a:stretch/>
        </p:blipFill>
        <p:spPr>
          <a:xfrm>
            <a:off x="6086341" y="1352281"/>
            <a:ext cx="6158568" cy="4005330"/>
          </a:xfrm>
          <a:prstGeom prst="rect">
            <a:avLst/>
          </a:prstGeom>
        </p:spPr>
      </p:pic>
    </p:spTree>
    <p:extLst>
      <p:ext uri="{BB962C8B-B14F-4D97-AF65-F5344CB8AC3E}">
        <p14:creationId xmlns:p14="http://schemas.microsoft.com/office/powerpoint/2010/main" xmlns="" val="2872782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GB" dirty="0" smtClean="0"/>
              <a:t>*</a:t>
            </a:r>
            <a:r>
              <a:rPr lang="en-GB" dirty="0" err="1" smtClean="0"/>
              <a:t>sacrococcygeal</a:t>
            </a:r>
            <a:r>
              <a:rPr lang="en-GB" dirty="0" smtClean="0"/>
              <a:t> </a:t>
            </a:r>
            <a:r>
              <a:rPr lang="en-GB" dirty="0" err="1" smtClean="0"/>
              <a:t>teratomas</a:t>
            </a:r>
            <a:endParaRPr lang="en-GB" dirty="0" smtClean="0"/>
          </a:p>
          <a:p>
            <a:pPr marL="0" indent="0">
              <a:buNone/>
            </a:pPr>
            <a:r>
              <a:rPr lang="en-GB" dirty="0" smtClean="0"/>
              <a:t>*</a:t>
            </a:r>
            <a:r>
              <a:rPr lang="en-GB" dirty="0" err="1" smtClean="0"/>
              <a:t>Chordomas</a:t>
            </a:r>
            <a:endParaRPr lang="en-GB" dirty="0" smtClean="0"/>
          </a:p>
          <a:p>
            <a:pPr marL="0" indent="0">
              <a:buNone/>
            </a:pPr>
            <a:r>
              <a:rPr lang="en-GB" dirty="0" smtClean="0"/>
              <a:t>*Disorders of gastrulation</a:t>
            </a:r>
          </a:p>
          <a:p>
            <a:pPr marL="0" indent="0">
              <a:buNone/>
            </a:pPr>
            <a:r>
              <a:rPr lang="en-GB" dirty="0" smtClean="0"/>
              <a:t>*</a:t>
            </a:r>
            <a:r>
              <a:rPr lang="en-GB" dirty="0" err="1" smtClean="0"/>
              <a:t>Hydatidiform</a:t>
            </a:r>
            <a:r>
              <a:rPr lang="en-GB" dirty="0" smtClean="0"/>
              <a:t> mole</a:t>
            </a:r>
          </a:p>
          <a:p>
            <a:pPr marL="0" indent="0">
              <a:buNone/>
            </a:pPr>
            <a:r>
              <a:rPr lang="en-GB" dirty="0" smtClean="0"/>
              <a:t>*The tissues that arise from the 3 germ layers:</a:t>
            </a:r>
          </a:p>
          <a:p>
            <a:pPr marL="0" indent="0">
              <a:buNone/>
            </a:pPr>
            <a:r>
              <a:rPr lang="en-GB" dirty="0" err="1" smtClean="0"/>
              <a:t>e.g</a:t>
            </a:r>
            <a:r>
              <a:rPr lang="en-GB" dirty="0" smtClean="0"/>
              <a:t> ectoderm- skin, CNS</a:t>
            </a:r>
          </a:p>
          <a:p>
            <a:pPr marL="0" indent="0">
              <a:buNone/>
            </a:pPr>
            <a:r>
              <a:rPr lang="en-GB" dirty="0" smtClean="0"/>
              <a:t>       mesoderm – muscles, CVS, musculoskeletal system</a:t>
            </a:r>
          </a:p>
          <a:p>
            <a:pPr marL="0" indent="0">
              <a:buNone/>
            </a:pPr>
            <a:r>
              <a:rPr lang="en-GB" dirty="0" smtClean="0"/>
              <a:t>       endoderm-  epithelial lining and glands as well as </a:t>
            </a:r>
            <a:r>
              <a:rPr lang="en-GB" smtClean="0"/>
              <a:t>associated organs   	of </a:t>
            </a:r>
            <a:r>
              <a:rPr lang="en-GB" dirty="0" smtClean="0"/>
              <a:t>GIT and RESP.</a:t>
            </a:r>
          </a:p>
          <a:p>
            <a:pPr marL="0" indent="0">
              <a:buNone/>
            </a:pPr>
            <a:endParaRPr lang="en-GB" dirty="0"/>
          </a:p>
        </p:txBody>
      </p:sp>
    </p:spTree>
    <p:extLst>
      <p:ext uri="{BB962C8B-B14F-4D97-AF65-F5344CB8AC3E}">
        <p14:creationId xmlns:p14="http://schemas.microsoft.com/office/powerpoint/2010/main" xmlns="" val="412973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GB" dirty="0" smtClean="0"/>
              <a:t>Gastrulation begins with the appearance of a shallow groove called a </a:t>
            </a:r>
            <a:r>
              <a:rPr lang="en-GB" b="1" dirty="0" smtClean="0"/>
              <a:t>primitive streak</a:t>
            </a:r>
            <a:r>
              <a:rPr lang="en-GB" dirty="0" smtClean="0"/>
              <a:t> in the midline of the epiblast layer on the side facing the amniotic cavity. This groove will have an elevation of cells on each side of it resembling a small ridge.</a:t>
            </a:r>
          </a:p>
          <a:p>
            <a:r>
              <a:rPr lang="en-GB" dirty="0" smtClean="0"/>
              <a:t>At the cephalic end this primitive streak will terminate in a small shallow pit called the </a:t>
            </a:r>
            <a:r>
              <a:rPr lang="en-GB" b="1" dirty="0" smtClean="0"/>
              <a:t>primitive pit </a:t>
            </a:r>
            <a:r>
              <a:rPr lang="en-GB" dirty="0" smtClean="0"/>
              <a:t>surrounded by an elevation of cells to form what is called the </a:t>
            </a:r>
            <a:r>
              <a:rPr lang="en-GB" b="1" dirty="0" smtClean="0"/>
              <a:t>primitive node</a:t>
            </a:r>
            <a:r>
              <a:rPr lang="en-GB" dirty="0" smtClean="0"/>
              <a:t>.</a:t>
            </a:r>
          </a:p>
          <a:p>
            <a:r>
              <a:rPr lang="en-GB" dirty="0" smtClean="0"/>
              <a:t>Epiblast cells then migrate towards the primitive streak and on reaching it they detach from the epiblast, slip beneath the streak to occupy a newly created space between epiblast and hypoblast. This process is called </a:t>
            </a:r>
            <a:r>
              <a:rPr lang="en-GB" b="1" dirty="0" smtClean="0"/>
              <a:t>invagination</a:t>
            </a:r>
            <a:r>
              <a:rPr lang="en-GB" dirty="0" smtClean="0"/>
              <a:t>.</a:t>
            </a:r>
          </a:p>
          <a:p>
            <a:r>
              <a:rPr lang="en-GB" dirty="0" smtClean="0"/>
              <a:t>Some of the migrating cells also displace the hypoblast so that there are now 2 new layers, the innermost will be the endoderm, the middle one the mesoderm and the remaining cells in the epiblast will become the ectoderm.</a:t>
            </a:r>
            <a:endParaRPr lang="en-GB" dirty="0"/>
          </a:p>
        </p:txBody>
      </p:sp>
    </p:spTree>
    <p:extLst>
      <p:ext uri="{BB962C8B-B14F-4D97-AF65-F5344CB8AC3E}">
        <p14:creationId xmlns:p14="http://schemas.microsoft.com/office/powerpoint/2010/main" xmlns="" val="1647445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7090" t="38160" r="48747" b="22931"/>
          <a:stretch/>
        </p:blipFill>
        <p:spPr>
          <a:xfrm>
            <a:off x="0" y="0"/>
            <a:ext cx="5746114" cy="2846271"/>
          </a:xfrm>
          <a:prstGeom prst="rect">
            <a:avLst/>
          </a:prstGeom>
        </p:spPr>
      </p:pic>
      <p:pic>
        <p:nvPicPr>
          <p:cNvPr id="5" name="Picture 4"/>
          <p:cNvPicPr>
            <a:picLocks noChangeAspect="1"/>
          </p:cNvPicPr>
          <p:nvPr/>
        </p:nvPicPr>
        <p:blipFill>
          <a:blip r:embed="rId3"/>
          <a:stretch>
            <a:fillRect/>
          </a:stretch>
        </p:blipFill>
        <p:spPr>
          <a:xfrm>
            <a:off x="5746114" y="156539"/>
            <a:ext cx="6704162" cy="5598088"/>
          </a:xfrm>
          <a:prstGeom prst="rect">
            <a:avLst/>
          </a:prstGeom>
        </p:spPr>
      </p:pic>
    </p:spTree>
    <p:extLst>
      <p:ext uri="{BB962C8B-B14F-4D97-AF65-F5344CB8AC3E}">
        <p14:creationId xmlns:p14="http://schemas.microsoft.com/office/powerpoint/2010/main" xmlns="" val="1346207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2472" t="23455" r="28922" b="44876"/>
          <a:stretch/>
        </p:blipFill>
        <p:spPr>
          <a:xfrm>
            <a:off x="-193182" y="0"/>
            <a:ext cx="6194738" cy="2857055"/>
          </a:xfrm>
          <a:prstGeom prst="rect">
            <a:avLst/>
          </a:prstGeom>
        </p:spPr>
      </p:pic>
      <p:pic>
        <p:nvPicPr>
          <p:cNvPr id="5" name="Picture 4"/>
          <p:cNvPicPr>
            <a:picLocks noChangeAspect="1"/>
          </p:cNvPicPr>
          <p:nvPr/>
        </p:nvPicPr>
        <p:blipFill rotWithShape="1">
          <a:blip r:embed="rId3"/>
          <a:srcRect l="63330" t="50308" r="6678" b="16593"/>
          <a:stretch/>
        </p:blipFill>
        <p:spPr>
          <a:xfrm>
            <a:off x="6309873" y="365125"/>
            <a:ext cx="5043927" cy="3129566"/>
          </a:xfrm>
          <a:prstGeom prst="rect">
            <a:avLst/>
          </a:prstGeom>
        </p:spPr>
      </p:pic>
      <p:pic>
        <p:nvPicPr>
          <p:cNvPr id="6" name="Picture 5"/>
          <p:cNvPicPr>
            <a:picLocks noChangeAspect="1"/>
          </p:cNvPicPr>
          <p:nvPr/>
        </p:nvPicPr>
        <p:blipFill rotWithShape="1">
          <a:blip r:embed="rId4"/>
          <a:srcRect l="32941" t="54181" r="24398" b="12016"/>
          <a:stretch/>
        </p:blipFill>
        <p:spPr>
          <a:xfrm>
            <a:off x="343600" y="2964603"/>
            <a:ext cx="7615544" cy="3392541"/>
          </a:xfrm>
          <a:prstGeom prst="rect">
            <a:avLst/>
          </a:prstGeom>
        </p:spPr>
      </p:pic>
    </p:spTree>
    <p:extLst>
      <p:ext uri="{BB962C8B-B14F-4D97-AF65-F5344CB8AC3E}">
        <p14:creationId xmlns:p14="http://schemas.microsoft.com/office/powerpoint/2010/main" xmlns="" val="370373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a:t>
            </a:r>
            <a:r>
              <a:rPr lang="en-GB" dirty="0" err="1" smtClean="0"/>
              <a:t>invaginating</a:t>
            </a:r>
            <a:r>
              <a:rPr lang="en-GB" dirty="0" smtClean="0"/>
              <a:t> cells will migrate laterally until they reach the extraembryonic mesoderm as well as cranially.</a:t>
            </a:r>
          </a:p>
          <a:p>
            <a:r>
              <a:rPr lang="en-GB" dirty="0" smtClean="0"/>
              <a:t>Cranially, the migrating cells will skirt around the </a:t>
            </a:r>
            <a:r>
              <a:rPr lang="en-GB" dirty="0" err="1" smtClean="0"/>
              <a:t>prechordal</a:t>
            </a:r>
            <a:r>
              <a:rPr lang="en-GB" dirty="0" smtClean="0"/>
              <a:t> plate.</a:t>
            </a:r>
          </a:p>
          <a:p>
            <a:r>
              <a:rPr lang="en-GB" dirty="0" smtClean="0"/>
              <a:t>At the cranial end of the gastrula, the ectoderm and endoderm cells will be tightly packed together without intervening mesoderm to form the </a:t>
            </a:r>
            <a:r>
              <a:rPr lang="en-GB" b="1" dirty="0" err="1" smtClean="0"/>
              <a:t>buccopharyngeal</a:t>
            </a:r>
            <a:r>
              <a:rPr lang="en-GB" b="1" dirty="0" smtClean="0"/>
              <a:t> membrane</a:t>
            </a:r>
            <a:r>
              <a:rPr lang="en-GB" dirty="0" smtClean="0"/>
              <a:t>.</a:t>
            </a:r>
          </a:p>
          <a:p>
            <a:r>
              <a:rPr lang="en-GB" dirty="0" smtClean="0"/>
              <a:t>The </a:t>
            </a:r>
            <a:r>
              <a:rPr lang="en-GB" dirty="0" err="1" smtClean="0"/>
              <a:t>prechordal</a:t>
            </a:r>
            <a:r>
              <a:rPr lang="en-GB" dirty="0" smtClean="0"/>
              <a:t> plate is important in the development of the brain in the future will become the </a:t>
            </a:r>
            <a:r>
              <a:rPr lang="en-GB" dirty="0" err="1" smtClean="0"/>
              <a:t>buccopharyngeal</a:t>
            </a:r>
            <a:r>
              <a:rPr lang="en-GB" dirty="0" smtClean="0"/>
              <a:t>  membrane which will in turn become the site of the opening of the oral cavity.</a:t>
            </a:r>
            <a:endParaRPr lang="en-GB" dirty="0"/>
          </a:p>
        </p:txBody>
      </p:sp>
    </p:spTree>
    <p:extLst>
      <p:ext uri="{BB962C8B-B14F-4D97-AF65-F5344CB8AC3E}">
        <p14:creationId xmlns:p14="http://schemas.microsoft.com/office/powerpoint/2010/main" xmlns="" val="402955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GB" dirty="0" smtClean="0"/>
              <a:t>Cells </a:t>
            </a:r>
            <a:r>
              <a:rPr lang="en-GB" dirty="0" err="1" smtClean="0"/>
              <a:t>invaginating</a:t>
            </a:r>
            <a:r>
              <a:rPr lang="en-GB" dirty="0" smtClean="0"/>
              <a:t> in the primitive pit migrate cranially until they reach the </a:t>
            </a:r>
            <a:r>
              <a:rPr lang="en-GB" dirty="0" err="1" smtClean="0"/>
              <a:t>prechordal</a:t>
            </a:r>
            <a:r>
              <a:rPr lang="en-GB" dirty="0" smtClean="0"/>
              <a:t> plate. These are the pre-</a:t>
            </a:r>
            <a:r>
              <a:rPr lang="en-GB" dirty="0" err="1" smtClean="0"/>
              <a:t>notochordal</a:t>
            </a:r>
            <a:r>
              <a:rPr lang="en-GB" dirty="0" smtClean="0"/>
              <a:t> cells that will eventually form the notochord.</a:t>
            </a:r>
          </a:p>
          <a:p>
            <a:r>
              <a:rPr lang="en-GB" dirty="0" smtClean="0"/>
              <a:t>Initially the </a:t>
            </a:r>
            <a:r>
              <a:rPr lang="en-GB" dirty="0" err="1" smtClean="0"/>
              <a:t>prenotochordal</a:t>
            </a:r>
            <a:r>
              <a:rPr lang="en-GB" dirty="0" smtClean="0"/>
              <a:t> cells are joined together with cells of the hypoblast layer form a </a:t>
            </a:r>
            <a:r>
              <a:rPr lang="en-GB" b="1" dirty="0" err="1" smtClean="0"/>
              <a:t>notochordal</a:t>
            </a:r>
            <a:r>
              <a:rPr lang="en-GB" b="1" dirty="0" smtClean="0"/>
              <a:t> plate</a:t>
            </a:r>
            <a:r>
              <a:rPr lang="en-GB" dirty="0" smtClean="0"/>
              <a:t>.</a:t>
            </a:r>
          </a:p>
          <a:p>
            <a:r>
              <a:rPr lang="en-GB" dirty="0" smtClean="0"/>
              <a:t>The </a:t>
            </a:r>
            <a:r>
              <a:rPr lang="en-GB" dirty="0" err="1" smtClean="0"/>
              <a:t>prenotochordal</a:t>
            </a:r>
            <a:r>
              <a:rPr lang="en-GB" dirty="0" smtClean="0"/>
              <a:t> plate cells will eventually detach from the hypoblast which at this time is being replaced/displaced by cells which will form endoderm. When the </a:t>
            </a:r>
            <a:r>
              <a:rPr lang="en-GB" dirty="0" err="1" smtClean="0"/>
              <a:t>prenotochordal</a:t>
            </a:r>
            <a:r>
              <a:rPr lang="en-GB" dirty="0" smtClean="0"/>
              <a:t> cells detach, they form the definitive </a:t>
            </a:r>
            <a:r>
              <a:rPr lang="en-GB" b="1" dirty="0" smtClean="0"/>
              <a:t>notochord</a:t>
            </a:r>
            <a:r>
              <a:rPr lang="en-GB" dirty="0" smtClean="0"/>
              <a:t>.</a:t>
            </a:r>
          </a:p>
          <a:p>
            <a:r>
              <a:rPr lang="en-GB" dirty="0" smtClean="0"/>
              <a:t>The notochord elongates as the embryo elongates and will extend from the region of the </a:t>
            </a:r>
            <a:r>
              <a:rPr lang="en-GB" dirty="0" err="1" smtClean="0"/>
              <a:t>prechordal</a:t>
            </a:r>
            <a:r>
              <a:rPr lang="en-GB" dirty="0" smtClean="0"/>
              <a:t> plate/</a:t>
            </a:r>
            <a:r>
              <a:rPr lang="en-GB" dirty="0" err="1" smtClean="0"/>
              <a:t>buccopharyngeal</a:t>
            </a:r>
            <a:r>
              <a:rPr lang="en-GB" dirty="0" smtClean="0"/>
              <a:t> membrane to the primitive pit at the primitive node of the primitive streak.</a:t>
            </a:r>
            <a:endParaRPr lang="en-GB" dirty="0"/>
          </a:p>
        </p:txBody>
      </p:sp>
    </p:spTree>
    <p:extLst>
      <p:ext uri="{BB962C8B-B14F-4D97-AF65-F5344CB8AC3E}">
        <p14:creationId xmlns:p14="http://schemas.microsoft.com/office/powerpoint/2010/main" xmlns="" val="317653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35467" t="24343" r="31585" b="40140"/>
          <a:stretch/>
        </p:blipFill>
        <p:spPr>
          <a:xfrm>
            <a:off x="0" y="-105434"/>
            <a:ext cx="6060254" cy="3672882"/>
          </a:xfrm>
          <a:prstGeom prst="rect">
            <a:avLst/>
          </a:prstGeom>
        </p:spPr>
      </p:pic>
      <p:pic>
        <p:nvPicPr>
          <p:cNvPr id="5" name="Picture 4"/>
          <p:cNvPicPr>
            <a:picLocks noChangeAspect="1"/>
          </p:cNvPicPr>
          <p:nvPr/>
        </p:nvPicPr>
        <p:blipFill rotWithShape="1">
          <a:blip r:embed="rId3"/>
          <a:srcRect l="28586" t="18618" r="26772" b="10783"/>
          <a:stretch/>
        </p:blipFill>
        <p:spPr>
          <a:xfrm>
            <a:off x="5782883" y="-105434"/>
            <a:ext cx="6409117" cy="5698573"/>
          </a:xfrm>
          <a:prstGeom prst="rect">
            <a:avLst/>
          </a:prstGeom>
        </p:spPr>
      </p:pic>
    </p:spTree>
    <p:extLst>
      <p:ext uri="{BB962C8B-B14F-4D97-AF65-F5344CB8AC3E}">
        <p14:creationId xmlns:p14="http://schemas.microsoft.com/office/powerpoint/2010/main" xmlns="" val="125195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dirty="0" smtClean="0"/>
              <a:t>While the </a:t>
            </a:r>
            <a:r>
              <a:rPr lang="en-GB" dirty="0" err="1" smtClean="0"/>
              <a:t>buccopharyngeal</a:t>
            </a:r>
            <a:r>
              <a:rPr lang="en-GB" dirty="0" smtClean="0"/>
              <a:t> membrane is forming in the cranial end of the embryo/gastrula, there is a similar structure at the caudal end formed also by tightly compacted ectoderm and endoderm without intervening mesoderm and it is called the </a:t>
            </a:r>
            <a:r>
              <a:rPr lang="en-GB" b="1" dirty="0" smtClean="0"/>
              <a:t>cloacal membrane</a:t>
            </a:r>
            <a:r>
              <a:rPr lang="en-GB" dirty="0" smtClean="0"/>
              <a:t>.</a:t>
            </a:r>
          </a:p>
          <a:p>
            <a:r>
              <a:rPr lang="en-GB" dirty="0" smtClean="0"/>
              <a:t>The cloacal membrane is the future site of the anus.</a:t>
            </a:r>
          </a:p>
          <a:p>
            <a:r>
              <a:rPr lang="en-GB" dirty="0" smtClean="0"/>
              <a:t>When the cloacal membrane appears, the yolk sac at this end forms a small projection/diverticulum into the connecting stalk called the </a:t>
            </a:r>
            <a:r>
              <a:rPr lang="en-GB" b="1" dirty="0" smtClean="0"/>
              <a:t>allantois</a:t>
            </a:r>
            <a:r>
              <a:rPr lang="en-GB" dirty="0" smtClean="0"/>
              <a:t>/</a:t>
            </a:r>
            <a:r>
              <a:rPr lang="en-GB" dirty="0" err="1" smtClean="0"/>
              <a:t>allantoenteric</a:t>
            </a:r>
            <a:r>
              <a:rPr lang="en-GB" dirty="0" smtClean="0"/>
              <a:t> diverticulum.</a:t>
            </a:r>
          </a:p>
          <a:p>
            <a:r>
              <a:rPr lang="en-GB" dirty="0" smtClean="0"/>
              <a:t>The allantois in humans is rudimentary and serves no function.</a:t>
            </a:r>
          </a:p>
          <a:p>
            <a:r>
              <a:rPr lang="en-GB" dirty="0" smtClean="0"/>
              <a:t>This is around day 16 of development.</a:t>
            </a:r>
          </a:p>
          <a:p>
            <a:endParaRPr lang="en-GB" dirty="0"/>
          </a:p>
        </p:txBody>
      </p:sp>
    </p:spTree>
    <p:extLst>
      <p:ext uri="{BB962C8B-B14F-4D97-AF65-F5344CB8AC3E}">
        <p14:creationId xmlns:p14="http://schemas.microsoft.com/office/powerpoint/2010/main" xmlns="" val="703441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1536</Words>
  <Application>Microsoft Office PowerPoint</Application>
  <PresentationFormat>Custom</PresentationFormat>
  <Paragraphs>76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WEEK 3- GASTRULATION</vt:lpstr>
      <vt:lpstr>Slide 2</vt:lpstr>
      <vt:lpstr>Slide 3</vt:lpstr>
      <vt:lpstr>Slide 4</vt:lpstr>
      <vt:lpstr>Slide 5</vt:lpstr>
      <vt:lpstr>Slide 6</vt:lpstr>
      <vt:lpstr>Slide 7</vt:lpstr>
      <vt:lpstr>Slide 8</vt:lpstr>
      <vt:lpstr>Slide 9</vt:lpstr>
      <vt:lpstr>Slide 10</vt:lpstr>
      <vt:lpstr>Slide 11</vt:lpstr>
      <vt:lpstr>Slide 12</vt:lpstr>
      <vt:lpstr>Neurulation</vt:lpstr>
      <vt:lpstr>Slide 14</vt:lpstr>
      <vt:lpstr>Somites</vt:lpstr>
      <vt:lpstr>Cardiovascular system</vt:lpstr>
      <vt:lpstr>Slide 17</vt:lpstr>
      <vt:lpstr>Trophoblast</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3- GASTRULATION</dc:title>
  <dc:creator>my lap</dc:creator>
  <cp:lastModifiedBy>Windows User</cp:lastModifiedBy>
  <cp:revision>28</cp:revision>
  <dcterms:created xsi:type="dcterms:W3CDTF">2018-10-22T07:57:09Z</dcterms:created>
  <dcterms:modified xsi:type="dcterms:W3CDTF">2019-11-28T18:18:29Z</dcterms:modified>
</cp:coreProperties>
</file>