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3434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450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827607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3529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9252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6829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7082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6685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4657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5249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93192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849D-DBCA-44DC-8A11-0E322B50434E}" type="datetimeFigureOut">
              <a:rPr lang="en-GB" smtClean="0"/>
              <a:pPr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8A64-7877-4C70-89EC-A3D4B36832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4100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Week 4-8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Mbira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4647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ectoderm generally gives rise to structures/organs which help the body interact with the external environment:</a:t>
            </a:r>
          </a:p>
          <a:p>
            <a:pPr lvl="1"/>
            <a:r>
              <a:rPr lang="en-GB" dirty="0" smtClean="0"/>
              <a:t>CNS</a:t>
            </a:r>
          </a:p>
          <a:p>
            <a:pPr lvl="1"/>
            <a:r>
              <a:rPr lang="en-GB" dirty="0" smtClean="0"/>
              <a:t>PNS</a:t>
            </a:r>
          </a:p>
          <a:p>
            <a:pPr lvl="1"/>
            <a:r>
              <a:rPr lang="en-GB" dirty="0" smtClean="0"/>
              <a:t>Sensory epithelium of ear, nose, eye</a:t>
            </a:r>
          </a:p>
          <a:p>
            <a:pPr lvl="1"/>
            <a:r>
              <a:rPr lang="en-GB" dirty="0" smtClean="0"/>
              <a:t>Epidermis and its appendages.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Also the subcutaneous glands, mammary glands, pituitary gland and enamel of teeth.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79451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Mesoderm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Towards the end of the 3</a:t>
            </a:r>
            <a:r>
              <a:rPr lang="en-GB" baseline="30000" dirty="0" smtClean="0"/>
              <a:t>rd</a:t>
            </a:r>
            <a:r>
              <a:rPr lang="en-GB" dirty="0" smtClean="0"/>
              <a:t> week it will have divided into the paraxial mesoderm, intermediate mesoderm and the lateral plate/lateral mesoderm.</a:t>
            </a:r>
          </a:p>
          <a:p>
            <a:r>
              <a:rPr lang="en-GB" dirty="0" smtClean="0"/>
              <a:t>The lateral mesoderm will divide into 2; parietal/somatic and splanchnic/visceral mesoderm.</a:t>
            </a:r>
          </a:p>
          <a:p>
            <a:r>
              <a:rPr lang="en-GB" dirty="0" smtClean="0"/>
              <a:t>Through lateral folding of the embryo, the 2 layers of the lateral mesoderm will come to line the newly formed intraembryonic coelom together with endoderm.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36611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10" t="45061" r="20602" b="18238"/>
          <a:stretch/>
        </p:blipFill>
        <p:spPr>
          <a:xfrm>
            <a:off x="0" y="3206840"/>
            <a:ext cx="8774564" cy="3651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9280" t="41680" r="27860" b="24693"/>
          <a:stretch/>
        </p:blipFill>
        <p:spPr>
          <a:xfrm>
            <a:off x="167425" y="0"/>
            <a:ext cx="7547020" cy="3329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0268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The paraxial mesoderm starting from the 3</a:t>
            </a:r>
            <a:r>
              <a:rPr lang="en-GB" baseline="30000" dirty="0" smtClean="0"/>
              <a:t>rd</a:t>
            </a:r>
            <a:r>
              <a:rPr lang="en-GB" dirty="0" smtClean="0"/>
              <a:t> week forms </a:t>
            </a:r>
            <a:r>
              <a:rPr lang="en-GB" dirty="0" err="1" smtClean="0"/>
              <a:t>somites</a:t>
            </a:r>
            <a:r>
              <a:rPr lang="en-GB" dirty="0" smtClean="0"/>
              <a:t> which will eventually reach about 44 pairs by week 5.</a:t>
            </a:r>
          </a:p>
          <a:p>
            <a:pPr lvl="1"/>
            <a:r>
              <a:rPr lang="en-GB" dirty="0" smtClean="0"/>
              <a:t>4 occipital</a:t>
            </a:r>
          </a:p>
          <a:p>
            <a:pPr lvl="1"/>
            <a:r>
              <a:rPr lang="en-GB" dirty="0" smtClean="0"/>
              <a:t>8 cervical</a:t>
            </a:r>
          </a:p>
          <a:p>
            <a:pPr lvl="1"/>
            <a:r>
              <a:rPr lang="en-GB" dirty="0" smtClean="0"/>
              <a:t>12 thoracic</a:t>
            </a:r>
          </a:p>
          <a:p>
            <a:pPr lvl="1"/>
            <a:r>
              <a:rPr lang="en-GB" dirty="0" smtClean="0"/>
              <a:t>5 lumbar</a:t>
            </a:r>
          </a:p>
          <a:p>
            <a:pPr lvl="1"/>
            <a:r>
              <a:rPr lang="en-GB" dirty="0" smtClean="0"/>
              <a:t>5 sacral</a:t>
            </a:r>
          </a:p>
          <a:p>
            <a:pPr lvl="1"/>
            <a:r>
              <a:rPr lang="en-GB" dirty="0" smtClean="0"/>
              <a:t>8-10 coccygeal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The 1</a:t>
            </a:r>
            <a:r>
              <a:rPr lang="en-GB" baseline="30000" dirty="0" smtClean="0"/>
              <a:t>st</a:t>
            </a:r>
            <a:r>
              <a:rPr lang="en-GB" dirty="0" smtClean="0"/>
              <a:t> occipital and the last 5-7 coccygeal will disappear and the remaining </a:t>
            </a:r>
            <a:r>
              <a:rPr lang="en-GB" dirty="0" err="1" smtClean="0"/>
              <a:t>somites</a:t>
            </a:r>
            <a:r>
              <a:rPr lang="en-GB" dirty="0" smtClean="0"/>
              <a:t> will form the musculoskeletal structures of the axial skeleton.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5584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From beginning of the 4</a:t>
            </a:r>
            <a:r>
              <a:rPr lang="en-GB" baseline="30000" dirty="0" smtClean="0"/>
              <a:t>th</a:t>
            </a:r>
            <a:r>
              <a:rPr lang="en-GB" dirty="0" smtClean="0"/>
              <a:t> week, the cells in the </a:t>
            </a:r>
            <a:r>
              <a:rPr lang="en-GB" dirty="0" err="1" smtClean="0"/>
              <a:t>somites</a:t>
            </a:r>
            <a:r>
              <a:rPr lang="en-GB" dirty="0" smtClean="0"/>
              <a:t> rearrange themselves to form:</a:t>
            </a:r>
          </a:p>
          <a:p>
            <a:pPr lvl="1"/>
            <a:r>
              <a:rPr lang="en-GB" dirty="0" smtClean="0"/>
              <a:t>Sclerotome</a:t>
            </a:r>
          </a:p>
          <a:p>
            <a:pPr lvl="1"/>
            <a:r>
              <a:rPr lang="en-GB" dirty="0" smtClean="0"/>
              <a:t>Myotome</a:t>
            </a:r>
          </a:p>
          <a:p>
            <a:pPr lvl="1"/>
            <a:r>
              <a:rPr lang="en-GB" dirty="0" smtClean="0"/>
              <a:t>Dermatome</a:t>
            </a:r>
          </a:p>
          <a:p>
            <a:r>
              <a:rPr lang="en-GB" dirty="0" smtClean="0"/>
              <a:t>Some of the cells of the dorsolateral portion of the somite also migrate to become the precursors of the limbs as well as body wall musculature.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332929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sclerotome from each somite will form the bones and tendons of the axial skeleton.</a:t>
            </a:r>
          </a:p>
          <a:p>
            <a:r>
              <a:rPr lang="en-GB" dirty="0" smtClean="0"/>
              <a:t>The myotome will form axial musculature.</a:t>
            </a:r>
          </a:p>
          <a:p>
            <a:r>
              <a:rPr lang="en-GB" dirty="0" smtClean="0"/>
              <a:t>The dermatome will form the dermis and subcutaneous tissues.</a:t>
            </a:r>
          </a:p>
          <a:p>
            <a:r>
              <a:rPr lang="en-GB" dirty="0" smtClean="0"/>
              <a:t>Also, each myotome and dermatome will migrate with its own nerve supply from the developing spinal cord which it will retain no matter where it migrates to.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03295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76" t="11321" r="23763" b="5214"/>
          <a:stretch/>
        </p:blipFill>
        <p:spPr>
          <a:xfrm>
            <a:off x="2459865" y="201801"/>
            <a:ext cx="6336405" cy="6427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849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Intermediate mesoderm will form the future urogenital structures.</a:t>
            </a:r>
          </a:p>
          <a:p>
            <a:r>
              <a:rPr lang="en-GB" dirty="0" smtClean="0"/>
              <a:t>The lateral mesoderm will form the parietal and visceral layers that will eventually cover the intraembryonic coelom/cavity.</a:t>
            </a:r>
          </a:p>
          <a:p>
            <a:r>
              <a:rPr lang="en-GB" dirty="0" smtClean="0"/>
              <a:t>The parietal layer will line the inside of body cavities and form a mesothelial lining that is capable of producing serous fluid.</a:t>
            </a:r>
          </a:p>
          <a:p>
            <a:r>
              <a:rPr lang="en-GB" dirty="0" smtClean="0"/>
              <a:t>The visceral layer will line organs.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91096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10" t="45061" r="20602" b="18238"/>
          <a:stretch/>
        </p:blipFill>
        <p:spPr>
          <a:xfrm>
            <a:off x="1096966" y="1694244"/>
            <a:ext cx="10320336" cy="42944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548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Endoderm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GIT and its appendages is the main organ system that is derived from endoderm.</a:t>
            </a:r>
          </a:p>
          <a:p>
            <a:r>
              <a:rPr lang="en-GB" dirty="0" smtClean="0"/>
              <a:t>As the embryo grows, its folds </a:t>
            </a:r>
            <a:r>
              <a:rPr lang="en-GB" dirty="0" err="1" smtClean="0"/>
              <a:t>cephalocaudally</a:t>
            </a:r>
            <a:r>
              <a:rPr lang="en-GB" dirty="0" smtClean="0"/>
              <a:t> as well as laterally.</a:t>
            </a:r>
          </a:p>
          <a:p>
            <a:r>
              <a:rPr lang="en-GB" dirty="0" smtClean="0"/>
              <a:t>The cephalocaudal folding leads to incorporation of the endoderm into the body of the embryo to form a tube that communicates with the yolk sac which by this time is continually decreasing in size relative to the increasing amniotic cavity.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245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Also known as the embryonic period.</a:t>
            </a:r>
          </a:p>
          <a:p>
            <a:r>
              <a:rPr lang="en-GB" dirty="0" smtClean="0"/>
              <a:t>During this period, the embryo goes from a disc into the form that resembles the fully matured </a:t>
            </a:r>
            <a:r>
              <a:rPr lang="en-GB" dirty="0" err="1" smtClean="0"/>
              <a:t>fetus</a:t>
            </a:r>
            <a:r>
              <a:rPr lang="en-GB" dirty="0" smtClean="0"/>
              <a:t> at 9 months, </a:t>
            </a:r>
            <a:r>
              <a:rPr lang="en-GB" dirty="0" err="1" smtClean="0"/>
              <a:t>i.e</a:t>
            </a:r>
            <a:r>
              <a:rPr lang="en-GB" dirty="0" smtClean="0"/>
              <a:t> it develops the precursors of all the organs and organ systems which then further mature during the </a:t>
            </a:r>
            <a:r>
              <a:rPr lang="en-GB" dirty="0" err="1" smtClean="0"/>
              <a:t>fetal</a:t>
            </a:r>
            <a:r>
              <a:rPr lang="en-GB" dirty="0" smtClean="0"/>
              <a:t> period from 2 months to 9 months.</a:t>
            </a:r>
          </a:p>
          <a:p>
            <a:r>
              <a:rPr lang="en-GB" dirty="0" smtClean="0"/>
              <a:t>There is also the process of folding of the embryo and formation of a knew space/cavity, the intraembryonic cavity/coelom.</a:t>
            </a:r>
          </a:p>
          <a:p>
            <a:r>
              <a:rPr lang="en-GB" dirty="0" smtClean="0"/>
              <a:t>The formation of the organs(organogenesis) is derived from the 3 germ layers of the </a:t>
            </a:r>
            <a:r>
              <a:rPr lang="en-GB" dirty="0" err="1" smtClean="0"/>
              <a:t>trilaminar</a:t>
            </a:r>
            <a:r>
              <a:rPr lang="en-GB" dirty="0" smtClean="0"/>
              <a:t> germ disc.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0303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3" t="18128" r="15609" b="5807"/>
          <a:stretch/>
        </p:blipFill>
        <p:spPr>
          <a:xfrm>
            <a:off x="1371475" y="154546"/>
            <a:ext cx="8326317" cy="65041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99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This endoderm lined tube is divided into 3 craniocaudally; foregut, midgut and hindgut.</a:t>
            </a:r>
          </a:p>
          <a:p>
            <a:r>
              <a:rPr lang="en-GB" dirty="0" smtClean="0"/>
              <a:t>The midgut communicates with the yolk sac via the vitelline duct which is initially broad but narrows as the embryo grows.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buccopharyngeal</a:t>
            </a:r>
            <a:r>
              <a:rPr lang="en-GB" dirty="0" smtClean="0"/>
              <a:t> membrane breaks down in the 4</a:t>
            </a:r>
            <a:r>
              <a:rPr lang="en-GB" baseline="30000" dirty="0" smtClean="0"/>
              <a:t>th</a:t>
            </a:r>
            <a:r>
              <a:rPr lang="en-GB" dirty="0" smtClean="0"/>
              <a:t> week to establish a connection between the GIT and the amniotic cavity while the cloacal membrane breaks down in the 7</a:t>
            </a:r>
            <a:r>
              <a:rPr lang="en-GB" baseline="30000" dirty="0" smtClean="0"/>
              <a:t>th</a:t>
            </a:r>
            <a:r>
              <a:rPr lang="en-GB" dirty="0" smtClean="0"/>
              <a:t> week to establish an anus.</a:t>
            </a:r>
          </a:p>
          <a:p>
            <a:r>
              <a:rPr lang="en-GB" dirty="0" smtClean="0"/>
              <a:t>By the end of the 5</a:t>
            </a:r>
            <a:r>
              <a:rPr lang="en-GB" baseline="30000" dirty="0" smtClean="0"/>
              <a:t>th</a:t>
            </a:r>
            <a:r>
              <a:rPr lang="en-GB" dirty="0" smtClean="0"/>
              <a:t> week, the vitelline duct, allantois and cloaca are held together in the region of the umbilical ring.</a:t>
            </a:r>
          </a:p>
          <a:p>
            <a:r>
              <a:rPr lang="en-GB" dirty="0" smtClean="0"/>
              <a:t>With time, the yolk sac becomes a vestigial structure and its connection with the midgut is obliterated.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427577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3" t="35886" r="24595" b="16758"/>
          <a:stretch/>
        </p:blipFill>
        <p:spPr>
          <a:xfrm>
            <a:off x="1291508" y="365125"/>
            <a:ext cx="8898497" cy="51773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00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derivatives of the endoderm:</a:t>
            </a:r>
          </a:p>
          <a:p>
            <a:pPr lvl="1"/>
            <a:r>
              <a:rPr lang="en-GB" dirty="0" smtClean="0"/>
              <a:t>GIT</a:t>
            </a:r>
          </a:p>
          <a:p>
            <a:pPr lvl="1"/>
            <a:r>
              <a:rPr lang="en-GB" dirty="0" smtClean="0"/>
              <a:t>Epithelial lining of the respiratory tract.</a:t>
            </a:r>
          </a:p>
          <a:p>
            <a:pPr lvl="1"/>
            <a:r>
              <a:rPr lang="en-GB" dirty="0" smtClean="0"/>
              <a:t>Epithelial lining of the bladder and urethra.</a:t>
            </a:r>
          </a:p>
          <a:p>
            <a:pPr lvl="1"/>
            <a:r>
              <a:rPr lang="en-GB" dirty="0" smtClean="0"/>
              <a:t>Epithelial lining of the tympanic and auditory tubes.</a:t>
            </a:r>
          </a:p>
          <a:p>
            <a:pPr lvl="1"/>
            <a:r>
              <a:rPr lang="en-GB" dirty="0" smtClean="0"/>
              <a:t>Parenchyma of the thyroid and </a:t>
            </a:r>
            <a:r>
              <a:rPr lang="en-GB" dirty="0" err="1" smtClean="0"/>
              <a:t>parathyroids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Stroma of the tonsils and thymus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99659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Externally, from the 5</a:t>
            </a:r>
            <a:r>
              <a:rPr lang="en-GB" baseline="30000" dirty="0" smtClean="0"/>
              <a:t>th</a:t>
            </a:r>
            <a:r>
              <a:rPr lang="en-GB" dirty="0" smtClean="0"/>
              <a:t> week will be seen limb buds forming, as well as eyes, ears and nose.</a:t>
            </a:r>
          </a:p>
          <a:p>
            <a:r>
              <a:rPr lang="en-GB" dirty="0" smtClean="0"/>
              <a:t>Also the head increases significantly in size due to underlying brain development.</a:t>
            </a:r>
          </a:p>
          <a:p>
            <a:r>
              <a:rPr lang="en-GB" dirty="0" smtClean="0"/>
              <a:t>The limb buds will further differentiate to form limbs.</a:t>
            </a:r>
          </a:p>
          <a:p>
            <a:r>
              <a:rPr lang="en-GB" dirty="0" smtClean="0"/>
              <a:t>At the end of 8 weeks, the embryo will have an obviously recognizable human form.</a:t>
            </a:r>
          </a:p>
          <a:p>
            <a:r>
              <a:rPr lang="en-GB" dirty="0" smtClean="0"/>
              <a:t>This period of organogenesis is very delicate and any disturbance can lead to congenital defects.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651928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472" t="8656" r="6790" b="12318"/>
          <a:stretch/>
        </p:blipFill>
        <p:spPr>
          <a:xfrm>
            <a:off x="2382592" y="391963"/>
            <a:ext cx="8100811" cy="60248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8884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Neurulation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cells above the notochord become induced form a thickened plate called the neural plate whose edges become elevated to form neural folds with a depressed region centrally called the neural groove.</a:t>
            </a:r>
          </a:p>
          <a:p>
            <a:r>
              <a:rPr lang="en-GB" dirty="0" smtClean="0"/>
              <a:t>As the 3</a:t>
            </a:r>
            <a:r>
              <a:rPr lang="en-GB" baseline="30000" dirty="0" smtClean="0"/>
              <a:t>rd</a:t>
            </a:r>
            <a:r>
              <a:rPr lang="en-GB" dirty="0" smtClean="0"/>
              <a:t> week transitions to the 4</a:t>
            </a:r>
            <a:r>
              <a:rPr lang="en-GB" baseline="30000" dirty="0" smtClean="0"/>
              <a:t>th</a:t>
            </a:r>
            <a:r>
              <a:rPr lang="en-GB" dirty="0" smtClean="0"/>
              <a:t> week the neural folds start fusing in the midline at the region of the 5</a:t>
            </a:r>
            <a:r>
              <a:rPr lang="en-GB" baseline="30000" dirty="0" smtClean="0"/>
              <a:t>th</a:t>
            </a:r>
            <a:r>
              <a:rPr lang="en-GB" dirty="0" smtClean="0"/>
              <a:t> somite then proceeds cranially and caudally converting the neural folds and groove into a neural tube.</a:t>
            </a:r>
          </a:p>
          <a:p>
            <a:r>
              <a:rPr lang="en-GB" dirty="0" smtClean="0"/>
              <a:t>The cephalic and caudal ends of the neural tube are not fused and remain open-ended communicating with the amniotic cavity. These open ends are called </a:t>
            </a:r>
            <a:r>
              <a:rPr lang="en-GB" dirty="0" err="1" smtClean="0"/>
              <a:t>neuropores</a:t>
            </a:r>
            <a:r>
              <a:rPr lang="en-GB" dirty="0" smtClean="0"/>
              <a:t> ; cranial and caudal </a:t>
            </a:r>
            <a:r>
              <a:rPr lang="en-GB" dirty="0" err="1" smtClean="0"/>
              <a:t>neuropores</a:t>
            </a:r>
            <a:r>
              <a:rPr lang="en-GB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9864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43" t="38254" r="45063" b="6695"/>
          <a:stretch/>
        </p:blipFill>
        <p:spPr>
          <a:xfrm>
            <a:off x="3291318" y="-158371"/>
            <a:ext cx="4100349" cy="50175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0962" t="21825" r="46272" b="18881"/>
          <a:stretch/>
        </p:blipFill>
        <p:spPr>
          <a:xfrm>
            <a:off x="7551888" y="102932"/>
            <a:ext cx="3248160" cy="47562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8586" t="28653" r="46569" b="7086"/>
          <a:stretch/>
        </p:blipFill>
        <p:spPr>
          <a:xfrm>
            <a:off x="196938" y="0"/>
            <a:ext cx="3232598" cy="47007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920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cranial </a:t>
            </a:r>
            <a:r>
              <a:rPr lang="en-GB" dirty="0" err="1" smtClean="0"/>
              <a:t>neuropore</a:t>
            </a:r>
            <a:r>
              <a:rPr lang="en-GB" dirty="0" smtClean="0"/>
              <a:t> closes at day 25 while the caudal </a:t>
            </a:r>
            <a:r>
              <a:rPr lang="en-GB" dirty="0" err="1" smtClean="0"/>
              <a:t>neuropore</a:t>
            </a:r>
            <a:r>
              <a:rPr lang="en-GB" dirty="0" smtClean="0"/>
              <a:t> closes at day 27. This marks the end of neurulation.</a:t>
            </a:r>
          </a:p>
          <a:p>
            <a:r>
              <a:rPr lang="en-GB" dirty="0" smtClean="0"/>
              <a:t>At this time the CNS is represented by the neural tube whose cranial end are the brain vesicles and the narrow caudal end the spinal cord.</a:t>
            </a:r>
          </a:p>
          <a:p>
            <a:r>
              <a:rPr lang="en-GB" dirty="0" smtClean="0"/>
              <a:t>As the neural folds are fusing, the cells at the crest of the folds break off as neural crest cells and migrate into underlying mesoderm.</a:t>
            </a:r>
          </a:p>
          <a:p>
            <a:r>
              <a:rPr lang="en-GB" dirty="0" smtClean="0"/>
              <a:t>These cells will migrate both dorsally through the ectoderm again and ventrally through each somite.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681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Neural crest cells which migrate dorsally through the ectoderm will enter it and become melanocytes.</a:t>
            </a:r>
          </a:p>
          <a:p>
            <a:r>
              <a:rPr lang="en-GB" dirty="0" smtClean="0"/>
              <a:t>Neural crest cells which migrate ventrally through each somite will become:</a:t>
            </a:r>
          </a:p>
          <a:p>
            <a:pPr lvl="1"/>
            <a:r>
              <a:rPr lang="en-GB" dirty="0" smtClean="0"/>
              <a:t>Sensory ganglia</a:t>
            </a:r>
          </a:p>
          <a:p>
            <a:pPr lvl="1"/>
            <a:r>
              <a:rPr lang="en-GB" dirty="0" smtClean="0"/>
              <a:t>Sympathetic neurons</a:t>
            </a:r>
          </a:p>
          <a:p>
            <a:pPr lvl="1"/>
            <a:r>
              <a:rPr lang="en-GB" dirty="0" smtClean="0"/>
              <a:t>Enteric neurons</a:t>
            </a:r>
          </a:p>
          <a:p>
            <a:pPr lvl="1"/>
            <a:r>
              <a:rPr lang="en-GB" dirty="0" smtClean="0"/>
              <a:t>Cells of the adrenal medulla</a:t>
            </a:r>
          </a:p>
          <a:p>
            <a:endParaRPr lang="en-GB" dirty="0" smtClean="0"/>
          </a:p>
          <a:p>
            <a:r>
              <a:rPr lang="en-GB" dirty="0" smtClean="0"/>
              <a:t>Neural crest cells which migrate from the cranial region of the neural folds will become:</a:t>
            </a:r>
          </a:p>
          <a:p>
            <a:pPr lvl="1"/>
            <a:r>
              <a:rPr lang="en-GB" dirty="0" smtClean="0"/>
              <a:t>Ganglia for cranial neurons</a:t>
            </a:r>
          </a:p>
          <a:p>
            <a:pPr lvl="1"/>
            <a:r>
              <a:rPr lang="en-GB" dirty="0" smtClean="0"/>
              <a:t>Glial cells</a:t>
            </a:r>
          </a:p>
          <a:p>
            <a:pPr lvl="1"/>
            <a:r>
              <a:rPr lang="en-GB" dirty="0" smtClean="0"/>
              <a:t>Part of craniofacial skeleton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2060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11" t="26414" r="20768" b="27413"/>
          <a:stretch/>
        </p:blipFill>
        <p:spPr>
          <a:xfrm>
            <a:off x="1079103" y="1236372"/>
            <a:ext cx="8129787" cy="41856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4764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At the same time as the neural tube is fusing and closing the </a:t>
            </a:r>
            <a:r>
              <a:rPr lang="en-GB" dirty="0" err="1" smtClean="0"/>
              <a:t>neuropores</a:t>
            </a:r>
            <a:r>
              <a:rPr lang="en-GB" dirty="0" smtClean="0"/>
              <a:t>, there appears 2 bilateral bulges in the ectoderm cranial region of the embryo.</a:t>
            </a:r>
          </a:p>
          <a:p>
            <a:r>
              <a:rPr lang="en-GB" dirty="0" smtClean="0"/>
              <a:t>One of these swellings is the </a:t>
            </a:r>
            <a:r>
              <a:rPr lang="en-GB" dirty="0" err="1" smtClean="0"/>
              <a:t>otic</a:t>
            </a:r>
            <a:r>
              <a:rPr lang="en-GB" dirty="0" smtClean="0"/>
              <a:t> placode which will form the ear and the other is the lens placode which will form the eye (specifically the lens of the eye).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89349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612" t="30262" r="25094" b="17646"/>
          <a:stretch/>
        </p:blipFill>
        <p:spPr>
          <a:xfrm>
            <a:off x="2601531" y="-215387"/>
            <a:ext cx="5203066" cy="60246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886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1075</Words>
  <Application>Microsoft Office PowerPoint</Application>
  <PresentationFormat>Custom</PresentationFormat>
  <Paragraphs>81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Week 4-8</vt:lpstr>
      <vt:lpstr>Slide 2</vt:lpstr>
      <vt:lpstr>Neurulation</vt:lpstr>
      <vt:lpstr>Slide 4</vt:lpstr>
      <vt:lpstr>Slide 5</vt:lpstr>
      <vt:lpstr>Slide 6</vt:lpstr>
      <vt:lpstr>Slide 7</vt:lpstr>
      <vt:lpstr>Slide 8</vt:lpstr>
      <vt:lpstr>Slide 9</vt:lpstr>
      <vt:lpstr>Slide 10</vt:lpstr>
      <vt:lpstr>Mesoderm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Endoderm</vt:lpstr>
      <vt:lpstr>Slide 20</vt:lpstr>
      <vt:lpstr>Slide 21</vt:lpstr>
      <vt:lpstr>Slide 22</vt:lpstr>
      <vt:lpstr>Slide 23</vt:lpstr>
      <vt:lpstr>Slide 24</vt:lpstr>
      <vt:lpstr>Slide 25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my lap</dc:creator>
  <cp:lastModifiedBy>Windows User</cp:lastModifiedBy>
  <cp:revision>18</cp:revision>
  <dcterms:created xsi:type="dcterms:W3CDTF">2018-11-05T14:34:56Z</dcterms:created>
  <dcterms:modified xsi:type="dcterms:W3CDTF">2019-11-29T02:36:25Z</dcterms:modified>
</cp:coreProperties>
</file>