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58" r:id="rId8"/>
    <p:sldId id="259"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8C2D1AC-AA8B-4E8D-91BD-0E8AED85CCAB}" type="datetimeFigureOut">
              <a:rPr lang="en-GB" smtClean="0"/>
              <a:pPr/>
              <a:t>28/11/2019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1895F9-8C25-44B7-9C3A-621B7B9EAC2B}" type="slidenum">
              <a:rPr lang="en-GB" smtClean="0"/>
              <a:pPr/>
              <a:t>‹#›</a:t>
            </a:fld>
            <a:endParaRPr lang="en-GB"/>
          </a:p>
        </p:txBody>
      </p:sp>
    </p:spTree>
    <p:extLst>
      <p:ext uri="{BB962C8B-B14F-4D97-AF65-F5344CB8AC3E}">
        <p14:creationId xmlns:p14="http://schemas.microsoft.com/office/powerpoint/2010/main" xmlns="" val="1182287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8C2D1AC-AA8B-4E8D-91BD-0E8AED85CCAB}" type="datetimeFigureOut">
              <a:rPr lang="en-GB" smtClean="0"/>
              <a:pPr/>
              <a:t>28/11/2019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1895F9-8C25-44B7-9C3A-621B7B9EAC2B}" type="slidenum">
              <a:rPr lang="en-GB" smtClean="0"/>
              <a:pPr/>
              <a:t>‹#›</a:t>
            </a:fld>
            <a:endParaRPr lang="en-GB"/>
          </a:p>
        </p:txBody>
      </p:sp>
    </p:spTree>
    <p:extLst>
      <p:ext uri="{BB962C8B-B14F-4D97-AF65-F5344CB8AC3E}">
        <p14:creationId xmlns:p14="http://schemas.microsoft.com/office/powerpoint/2010/main" xmlns="" val="378658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8C2D1AC-AA8B-4E8D-91BD-0E8AED85CCAB}" type="datetimeFigureOut">
              <a:rPr lang="en-GB" smtClean="0"/>
              <a:pPr/>
              <a:t>28/11/2019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1895F9-8C25-44B7-9C3A-621B7B9EAC2B}" type="slidenum">
              <a:rPr lang="en-GB" smtClean="0"/>
              <a:pPr/>
              <a:t>‹#›</a:t>
            </a:fld>
            <a:endParaRPr lang="en-GB"/>
          </a:p>
        </p:txBody>
      </p:sp>
    </p:spTree>
    <p:extLst>
      <p:ext uri="{BB962C8B-B14F-4D97-AF65-F5344CB8AC3E}">
        <p14:creationId xmlns:p14="http://schemas.microsoft.com/office/powerpoint/2010/main" xmlns="" val="111206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8C2D1AC-AA8B-4E8D-91BD-0E8AED85CCAB}" type="datetimeFigureOut">
              <a:rPr lang="en-GB" smtClean="0"/>
              <a:pPr/>
              <a:t>28/11/2019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1895F9-8C25-44B7-9C3A-621B7B9EAC2B}" type="slidenum">
              <a:rPr lang="en-GB" smtClean="0"/>
              <a:pPr/>
              <a:t>‹#›</a:t>
            </a:fld>
            <a:endParaRPr lang="en-GB"/>
          </a:p>
        </p:txBody>
      </p:sp>
    </p:spTree>
    <p:extLst>
      <p:ext uri="{BB962C8B-B14F-4D97-AF65-F5344CB8AC3E}">
        <p14:creationId xmlns:p14="http://schemas.microsoft.com/office/powerpoint/2010/main" xmlns="" val="582001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C2D1AC-AA8B-4E8D-91BD-0E8AED85CCAB}" type="datetimeFigureOut">
              <a:rPr lang="en-GB" smtClean="0"/>
              <a:pPr/>
              <a:t>28/11/2019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1895F9-8C25-44B7-9C3A-621B7B9EAC2B}" type="slidenum">
              <a:rPr lang="en-GB" smtClean="0"/>
              <a:pPr/>
              <a:t>‹#›</a:t>
            </a:fld>
            <a:endParaRPr lang="en-GB"/>
          </a:p>
        </p:txBody>
      </p:sp>
    </p:spTree>
    <p:extLst>
      <p:ext uri="{BB962C8B-B14F-4D97-AF65-F5344CB8AC3E}">
        <p14:creationId xmlns:p14="http://schemas.microsoft.com/office/powerpoint/2010/main" xmlns="" val="3579961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8C2D1AC-AA8B-4E8D-91BD-0E8AED85CCAB}" type="datetimeFigureOut">
              <a:rPr lang="en-GB" smtClean="0"/>
              <a:pPr/>
              <a:t>28/11/2019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1895F9-8C25-44B7-9C3A-621B7B9EAC2B}" type="slidenum">
              <a:rPr lang="en-GB" smtClean="0"/>
              <a:pPr/>
              <a:t>‹#›</a:t>
            </a:fld>
            <a:endParaRPr lang="en-GB"/>
          </a:p>
        </p:txBody>
      </p:sp>
    </p:spTree>
    <p:extLst>
      <p:ext uri="{BB962C8B-B14F-4D97-AF65-F5344CB8AC3E}">
        <p14:creationId xmlns:p14="http://schemas.microsoft.com/office/powerpoint/2010/main" xmlns="" val="4260257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8C2D1AC-AA8B-4E8D-91BD-0E8AED85CCAB}" type="datetimeFigureOut">
              <a:rPr lang="en-GB" smtClean="0"/>
              <a:pPr/>
              <a:t>28/11/2019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B1895F9-8C25-44B7-9C3A-621B7B9EAC2B}" type="slidenum">
              <a:rPr lang="en-GB" smtClean="0"/>
              <a:pPr/>
              <a:t>‹#›</a:t>
            </a:fld>
            <a:endParaRPr lang="en-GB"/>
          </a:p>
        </p:txBody>
      </p:sp>
    </p:spTree>
    <p:extLst>
      <p:ext uri="{BB962C8B-B14F-4D97-AF65-F5344CB8AC3E}">
        <p14:creationId xmlns:p14="http://schemas.microsoft.com/office/powerpoint/2010/main" xmlns="" val="839408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8C2D1AC-AA8B-4E8D-91BD-0E8AED85CCAB}" type="datetimeFigureOut">
              <a:rPr lang="en-GB" smtClean="0"/>
              <a:pPr/>
              <a:t>28/11/2019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B1895F9-8C25-44B7-9C3A-621B7B9EAC2B}" type="slidenum">
              <a:rPr lang="en-GB" smtClean="0"/>
              <a:pPr/>
              <a:t>‹#›</a:t>
            </a:fld>
            <a:endParaRPr lang="en-GB"/>
          </a:p>
        </p:txBody>
      </p:sp>
    </p:spTree>
    <p:extLst>
      <p:ext uri="{BB962C8B-B14F-4D97-AF65-F5344CB8AC3E}">
        <p14:creationId xmlns:p14="http://schemas.microsoft.com/office/powerpoint/2010/main" xmlns="" val="3824024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C2D1AC-AA8B-4E8D-91BD-0E8AED85CCAB}" type="datetimeFigureOut">
              <a:rPr lang="en-GB" smtClean="0"/>
              <a:pPr/>
              <a:t>28/11/2019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B1895F9-8C25-44B7-9C3A-621B7B9EAC2B}" type="slidenum">
              <a:rPr lang="en-GB" smtClean="0"/>
              <a:pPr/>
              <a:t>‹#›</a:t>
            </a:fld>
            <a:endParaRPr lang="en-GB"/>
          </a:p>
        </p:txBody>
      </p:sp>
    </p:spTree>
    <p:extLst>
      <p:ext uri="{BB962C8B-B14F-4D97-AF65-F5344CB8AC3E}">
        <p14:creationId xmlns:p14="http://schemas.microsoft.com/office/powerpoint/2010/main" xmlns="" val="1470265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C2D1AC-AA8B-4E8D-91BD-0E8AED85CCAB}" type="datetimeFigureOut">
              <a:rPr lang="en-GB" smtClean="0"/>
              <a:pPr/>
              <a:t>28/11/2019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1895F9-8C25-44B7-9C3A-621B7B9EAC2B}" type="slidenum">
              <a:rPr lang="en-GB" smtClean="0"/>
              <a:pPr/>
              <a:t>‹#›</a:t>
            </a:fld>
            <a:endParaRPr lang="en-GB"/>
          </a:p>
        </p:txBody>
      </p:sp>
    </p:spTree>
    <p:extLst>
      <p:ext uri="{BB962C8B-B14F-4D97-AF65-F5344CB8AC3E}">
        <p14:creationId xmlns:p14="http://schemas.microsoft.com/office/powerpoint/2010/main" xmlns="" val="1840441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C2D1AC-AA8B-4E8D-91BD-0E8AED85CCAB}" type="datetimeFigureOut">
              <a:rPr lang="en-GB" smtClean="0"/>
              <a:pPr/>
              <a:t>28/11/2019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1895F9-8C25-44B7-9C3A-621B7B9EAC2B}" type="slidenum">
              <a:rPr lang="en-GB" smtClean="0"/>
              <a:pPr/>
              <a:t>‹#›</a:t>
            </a:fld>
            <a:endParaRPr lang="en-GB"/>
          </a:p>
        </p:txBody>
      </p:sp>
    </p:spTree>
    <p:extLst>
      <p:ext uri="{BB962C8B-B14F-4D97-AF65-F5344CB8AC3E}">
        <p14:creationId xmlns:p14="http://schemas.microsoft.com/office/powerpoint/2010/main" xmlns="" val="3148488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C2D1AC-AA8B-4E8D-91BD-0E8AED85CCAB}" type="datetimeFigureOut">
              <a:rPr lang="en-GB" smtClean="0"/>
              <a:pPr/>
              <a:t>28/11/2019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1895F9-8C25-44B7-9C3A-621B7B9EAC2B}" type="slidenum">
              <a:rPr lang="en-GB" smtClean="0"/>
              <a:pPr/>
              <a:t>‹#›</a:t>
            </a:fld>
            <a:endParaRPr lang="en-GB"/>
          </a:p>
        </p:txBody>
      </p:sp>
    </p:spTree>
    <p:extLst>
      <p:ext uri="{BB962C8B-B14F-4D97-AF65-F5344CB8AC3E}">
        <p14:creationId xmlns:p14="http://schemas.microsoft.com/office/powerpoint/2010/main" xmlns="" val="3702553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FETAL PERIOD</a:t>
            </a:r>
            <a:endParaRPr lang="en-GB" dirty="0"/>
          </a:p>
        </p:txBody>
      </p:sp>
      <p:sp>
        <p:nvSpPr>
          <p:cNvPr id="3" name="Subtitle 2"/>
          <p:cNvSpPr>
            <a:spLocks noGrp="1"/>
          </p:cNvSpPr>
          <p:nvPr>
            <p:ph type="subTitle" idx="1"/>
          </p:nvPr>
        </p:nvSpPr>
        <p:spPr/>
        <p:txBody>
          <a:bodyPr/>
          <a:lstStyle/>
          <a:p>
            <a:r>
              <a:rPr lang="en-GB" dirty="0" err="1" smtClean="0"/>
              <a:t>Dr.</a:t>
            </a:r>
            <a:r>
              <a:rPr lang="en-GB" dirty="0" smtClean="0"/>
              <a:t> Mbira</a:t>
            </a:r>
            <a:endParaRPr lang="en-GB" dirty="0"/>
          </a:p>
        </p:txBody>
      </p:sp>
    </p:spTree>
    <p:extLst>
      <p:ext uri="{BB962C8B-B14F-4D97-AF65-F5344CB8AC3E}">
        <p14:creationId xmlns:p14="http://schemas.microsoft.com/office/powerpoint/2010/main" xmlns="" val="3677746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33637" t="24935" r="6458" b="12910"/>
          <a:stretch/>
        </p:blipFill>
        <p:spPr>
          <a:xfrm>
            <a:off x="656823" y="476518"/>
            <a:ext cx="9981126" cy="5822324"/>
          </a:xfrm>
          <a:prstGeom prst="rect">
            <a:avLst/>
          </a:prstGeom>
        </p:spPr>
      </p:pic>
    </p:spTree>
    <p:extLst>
      <p:ext uri="{BB962C8B-B14F-4D97-AF65-F5344CB8AC3E}">
        <p14:creationId xmlns:p14="http://schemas.microsoft.com/office/powerpoint/2010/main" xmlns="" val="910985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38962" t="17239" r="17107" b="46652"/>
          <a:stretch/>
        </p:blipFill>
        <p:spPr>
          <a:xfrm>
            <a:off x="669701" y="-108850"/>
            <a:ext cx="5753615" cy="2658867"/>
          </a:xfrm>
          <a:prstGeom prst="rect">
            <a:avLst/>
          </a:prstGeom>
        </p:spPr>
      </p:pic>
      <p:pic>
        <p:nvPicPr>
          <p:cNvPr id="5" name="Picture 4"/>
          <p:cNvPicPr>
            <a:picLocks noChangeAspect="1"/>
          </p:cNvPicPr>
          <p:nvPr/>
        </p:nvPicPr>
        <p:blipFill rotWithShape="1">
          <a:blip r:embed="rId3"/>
          <a:srcRect l="39969" t="25660" r="16775" b="20643"/>
          <a:stretch/>
        </p:blipFill>
        <p:spPr>
          <a:xfrm>
            <a:off x="2098184" y="2550017"/>
            <a:ext cx="5976870" cy="4171500"/>
          </a:xfrm>
          <a:prstGeom prst="rect">
            <a:avLst/>
          </a:prstGeom>
        </p:spPr>
      </p:pic>
    </p:spTree>
    <p:extLst>
      <p:ext uri="{BB962C8B-B14F-4D97-AF65-F5344CB8AC3E}">
        <p14:creationId xmlns:p14="http://schemas.microsoft.com/office/powerpoint/2010/main" xmlns="" val="504097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32139" t="26710" r="28590" b="15870"/>
          <a:stretch/>
        </p:blipFill>
        <p:spPr>
          <a:xfrm>
            <a:off x="1545463" y="258016"/>
            <a:ext cx="7804597" cy="6415642"/>
          </a:xfrm>
          <a:prstGeom prst="rect">
            <a:avLst/>
          </a:prstGeom>
        </p:spPr>
      </p:pic>
    </p:spTree>
    <p:extLst>
      <p:ext uri="{BB962C8B-B14F-4D97-AF65-F5344CB8AC3E}">
        <p14:creationId xmlns:p14="http://schemas.microsoft.com/office/powerpoint/2010/main" xmlns="" val="2468525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The </a:t>
            </a:r>
            <a:r>
              <a:rPr lang="en-GB" dirty="0" err="1" smtClean="0"/>
              <a:t>fetal</a:t>
            </a:r>
            <a:r>
              <a:rPr lang="en-GB" dirty="0" smtClean="0"/>
              <a:t> movements will begin to be felt by the mother at around 18-20 weeks, an event called quickening.</a:t>
            </a:r>
          </a:p>
          <a:p>
            <a:r>
              <a:rPr lang="en-GB" dirty="0" smtClean="0"/>
              <a:t>As the </a:t>
            </a:r>
            <a:r>
              <a:rPr lang="en-GB" dirty="0" err="1" smtClean="0"/>
              <a:t>fetus</a:t>
            </a:r>
            <a:r>
              <a:rPr lang="en-GB" dirty="0" smtClean="0"/>
              <a:t> develops and acquires a normal human appearance, it is possible to detect developmental anomalies not only on the outward  physical appearance but also in the organ systems.</a:t>
            </a:r>
            <a:endParaRPr lang="en-GB" dirty="0"/>
          </a:p>
        </p:txBody>
      </p:sp>
    </p:spTree>
    <p:extLst>
      <p:ext uri="{BB962C8B-B14F-4D97-AF65-F5344CB8AC3E}">
        <p14:creationId xmlns:p14="http://schemas.microsoft.com/office/powerpoint/2010/main" xmlns="" val="4034628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few highlights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Ossification begins from week 13.</a:t>
            </a:r>
          </a:p>
          <a:p>
            <a:r>
              <a:rPr lang="en-GB" dirty="0" smtClean="0"/>
              <a:t>From around week 16, the </a:t>
            </a:r>
            <a:r>
              <a:rPr lang="en-GB" dirty="0" err="1" smtClean="0"/>
              <a:t>fetus</a:t>
            </a:r>
            <a:r>
              <a:rPr lang="en-GB" dirty="0" smtClean="0"/>
              <a:t> produces fatty sebaceous secretions from its skin which together with shed cells from the epidermis form a thick  protective layer on the skin surface called vernix </a:t>
            </a:r>
            <a:r>
              <a:rPr lang="en-GB" dirty="0" err="1" smtClean="0"/>
              <a:t>caseosa</a:t>
            </a:r>
            <a:r>
              <a:rPr lang="en-GB" dirty="0" smtClean="0"/>
              <a:t>.</a:t>
            </a:r>
          </a:p>
          <a:p>
            <a:r>
              <a:rPr lang="en-GB" dirty="0" smtClean="0"/>
              <a:t>Also, the </a:t>
            </a:r>
            <a:r>
              <a:rPr lang="en-GB" dirty="0" err="1" smtClean="0"/>
              <a:t>fetus</a:t>
            </a:r>
            <a:r>
              <a:rPr lang="en-GB" dirty="0" smtClean="0"/>
              <a:t> grows fine hairs all over the body called lanugo that help to hold the vernix to the skin.</a:t>
            </a:r>
          </a:p>
          <a:p>
            <a:r>
              <a:rPr lang="en-GB" dirty="0" smtClean="0"/>
              <a:t>By 18-20 weeks, the internal and external reproductive organs can be seen.</a:t>
            </a:r>
          </a:p>
          <a:p>
            <a:r>
              <a:rPr lang="en-GB" dirty="0" smtClean="0"/>
              <a:t>By week 25, the lungs begin producing surfactant.</a:t>
            </a:r>
          </a:p>
          <a:p>
            <a:r>
              <a:rPr lang="en-GB" dirty="0" smtClean="0"/>
              <a:t>Between week 26-29, the CNS is able to control breathing, heart rate and regulate body </a:t>
            </a:r>
            <a:r>
              <a:rPr lang="en-GB" dirty="0" err="1" smtClean="0"/>
              <a:t>temperature,bone</a:t>
            </a:r>
            <a:r>
              <a:rPr lang="en-GB" dirty="0" smtClean="0"/>
              <a:t> marrow becomes the major site of erythropoiesis, subcutaneous fat increases smoothening out the wrinkled skin, eyelids are open and by week 30 pupils can react to light.</a:t>
            </a:r>
          </a:p>
          <a:p>
            <a:endParaRPr lang="en-GB" dirty="0"/>
          </a:p>
        </p:txBody>
      </p:sp>
    </p:spTree>
    <p:extLst>
      <p:ext uri="{BB962C8B-B14F-4D97-AF65-F5344CB8AC3E}">
        <p14:creationId xmlns:p14="http://schemas.microsoft.com/office/powerpoint/2010/main" xmlns="" val="1364693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32-34 weeks, there is increase in subcutaneous fat to give the familiar plump appearance of </a:t>
            </a:r>
            <a:r>
              <a:rPr lang="en-GB" dirty="0" err="1" smtClean="0"/>
              <a:t>newborns</a:t>
            </a:r>
            <a:r>
              <a:rPr lang="en-GB" dirty="0" smtClean="0"/>
              <a:t>. A neonate born at this time has a high chance of survival despite being premature.</a:t>
            </a:r>
          </a:p>
          <a:p>
            <a:r>
              <a:rPr lang="en-GB" dirty="0" smtClean="0"/>
              <a:t>From 36 weeks onwards, the </a:t>
            </a:r>
            <a:r>
              <a:rPr lang="en-GB" dirty="0" err="1" smtClean="0"/>
              <a:t>fetus</a:t>
            </a:r>
            <a:r>
              <a:rPr lang="en-GB" dirty="0" smtClean="0"/>
              <a:t> is mature, has a high amount of subcutaneous fat; about 16%, has a weight of around 3.4kgs, a CRL of 36cm and in males the testes are in the scrotum.</a:t>
            </a:r>
          </a:p>
          <a:p>
            <a:r>
              <a:rPr lang="en-GB" dirty="0" smtClean="0"/>
              <a:t>However, humans are normally born with some systems such as the nervous system not yet fully developed or mature and thus growth, development and full integration of these systems continues after birth.</a:t>
            </a:r>
            <a:endParaRPr lang="en-GB" dirty="0"/>
          </a:p>
        </p:txBody>
      </p:sp>
    </p:spTree>
    <p:extLst>
      <p:ext uri="{BB962C8B-B14F-4D97-AF65-F5344CB8AC3E}">
        <p14:creationId xmlns:p14="http://schemas.microsoft.com/office/powerpoint/2010/main" xmlns="" val="3243262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GB" dirty="0" smtClean="0"/>
              <a:t>From week 9 to birth(9</a:t>
            </a:r>
            <a:r>
              <a:rPr lang="en-GB" baseline="30000" dirty="0" smtClean="0"/>
              <a:t>th</a:t>
            </a:r>
            <a:r>
              <a:rPr lang="en-GB" dirty="0" smtClean="0"/>
              <a:t> month).</a:t>
            </a:r>
          </a:p>
          <a:p>
            <a:r>
              <a:rPr lang="en-GB" dirty="0" smtClean="0"/>
              <a:t>Characterized by increase in size and complexity of the body organs and organ systems as well  as their maturation.</a:t>
            </a:r>
          </a:p>
          <a:p>
            <a:r>
              <a:rPr lang="en-GB" dirty="0" smtClean="0"/>
              <a:t>There is rapid increase in size ; both height and weight with weight increase being pronounced in the last 2 months of gestation.</a:t>
            </a:r>
          </a:p>
          <a:p>
            <a:r>
              <a:rPr lang="en-GB" dirty="0" smtClean="0"/>
              <a:t>A normal pregnancy lasts 38 weeks or 266 days from fertilization though in routine clinical practice it is calculated as 40 weeks/280 days from the last </a:t>
            </a:r>
            <a:r>
              <a:rPr lang="en-GB" b="1" dirty="0" smtClean="0"/>
              <a:t>normal</a:t>
            </a:r>
            <a:r>
              <a:rPr lang="en-GB" dirty="0" smtClean="0"/>
              <a:t> menstrual period(LNMP).</a:t>
            </a:r>
          </a:p>
          <a:p>
            <a:r>
              <a:rPr lang="en-GB" dirty="0" err="1" smtClean="0"/>
              <a:t>Fetuses</a:t>
            </a:r>
            <a:r>
              <a:rPr lang="en-GB" dirty="0" smtClean="0"/>
              <a:t> born before 36 weeks are said to be premature and those born before 30 weeks are at a high risk of not surviving.</a:t>
            </a:r>
            <a:endParaRPr lang="en-GB" dirty="0"/>
          </a:p>
        </p:txBody>
      </p:sp>
    </p:spTree>
    <p:extLst>
      <p:ext uri="{BB962C8B-B14F-4D97-AF65-F5344CB8AC3E}">
        <p14:creationId xmlns:p14="http://schemas.microsoft.com/office/powerpoint/2010/main" xmlns="" val="3607021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GB" dirty="0" smtClean="0"/>
              <a:t>The pregnancy is divided into trimesters of 3 months each.</a:t>
            </a:r>
          </a:p>
          <a:p>
            <a:r>
              <a:rPr lang="en-GB" dirty="0" smtClean="0"/>
              <a:t>The 1</a:t>
            </a:r>
            <a:r>
              <a:rPr lang="en-GB" baseline="30000" dirty="0" smtClean="0"/>
              <a:t>st</a:t>
            </a:r>
            <a:r>
              <a:rPr lang="en-GB" dirty="0" smtClean="0"/>
              <a:t> trimester is where all the systems are formed, develop and begin to function.</a:t>
            </a:r>
          </a:p>
          <a:p>
            <a:r>
              <a:rPr lang="en-GB" dirty="0" smtClean="0"/>
              <a:t>The 2</a:t>
            </a:r>
            <a:r>
              <a:rPr lang="en-GB" baseline="30000" dirty="0" smtClean="0"/>
              <a:t>nd</a:t>
            </a:r>
            <a:r>
              <a:rPr lang="en-GB" dirty="0" smtClean="0"/>
              <a:t> trimester is characterized by rapid increase in size of these systems and the body in general. Also the </a:t>
            </a:r>
            <a:r>
              <a:rPr lang="en-GB" dirty="0" err="1" smtClean="0"/>
              <a:t>fetus</a:t>
            </a:r>
            <a:r>
              <a:rPr lang="en-GB" dirty="0" smtClean="0"/>
              <a:t> acquires external features resembling those of a </a:t>
            </a:r>
            <a:r>
              <a:rPr lang="en-GB" dirty="0" err="1" smtClean="0"/>
              <a:t>newborn</a:t>
            </a:r>
            <a:r>
              <a:rPr lang="en-GB" dirty="0" smtClean="0"/>
              <a:t> which can be seen on imaging studies </a:t>
            </a:r>
            <a:r>
              <a:rPr lang="en-GB" dirty="0" err="1" smtClean="0"/>
              <a:t>e.g</a:t>
            </a:r>
            <a:r>
              <a:rPr lang="en-GB" dirty="0" smtClean="0"/>
              <a:t> ultrasound scan.</a:t>
            </a:r>
          </a:p>
          <a:p>
            <a:r>
              <a:rPr lang="en-GB" dirty="0" smtClean="0"/>
              <a:t>At the beginning of the 3</a:t>
            </a:r>
            <a:r>
              <a:rPr lang="en-GB" baseline="30000" dirty="0" smtClean="0"/>
              <a:t>rd</a:t>
            </a:r>
            <a:r>
              <a:rPr lang="en-GB" dirty="0" smtClean="0"/>
              <a:t> trimester, most of the development has been achieved and a </a:t>
            </a:r>
            <a:r>
              <a:rPr lang="en-GB" dirty="0" err="1" smtClean="0"/>
              <a:t>fetus</a:t>
            </a:r>
            <a:r>
              <a:rPr lang="en-GB" dirty="0" smtClean="0"/>
              <a:t> born at this point can survive though with significant difficulty as full maturity is not yet achieved in the organ systems.</a:t>
            </a:r>
          </a:p>
          <a:p>
            <a:endParaRPr lang="en-GB" dirty="0" smtClean="0"/>
          </a:p>
          <a:p>
            <a:endParaRPr lang="en-GB" dirty="0"/>
          </a:p>
        </p:txBody>
      </p:sp>
    </p:spTree>
    <p:extLst>
      <p:ext uri="{BB962C8B-B14F-4D97-AF65-F5344CB8AC3E}">
        <p14:creationId xmlns:p14="http://schemas.microsoft.com/office/powerpoint/2010/main" xmlns="" val="3978293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Development reaches a landmark at 35 weeks where all the systems have developed enough to enable survival even if the </a:t>
            </a:r>
            <a:r>
              <a:rPr lang="en-GB" dirty="0" err="1" smtClean="0"/>
              <a:t>fetus</a:t>
            </a:r>
            <a:r>
              <a:rPr lang="en-GB" dirty="0" smtClean="0"/>
              <a:t> is born prematurely at this point and usually the weight has reached 2.5kgs. This point denotes the </a:t>
            </a:r>
            <a:r>
              <a:rPr lang="en-GB" dirty="0" err="1" smtClean="0"/>
              <a:t>fetus</a:t>
            </a:r>
            <a:r>
              <a:rPr lang="en-GB" dirty="0" smtClean="0"/>
              <a:t> achieving maturity  and further growth in utero involves chiefly weight gain and accumulation of fat.</a:t>
            </a:r>
          </a:p>
          <a:p>
            <a:r>
              <a:rPr lang="en-GB" dirty="0" smtClean="0"/>
              <a:t>About ½ of the birth weight at term is added in the last 2-2 ½  months.</a:t>
            </a:r>
          </a:p>
          <a:p>
            <a:endParaRPr lang="en-GB" dirty="0"/>
          </a:p>
        </p:txBody>
      </p:sp>
    </p:spTree>
    <p:extLst>
      <p:ext uri="{BB962C8B-B14F-4D97-AF65-F5344CB8AC3E}">
        <p14:creationId xmlns:p14="http://schemas.microsoft.com/office/powerpoint/2010/main" xmlns="" val="1655618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Initially the head occupies almost ½ the size of the </a:t>
            </a:r>
            <a:r>
              <a:rPr lang="en-GB" dirty="0" err="1" smtClean="0"/>
              <a:t>fetus</a:t>
            </a:r>
            <a:r>
              <a:rPr lang="en-GB" dirty="0" smtClean="0"/>
              <a:t> at the beginning of the </a:t>
            </a:r>
            <a:r>
              <a:rPr lang="en-GB" dirty="0" err="1" smtClean="0"/>
              <a:t>fetal</a:t>
            </a:r>
            <a:r>
              <a:rPr lang="en-GB" dirty="0" smtClean="0"/>
              <a:t> period (beginning of the 3</a:t>
            </a:r>
            <a:r>
              <a:rPr lang="en-GB" baseline="30000" dirty="0" smtClean="0"/>
              <a:t>rd</a:t>
            </a:r>
            <a:r>
              <a:rPr lang="en-GB" dirty="0" smtClean="0"/>
              <a:t> month) but with time growth of the head slows down and the rest of the body catches up.</a:t>
            </a:r>
          </a:p>
          <a:p>
            <a:r>
              <a:rPr lang="en-GB" dirty="0" smtClean="0"/>
              <a:t>However, even at birth, the head is still one of the most prominent areas in terms of size in the </a:t>
            </a:r>
            <a:r>
              <a:rPr lang="en-GB" dirty="0" err="1" smtClean="0"/>
              <a:t>fetus</a:t>
            </a:r>
            <a:r>
              <a:rPr lang="en-GB" dirty="0"/>
              <a:t> </a:t>
            </a:r>
            <a:r>
              <a:rPr lang="en-GB" dirty="0" smtClean="0"/>
              <a:t>and at birth is the area of the body with the largest circumference.</a:t>
            </a:r>
            <a:endParaRPr lang="en-GB" dirty="0"/>
          </a:p>
        </p:txBody>
      </p:sp>
    </p:spTree>
    <p:extLst>
      <p:ext uri="{BB962C8B-B14F-4D97-AF65-F5344CB8AC3E}">
        <p14:creationId xmlns:p14="http://schemas.microsoft.com/office/powerpoint/2010/main" xmlns="" val="299044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rotWithShape="1">
          <a:blip r:embed="rId2"/>
          <a:srcRect l="33637" t="24935" r="7289" b="10246"/>
          <a:stretch/>
        </p:blipFill>
        <p:spPr>
          <a:xfrm>
            <a:off x="0" y="0"/>
            <a:ext cx="8016656" cy="4945486"/>
          </a:xfrm>
          <a:prstGeom prst="rect">
            <a:avLst/>
          </a:prstGeom>
        </p:spPr>
      </p:pic>
      <p:pic>
        <p:nvPicPr>
          <p:cNvPr id="5" name="Picture 4"/>
          <p:cNvPicPr>
            <a:picLocks noChangeAspect="1"/>
          </p:cNvPicPr>
          <p:nvPr/>
        </p:nvPicPr>
        <p:blipFill rotWithShape="1">
          <a:blip r:embed="rId3"/>
          <a:srcRect l="68874" t="31823" r="7568" b="16593"/>
          <a:stretch/>
        </p:blipFill>
        <p:spPr>
          <a:xfrm>
            <a:off x="8108823" y="244699"/>
            <a:ext cx="3818387" cy="4700787"/>
          </a:xfrm>
          <a:prstGeom prst="rect">
            <a:avLst/>
          </a:prstGeom>
        </p:spPr>
      </p:pic>
    </p:spTree>
    <p:extLst>
      <p:ext uri="{BB962C8B-B14F-4D97-AF65-F5344CB8AC3E}">
        <p14:creationId xmlns:p14="http://schemas.microsoft.com/office/powerpoint/2010/main" xmlns="" val="281286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GB" dirty="0" smtClean="0"/>
              <a:t>The pregnancy is usually monitored throughout its progress and certain parameters are used to determine if the </a:t>
            </a:r>
            <a:r>
              <a:rPr lang="en-GB" dirty="0" err="1" smtClean="0"/>
              <a:t>fetus</a:t>
            </a:r>
            <a:r>
              <a:rPr lang="en-GB" dirty="0" smtClean="0"/>
              <a:t> is growing and/or developing well.</a:t>
            </a:r>
          </a:p>
          <a:p>
            <a:r>
              <a:rPr lang="en-GB" dirty="0" smtClean="0"/>
              <a:t>These parameters include:</a:t>
            </a:r>
          </a:p>
          <a:p>
            <a:pPr lvl="1"/>
            <a:r>
              <a:rPr lang="en-GB" dirty="0" smtClean="0"/>
              <a:t>Length/height/girth</a:t>
            </a:r>
          </a:p>
          <a:p>
            <a:pPr lvl="1"/>
            <a:r>
              <a:rPr lang="en-GB" dirty="0" smtClean="0"/>
              <a:t>Weight</a:t>
            </a:r>
          </a:p>
          <a:p>
            <a:pPr lvl="1"/>
            <a:r>
              <a:rPr lang="en-GB" dirty="0" smtClean="0"/>
              <a:t>Physical appearance</a:t>
            </a:r>
          </a:p>
          <a:p>
            <a:pPr lvl="1"/>
            <a:r>
              <a:rPr lang="en-GB" dirty="0" smtClean="0"/>
              <a:t>Activity of the </a:t>
            </a:r>
            <a:r>
              <a:rPr lang="en-GB" dirty="0" err="1" smtClean="0"/>
              <a:t>fetus</a:t>
            </a:r>
            <a:endParaRPr lang="en-GB" dirty="0" smtClean="0"/>
          </a:p>
          <a:p>
            <a:pPr lvl="1"/>
            <a:r>
              <a:rPr lang="en-GB" dirty="0" smtClean="0"/>
              <a:t>The amniotic fluid</a:t>
            </a:r>
          </a:p>
          <a:p>
            <a:pPr lvl="1"/>
            <a:endParaRPr lang="en-GB" dirty="0" smtClean="0"/>
          </a:p>
          <a:p>
            <a:r>
              <a:rPr lang="en-GB" dirty="0" smtClean="0"/>
              <a:t>During hospital visits, the above indices are noted and compared against the expected values and used as an indicator of normal or abnormal progression of the pregnancy.</a:t>
            </a:r>
          </a:p>
        </p:txBody>
      </p:sp>
    </p:spTree>
    <p:extLst>
      <p:ext uri="{BB962C8B-B14F-4D97-AF65-F5344CB8AC3E}">
        <p14:creationId xmlns:p14="http://schemas.microsoft.com/office/powerpoint/2010/main" xmlns="" val="1148477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GB" dirty="0" smtClean="0"/>
              <a:t>Crown-rump length(CRL) or crown-heel length</a:t>
            </a:r>
          </a:p>
          <a:p>
            <a:r>
              <a:rPr lang="en-GB" dirty="0" smtClean="0"/>
              <a:t>Head circumference/</a:t>
            </a:r>
            <a:r>
              <a:rPr lang="en-GB" dirty="0" err="1" smtClean="0"/>
              <a:t>biparietal</a:t>
            </a:r>
            <a:r>
              <a:rPr lang="en-GB" dirty="0" smtClean="0"/>
              <a:t> diameter</a:t>
            </a:r>
          </a:p>
          <a:p>
            <a:r>
              <a:rPr lang="en-GB" dirty="0" smtClean="0"/>
              <a:t>Abdominal circumference</a:t>
            </a:r>
          </a:p>
          <a:p>
            <a:r>
              <a:rPr lang="en-GB" dirty="0" smtClean="0"/>
              <a:t>Femur length, foot length</a:t>
            </a:r>
          </a:p>
          <a:p>
            <a:endParaRPr lang="en-GB" dirty="0"/>
          </a:p>
          <a:p>
            <a:endParaRPr lang="en-GB" dirty="0" smtClean="0"/>
          </a:p>
          <a:p>
            <a:pPr marL="0" indent="0">
              <a:buNone/>
            </a:pPr>
            <a:r>
              <a:rPr lang="en-GB" dirty="0" smtClean="0"/>
              <a:t>All of the above measurements are used to estimate the weight of the </a:t>
            </a:r>
            <a:r>
              <a:rPr lang="en-GB" dirty="0" err="1" smtClean="0"/>
              <a:t>fetus</a:t>
            </a:r>
            <a:r>
              <a:rPr lang="en-GB" dirty="0" smtClean="0"/>
              <a:t> so that at each stage in the pregnancy the growth of the </a:t>
            </a:r>
            <a:r>
              <a:rPr lang="en-GB" dirty="0" err="1" smtClean="0"/>
              <a:t>fetus</a:t>
            </a:r>
            <a:r>
              <a:rPr lang="en-GB" dirty="0" smtClean="0"/>
              <a:t> can be recorded and charted.</a:t>
            </a:r>
          </a:p>
          <a:p>
            <a:pPr marL="0" indent="0">
              <a:buNone/>
            </a:pPr>
            <a:r>
              <a:rPr lang="en-GB" dirty="0" smtClean="0"/>
              <a:t>At delivery; 9 months/38 weeks/40 weeks the </a:t>
            </a:r>
            <a:r>
              <a:rPr lang="en-GB" dirty="0" err="1" smtClean="0"/>
              <a:t>fetus</a:t>
            </a:r>
            <a:r>
              <a:rPr lang="en-GB" dirty="0" smtClean="0"/>
              <a:t> is expected to have a weight of 3.4kgs and a height/length of 50cm or 20 inches.</a:t>
            </a:r>
            <a:endParaRPr lang="en-GB" dirty="0"/>
          </a:p>
        </p:txBody>
      </p:sp>
    </p:spTree>
    <p:extLst>
      <p:ext uri="{BB962C8B-B14F-4D97-AF65-F5344CB8AC3E}">
        <p14:creationId xmlns:p14="http://schemas.microsoft.com/office/powerpoint/2010/main" xmlns="" val="3630761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dirty="0" smtClean="0"/>
              <a:t>* In utero, due to the confined space, the </a:t>
            </a:r>
            <a:r>
              <a:rPr lang="en-GB" dirty="0" err="1" smtClean="0"/>
              <a:t>fetus</a:t>
            </a:r>
            <a:r>
              <a:rPr lang="en-GB" dirty="0" smtClean="0"/>
              <a:t> is normally folded in a knee-chest position thus making it easier to measure the length from the top of the head (vertex/crown) to the sacral region/rump. Crown rump length- CRL is therefore more commonly used than crown heel length.</a:t>
            </a:r>
            <a:endParaRPr lang="en-GB" dirty="0"/>
          </a:p>
        </p:txBody>
      </p:sp>
    </p:spTree>
    <p:extLst>
      <p:ext uri="{BB962C8B-B14F-4D97-AF65-F5344CB8AC3E}">
        <p14:creationId xmlns:p14="http://schemas.microsoft.com/office/powerpoint/2010/main" xmlns="" val="341730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874</Words>
  <Application>Microsoft Office PowerPoint</Application>
  <PresentationFormat>Custom</PresentationFormat>
  <Paragraphs>45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FETAL PERIOD</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A few highlights</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FETAL PERIOD</dc:title>
  <dc:creator>my lap</dc:creator>
  <cp:lastModifiedBy>Windows User</cp:lastModifiedBy>
  <cp:revision>11</cp:revision>
  <dcterms:created xsi:type="dcterms:W3CDTF">2018-11-12T08:06:26Z</dcterms:created>
  <dcterms:modified xsi:type="dcterms:W3CDTF">2019-11-28T06:36:33Z</dcterms:modified>
</cp:coreProperties>
</file>