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6"/>
  </p:handoutMasterIdLst>
  <p:sldIdLst>
    <p:sldId id="295" r:id="rId2"/>
    <p:sldId id="296" r:id="rId3"/>
    <p:sldId id="298" r:id="rId4"/>
    <p:sldId id="301" r:id="rId5"/>
    <p:sldId id="299" r:id="rId6"/>
    <p:sldId id="310" r:id="rId7"/>
    <p:sldId id="303" r:id="rId8"/>
    <p:sldId id="257" r:id="rId9"/>
    <p:sldId id="304" r:id="rId10"/>
    <p:sldId id="262" r:id="rId11"/>
    <p:sldId id="300" r:id="rId12"/>
    <p:sldId id="263" r:id="rId13"/>
    <p:sldId id="265" r:id="rId14"/>
    <p:sldId id="266" r:id="rId15"/>
    <p:sldId id="267" r:id="rId16"/>
    <p:sldId id="269" r:id="rId17"/>
    <p:sldId id="270" r:id="rId18"/>
    <p:sldId id="271" r:id="rId19"/>
    <p:sldId id="272" r:id="rId20"/>
    <p:sldId id="260"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305" r:id="rId34"/>
    <p:sldId id="287" r:id="rId35"/>
    <p:sldId id="288" r:id="rId36"/>
    <p:sldId id="307" r:id="rId37"/>
    <p:sldId id="306" r:id="rId38"/>
    <p:sldId id="290" r:id="rId39"/>
    <p:sldId id="291" r:id="rId40"/>
    <p:sldId id="292" r:id="rId41"/>
    <p:sldId id="293" r:id="rId42"/>
    <p:sldId id="294" r:id="rId43"/>
    <p:sldId id="308" r:id="rId44"/>
    <p:sldId id="309" r:id="rId4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C8451F-B93F-400C-ADD5-E2EED38D4E9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34" charset="0"/>
              </a:defRPr>
            </a:lvl1pPr>
          </a:lstStyle>
          <a:p>
            <a:pPr>
              <a:defRPr/>
            </a:pPr>
            <a:endParaRPr lang="en-US"/>
          </a:p>
        </p:txBody>
      </p:sp>
      <p:sp>
        <p:nvSpPr>
          <p:cNvPr id="3" name="Date Placeholder 2">
            <a:extLst>
              <a:ext uri="{FF2B5EF4-FFF2-40B4-BE49-F238E27FC236}">
                <a16:creationId xmlns:a16="http://schemas.microsoft.com/office/drawing/2014/main" id="{359210B5-F12A-42C2-A9E6-CBC0B940DEBA}"/>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pitchFamily="34" charset="0"/>
              </a:defRPr>
            </a:lvl1pPr>
          </a:lstStyle>
          <a:p>
            <a:pPr>
              <a:defRPr/>
            </a:pPr>
            <a:fld id="{E977923E-E804-46AD-B6D2-34BEF7B79E99}" type="datetimeFigureOut">
              <a:rPr lang="en-US"/>
              <a:pPr>
                <a:defRPr/>
              </a:pPr>
              <a:t>1/7/2021</a:t>
            </a:fld>
            <a:endParaRPr lang="en-US"/>
          </a:p>
        </p:txBody>
      </p:sp>
      <p:sp>
        <p:nvSpPr>
          <p:cNvPr id="4" name="Footer Placeholder 3">
            <a:extLst>
              <a:ext uri="{FF2B5EF4-FFF2-40B4-BE49-F238E27FC236}">
                <a16:creationId xmlns:a16="http://schemas.microsoft.com/office/drawing/2014/main" id="{1FEC4FE7-F2F0-4188-883C-AAB799B58D3F}"/>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34" charset="0"/>
              </a:defRPr>
            </a:lvl1pPr>
          </a:lstStyle>
          <a:p>
            <a:pPr>
              <a:defRPr/>
            </a:pPr>
            <a:endParaRPr lang="en-US"/>
          </a:p>
        </p:txBody>
      </p:sp>
      <p:sp>
        <p:nvSpPr>
          <p:cNvPr id="5" name="Slide Number Placeholder 4">
            <a:extLst>
              <a:ext uri="{FF2B5EF4-FFF2-40B4-BE49-F238E27FC236}">
                <a16:creationId xmlns:a16="http://schemas.microsoft.com/office/drawing/2014/main" id="{6BC716B5-E3C0-4F4E-B75E-5EB46884B5AF}"/>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988E3A4-D56A-4D20-95C6-C3FE464B409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2A2F9976-7F87-45BF-BA05-81BEF7954CE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3DC5E70-1DB1-44B1-A530-734AB81421E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EC99D9A-281C-4707-BB0F-278494A2F6A2}"/>
              </a:ext>
            </a:extLst>
          </p:cNvPr>
          <p:cNvSpPr>
            <a:spLocks noGrp="1" noChangeArrowheads="1"/>
          </p:cNvSpPr>
          <p:nvPr>
            <p:ph type="sldNum" sz="quarter" idx="12"/>
          </p:nvPr>
        </p:nvSpPr>
        <p:spPr>
          <a:ln/>
        </p:spPr>
        <p:txBody>
          <a:bodyPr/>
          <a:lstStyle>
            <a:lvl1pPr>
              <a:defRPr/>
            </a:lvl1pPr>
          </a:lstStyle>
          <a:p>
            <a:pPr>
              <a:defRPr/>
            </a:pPr>
            <a:fld id="{6E42D571-3A18-4DBD-949D-C1E849017164}" type="slidenum">
              <a:rPr lang="en-US" altLang="en-US"/>
              <a:pPr>
                <a:defRPr/>
              </a:pPr>
              <a:t>‹#›</a:t>
            </a:fld>
            <a:endParaRPr lang="en-US" altLang="en-US"/>
          </a:p>
        </p:txBody>
      </p:sp>
    </p:spTree>
    <p:extLst>
      <p:ext uri="{BB962C8B-B14F-4D97-AF65-F5344CB8AC3E}">
        <p14:creationId xmlns:p14="http://schemas.microsoft.com/office/powerpoint/2010/main" val="1130007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A4EC1BD-C97E-4EEC-9C5B-EDD60901105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0316D2A-DCD8-4C23-97AE-DDD35360B1F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A6BE111-FD46-4D34-92C3-CDE7C0B2A330}"/>
              </a:ext>
            </a:extLst>
          </p:cNvPr>
          <p:cNvSpPr>
            <a:spLocks noGrp="1" noChangeArrowheads="1"/>
          </p:cNvSpPr>
          <p:nvPr>
            <p:ph type="sldNum" sz="quarter" idx="12"/>
          </p:nvPr>
        </p:nvSpPr>
        <p:spPr>
          <a:ln/>
        </p:spPr>
        <p:txBody>
          <a:bodyPr/>
          <a:lstStyle>
            <a:lvl1pPr>
              <a:defRPr/>
            </a:lvl1pPr>
          </a:lstStyle>
          <a:p>
            <a:pPr>
              <a:defRPr/>
            </a:pPr>
            <a:fld id="{A5AC6A09-6889-41FF-92BF-8911E3E9A367}" type="slidenum">
              <a:rPr lang="en-US" altLang="en-US"/>
              <a:pPr>
                <a:defRPr/>
              </a:pPr>
              <a:t>‹#›</a:t>
            </a:fld>
            <a:endParaRPr lang="en-US" altLang="en-US"/>
          </a:p>
        </p:txBody>
      </p:sp>
    </p:spTree>
    <p:extLst>
      <p:ext uri="{BB962C8B-B14F-4D97-AF65-F5344CB8AC3E}">
        <p14:creationId xmlns:p14="http://schemas.microsoft.com/office/powerpoint/2010/main" val="3649531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74D2438-E236-4EF5-881B-42463162449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E5A4A35-3B81-4028-8695-3BDFE679F66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E37A917-D64C-495B-A8FB-2D1D72B7D2B8}"/>
              </a:ext>
            </a:extLst>
          </p:cNvPr>
          <p:cNvSpPr>
            <a:spLocks noGrp="1" noChangeArrowheads="1"/>
          </p:cNvSpPr>
          <p:nvPr>
            <p:ph type="sldNum" sz="quarter" idx="12"/>
          </p:nvPr>
        </p:nvSpPr>
        <p:spPr>
          <a:ln/>
        </p:spPr>
        <p:txBody>
          <a:bodyPr/>
          <a:lstStyle>
            <a:lvl1pPr>
              <a:defRPr/>
            </a:lvl1pPr>
          </a:lstStyle>
          <a:p>
            <a:pPr>
              <a:defRPr/>
            </a:pPr>
            <a:fld id="{2131943C-1EFA-4C08-A73B-98ADF59C9625}" type="slidenum">
              <a:rPr lang="en-US" altLang="en-US"/>
              <a:pPr>
                <a:defRPr/>
              </a:pPr>
              <a:t>‹#›</a:t>
            </a:fld>
            <a:endParaRPr lang="en-US" altLang="en-US"/>
          </a:p>
        </p:txBody>
      </p:sp>
    </p:spTree>
    <p:extLst>
      <p:ext uri="{BB962C8B-B14F-4D97-AF65-F5344CB8AC3E}">
        <p14:creationId xmlns:p14="http://schemas.microsoft.com/office/powerpoint/2010/main" val="1627185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5940F7C-23B6-45A7-930E-18BA38D087F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F22D5FC-E26D-423D-83D2-92CBA33E430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F5C9011-9AF4-4505-B160-0B410888E58A}"/>
              </a:ext>
            </a:extLst>
          </p:cNvPr>
          <p:cNvSpPr>
            <a:spLocks noGrp="1" noChangeArrowheads="1"/>
          </p:cNvSpPr>
          <p:nvPr>
            <p:ph type="sldNum" sz="quarter" idx="12"/>
          </p:nvPr>
        </p:nvSpPr>
        <p:spPr>
          <a:ln/>
        </p:spPr>
        <p:txBody>
          <a:bodyPr/>
          <a:lstStyle>
            <a:lvl1pPr>
              <a:defRPr/>
            </a:lvl1pPr>
          </a:lstStyle>
          <a:p>
            <a:pPr>
              <a:defRPr/>
            </a:pPr>
            <a:fld id="{8ADADEB3-1666-4B4C-851E-7C4D31B285F1}" type="slidenum">
              <a:rPr lang="en-US" altLang="en-US"/>
              <a:pPr>
                <a:defRPr/>
              </a:pPr>
              <a:t>‹#›</a:t>
            </a:fld>
            <a:endParaRPr lang="en-US" altLang="en-US"/>
          </a:p>
        </p:txBody>
      </p:sp>
    </p:spTree>
    <p:extLst>
      <p:ext uri="{BB962C8B-B14F-4D97-AF65-F5344CB8AC3E}">
        <p14:creationId xmlns:p14="http://schemas.microsoft.com/office/powerpoint/2010/main" val="3781464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E76D57C4-35C9-4DF4-A9F5-9821E205FDC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33C514B-BD44-4C3A-BACB-7BD23E8629B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53A2C28-D2FE-43E5-8C65-3D081CD5EAE8}"/>
              </a:ext>
            </a:extLst>
          </p:cNvPr>
          <p:cNvSpPr>
            <a:spLocks noGrp="1" noChangeArrowheads="1"/>
          </p:cNvSpPr>
          <p:nvPr>
            <p:ph type="sldNum" sz="quarter" idx="12"/>
          </p:nvPr>
        </p:nvSpPr>
        <p:spPr>
          <a:ln/>
        </p:spPr>
        <p:txBody>
          <a:bodyPr/>
          <a:lstStyle>
            <a:lvl1pPr>
              <a:defRPr/>
            </a:lvl1pPr>
          </a:lstStyle>
          <a:p>
            <a:pPr>
              <a:defRPr/>
            </a:pPr>
            <a:fld id="{8190EE6C-2970-446E-95C6-23F99BAD5619}" type="slidenum">
              <a:rPr lang="en-US" altLang="en-US"/>
              <a:pPr>
                <a:defRPr/>
              </a:pPr>
              <a:t>‹#›</a:t>
            </a:fld>
            <a:endParaRPr lang="en-US" altLang="en-US"/>
          </a:p>
        </p:txBody>
      </p:sp>
    </p:spTree>
    <p:extLst>
      <p:ext uri="{BB962C8B-B14F-4D97-AF65-F5344CB8AC3E}">
        <p14:creationId xmlns:p14="http://schemas.microsoft.com/office/powerpoint/2010/main" val="50178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013D387C-5298-4835-8F73-A751FC77F7D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3ED0140-8A28-4BB7-B8E7-DFDD1F94187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E1AF724-1C13-43E3-9FBB-418AC248A8E3}"/>
              </a:ext>
            </a:extLst>
          </p:cNvPr>
          <p:cNvSpPr>
            <a:spLocks noGrp="1" noChangeArrowheads="1"/>
          </p:cNvSpPr>
          <p:nvPr>
            <p:ph type="sldNum" sz="quarter" idx="12"/>
          </p:nvPr>
        </p:nvSpPr>
        <p:spPr>
          <a:ln/>
        </p:spPr>
        <p:txBody>
          <a:bodyPr/>
          <a:lstStyle>
            <a:lvl1pPr>
              <a:defRPr/>
            </a:lvl1pPr>
          </a:lstStyle>
          <a:p>
            <a:pPr>
              <a:defRPr/>
            </a:pPr>
            <a:fld id="{BA677279-D97E-4C36-8B28-068B2A41563E}" type="slidenum">
              <a:rPr lang="en-US" altLang="en-US"/>
              <a:pPr>
                <a:defRPr/>
              </a:pPr>
              <a:t>‹#›</a:t>
            </a:fld>
            <a:endParaRPr lang="en-US" altLang="en-US"/>
          </a:p>
        </p:txBody>
      </p:sp>
    </p:spTree>
    <p:extLst>
      <p:ext uri="{BB962C8B-B14F-4D97-AF65-F5344CB8AC3E}">
        <p14:creationId xmlns:p14="http://schemas.microsoft.com/office/powerpoint/2010/main" val="44691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596F851-B126-4C02-A525-3B363A8E598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B6A49674-25CA-4776-A994-D6A66A8EF6C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46CAF1DD-7107-440F-9755-6ED9A74A04F7}"/>
              </a:ext>
            </a:extLst>
          </p:cNvPr>
          <p:cNvSpPr>
            <a:spLocks noGrp="1" noChangeArrowheads="1"/>
          </p:cNvSpPr>
          <p:nvPr>
            <p:ph type="sldNum" sz="quarter" idx="12"/>
          </p:nvPr>
        </p:nvSpPr>
        <p:spPr>
          <a:ln/>
        </p:spPr>
        <p:txBody>
          <a:bodyPr/>
          <a:lstStyle>
            <a:lvl1pPr>
              <a:defRPr/>
            </a:lvl1pPr>
          </a:lstStyle>
          <a:p>
            <a:pPr>
              <a:defRPr/>
            </a:pPr>
            <a:fld id="{EBD35A87-BD72-463C-8F3C-CE4A997017B4}" type="slidenum">
              <a:rPr lang="en-US" altLang="en-US"/>
              <a:pPr>
                <a:defRPr/>
              </a:pPr>
              <a:t>‹#›</a:t>
            </a:fld>
            <a:endParaRPr lang="en-US" altLang="en-US"/>
          </a:p>
        </p:txBody>
      </p:sp>
    </p:spTree>
    <p:extLst>
      <p:ext uri="{BB962C8B-B14F-4D97-AF65-F5344CB8AC3E}">
        <p14:creationId xmlns:p14="http://schemas.microsoft.com/office/powerpoint/2010/main" val="1644422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B23B8DF0-C9DE-49CB-8737-BD73E0A4EF87}"/>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CE37E726-D6FC-4EBD-9470-1773ACDEAE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8AD71D4-F811-48E9-8449-BA0FA9A8C970}"/>
              </a:ext>
            </a:extLst>
          </p:cNvPr>
          <p:cNvSpPr>
            <a:spLocks noGrp="1" noChangeArrowheads="1"/>
          </p:cNvSpPr>
          <p:nvPr>
            <p:ph type="sldNum" sz="quarter" idx="12"/>
          </p:nvPr>
        </p:nvSpPr>
        <p:spPr>
          <a:ln/>
        </p:spPr>
        <p:txBody>
          <a:bodyPr/>
          <a:lstStyle>
            <a:lvl1pPr>
              <a:defRPr/>
            </a:lvl1pPr>
          </a:lstStyle>
          <a:p>
            <a:pPr>
              <a:defRPr/>
            </a:pPr>
            <a:fld id="{6F26EE1B-CDF8-463B-8982-D8C19EA99A69}" type="slidenum">
              <a:rPr lang="en-US" altLang="en-US"/>
              <a:pPr>
                <a:defRPr/>
              </a:pPr>
              <a:t>‹#›</a:t>
            </a:fld>
            <a:endParaRPr lang="en-US" altLang="en-US"/>
          </a:p>
        </p:txBody>
      </p:sp>
    </p:spTree>
    <p:extLst>
      <p:ext uri="{BB962C8B-B14F-4D97-AF65-F5344CB8AC3E}">
        <p14:creationId xmlns:p14="http://schemas.microsoft.com/office/powerpoint/2010/main" val="73708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102032C-13EA-415D-B4F1-DEBF229571FE}"/>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970C9C4D-636A-4DFA-86D0-7683EDAE924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8D9107BA-E6C3-41B0-A415-707D28E3AE32}"/>
              </a:ext>
            </a:extLst>
          </p:cNvPr>
          <p:cNvSpPr>
            <a:spLocks noGrp="1" noChangeArrowheads="1"/>
          </p:cNvSpPr>
          <p:nvPr>
            <p:ph type="sldNum" sz="quarter" idx="12"/>
          </p:nvPr>
        </p:nvSpPr>
        <p:spPr>
          <a:ln/>
        </p:spPr>
        <p:txBody>
          <a:bodyPr/>
          <a:lstStyle>
            <a:lvl1pPr>
              <a:defRPr/>
            </a:lvl1pPr>
          </a:lstStyle>
          <a:p>
            <a:pPr>
              <a:defRPr/>
            </a:pPr>
            <a:fld id="{EFE08B44-AB72-4424-AF14-B16FE3EC433E}" type="slidenum">
              <a:rPr lang="en-US" altLang="en-US"/>
              <a:pPr>
                <a:defRPr/>
              </a:pPr>
              <a:t>‹#›</a:t>
            </a:fld>
            <a:endParaRPr lang="en-US" altLang="en-US"/>
          </a:p>
        </p:txBody>
      </p:sp>
    </p:spTree>
    <p:extLst>
      <p:ext uri="{BB962C8B-B14F-4D97-AF65-F5344CB8AC3E}">
        <p14:creationId xmlns:p14="http://schemas.microsoft.com/office/powerpoint/2010/main" val="3656370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F7F6132-1F43-4788-B54E-55C0A3797C5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353B42A-4CED-4999-A369-EB49D87C75A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25D4A6D-22A9-4366-BA42-2645C730A33B}"/>
              </a:ext>
            </a:extLst>
          </p:cNvPr>
          <p:cNvSpPr>
            <a:spLocks noGrp="1" noChangeArrowheads="1"/>
          </p:cNvSpPr>
          <p:nvPr>
            <p:ph type="sldNum" sz="quarter" idx="12"/>
          </p:nvPr>
        </p:nvSpPr>
        <p:spPr>
          <a:ln/>
        </p:spPr>
        <p:txBody>
          <a:bodyPr/>
          <a:lstStyle>
            <a:lvl1pPr>
              <a:defRPr/>
            </a:lvl1pPr>
          </a:lstStyle>
          <a:p>
            <a:pPr>
              <a:defRPr/>
            </a:pPr>
            <a:fld id="{A3226097-075B-414D-ADDD-4F4B5D768146}" type="slidenum">
              <a:rPr lang="en-US" altLang="en-US"/>
              <a:pPr>
                <a:defRPr/>
              </a:pPr>
              <a:t>‹#›</a:t>
            </a:fld>
            <a:endParaRPr lang="en-US" altLang="en-US"/>
          </a:p>
        </p:txBody>
      </p:sp>
    </p:spTree>
    <p:extLst>
      <p:ext uri="{BB962C8B-B14F-4D97-AF65-F5344CB8AC3E}">
        <p14:creationId xmlns:p14="http://schemas.microsoft.com/office/powerpoint/2010/main" val="1953758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7DA283E-C4E1-4387-A7B6-4B680E1509C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61A6751-6E0D-445A-9A85-0C0D2E16290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209D48F-B160-4D36-9988-7BE6D7905148}"/>
              </a:ext>
            </a:extLst>
          </p:cNvPr>
          <p:cNvSpPr>
            <a:spLocks noGrp="1" noChangeArrowheads="1"/>
          </p:cNvSpPr>
          <p:nvPr>
            <p:ph type="sldNum" sz="quarter" idx="12"/>
          </p:nvPr>
        </p:nvSpPr>
        <p:spPr>
          <a:ln/>
        </p:spPr>
        <p:txBody>
          <a:bodyPr/>
          <a:lstStyle>
            <a:lvl1pPr>
              <a:defRPr/>
            </a:lvl1pPr>
          </a:lstStyle>
          <a:p>
            <a:pPr>
              <a:defRPr/>
            </a:pPr>
            <a:fld id="{53D0A534-458B-4C85-8EE6-16BC68837958}" type="slidenum">
              <a:rPr lang="en-US" altLang="en-US"/>
              <a:pPr>
                <a:defRPr/>
              </a:pPr>
              <a:t>‹#›</a:t>
            </a:fld>
            <a:endParaRPr lang="en-US" altLang="en-US"/>
          </a:p>
        </p:txBody>
      </p:sp>
    </p:spTree>
    <p:extLst>
      <p:ext uri="{BB962C8B-B14F-4D97-AF65-F5344CB8AC3E}">
        <p14:creationId xmlns:p14="http://schemas.microsoft.com/office/powerpoint/2010/main" val="370046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3D3AFDD-A277-4F7D-BC94-999CF892C6EC}"/>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24C2452-53ED-41D8-892B-933015C8AEB2}"/>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5D70019-A891-494B-851D-EA706E4209AC}"/>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a:extLst>
              <a:ext uri="{FF2B5EF4-FFF2-40B4-BE49-F238E27FC236}">
                <a16:creationId xmlns:a16="http://schemas.microsoft.com/office/drawing/2014/main" id="{590FBA9E-3267-4A14-ABDE-9E083E92D8D9}"/>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a:extLst>
              <a:ext uri="{FF2B5EF4-FFF2-40B4-BE49-F238E27FC236}">
                <a16:creationId xmlns:a16="http://schemas.microsoft.com/office/drawing/2014/main" id="{5861A91D-DBDD-4FE8-9CB8-5EEED2E3B74D}"/>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89556738-86FD-446A-8EE7-D7783A71BE0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en.wikipedia.org/wiki/Sebaceous_gland" TargetMode="External"/><Relationship Id="rId3" Type="http://schemas.openxmlformats.org/officeDocument/2006/relationships/hyperlink" Target="http://en.wikipedia.org/wiki/Organ_(anatomy)" TargetMode="External"/><Relationship Id="rId7" Type="http://schemas.openxmlformats.org/officeDocument/2006/relationships/hyperlink" Target="http://en.wikipedia.org/wiki/Sweat_gland" TargetMode="External"/><Relationship Id="rId2" Type="http://schemas.openxmlformats.org/officeDocument/2006/relationships/hyperlink" Target="http://en.wikipedia.org/wiki/Mammal" TargetMode="External"/><Relationship Id="rId1" Type="http://schemas.openxmlformats.org/officeDocument/2006/relationships/slideLayout" Target="../slideLayouts/slideLayout7.xml"/><Relationship Id="rId6" Type="http://schemas.openxmlformats.org/officeDocument/2006/relationships/hyperlink" Target="http://en.wikipedia.org/wiki/Nail_(anatomy)" TargetMode="External"/><Relationship Id="rId11" Type="http://schemas.openxmlformats.org/officeDocument/2006/relationships/hyperlink" Target="http://en.wikipedia.org/wiki/Ligament" TargetMode="External"/><Relationship Id="rId5" Type="http://schemas.openxmlformats.org/officeDocument/2006/relationships/hyperlink" Target="http://en.wikipedia.org/wiki/Hair" TargetMode="External"/><Relationship Id="rId10" Type="http://schemas.openxmlformats.org/officeDocument/2006/relationships/hyperlink" Target="http://en.wikipedia.org/wiki/Bone" TargetMode="External"/><Relationship Id="rId4" Type="http://schemas.openxmlformats.org/officeDocument/2006/relationships/hyperlink" Target="http://en.wikipedia.org/wiki/Integumentary_system" TargetMode="External"/><Relationship Id="rId9" Type="http://schemas.openxmlformats.org/officeDocument/2006/relationships/hyperlink" Target="http://en.wikipedia.org/wiki/Muscle"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hyperlink" Target="http://en.wikipedia.org/wiki/Sensory_nerve" TargetMode="External"/><Relationship Id="rId3" Type="http://schemas.openxmlformats.org/officeDocument/2006/relationships/hyperlink" Target="http://en.wikipedia.org/wiki/Epidermis_(skin)" TargetMode="External"/><Relationship Id="rId7" Type="http://schemas.openxmlformats.org/officeDocument/2006/relationships/hyperlink" Target="http://en.wikipedia.org/wiki/Vibration" TargetMode="External"/><Relationship Id="rId2" Type="http://schemas.openxmlformats.org/officeDocument/2006/relationships/hyperlink" Target="http://en.wikipedia.org/wiki/Finger" TargetMode="External"/><Relationship Id="rId1" Type="http://schemas.openxmlformats.org/officeDocument/2006/relationships/slideLayout" Target="../slideLayouts/slideLayout1.xml"/><Relationship Id="rId6" Type="http://schemas.openxmlformats.org/officeDocument/2006/relationships/hyperlink" Target="http://en.wiktionary.org/wiki/papilla" TargetMode="External"/><Relationship Id="rId5" Type="http://schemas.openxmlformats.org/officeDocument/2006/relationships/hyperlink" Target="http://en.wikipedia.org/wiki/Sole_(foot)" TargetMode="External"/><Relationship Id="rId4" Type="http://schemas.openxmlformats.org/officeDocument/2006/relationships/hyperlink" Target="http://en.wikipedia.org/wiki/To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hyperlink" Target="http://en.wikipedia.org/wiki/Skin" TargetMode="External"/><Relationship Id="rId7" Type="http://schemas.openxmlformats.org/officeDocument/2006/relationships/hyperlink" Target="http://en.wikipedia.org/wiki/Glucocorticoid" TargetMode="External"/><Relationship Id="rId2" Type="http://schemas.openxmlformats.org/officeDocument/2006/relationships/hyperlink" Target="http://en.wikipedia.org/wiki/Scar" TargetMode="External"/><Relationship Id="rId1" Type="http://schemas.openxmlformats.org/officeDocument/2006/relationships/slideLayout" Target="../slideLayouts/slideLayout1.xml"/><Relationship Id="rId6" Type="http://schemas.openxmlformats.org/officeDocument/2006/relationships/hyperlink" Target="http://en.wikipedia.org/wiki/Medical_terminology" TargetMode="External"/><Relationship Id="rId5" Type="http://schemas.openxmlformats.org/officeDocument/2006/relationships/hyperlink" Target="http://en.wikipedia.org/wiki/Hormone_replacement_therapy" TargetMode="External"/><Relationship Id="rId4" Type="http://schemas.openxmlformats.org/officeDocument/2006/relationships/hyperlink" Target="http://en.wikipedia.org/wiki/Dermi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18EE7E22-F3FB-45CB-8813-03EEA1AB9BC3}"/>
              </a:ext>
            </a:extLst>
          </p:cNvPr>
          <p:cNvSpPr>
            <a:spLocks noChangeArrowheads="1"/>
          </p:cNvSpPr>
          <p:nvPr/>
        </p:nvSpPr>
        <p:spPr bwMode="auto">
          <a:xfrm>
            <a:off x="0" y="0"/>
            <a:ext cx="89296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4800" b="1" dirty="0">
              <a:ea typeface="Times New Roman" panose="02020603050405020304" pitchFamily="18" charset="0"/>
              <a:cs typeface="Arial" panose="020B0604020202020204" pitchFamily="34" charset="0"/>
            </a:endParaRPr>
          </a:p>
          <a:p>
            <a:pPr eaLnBrk="1" hangingPunct="1">
              <a:spcBef>
                <a:spcPct val="0"/>
              </a:spcBef>
              <a:buFontTx/>
              <a:buNone/>
            </a:pPr>
            <a:endParaRPr lang="en-US" altLang="en-US" sz="4800" b="1" dirty="0">
              <a:ea typeface="Times New Roman" panose="02020603050405020304" pitchFamily="18" charset="0"/>
              <a:cs typeface="Arial" panose="020B0604020202020204" pitchFamily="34" charset="0"/>
            </a:endParaRPr>
          </a:p>
          <a:p>
            <a:pPr eaLnBrk="1" hangingPunct="1">
              <a:spcBef>
                <a:spcPct val="0"/>
              </a:spcBef>
              <a:buFontTx/>
              <a:buNone/>
            </a:pPr>
            <a:endParaRPr lang="en-US" altLang="en-US" sz="4800" b="1" dirty="0">
              <a:ea typeface="Times New Roman" panose="02020603050405020304" pitchFamily="18" charset="0"/>
              <a:cs typeface="Arial" panose="020B0604020202020204" pitchFamily="34" charset="0"/>
            </a:endParaRPr>
          </a:p>
          <a:p>
            <a:pPr algn="ctr" eaLnBrk="1" hangingPunct="1">
              <a:spcBef>
                <a:spcPct val="0"/>
              </a:spcBef>
              <a:buFontTx/>
              <a:buNone/>
            </a:pPr>
            <a:r>
              <a:rPr lang="en-US" altLang="en-US" sz="4000" b="1" dirty="0">
                <a:ea typeface="Times New Roman" panose="02020603050405020304" pitchFamily="18" charset="0"/>
                <a:cs typeface="Arial" panose="020B0604020202020204" pitchFamily="34" charset="0"/>
              </a:rPr>
              <a:t>THE SKIN AND ITS APPENDAGES</a:t>
            </a:r>
          </a:p>
          <a:p>
            <a:pPr eaLnBrk="1" hangingPunct="1">
              <a:spcBef>
                <a:spcPct val="0"/>
              </a:spcBef>
              <a:buFontTx/>
              <a:buNone/>
            </a:pPr>
            <a:endParaRPr lang="en-US" altLang="en-US" sz="4800" b="1" dirty="0">
              <a:ea typeface="Times New Roman" panose="02020603050405020304" pitchFamily="18" charset="0"/>
              <a:cs typeface="Arial" panose="020B0604020202020204" pitchFamily="34" charset="0"/>
            </a:endParaRPr>
          </a:p>
          <a:p>
            <a:pPr eaLnBrk="1" hangingPunct="1">
              <a:spcBef>
                <a:spcPct val="0"/>
              </a:spcBef>
              <a:buFontTx/>
              <a:buNone/>
            </a:pPr>
            <a:endParaRPr lang="en-US" altLang="en-US" sz="4800" b="1" dirty="0">
              <a:ea typeface="Times New Roman" panose="02020603050405020304" pitchFamily="18"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619F28A-32A3-45D3-934F-27470EEDA826}"/>
              </a:ext>
            </a:extLst>
          </p:cNvPr>
          <p:cNvSpPr>
            <a:spLocks noGrp="1" noChangeArrowheads="1"/>
          </p:cNvSpPr>
          <p:nvPr>
            <p:ph type="title"/>
          </p:nvPr>
        </p:nvSpPr>
        <p:spPr>
          <a:xfrm>
            <a:off x="0" y="0"/>
            <a:ext cx="8686800" cy="714375"/>
          </a:xfrm>
        </p:spPr>
        <p:txBody>
          <a:bodyPr/>
          <a:lstStyle/>
          <a:p>
            <a:pPr eaLnBrk="1" hangingPunct="1"/>
            <a:endParaRPr lang="en-US" altLang="en-US" dirty="0">
              <a:ea typeface="Times New Roman" panose="02020603050405020304" pitchFamily="18" charset="0"/>
              <a:cs typeface="Arial" panose="020B0604020202020204" pitchFamily="34" charset="0"/>
            </a:endParaRPr>
          </a:p>
        </p:txBody>
      </p:sp>
      <p:sp>
        <p:nvSpPr>
          <p:cNvPr id="11267" name="Rectangle 1">
            <a:extLst>
              <a:ext uri="{FF2B5EF4-FFF2-40B4-BE49-F238E27FC236}">
                <a16:creationId xmlns:a16="http://schemas.microsoft.com/office/drawing/2014/main" id="{3E90FC25-253A-4C63-B1A0-AEB8B00637D1}"/>
              </a:ext>
            </a:extLst>
          </p:cNvPr>
          <p:cNvSpPr>
            <a:spLocks noChangeArrowheads="1"/>
          </p:cNvSpPr>
          <p:nvPr/>
        </p:nvSpPr>
        <p:spPr bwMode="auto">
          <a:xfrm>
            <a:off x="0" y="1000125"/>
            <a:ext cx="9144000"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br>
              <a:rPr lang="en-US" altLang="en-US" sz="1200" dirty="0">
                <a:ea typeface="Times New Roman" panose="02020603050405020304" pitchFamily="18" charset="0"/>
                <a:cs typeface="Arial" panose="020B0604020202020204" pitchFamily="34" charset="0"/>
              </a:rPr>
            </a:br>
            <a:r>
              <a:rPr lang="en-US" altLang="en-US" sz="2800" b="1" u="sng" dirty="0">
                <a:ea typeface="Times New Roman" panose="02020603050405020304" pitchFamily="18" charset="0"/>
                <a:cs typeface="Arial" panose="020B0604020202020204" pitchFamily="34" charset="0"/>
              </a:rPr>
              <a:t>THE EPIDERMIS</a:t>
            </a:r>
            <a:endParaRPr lang="en-US" altLang="en-US" sz="2800" b="1" dirty="0">
              <a:ea typeface="Times New Roman" panose="02020603050405020304" pitchFamily="18" charset="0"/>
              <a:cs typeface="Arial" panose="020B0604020202020204" pitchFamily="34" charset="0"/>
            </a:endParaRPr>
          </a:p>
          <a:p>
            <a:pPr>
              <a:spcBef>
                <a:spcPct val="0"/>
              </a:spcBef>
              <a:buFontTx/>
              <a:buNone/>
            </a:pPr>
            <a:r>
              <a:rPr lang="en-US" altLang="en-US" sz="2800" b="1" dirty="0">
                <a:ea typeface="Times New Roman" panose="02020603050405020304" pitchFamily="18" charset="0"/>
                <a:cs typeface="Arial" panose="020B0604020202020204" pitchFamily="34" charset="0"/>
              </a:rPr>
              <a:t>The topmost  layer is translucent. </a:t>
            </a:r>
          </a:p>
          <a:p>
            <a:pPr>
              <a:spcBef>
                <a:spcPct val="0"/>
              </a:spcBef>
              <a:buFontTx/>
              <a:buNone/>
            </a:pPr>
            <a:endParaRPr lang="en-US" altLang="en-US" sz="2800" b="1" dirty="0">
              <a:ea typeface="Times New Roman" panose="02020603050405020304" pitchFamily="18" charset="0"/>
              <a:cs typeface="Arial" panose="020B0604020202020204" pitchFamily="34" charset="0"/>
            </a:endParaRPr>
          </a:p>
          <a:p>
            <a:pPr>
              <a:spcBef>
                <a:spcPct val="0"/>
              </a:spcBef>
              <a:buFontTx/>
              <a:buNone/>
            </a:pPr>
            <a:r>
              <a:rPr lang="en-US" altLang="en-US" sz="2800" b="1" dirty="0">
                <a:ea typeface="Times New Roman" panose="02020603050405020304" pitchFamily="18" charset="0"/>
                <a:cs typeface="Arial" panose="020B0604020202020204" pitchFamily="34" charset="0"/>
              </a:rPr>
              <a:t>The epidermis does not contain any blood vessels but gets its oxygen and nutrients from the deeper layers of the skin. </a:t>
            </a:r>
          </a:p>
          <a:p>
            <a:pPr>
              <a:spcBef>
                <a:spcPct val="0"/>
              </a:spcBef>
              <a:buFontTx/>
              <a:buNone/>
            </a:pPr>
            <a:endParaRPr lang="en-US" altLang="en-US" sz="2800" b="1" dirty="0">
              <a:ea typeface="Times New Roman" panose="02020603050405020304" pitchFamily="18" charset="0"/>
              <a:cs typeface="Arial" panose="020B0604020202020204" pitchFamily="34" charset="0"/>
            </a:endParaRPr>
          </a:p>
          <a:p>
            <a:pPr>
              <a:spcBef>
                <a:spcPct val="0"/>
              </a:spcBef>
              <a:buFontTx/>
              <a:buNone/>
            </a:pPr>
            <a:r>
              <a:rPr lang="en-US" altLang="en-US" sz="2800" b="1" dirty="0">
                <a:ea typeface="Times New Roman" panose="02020603050405020304" pitchFamily="18" charset="0"/>
                <a:cs typeface="Arial" panose="020B0604020202020204" pitchFamily="34" charset="0"/>
              </a:rPr>
              <a:t>It is thickest on the palms and soles.</a:t>
            </a:r>
          </a:p>
          <a:p>
            <a:pPr>
              <a:spcBef>
                <a:spcPct val="0"/>
              </a:spcBef>
              <a:buFontTx/>
              <a:buNone/>
            </a:pPr>
            <a:endParaRPr lang="en-US" altLang="en-US" sz="2800" b="1" dirty="0">
              <a:ea typeface="Times New Roman" panose="02020603050405020304" pitchFamily="18" charset="0"/>
              <a:cs typeface="Arial" panose="020B0604020202020204" pitchFamily="34" charset="0"/>
            </a:endParaRPr>
          </a:p>
          <a:p>
            <a:pPr>
              <a:spcBef>
                <a:spcPct val="0"/>
              </a:spcBef>
              <a:buFontTx/>
              <a:buNone/>
            </a:pPr>
            <a:r>
              <a:rPr lang="en-US" altLang="en-US" sz="2800" b="1" dirty="0">
                <a:ea typeface="Times New Roman" panose="02020603050405020304" pitchFamily="18" charset="0"/>
                <a:cs typeface="Arial" panose="020B0604020202020204" pitchFamily="34" charset="0"/>
              </a:rPr>
              <a:t>At the bottom of the epidermis is the basement membrane, which attaches it firmly, though not rigidly, to the layer below.</a:t>
            </a:r>
            <a:br>
              <a:rPr lang="en-US" altLang="en-US" sz="2800" b="1" dirty="0">
                <a:ea typeface="Times New Roman" panose="02020603050405020304" pitchFamily="18" charset="0"/>
                <a:cs typeface="Arial" panose="020B0604020202020204" pitchFamily="34" charset="0"/>
              </a:rPr>
            </a:br>
            <a:br>
              <a:rPr lang="en-US" altLang="en-US" sz="2400" dirty="0">
                <a:ea typeface="Times New Roman" panose="02020603050405020304" pitchFamily="18" charset="0"/>
                <a:cs typeface="Arial" panose="020B0604020202020204" pitchFamily="34" charset="0"/>
              </a:rPr>
            </a:br>
            <a:endParaRPr lang="en-US" altLang="en-US" sz="2400" dirty="0">
              <a:ea typeface="Times New Roman" panose="02020603050405020304" pitchFamily="18"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A85F887C-058E-4F16-86D1-B48373E322B9}"/>
              </a:ext>
            </a:extLst>
          </p:cNvPr>
          <p:cNvSpPr>
            <a:spLocks noGrp="1" noChangeArrowheads="1"/>
          </p:cNvSpPr>
          <p:nvPr>
            <p:ph type="title"/>
          </p:nvPr>
        </p:nvSpPr>
        <p:spPr>
          <a:xfrm>
            <a:off x="457200" y="71438"/>
            <a:ext cx="8229600" cy="868362"/>
          </a:xfrm>
        </p:spPr>
        <p:txBody>
          <a:bodyPr/>
          <a:lstStyle/>
          <a:p>
            <a:r>
              <a:rPr lang="en-US" altLang="en-US" b="1"/>
              <a:t>EPIDERMIS</a:t>
            </a:r>
          </a:p>
        </p:txBody>
      </p:sp>
      <p:sp>
        <p:nvSpPr>
          <p:cNvPr id="12291" name="Rectangle 2">
            <a:extLst>
              <a:ext uri="{FF2B5EF4-FFF2-40B4-BE49-F238E27FC236}">
                <a16:creationId xmlns:a16="http://schemas.microsoft.com/office/drawing/2014/main" id="{05C4C1CA-1BB4-4C29-931E-7C1625679BC7}"/>
              </a:ext>
            </a:extLst>
          </p:cNvPr>
          <p:cNvSpPr>
            <a:spLocks noChangeArrowheads="1"/>
          </p:cNvSpPr>
          <p:nvPr/>
        </p:nvSpPr>
        <p:spPr bwMode="auto">
          <a:xfrm>
            <a:off x="0" y="958205"/>
            <a:ext cx="91440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b="1" dirty="0"/>
              <a:t>The epidermis is made up of 4 cell types:</a:t>
            </a:r>
          </a:p>
          <a:p>
            <a:pPr eaLnBrk="1" hangingPunct="1">
              <a:spcBef>
                <a:spcPct val="0"/>
              </a:spcBef>
              <a:buFontTx/>
              <a:buNone/>
            </a:pPr>
            <a:endParaRPr lang="en-US" altLang="en-US" b="1" dirty="0"/>
          </a:p>
          <a:p>
            <a:pPr eaLnBrk="1" hangingPunct="1">
              <a:spcBef>
                <a:spcPct val="0"/>
              </a:spcBef>
              <a:buFontTx/>
              <a:buNone/>
            </a:pPr>
            <a:r>
              <a:rPr lang="en-US" altLang="en-US" b="1" dirty="0"/>
              <a:t>1. Keratinocytes – produce keratin, a fibrous protein that helps protect the epidermis</a:t>
            </a:r>
          </a:p>
          <a:p>
            <a:pPr eaLnBrk="1" hangingPunct="1">
              <a:spcBef>
                <a:spcPct val="0"/>
              </a:spcBef>
              <a:buFontTx/>
              <a:buNone/>
            </a:pPr>
            <a:endParaRPr lang="en-US" altLang="en-US" b="1" dirty="0"/>
          </a:p>
          <a:p>
            <a:pPr eaLnBrk="1" hangingPunct="1">
              <a:spcBef>
                <a:spcPct val="0"/>
              </a:spcBef>
              <a:buFontTx/>
              <a:buNone/>
            </a:pPr>
            <a:r>
              <a:rPr lang="en-US" altLang="en-US" b="1" dirty="0"/>
              <a:t>2. Melanocytes - produce the pigment melanin</a:t>
            </a:r>
          </a:p>
          <a:p>
            <a:pPr eaLnBrk="1" hangingPunct="1">
              <a:spcBef>
                <a:spcPct val="0"/>
              </a:spcBef>
              <a:buFontTx/>
              <a:buNone/>
            </a:pPr>
            <a:endParaRPr lang="en-US" altLang="en-US" b="1" dirty="0"/>
          </a:p>
          <a:p>
            <a:pPr eaLnBrk="1" hangingPunct="1">
              <a:spcBef>
                <a:spcPct val="0"/>
              </a:spcBef>
              <a:buFontTx/>
              <a:buNone/>
            </a:pPr>
            <a:r>
              <a:rPr lang="en-US" altLang="en-US" b="1" dirty="0"/>
              <a:t>3. </a:t>
            </a:r>
            <a:r>
              <a:rPr lang="en-US" altLang="en-US" b="1" dirty="0" err="1"/>
              <a:t>Langerhan</a:t>
            </a:r>
            <a:r>
              <a:rPr lang="en-US" altLang="en-US" b="1" dirty="0"/>
              <a:t> Cells – participate in immune response </a:t>
            </a:r>
          </a:p>
          <a:p>
            <a:pPr eaLnBrk="1" hangingPunct="1">
              <a:spcBef>
                <a:spcPct val="0"/>
              </a:spcBef>
              <a:buFontTx/>
              <a:buNone/>
            </a:pPr>
            <a:endParaRPr lang="en-US" altLang="en-US" b="1" dirty="0"/>
          </a:p>
          <a:p>
            <a:pPr eaLnBrk="1" hangingPunct="1">
              <a:spcBef>
                <a:spcPct val="0"/>
              </a:spcBef>
              <a:buFontTx/>
              <a:buNone/>
            </a:pPr>
            <a:r>
              <a:rPr lang="en-US" altLang="en-US" b="1" dirty="0"/>
              <a:t>4. Merkel cells – participate in the sense of touch.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D25357F4-A7E8-4F2B-9025-E00E9DE8D17F}"/>
              </a:ext>
            </a:extLst>
          </p:cNvPr>
          <p:cNvSpPr>
            <a:spLocks noChangeArrowheads="1"/>
          </p:cNvSpPr>
          <p:nvPr/>
        </p:nvSpPr>
        <p:spPr bwMode="auto">
          <a:xfrm>
            <a:off x="0" y="0"/>
            <a:ext cx="9144000" cy="698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en-US" altLang="en-US" sz="2000" b="1">
                <a:ea typeface="Times New Roman" panose="02020603050405020304" pitchFamily="18" charset="0"/>
                <a:cs typeface="Arial" panose="020B0604020202020204" pitchFamily="34" charset="0"/>
              </a:rPr>
              <a:t>The junction between the epidermis and the dermis undulates like rolling hills - more markedly so in some areas of the body than others.</a:t>
            </a:r>
          </a:p>
          <a:p>
            <a:pPr eaLnBrk="1" hangingPunct="1">
              <a:spcBef>
                <a:spcPct val="0"/>
              </a:spcBef>
            </a:pPr>
            <a:endParaRPr lang="en-US" altLang="en-US" sz="2000" b="1">
              <a:ea typeface="Times New Roman" panose="02020603050405020304" pitchFamily="18" charset="0"/>
              <a:cs typeface="Arial" panose="020B0604020202020204" pitchFamily="34" charset="0"/>
            </a:endParaRPr>
          </a:p>
          <a:p>
            <a:pPr eaLnBrk="1" hangingPunct="1">
              <a:spcBef>
                <a:spcPct val="0"/>
              </a:spcBef>
            </a:pPr>
            <a:r>
              <a:rPr lang="en-US" altLang="en-US" sz="2000" b="1">
                <a:ea typeface="Times New Roman" panose="02020603050405020304" pitchFamily="18" charset="0"/>
                <a:cs typeface="Arial" panose="020B0604020202020204" pitchFamily="34" charset="0"/>
              </a:rPr>
              <a:t>A series of finger-like structures called rete pegs project up from the dermis, and similar structures project down from the epidermis. </a:t>
            </a:r>
          </a:p>
          <a:p>
            <a:pPr eaLnBrk="1" hangingPunct="1">
              <a:spcBef>
                <a:spcPct val="0"/>
              </a:spcBef>
              <a:buFontTx/>
              <a:buNone/>
            </a:pPr>
            <a:endParaRPr lang="en-US" altLang="en-US" sz="2000" b="1">
              <a:ea typeface="Times New Roman" panose="02020603050405020304" pitchFamily="18" charset="0"/>
              <a:cs typeface="Arial" panose="020B0604020202020204" pitchFamily="34" charset="0"/>
            </a:endParaRPr>
          </a:p>
          <a:p>
            <a:pPr eaLnBrk="1" hangingPunct="1">
              <a:spcBef>
                <a:spcPct val="0"/>
              </a:spcBef>
            </a:pPr>
            <a:r>
              <a:rPr lang="en-US" altLang="en-US" sz="2000" b="1">
                <a:ea typeface="Times New Roman" panose="02020603050405020304" pitchFamily="18" charset="0"/>
                <a:cs typeface="Arial" panose="020B0604020202020204" pitchFamily="34" charset="0"/>
              </a:rPr>
              <a:t>These projections increase the area of contact between the layers of skin, and help to prevent the epidermis from being sheared off. </a:t>
            </a:r>
          </a:p>
          <a:p>
            <a:pPr eaLnBrk="1" hangingPunct="1">
              <a:spcBef>
                <a:spcPct val="0"/>
              </a:spcBef>
            </a:pPr>
            <a:endParaRPr lang="en-US" altLang="en-US" sz="2000" b="1">
              <a:ea typeface="Times New Roman" panose="02020603050405020304" pitchFamily="18" charset="0"/>
              <a:cs typeface="Arial" panose="020B0604020202020204" pitchFamily="34" charset="0"/>
            </a:endParaRPr>
          </a:p>
          <a:p>
            <a:pPr eaLnBrk="1" hangingPunct="1">
              <a:spcBef>
                <a:spcPct val="0"/>
              </a:spcBef>
            </a:pPr>
            <a:endParaRPr lang="en-US" altLang="en-US" sz="2000" b="1">
              <a:ea typeface="Times New Roman" panose="02020603050405020304" pitchFamily="18" charset="0"/>
              <a:cs typeface="Arial" panose="020B0604020202020204" pitchFamily="34" charset="0"/>
            </a:endParaRPr>
          </a:p>
          <a:p>
            <a:pPr eaLnBrk="1" hangingPunct="1">
              <a:spcBef>
                <a:spcPct val="0"/>
              </a:spcBef>
            </a:pPr>
            <a:r>
              <a:rPr lang="en-US" altLang="en-US" sz="2000" b="1">
                <a:ea typeface="Times New Roman" panose="02020603050405020304" pitchFamily="18" charset="0"/>
                <a:cs typeface="Arial" panose="020B0604020202020204" pitchFamily="34" charset="0"/>
              </a:rPr>
              <a:t>They are not present in the skins of unborn babies but rapidly develop after birth. As skin ages they get smaller and flatter.</a:t>
            </a:r>
          </a:p>
          <a:p>
            <a:pPr eaLnBrk="1" hangingPunct="1">
              <a:spcBef>
                <a:spcPct val="0"/>
              </a:spcBef>
            </a:pPr>
            <a:endParaRPr lang="en-US" altLang="en-US" sz="2000" b="1">
              <a:ea typeface="Times New Roman" panose="02020603050405020304" pitchFamily="18" charset="0"/>
              <a:cs typeface="Arial" panose="020B0604020202020204" pitchFamily="34" charset="0"/>
            </a:endParaRPr>
          </a:p>
          <a:p>
            <a:pPr eaLnBrk="1" hangingPunct="1">
              <a:spcBef>
                <a:spcPct val="0"/>
              </a:spcBef>
            </a:pPr>
            <a:endParaRPr lang="en-US" altLang="en-US" sz="2000" b="1">
              <a:ea typeface="Times New Roman" panose="02020603050405020304" pitchFamily="18" charset="0"/>
              <a:cs typeface="Arial" panose="020B0604020202020204" pitchFamily="34" charset="0"/>
            </a:endParaRPr>
          </a:p>
          <a:p>
            <a:pPr eaLnBrk="1" hangingPunct="1">
              <a:spcBef>
                <a:spcPct val="0"/>
              </a:spcBef>
            </a:pPr>
            <a:r>
              <a:rPr lang="en-US" altLang="en-US" sz="2000" b="1">
                <a:ea typeface="Times New Roman" panose="02020603050405020304" pitchFamily="18" charset="0"/>
                <a:cs typeface="Arial" panose="020B0604020202020204" pitchFamily="34" charset="0"/>
              </a:rPr>
              <a:t>Networks of tiny blood vessels run through the rete pegs, bringing food, vitamins and oxygen to the epidermis.</a:t>
            </a:r>
          </a:p>
          <a:p>
            <a:pPr eaLnBrk="1" hangingPunct="1">
              <a:spcBef>
                <a:spcPct val="0"/>
              </a:spcBef>
              <a:buFontTx/>
              <a:buNone/>
            </a:pPr>
            <a:endParaRPr lang="en-US" altLang="en-US" sz="2000" b="1">
              <a:ea typeface="Times New Roman" panose="02020603050405020304" pitchFamily="18" charset="0"/>
              <a:cs typeface="Arial" panose="020B0604020202020204" pitchFamily="34" charset="0"/>
            </a:endParaRPr>
          </a:p>
          <a:p>
            <a:pPr eaLnBrk="1" hangingPunct="1">
              <a:spcBef>
                <a:spcPct val="0"/>
              </a:spcBef>
            </a:pPr>
            <a:r>
              <a:rPr lang="en-US" altLang="en-US" sz="2000" b="1">
                <a:ea typeface="Times New Roman" panose="02020603050405020304" pitchFamily="18" charset="0"/>
                <a:cs typeface="Arial" panose="020B0604020202020204" pitchFamily="34" charset="0"/>
              </a:rPr>
              <a:t>These blood vessels respond to temperature changes. They open up in hot weather, bringing lots of red blood cells to the skin, and close down in the cold.</a:t>
            </a:r>
          </a:p>
          <a:p>
            <a:pPr eaLnBrk="1" hangingPunct="1">
              <a:spcBef>
                <a:spcPct val="0"/>
              </a:spcBef>
              <a:buFontTx/>
              <a:buNone/>
            </a:pPr>
            <a:r>
              <a:rPr lang="en-US" altLang="en-US" sz="2400" b="1">
                <a:ea typeface="Times New Roman" panose="02020603050405020304" pitchFamily="18" charset="0"/>
                <a:cs typeface="Arial" panose="020B0604020202020204" pitchFamily="34" charset="0"/>
              </a:rPr>
              <a:t> </a:t>
            </a:r>
          </a:p>
          <a:p>
            <a:pPr eaLnBrk="1" hangingPunct="1">
              <a:spcBef>
                <a:spcPct val="0"/>
              </a:spcBef>
              <a:buFontTx/>
              <a:buNone/>
            </a:pPr>
            <a:endParaRPr lang="en-US" altLang="en-US" sz="2400" b="1">
              <a:ea typeface="Times New Roman" panose="02020603050405020304" pitchFamily="18"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a:extLst>
              <a:ext uri="{FF2B5EF4-FFF2-40B4-BE49-F238E27FC236}">
                <a16:creationId xmlns:a16="http://schemas.microsoft.com/office/drawing/2014/main" id="{0D35A5B2-A853-4294-B6EA-1BBB04C51AEF}"/>
              </a:ext>
            </a:extLst>
          </p:cNvPr>
          <p:cNvSpPr>
            <a:spLocks noChangeArrowheads="1"/>
          </p:cNvSpPr>
          <p:nvPr/>
        </p:nvSpPr>
        <p:spPr bwMode="auto">
          <a:xfrm>
            <a:off x="0" y="-71438"/>
            <a:ext cx="9144000" cy="7416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u="sng">
                <a:ea typeface="Times New Roman" panose="02020603050405020304" pitchFamily="18" charset="0"/>
                <a:cs typeface="Arial" panose="020B0604020202020204" pitchFamily="34" charset="0"/>
              </a:rPr>
              <a:t>THE DERMIS</a:t>
            </a:r>
            <a:endParaRPr lang="en-US" altLang="en-US" sz="2800" b="1">
              <a:ea typeface="Times New Roman" panose="02020603050405020304" pitchFamily="18" charset="0"/>
              <a:cs typeface="Arial" panose="020B0604020202020204" pitchFamily="34" charset="0"/>
            </a:endParaRPr>
          </a:p>
          <a:p>
            <a:pPr eaLnBrk="1" hangingPunct="1">
              <a:spcBef>
                <a:spcPct val="0"/>
              </a:spcBef>
              <a:buFontTx/>
              <a:buNone/>
            </a:pPr>
            <a:endParaRPr lang="en-US" altLang="en-US" sz="2400" b="1">
              <a:ea typeface="Times New Roman" panose="02020603050405020304" pitchFamily="18" charset="0"/>
              <a:cs typeface="Arial" panose="020B0604020202020204" pitchFamily="34" charset="0"/>
            </a:endParaRPr>
          </a:p>
          <a:p>
            <a:pPr eaLnBrk="1" hangingPunct="1">
              <a:spcBef>
                <a:spcPct val="0"/>
              </a:spcBef>
              <a:buFontTx/>
              <a:buNone/>
            </a:pPr>
            <a:r>
              <a:rPr lang="en-US" altLang="en-US" sz="2400" b="1">
                <a:ea typeface="Times New Roman" panose="02020603050405020304" pitchFamily="18" charset="0"/>
                <a:cs typeface="Arial" panose="020B0604020202020204" pitchFamily="34" charset="0"/>
              </a:rPr>
              <a:t>The second layer lies deeper and contains blood vessels, connective tissue, nerves, hair roots and sweat glands.</a:t>
            </a:r>
          </a:p>
          <a:p>
            <a:pPr eaLnBrk="1" hangingPunct="1">
              <a:spcBef>
                <a:spcPct val="0"/>
              </a:spcBef>
              <a:buFontTx/>
              <a:buNone/>
            </a:pPr>
            <a:r>
              <a:rPr lang="en-US" altLang="en-US" sz="2400" b="1">
                <a:ea typeface="Times New Roman" panose="02020603050405020304" pitchFamily="18" charset="0"/>
                <a:cs typeface="Arial" panose="020B0604020202020204" pitchFamily="34" charset="0"/>
              </a:rPr>
              <a:t>The dermis supplies the avascular epidermis with nutrients </a:t>
            </a:r>
            <a:endParaRPr lang="en-US" altLang="en-US" sz="2400">
              <a:ea typeface="Times New Roman" panose="02020603050405020304" pitchFamily="18" charset="0"/>
              <a:cs typeface="Arial" panose="020B0604020202020204" pitchFamily="34" charset="0"/>
            </a:endParaRPr>
          </a:p>
          <a:p>
            <a:pPr eaLnBrk="1" hangingPunct="1">
              <a:spcBef>
                <a:spcPct val="0"/>
              </a:spcBef>
              <a:buFontTx/>
              <a:buNone/>
            </a:pPr>
            <a:endParaRPr lang="en-US" altLang="en-US" sz="2400" b="1">
              <a:ea typeface="Times New Roman" panose="02020603050405020304" pitchFamily="18" charset="0"/>
              <a:cs typeface="Arial" panose="020B0604020202020204" pitchFamily="34" charset="0"/>
            </a:endParaRPr>
          </a:p>
          <a:p>
            <a:pPr eaLnBrk="1" hangingPunct="1">
              <a:spcBef>
                <a:spcPct val="0"/>
              </a:spcBef>
              <a:buFontTx/>
              <a:buNone/>
            </a:pPr>
            <a:r>
              <a:rPr lang="en-US" altLang="en-US" sz="2400" b="1">
                <a:ea typeface="Times New Roman" panose="02020603050405020304" pitchFamily="18" charset="0"/>
                <a:cs typeface="Arial" panose="020B0604020202020204" pitchFamily="34" charset="0"/>
              </a:rPr>
              <a:t>It contains 3 cell types: </a:t>
            </a:r>
          </a:p>
          <a:p>
            <a:pPr eaLnBrk="1" hangingPunct="1">
              <a:spcBef>
                <a:spcPct val="0"/>
              </a:spcBef>
            </a:pPr>
            <a:r>
              <a:rPr lang="en-US" altLang="en-US" sz="2400" b="1">
                <a:ea typeface="Times New Roman" panose="02020603050405020304" pitchFamily="18" charset="0"/>
                <a:cs typeface="Arial" panose="020B0604020202020204" pitchFamily="34" charset="0"/>
              </a:rPr>
              <a:t>Adipocytes</a:t>
            </a:r>
          </a:p>
          <a:p>
            <a:pPr eaLnBrk="1" hangingPunct="1">
              <a:spcBef>
                <a:spcPct val="0"/>
              </a:spcBef>
            </a:pPr>
            <a:r>
              <a:rPr lang="en-US" altLang="en-US" sz="2400" b="1">
                <a:ea typeface="Times New Roman" panose="02020603050405020304" pitchFamily="18" charset="0"/>
                <a:cs typeface="Arial" panose="020B0604020202020204" pitchFamily="34" charset="0"/>
              </a:rPr>
              <a:t>Macrophages</a:t>
            </a:r>
          </a:p>
          <a:p>
            <a:pPr eaLnBrk="1" hangingPunct="1">
              <a:spcBef>
                <a:spcPct val="0"/>
              </a:spcBef>
            </a:pPr>
            <a:r>
              <a:rPr lang="en-US" altLang="en-US" sz="2400" b="1">
                <a:ea typeface="Times New Roman" panose="02020603050405020304" pitchFamily="18" charset="0"/>
                <a:cs typeface="Arial" panose="020B0604020202020204" pitchFamily="34" charset="0"/>
              </a:rPr>
              <a:t>Fibroblasts-make elastin &amp; collagen proteins</a:t>
            </a:r>
          </a:p>
          <a:p>
            <a:pPr eaLnBrk="1" hangingPunct="1">
              <a:spcBef>
                <a:spcPct val="0"/>
              </a:spcBef>
              <a:buFontTx/>
              <a:buNone/>
            </a:pPr>
            <a:endParaRPr lang="en-US" altLang="en-US" sz="2400" b="1">
              <a:ea typeface="Times New Roman" panose="02020603050405020304" pitchFamily="18" charset="0"/>
              <a:cs typeface="Arial" panose="020B0604020202020204" pitchFamily="34" charset="0"/>
            </a:endParaRPr>
          </a:p>
          <a:p>
            <a:pPr eaLnBrk="1" hangingPunct="1">
              <a:spcBef>
                <a:spcPct val="0"/>
              </a:spcBef>
            </a:pPr>
            <a:r>
              <a:rPr lang="en-US" altLang="en-US" sz="2400" b="1">
                <a:ea typeface="Times New Roman" panose="02020603050405020304" pitchFamily="18" charset="0"/>
                <a:cs typeface="Arial" panose="020B0604020202020204" pitchFamily="34" charset="0"/>
              </a:rPr>
              <a:t>The dermis is composed largely of the protein collagen embedded in ground substance. </a:t>
            </a:r>
          </a:p>
          <a:p>
            <a:pPr eaLnBrk="1" hangingPunct="1">
              <a:spcBef>
                <a:spcPct val="0"/>
              </a:spcBef>
            </a:pPr>
            <a:r>
              <a:rPr lang="en-US" altLang="en-US" sz="2400" b="1">
                <a:ea typeface="Times New Roman" panose="02020603050405020304" pitchFamily="18" charset="0"/>
                <a:cs typeface="Arial" panose="020B0604020202020204" pitchFamily="34" charset="0"/>
              </a:rPr>
              <a:t>Collagen accounts for up to 75% of the weight of the dermis- resilience and elasticity of the skin.</a:t>
            </a:r>
          </a:p>
          <a:p>
            <a:pPr eaLnBrk="1" hangingPunct="1">
              <a:spcBef>
                <a:spcPct val="0"/>
              </a:spcBef>
              <a:buFontTx/>
              <a:buNone/>
            </a:pPr>
            <a:endParaRPr lang="en-US" altLang="en-US" sz="2800" b="1">
              <a:ea typeface="Times New Roman" panose="02020603050405020304" pitchFamily="18" charset="0"/>
              <a:cs typeface="Arial" panose="020B0604020202020204" pitchFamily="34" charset="0"/>
            </a:endParaRPr>
          </a:p>
          <a:p>
            <a:pPr>
              <a:spcBef>
                <a:spcPct val="0"/>
              </a:spcBef>
              <a:buFontTx/>
              <a:buNone/>
            </a:pPr>
            <a:endParaRPr lang="en-US" altLang="en-US" sz="2800" b="1">
              <a:ea typeface="Times New Roman" panose="02020603050405020304" pitchFamily="18" charset="0"/>
              <a:cs typeface="Arial" panose="020B0604020202020204" pitchFamily="34" charset="0"/>
            </a:endParaRPr>
          </a:p>
          <a:p>
            <a:pPr>
              <a:spcBef>
                <a:spcPct val="0"/>
              </a:spcBef>
              <a:buFontTx/>
              <a:buNone/>
            </a:pPr>
            <a:br>
              <a:rPr lang="en-US" altLang="en-US" sz="2800" b="1">
                <a:ea typeface="Times New Roman" panose="02020603050405020304" pitchFamily="18" charset="0"/>
                <a:cs typeface="Arial" panose="020B0604020202020204" pitchFamily="34" charset="0"/>
              </a:rPr>
            </a:br>
            <a:endParaRPr lang="en-US" altLang="en-US" sz="2800" b="1">
              <a:ea typeface="Times New Roman" panose="02020603050405020304" pitchFamily="18"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a:extLst>
              <a:ext uri="{FF2B5EF4-FFF2-40B4-BE49-F238E27FC236}">
                <a16:creationId xmlns:a16="http://schemas.microsoft.com/office/drawing/2014/main" id="{5FFE3F46-CF57-464F-A112-20B734E133A6}"/>
              </a:ext>
            </a:extLst>
          </p:cNvPr>
          <p:cNvSpPr>
            <a:spLocks noChangeArrowheads="1"/>
          </p:cNvSpPr>
          <p:nvPr/>
        </p:nvSpPr>
        <p:spPr bwMode="auto">
          <a:xfrm>
            <a:off x="0" y="0"/>
            <a:ext cx="9144000"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a:t>The collagen bundles are held together by elastic fibres made of a protein called elastin that run through the dermis. </a:t>
            </a:r>
          </a:p>
          <a:p>
            <a:pPr eaLnBrk="1" hangingPunct="1">
              <a:spcBef>
                <a:spcPct val="0"/>
              </a:spcBef>
              <a:buFontTx/>
              <a:buNone/>
            </a:pPr>
            <a:endParaRPr lang="en-US" altLang="en-US" sz="2800" b="1"/>
          </a:p>
          <a:p>
            <a:pPr eaLnBrk="1" hangingPunct="1">
              <a:spcBef>
                <a:spcPct val="0"/>
              </a:spcBef>
              <a:buFontTx/>
              <a:buNone/>
            </a:pPr>
            <a:r>
              <a:rPr lang="en-US" altLang="en-US" sz="2800" b="1"/>
              <a:t>These make up less than 5% of the weight of the dermis. </a:t>
            </a:r>
          </a:p>
          <a:p>
            <a:pPr eaLnBrk="1" hangingPunct="1">
              <a:spcBef>
                <a:spcPct val="0"/>
              </a:spcBef>
              <a:buFontTx/>
              <a:buNone/>
            </a:pPr>
            <a:endParaRPr lang="en-US" altLang="en-US" sz="2800" b="1"/>
          </a:p>
          <a:p>
            <a:pPr eaLnBrk="1" hangingPunct="1">
              <a:spcBef>
                <a:spcPct val="0"/>
              </a:spcBef>
              <a:buFontTx/>
              <a:buNone/>
            </a:pPr>
            <a:r>
              <a:rPr lang="en-US" altLang="en-US" sz="2800" b="1"/>
              <a:t>Both collagen and elastin fibres are made by  fibroblasts, which are scattered through the dermis.</a:t>
            </a:r>
            <a:br>
              <a:rPr lang="en-US" altLang="en-US" sz="2800" b="1"/>
            </a:br>
            <a:r>
              <a:rPr lang="en-US" altLang="en-US" sz="2800" b="1"/>
              <a:t> </a:t>
            </a:r>
          </a:p>
          <a:p>
            <a:pPr eaLnBrk="1" hangingPunct="1">
              <a:spcBef>
                <a:spcPct val="0"/>
              </a:spcBef>
              <a:buFontTx/>
              <a:buNone/>
            </a:pPr>
            <a:r>
              <a:rPr lang="en-US" altLang="en-US" sz="2800" b="1"/>
              <a:t>Glycoproteins in the ground substance can hold large amounts of water and, are responsible for maintaining a mass of water in the dermis.</a:t>
            </a:r>
            <a:br>
              <a:rPr lang="en-US" altLang="en-US" sz="1800"/>
            </a:br>
            <a:endParaRPr lang="en-US" alt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DC095E43-6E4F-404A-BC84-4D602AC90128}"/>
              </a:ext>
            </a:extLst>
          </p:cNvPr>
          <p:cNvSpPr>
            <a:spLocks noChangeArrowheads="1"/>
          </p:cNvSpPr>
          <p:nvPr/>
        </p:nvSpPr>
        <p:spPr bwMode="auto">
          <a:xfrm>
            <a:off x="0" y="0"/>
            <a:ext cx="9144000" cy="649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b="1" dirty="0">
              <a:ea typeface="Times New Roman" panose="02020603050405020304" pitchFamily="18" charset="0"/>
              <a:cs typeface="Arial" panose="020B0604020202020204" pitchFamily="34" charset="0"/>
            </a:endParaRPr>
          </a:p>
          <a:p>
            <a:pPr eaLnBrk="1" hangingPunct="1">
              <a:spcBef>
                <a:spcPct val="0"/>
              </a:spcBef>
              <a:buFontTx/>
              <a:buNone/>
            </a:pPr>
            <a:r>
              <a:rPr lang="en-US" altLang="en-US" b="1" dirty="0">
                <a:ea typeface="Times New Roman" panose="02020603050405020304" pitchFamily="18" charset="0"/>
                <a:cs typeface="Arial" panose="020B0604020202020204" pitchFamily="34" charset="0"/>
              </a:rPr>
              <a:t>Hyaluronic acid forms part of the tissue that surrounds the collagen and elastin </a:t>
            </a:r>
            <a:r>
              <a:rPr lang="en-US" altLang="en-US" b="1" dirty="0" err="1">
                <a:ea typeface="Times New Roman" panose="02020603050405020304" pitchFamily="18" charset="0"/>
                <a:cs typeface="Arial" panose="020B0604020202020204" pitchFamily="34" charset="0"/>
              </a:rPr>
              <a:t>fibres</a:t>
            </a:r>
            <a:r>
              <a:rPr lang="en-US" altLang="en-US" b="1" dirty="0">
                <a:ea typeface="Times New Roman" panose="02020603050405020304" pitchFamily="18" charset="0"/>
                <a:cs typeface="Arial" panose="020B0604020202020204" pitchFamily="34" charset="0"/>
              </a:rPr>
              <a:t>. </a:t>
            </a:r>
          </a:p>
          <a:p>
            <a:pPr eaLnBrk="1" hangingPunct="1">
              <a:spcBef>
                <a:spcPct val="0"/>
              </a:spcBef>
              <a:buFontTx/>
              <a:buNone/>
            </a:pPr>
            <a:endParaRPr lang="en-US" altLang="en-US" b="1" dirty="0">
              <a:ea typeface="Times New Roman" panose="02020603050405020304" pitchFamily="18" charset="0"/>
              <a:cs typeface="Arial" panose="020B0604020202020204" pitchFamily="34" charset="0"/>
            </a:endParaRPr>
          </a:p>
          <a:p>
            <a:pPr eaLnBrk="1" hangingPunct="1">
              <a:spcBef>
                <a:spcPct val="0"/>
              </a:spcBef>
              <a:buFontTx/>
              <a:buNone/>
            </a:pPr>
            <a:r>
              <a:rPr lang="en-US" altLang="en-US" b="1" dirty="0">
                <a:ea typeface="Times New Roman" panose="02020603050405020304" pitchFamily="18" charset="0"/>
                <a:cs typeface="Arial" panose="020B0604020202020204" pitchFamily="34" charset="0"/>
              </a:rPr>
              <a:t>It has the ability to attract and bind hundreds of times its weight in water. </a:t>
            </a:r>
          </a:p>
          <a:p>
            <a:pPr eaLnBrk="1" hangingPunct="1">
              <a:spcBef>
                <a:spcPct val="0"/>
              </a:spcBef>
              <a:buFontTx/>
              <a:buNone/>
            </a:pPr>
            <a:endParaRPr lang="en-US" altLang="en-US" b="1" dirty="0">
              <a:ea typeface="Times New Roman" panose="02020603050405020304" pitchFamily="18" charset="0"/>
              <a:cs typeface="Arial" panose="020B0604020202020204" pitchFamily="34" charset="0"/>
            </a:endParaRPr>
          </a:p>
          <a:p>
            <a:pPr eaLnBrk="1" hangingPunct="1">
              <a:spcBef>
                <a:spcPct val="0"/>
              </a:spcBef>
              <a:buFontTx/>
              <a:buNone/>
            </a:pPr>
            <a:r>
              <a:rPr lang="en-US" altLang="en-US" b="1" dirty="0">
                <a:ea typeface="Times New Roman" panose="02020603050405020304" pitchFamily="18" charset="0"/>
                <a:cs typeface="Arial" panose="020B0604020202020204" pitchFamily="34" charset="0"/>
              </a:rPr>
              <a:t>In this way it acts as a natural </a:t>
            </a:r>
            <a:r>
              <a:rPr lang="en-US" altLang="en-US" b="1" dirty="0" err="1">
                <a:ea typeface="Times New Roman" panose="02020603050405020304" pitchFamily="18" charset="0"/>
                <a:cs typeface="Arial" panose="020B0604020202020204" pitchFamily="34" charset="0"/>
              </a:rPr>
              <a:t>moisturising</a:t>
            </a:r>
            <a:r>
              <a:rPr lang="en-US" altLang="en-US" b="1" dirty="0">
                <a:ea typeface="Times New Roman" panose="02020603050405020304" pitchFamily="18" charset="0"/>
                <a:cs typeface="Arial" panose="020B0604020202020204" pitchFamily="34" charset="0"/>
              </a:rPr>
              <a:t> ingredient</a:t>
            </a:r>
          </a:p>
          <a:p>
            <a:pPr eaLnBrk="1" hangingPunct="1">
              <a:spcBef>
                <a:spcPct val="0"/>
              </a:spcBef>
              <a:buFontTx/>
              <a:buNone/>
            </a:pPr>
            <a:endParaRPr lang="en-US" altLang="en-US" b="1" dirty="0">
              <a:ea typeface="Times New Roman" panose="02020603050405020304" pitchFamily="18" charset="0"/>
              <a:cs typeface="Arial" panose="020B0604020202020204" pitchFamily="34" charset="0"/>
            </a:endParaRPr>
          </a:p>
          <a:p>
            <a:pPr eaLnBrk="1" hangingPunct="1">
              <a:spcBef>
                <a:spcPct val="0"/>
              </a:spcBef>
              <a:buFontTx/>
              <a:buNone/>
            </a:pPr>
            <a:r>
              <a:rPr lang="en-US" altLang="en-US" b="1" dirty="0">
                <a:ea typeface="Times New Roman" panose="02020603050405020304" pitchFamily="18" charset="0"/>
                <a:cs typeface="Arial" panose="020B0604020202020204" pitchFamily="34" charset="0"/>
              </a:rPr>
              <a:t>As people get older the amount of hyaluronic acid produced in the skin decreases, leaving it the less resilient and supple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8348A261-A62C-46B3-BC9C-D94B9DA51588}"/>
              </a:ext>
            </a:extLst>
          </p:cNvPr>
          <p:cNvSpPr>
            <a:spLocks noGrp="1" noChangeArrowheads="1"/>
          </p:cNvSpPr>
          <p:nvPr>
            <p:ph type="title"/>
          </p:nvPr>
        </p:nvSpPr>
        <p:spPr>
          <a:xfrm>
            <a:off x="457200" y="0"/>
            <a:ext cx="8229600" cy="857250"/>
          </a:xfrm>
        </p:spPr>
        <p:txBody>
          <a:bodyPr/>
          <a:lstStyle/>
          <a:p>
            <a:pPr eaLnBrk="1" hangingPunct="1"/>
            <a:br>
              <a:rPr lang="en-US" altLang="en-US" sz="3600" b="1" u="sng">
                <a:solidFill>
                  <a:schemeClr val="tx1"/>
                </a:solidFill>
                <a:ea typeface="Times New Roman" panose="02020603050405020304" pitchFamily="18" charset="0"/>
                <a:cs typeface="Arial" panose="020B0604020202020204" pitchFamily="34" charset="0"/>
              </a:rPr>
            </a:br>
            <a:r>
              <a:rPr lang="en-US" altLang="en-US" sz="3600" b="1" u="sng">
                <a:solidFill>
                  <a:schemeClr val="tx1"/>
                </a:solidFill>
                <a:ea typeface="Times New Roman" panose="02020603050405020304" pitchFamily="18" charset="0"/>
                <a:cs typeface="Arial" panose="020B0604020202020204" pitchFamily="34" charset="0"/>
              </a:rPr>
              <a:t>THE SUBCUTANEOUS LAYER</a:t>
            </a:r>
            <a:br>
              <a:rPr lang="en-US" altLang="en-US" sz="3600">
                <a:solidFill>
                  <a:schemeClr val="tx1"/>
                </a:solidFill>
                <a:ea typeface="Times New Roman" panose="02020603050405020304" pitchFamily="18" charset="0"/>
                <a:cs typeface="Arial" panose="020B0604020202020204" pitchFamily="34" charset="0"/>
              </a:rPr>
            </a:br>
            <a:endParaRPr lang="en-US" altLang="en-US" sz="3600">
              <a:ea typeface="Times New Roman" panose="02020603050405020304" pitchFamily="18" charset="0"/>
              <a:cs typeface="Arial" panose="020B0604020202020204" pitchFamily="34" charset="0"/>
            </a:endParaRPr>
          </a:p>
        </p:txBody>
      </p:sp>
      <p:sp>
        <p:nvSpPr>
          <p:cNvPr id="17411" name="Rectangle 1">
            <a:extLst>
              <a:ext uri="{FF2B5EF4-FFF2-40B4-BE49-F238E27FC236}">
                <a16:creationId xmlns:a16="http://schemas.microsoft.com/office/drawing/2014/main" id="{A9703623-E204-4CFD-AE2A-FDE554292F85}"/>
              </a:ext>
            </a:extLst>
          </p:cNvPr>
          <p:cNvSpPr>
            <a:spLocks noChangeArrowheads="1"/>
          </p:cNvSpPr>
          <p:nvPr/>
        </p:nvSpPr>
        <p:spPr bwMode="auto">
          <a:xfrm>
            <a:off x="0" y="571500"/>
            <a:ext cx="9144000" cy="649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cs typeface="Times New Roman" panose="02020603050405020304" pitchFamily="18" charset="0"/>
              </a:rPr>
              <a:t>Below the dermis lies a layer of fat, the subcutaneous fat. </a:t>
            </a:r>
          </a:p>
          <a:p>
            <a:pPr>
              <a:spcBef>
                <a:spcPct val="0"/>
              </a:spcBef>
              <a:buFontTx/>
              <a:buNone/>
            </a:pPr>
            <a:endParaRPr lang="en-US" altLang="en-US" sz="2400" b="1">
              <a:cs typeface="Times New Roman" panose="02020603050405020304" pitchFamily="18" charset="0"/>
            </a:endParaRPr>
          </a:p>
          <a:p>
            <a:pPr>
              <a:spcBef>
                <a:spcPct val="0"/>
              </a:spcBef>
              <a:buFontTx/>
              <a:buNone/>
            </a:pPr>
            <a:r>
              <a:rPr lang="en-US" altLang="en-US" sz="2400" b="1">
                <a:cs typeface="Times New Roman" panose="02020603050405020304" pitchFamily="18" charset="0"/>
              </a:rPr>
              <a:t>The depth of this layer differs from one person to another. </a:t>
            </a:r>
          </a:p>
          <a:p>
            <a:pPr>
              <a:spcBef>
                <a:spcPct val="0"/>
              </a:spcBef>
              <a:buFontTx/>
              <a:buNone/>
            </a:pPr>
            <a:r>
              <a:rPr lang="en-US" altLang="en-US" sz="2400" b="1">
                <a:cs typeface="Times New Roman" panose="02020603050405020304" pitchFamily="18" charset="0"/>
              </a:rPr>
              <a:t>It contains larger blood vessels and nerves, and is made up of clumps of fat-filled adipose cells. </a:t>
            </a:r>
          </a:p>
          <a:p>
            <a:pPr>
              <a:spcBef>
                <a:spcPct val="0"/>
              </a:spcBef>
              <a:buFontTx/>
              <a:buNone/>
            </a:pPr>
            <a:br>
              <a:rPr lang="en-US" altLang="en-US" sz="2400" b="1">
                <a:cs typeface="Times New Roman" panose="02020603050405020304" pitchFamily="18" charset="0"/>
              </a:rPr>
            </a:br>
            <a:r>
              <a:rPr lang="en-US" altLang="en-US" sz="2400" b="1">
                <a:cs typeface="Times New Roman" panose="02020603050405020304" pitchFamily="18" charset="0"/>
              </a:rPr>
              <a:t>The subcutaneous fat lies on the muscles and bones, to which the whole skin structure is attached by connective tissues. </a:t>
            </a:r>
          </a:p>
          <a:p>
            <a:pPr>
              <a:spcBef>
                <a:spcPct val="0"/>
              </a:spcBef>
              <a:buFontTx/>
              <a:buNone/>
            </a:pPr>
            <a:r>
              <a:rPr lang="en-US" altLang="en-US" sz="2400" b="1">
                <a:cs typeface="Times New Roman" panose="02020603050405020304" pitchFamily="18" charset="0"/>
              </a:rPr>
              <a:t>The attachment is quite loose, so the skin can move fairly freely. </a:t>
            </a:r>
          </a:p>
          <a:p>
            <a:pPr>
              <a:spcBef>
                <a:spcPct val="0"/>
              </a:spcBef>
              <a:buFontTx/>
              <a:buNone/>
            </a:pPr>
            <a:endParaRPr lang="en-US" altLang="en-US" sz="2400" b="1">
              <a:cs typeface="Times New Roman" panose="02020603050405020304" pitchFamily="18" charset="0"/>
            </a:endParaRPr>
          </a:p>
          <a:p>
            <a:pPr>
              <a:spcBef>
                <a:spcPct val="0"/>
              </a:spcBef>
              <a:buFontTx/>
              <a:buNone/>
            </a:pPr>
            <a:r>
              <a:rPr lang="en-US" altLang="en-US" sz="2400" b="1">
                <a:cs typeface="Times New Roman" panose="02020603050405020304" pitchFamily="18" charset="0"/>
              </a:rPr>
              <a:t>If the subcutaneous tissues fill up with too much fat the areas of attachment become more obvious and the skin cannot move as easily - cellulite. </a:t>
            </a:r>
            <a:br>
              <a:rPr lang="en-US" altLang="en-US" sz="2800" b="1">
                <a:cs typeface="Times New Roman" panose="02020603050405020304" pitchFamily="18" charset="0"/>
              </a:rPr>
            </a:br>
            <a:br>
              <a:rPr lang="en-US" altLang="en-US" sz="2800" b="1">
                <a:cs typeface="Times New Roman" panose="02020603050405020304" pitchFamily="18" charset="0"/>
              </a:rPr>
            </a:br>
            <a:endParaRPr lang="en-US" altLang="en-US" sz="28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3C745E8D-E289-43BE-8261-047D0B84C82B}"/>
              </a:ext>
            </a:extLst>
          </p:cNvPr>
          <p:cNvSpPr>
            <a:spLocks noGrp="1" noChangeArrowheads="1"/>
          </p:cNvSpPr>
          <p:nvPr>
            <p:ph type="title"/>
          </p:nvPr>
        </p:nvSpPr>
        <p:spPr>
          <a:xfrm>
            <a:off x="0" y="0"/>
            <a:ext cx="9144000" cy="857250"/>
          </a:xfrm>
        </p:spPr>
        <p:txBody>
          <a:bodyPr/>
          <a:lstStyle/>
          <a:p>
            <a:pPr eaLnBrk="1" hangingPunct="1"/>
            <a:br>
              <a:rPr lang="en-US" altLang="en-US" sz="2800" b="1" dirty="0">
                <a:solidFill>
                  <a:schemeClr val="tx1"/>
                </a:solidFill>
                <a:ea typeface="Times New Roman" panose="02020603050405020304" pitchFamily="18" charset="0"/>
                <a:cs typeface="Arial" panose="020B0604020202020204" pitchFamily="34" charset="0"/>
              </a:rPr>
            </a:br>
            <a:r>
              <a:rPr lang="en-US" altLang="en-US" sz="2800" b="1" dirty="0">
                <a:solidFill>
                  <a:schemeClr val="tx1"/>
                </a:solidFill>
                <a:ea typeface="Times New Roman" panose="02020603050405020304" pitchFamily="18" charset="0"/>
                <a:cs typeface="Arial" panose="020B0604020202020204" pitchFamily="34" charset="0"/>
              </a:rPr>
              <a:t>OTHER STRUCTURES IN THE SKIN</a:t>
            </a:r>
            <a:br>
              <a:rPr lang="en-US" altLang="en-US" sz="4000" b="1" dirty="0">
                <a:solidFill>
                  <a:schemeClr val="tx1"/>
                </a:solidFill>
                <a:ea typeface="Times New Roman" panose="02020603050405020304" pitchFamily="18" charset="0"/>
                <a:cs typeface="Arial" panose="020B0604020202020204" pitchFamily="34" charset="0"/>
              </a:rPr>
            </a:br>
            <a:endParaRPr lang="en-US" altLang="en-US" b="1" dirty="0">
              <a:ea typeface="Times New Roman" panose="02020603050405020304" pitchFamily="18" charset="0"/>
              <a:cs typeface="Arial" panose="020B0604020202020204" pitchFamily="34" charset="0"/>
            </a:endParaRPr>
          </a:p>
        </p:txBody>
      </p:sp>
      <p:sp>
        <p:nvSpPr>
          <p:cNvPr id="27649" name="Rectangle 1">
            <a:extLst>
              <a:ext uri="{FF2B5EF4-FFF2-40B4-BE49-F238E27FC236}">
                <a16:creationId xmlns:a16="http://schemas.microsoft.com/office/drawing/2014/main" id="{A9D5CE12-48CE-4FD0-9603-1DAD57D7EDC5}"/>
              </a:ext>
            </a:extLst>
          </p:cNvPr>
          <p:cNvSpPr>
            <a:spLocks noChangeArrowheads="1"/>
          </p:cNvSpPr>
          <p:nvPr/>
        </p:nvSpPr>
        <p:spPr bwMode="auto">
          <a:xfrm>
            <a:off x="0" y="785813"/>
            <a:ext cx="9144000" cy="6002337"/>
          </a:xfrm>
          <a:prstGeom prst="rect">
            <a:avLst/>
          </a:prstGeom>
          <a:noFill/>
          <a:ln w="9525">
            <a:noFill/>
            <a:miter lim="800000"/>
            <a:headEnd/>
            <a:tailEnd/>
          </a:ln>
          <a:effectLst/>
        </p:spPr>
        <p:txBody>
          <a:bodyPr anchor="ctr">
            <a:spAutoFit/>
          </a:bodyPr>
          <a:lstStyle/>
          <a:p>
            <a:pPr marL="457200" indent="-457200">
              <a:buFontTx/>
              <a:buAutoNum type="arabicPeriod"/>
              <a:defRPr/>
            </a:pPr>
            <a:r>
              <a:rPr lang="en-US" sz="2400" b="1" u="sng" dirty="0">
                <a:ea typeface="Times New Roman" pitchFamily="18" charset="0"/>
                <a:cs typeface="Arial" pitchFamily="34" charset="0"/>
              </a:rPr>
              <a:t>The sebaceous glands</a:t>
            </a:r>
            <a:br>
              <a:rPr lang="en-US" sz="2400" b="1" u="sng" dirty="0">
                <a:ea typeface="Times New Roman" pitchFamily="18" charset="0"/>
                <a:cs typeface="Arial" pitchFamily="34" charset="0"/>
              </a:rPr>
            </a:br>
            <a:r>
              <a:rPr lang="en-US" sz="2400" b="1" dirty="0">
                <a:ea typeface="Times New Roman" pitchFamily="18" charset="0"/>
                <a:cs typeface="Arial" pitchFamily="34" charset="0"/>
              </a:rPr>
              <a:t>Sebaceous glands are part of the hair follicles that generate hairs. </a:t>
            </a:r>
          </a:p>
          <a:p>
            <a:pPr marL="457200" indent="-457200">
              <a:defRPr/>
            </a:pPr>
            <a:r>
              <a:rPr lang="en-US" sz="2400" b="1" dirty="0">
                <a:ea typeface="Times New Roman" pitchFamily="18" charset="0"/>
                <a:cs typeface="Arial" pitchFamily="34" charset="0"/>
              </a:rPr>
              <a:t>These glands produce oil, or sebum, which is a mixture of waxes and fats.  This oily substance is a natural </a:t>
            </a:r>
            <a:r>
              <a:rPr lang="en-US" sz="2400" b="1" dirty="0" err="1">
                <a:ea typeface="Times New Roman" pitchFamily="18" charset="0"/>
                <a:cs typeface="Arial" pitchFamily="34" charset="0"/>
              </a:rPr>
              <a:t>moisturiser</a:t>
            </a:r>
            <a:r>
              <a:rPr lang="en-US" sz="2400" b="1" dirty="0">
                <a:ea typeface="Times New Roman" pitchFamily="18" charset="0"/>
                <a:cs typeface="Arial" pitchFamily="34" charset="0"/>
              </a:rPr>
              <a:t> which conditions the hair and skin.</a:t>
            </a:r>
          </a:p>
          <a:p>
            <a:pPr marL="457200" indent="-457200">
              <a:defRPr/>
            </a:pPr>
            <a:endParaRPr lang="en-US" sz="2400" b="1" dirty="0">
              <a:ea typeface="Times New Roman" pitchFamily="18" charset="0"/>
              <a:cs typeface="Arial" pitchFamily="34" charset="0"/>
            </a:endParaRPr>
          </a:p>
          <a:p>
            <a:pPr marL="457200" indent="-457200">
              <a:defRPr/>
            </a:pPr>
            <a:r>
              <a:rPr lang="en-US" sz="2400" b="1" dirty="0">
                <a:ea typeface="Times New Roman" pitchFamily="18" charset="0"/>
                <a:cs typeface="Arial" pitchFamily="34" charset="0"/>
              </a:rPr>
              <a:t>Sebaceous glands are found all over the body, but they are more numerous in the scalp area and around the forehead, chin, cheeks and nose. </a:t>
            </a:r>
            <a:endParaRPr lang="en-US" sz="2400" b="1" dirty="0"/>
          </a:p>
          <a:p>
            <a:pPr>
              <a:defRPr/>
            </a:pPr>
            <a:r>
              <a:rPr lang="en-US" sz="2400" b="1" dirty="0">
                <a:ea typeface="Times New Roman" pitchFamily="18" charset="0"/>
                <a:cs typeface="Arial" pitchFamily="34" charset="0"/>
              </a:rPr>
              <a:t>The glands empty through minute ducts. </a:t>
            </a:r>
          </a:p>
          <a:p>
            <a:pPr>
              <a:defRPr/>
            </a:pPr>
            <a:endParaRPr lang="en-US" sz="2400" b="1" dirty="0">
              <a:ea typeface="Times New Roman" pitchFamily="18" charset="0"/>
              <a:cs typeface="Arial" pitchFamily="34" charset="0"/>
            </a:endParaRPr>
          </a:p>
          <a:p>
            <a:pPr>
              <a:defRPr/>
            </a:pPr>
            <a:r>
              <a:rPr lang="en-US" sz="2400" b="1" dirty="0">
                <a:ea typeface="Times New Roman" pitchFamily="18" charset="0"/>
                <a:cs typeface="Arial" pitchFamily="34" charset="0"/>
              </a:rPr>
              <a:t>Sebaceous glands occur in the skin of every part of the body except on the palms and soles. </a:t>
            </a:r>
          </a:p>
          <a:p>
            <a:pPr>
              <a:defRPr/>
            </a:pPr>
            <a:endParaRPr lang="en-US" sz="2400" b="1" dirty="0">
              <a:ea typeface="Times New Roman" pitchFamily="18" charset="0"/>
              <a:cs typeface="Arial" pitchFamily="34" charset="0"/>
            </a:endParaRPr>
          </a:p>
          <a:p>
            <a:pPr>
              <a:defRPr/>
            </a:pPr>
            <a:r>
              <a:rPr lang="en-US" sz="2400" b="1" dirty="0">
                <a:ea typeface="Times New Roman" pitchFamily="18" charset="0"/>
                <a:cs typeface="Arial" pitchFamily="34" charset="0"/>
              </a:rPr>
              <a:t>Sebum is slightly acidic (pH between 4.2 and 5.6). </a:t>
            </a:r>
            <a:endParaRPr lang="en-US" sz="24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a:extLst>
              <a:ext uri="{FF2B5EF4-FFF2-40B4-BE49-F238E27FC236}">
                <a16:creationId xmlns:a16="http://schemas.microsoft.com/office/drawing/2014/main" id="{101E0DB3-4B35-45D3-BC37-C5CB0A478DB6}"/>
              </a:ext>
            </a:extLst>
          </p:cNvPr>
          <p:cNvSpPr>
            <a:spLocks noChangeArrowheads="1"/>
          </p:cNvSpPr>
          <p:nvPr/>
        </p:nvSpPr>
        <p:spPr bwMode="auto">
          <a:xfrm>
            <a:off x="0" y="0"/>
            <a:ext cx="9144000" cy="777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cs typeface="Arial" panose="020B0604020202020204" pitchFamily="34" charset="0"/>
              </a:rPr>
              <a:t>2. </a:t>
            </a:r>
            <a:r>
              <a:rPr lang="en-US" altLang="en-US" sz="2400" b="1" u="sng">
                <a:cs typeface="Arial" panose="020B0604020202020204" pitchFamily="34" charset="0"/>
              </a:rPr>
              <a:t>Sweat gland:</a:t>
            </a:r>
            <a:r>
              <a:rPr lang="en-US" altLang="en-US" sz="2400" b="1">
                <a:cs typeface="Arial" panose="020B0604020202020204" pitchFamily="34" charset="0"/>
              </a:rPr>
              <a:t> </a:t>
            </a:r>
            <a:r>
              <a:rPr lang="en-US" altLang="en-US" sz="2400" b="1">
                <a:ea typeface="Times New Roman" panose="02020603050405020304" pitchFamily="18" charset="0"/>
                <a:cs typeface="Arial" panose="020B0604020202020204" pitchFamily="34" charset="0"/>
              </a:rPr>
              <a:t>Is a tube-shaped gland that produces perspiration (sweat). The gland releases sweat onto the skin.</a:t>
            </a:r>
          </a:p>
          <a:p>
            <a:pPr>
              <a:spcBef>
                <a:spcPct val="0"/>
              </a:spcBef>
              <a:buFontTx/>
              <a:buNone/>
            </a:pPr>
            <a:br>
              <a:rPr lang="en-US" altLang="en-US" sz="2400" b="1">
                <a:ea typeface="Times New Roman" panose="02020603050405020304" pitchFamily="18" charset="0"/>
                <a:cs typeface="Arial" panose="020B0604020202020204" pitchFamily="34" charset="0"/>
              </a:rPr>
            </a:br>
            <a:r>
              <a:rPr lang="en-US" altLang="en-US" sz="2400" b="1">
                <a:ea typeface="Times New Roman" panose="02020603050405020304" pitchFamily="18" charset="0"/>
                <a:cs typeface="Arial" panose="020B0604020202020204" pitchFamily="34" charset="0"/>
              </a:rPr>
              <a:t>Sweat glands are found in almost every part of the skin, forming tiny coiled tubes embedded in the dermis or subcutaneous fat. </a:t>
            </a:r>
          </a:p>
          <a:p>
            <a:pPr>
              <a:spcBef>
                <a:spcPct val="0"/>
              </a:spcBef>
              <a:buFontTx/>
              <a:buNone/>
            </a:pPr>
            <a:r>
              <a:rPr lang="en-US" altLang="en-US" sz="2400" b="1">
                <a:ea typeface="Times New Roman" panose="02020603050405020304" pitchFamily="18" charset="0"/>
                <a:cs typeface="Arial" panose="020B0604020202020204" pitchFamily="34" charset="0"/>
              </a:rPr>
              <a:t>There are two types of sweat gland: eccrine glands and apocrine glands.</a:t>
            </a:r>
          </a:p>
          <a:p>
            <a:pPr>
              <a:spcBef>
                <a:spcPct val="0"/>
              </a:spcBef>
              <a:buFontTx/>
              <a:buNone/>
            </a:pPr>
            <a:br>
              <a:rPr lang="en-US" altLang="en-US" sz="2400" b="1">
                <a:ea typeface="Times New Roman" panose="02020603050405020304" pitchFamily="18" charset="0"/>
                <a:cs typeface="Arial" panose="020B0604020202020204" pitchFamily="34" charset="0"/>
              </a:rPr>
            </a:br>
            <a:r>
              <a:rPr lang="en-US" altLang="en-US" sz="2400" b="1">
                <a:ea typeface="Times New Roman" panose="02020603050405020304" pitchFamily="18" charset="0"/>
                <a:cs typeface="Arial" panose="020B0604020202020204" pitchFamily="34" charset="0"/>
              </a:rPr>
              <a:t> Eccrine glands produce sweat - a mixture of water and salts. Sweat plays an important part in regulating the temperature of the body by cooling it by evaporation of water from the skin  </a:t>
            </a:r>
          </a:p>
          <a:p>
            <a:pPr>
              <a:spcBef>
                <a:spcPct val="0"/>
              </a:spcBef>
              <a:buFontTx/>
              <a:buNone/>
            </a:pPr>
            <a:r>
              <a:rPr lang="en-US" altLang="en-US" sz="2400" b="1">
                <a:ea typeface="Times New Roman" panose="02020603050405020304" pitchFamily="18" charset="0"/>
                <a:cs typeface="Arial" panose="020B0604020202020204" pitchFamily="34" charset="0"/>
              </a:rPr>
              <a:t>It also provides a useful natural method of removing waste products from the body. </a:t>
            </a:r>
          </a:p>
          <a:p>
            <a:pPr>
              <a:spcBef>
                <a:spcPct val="0"/>
              </a:spcBef>
              <a:buFontTx/>
              <a:buNone/>
            </a:pPr>
            <a:endParaRPr lang="en-US" altLang="en-US" sz="1600" b="1">
              <a:ea typeface="Times New Roman" panose="02020603050405020304" pitchFamily="18" charset="0"/>
              <a:cs typeface="Arial" panose="020B0604020202020204" pitchFamily="34" charset="0"/>
            </a:endParaRPr>
          </a:p>
          <a:p>
            <a:pPr>
              <a:spcBef>
                <a:spcPct val="0"/>
              </a:spcBef>
              <a:buFontTx/>
              <a:buNone/>
            </a:pPr>
            <a:r>
              <a:rPr lang="en-US" altLang="en-US" sz="2400" b="1">
                <a:ea typeface="Times New Roman" panose="02020603050405020304" pitchFamily="18" charset="0"/>
                <a:cs typeface="Arial" panose="020B0604020202020204" pitchFamily="34" charset="0"/>
              </a:rPr>
              <a:t>The tiny ducts of the eccrine glands are found everywhere on the skin except on the lips and the glans penis. </a:t>
            </a:r>
            <a:br>
              <a:rPr lang="en-US" altLang="en-US" sz="2400" b="1">
                <a:ea typeface="Times New Roman" panose="02020603050405020304" pitchFamily="18" charset="0"/>
                <a:cs typeface="Arial" panose="020B0604020202020204" pitchFamily="34" charset="0"/>
              </a:rPr>
            </a:br>
            <a:r>
              <a:rPr lang="en-US" altLang="en-US" sz="2400" b="1">
                <a:ea typeface="Times New Roman" panose="02020603050405020304" pitchFamily="18" charset="0"/>
                <a:cs typeface="Arial" panose="020B0604020202020204" pitchFamily="34" charset="0"/>
              </a:rPr>
              <a:t>     </a:t>
            </a:r>
            <a:endParaRPr lang="en-US" altLang="en-US" sz="2400" b="1">
              <a:cs typeface="Times New Roman" panose="02020603050405020304" pitchFamily="18" charset="0"/>
            </a:endParaRPr>
          </a:p>
          <a:p>
            <a:pPr>
              <a:spcBef>
                <a:spcPct val="0"/>
              </a:spcBef>
              <a:buFontTx/>
              <a:buNone/>
            </a:pPr>
            <a:br>
              <a:rPr lang="en-US" altLang="en-US" sz="2400" b="1">
                <a:cs typeface="Times New Roman" panose="02020603050405020304" pitchFamily="18" charset="0"/>
              </a:rPr>
            </a:br>
            <a:br>
              <a:rPr lang="en-US" altLang="en-US" sz="1200">
                <a:cs typeface="Times New Roman" panose="02020603050405020304" pitchFamily="18" charset="0"/>
              </a:rPr>
            </a:br>
            <a:endParaRPr lang="en-US" alt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342C135C-15DF-4EF6-B09C-A5309CCA11A0}"/>
              </a:ext>
            </a:extLst>
          </p:cNvPr>
          <p:cNvSpPr>
            <a:spLocks noChangeArrowheads="1"/>
          </p:cNvSpPr>
          <p:nvPr/>
        </p:nvSpPr>
        <p:spPr bwMode="auto">
          <a:xfrm>
            <a:off x="0" y="0"/>
            <a:ext cx="9144000"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ea typeface="Times New Roman" panose="02020603050405020304" pitchFamily="18" charset="0"/>
                <a:cs typeface="Arial" panose="020B0604020202020204" pitchFamily="34" charset="0"/>
              </a:rPr>
              <a:t>Apocrine glands are formed from the same structure as the hair follicle and sebaceous glands. </a:t>
            </a:r>
          </a:p>
          <a:p>
            <a:pPr eaLnBrk="1" hangingPunct="1">
              <a:spcBef>
                <a:spcPct val="0"/>
              </a:spcBef>
              <a:buFontTx/>
              <a:buNone/>
            </a:pPr>
            <a:r>
              <a:rPr lang="en-US" altLang="en-US" sz="2400" b="1">
                <a:ea typeface="Times New Roman" panose="02020603050405020304" pitchFamily="18" charset="0"/>
                <a:cs typeface="Arial" panose="020B0604020202020204" pitchFamily="34" charset="0"/>
              </a:rPr>
              <a:t>The apocrine glands become very active with the onset of puberty. </a:t>
            </a:r>
          </a:p>
          <a:p>
            <a:pPr eaLnBrk="1" hangingPunct="1">
              <a:spcBef>
                <a:spcPct val="0"/>
              </a:spcBef>
              <a:buFontTx/>
              <a:buNone/>
            </a:pPr>
            <a:endParaRPr lang="en-US" altLang="en-US" sz="2400" b="1">
              <a:ea typeface="Times New Roman" panose="02020603050405020304" pitchFamily="18" charset="0"/>
              <a:cs typeface="Arial" panose="020B0604020202020204" pitchFamily="34" charset="0"/>
            </a:endParaRPr>
          </a:p>
          <a:p>
            <a:pPr eaLnBrk="1" hangingPunct="1">
              <a:spcBef>
                <a:spcPct val="0"/>
              </a:spcBef>
              <a:buFontTx/>
              <a:buNone/>
            </a:pPr>
            <a:r>
              <a:rPr lang="en-US" altLang="en-US" sz="2400" b="1">
                <a:ea typeface="Times New Roman" panose="02020603050405020304" pitchFamily="18" charset="0"/>
                <a:cs typeface="Arial" panose="020B0604020202020204" pitchFamily="34" charset="0"/>
              </a:rPr>
              <a:t>They are found particularly in the armpit and the genital area. The breasts are modified apocrine sweat glands.</a:t>
            </a:r>
            <a:br>
              <a:rPr lang="en-US" altLang="en-US" sz="2400" b="1">
                <a:ea typeface="Times New Roman" panose="02020603050405020304" pitchFamily="18" charset="0"/>
                <a:cs typeface="Arial" panose="020B0604020202020204" pitchFamily="34" charset="0"/>
              </a:rPr>
            </a:br>
            <a:r>
              <a:rPr lang="en-US" altLang="en-US" sz="2400" b="1">
                <a:ea typeface="Times New Roman" panose="02020603050405020304" pitchFamily="18" charset="0"/>
                <a:cs typeface="Arial" panose="020B0604020202020204" pitchFamily="34" charset="0"/>
              </a:rPr>
              <a:t>  </a:t>
            </a:r>
          </a:p>
          <a:p>
            <a:pPr eaLnBrk="1" hangingPunct="1">
              <a:spcBef>
                <a:spcPct val="0"/>
              </a:spcBef>
              <a:buFontTx/>
              <a:buNone/>
            </a:pPr>
            <a:r>
              <a:rPr lang="en-US" altLang="en-US" sz="2400" b="1">
                <a:ea typeface="Times New Roman" panose="02020603050405020304" pitchFamily="18" charset="0"/>
                <a:cs typeface="Arial" panose="020B0604020202020204" pitchFamily="34" charset="0"/>
              </a:rPr>
              <a:t>Body odor is produced by micro-organisms that grow in particularly moist areas of the skin, such as the armpit. </a:t>
            </a:r>
          </a:p>
          <a:p>
            <a:pPr eaLnBrk="1" hangingPunct="1">
              <a:spcBef>
                <a:spcPct val="0"/>
              </a:spcBef>
              <a:buFontTx/>
              <a:buNone/>
            </a:pPr>
            <a:r>
              <a:rPr lang="en-US" altLang="en-US" sz="2400" b="1">
                <a:ea typeface="Times New Roman" panose="02020603050405020304" pitchFamily="18" charset="0"/>
                <a:cs typeface="Arial" panose="020B0604020202020204" pitchFamily="34" charset="0"/>
              </a:rPr>
              <a:t>They produce body odor by digesting sebum, but they can only work efficiently if water is present. </a:t>
            </a:r>
          </a:p>
          <a:p>
            <a:pPr eaLnBrk="1" hangingPunct="1">
              <a:spcBef>
                <a:spcPct val="0"/>
              </a:spcBef>
              <a:buFontTx/>
              <a:buNone/>
            </a:pPr>
            <a:endParaRPr lang="en-US" altLang="en-US" sz="2400" b="1">
              <a:ea typeface="Times New Roman" panose="02020603050405020304" pitchFamily="18" charset="0"/>
              <a:cs typeface="Arial" panose="020B0604020202020204" pitchFamily="34" charset="0"/>
            </a:endParaRPr>
          </a:p>
          <a:p>
            <a:pPr eaLnBrk="1" hangingPunct="1">
              <a:spcBef>
                <a:spcPct val="0"/>
              </a:spcBef>
              <a:buFontTx/>
              <a:buNone/>
            </a:pPr>
            <a:r>
              <a:rPr lang="en-US" altLang="en-US" sz="2400" b="1">
                <a:ea typeface="Times New Roman" panose="02020603050405020304" pitchFamily="18" charset="0"/>
                <a:cs typeface="Arial" panose="020B0604020202020204" pitchFamily="34" charset="0"/>
              </a:rPr>
              <a:t>Antiperspirants can be used to reduce the amount of sweat produced in the armpit, where there are many sweat glands, and stop the germs growing rapidly. </a:t>
            </a:r>
            <a:endParaRPr lang="en-US" altLang="en-US" sz="2400">
              <a:ea typeface="Times New Roman" panose="02020603050405020304" pitchFamily="18"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353C3C35-1A11-4494-AB10-4960FE213207}"/>
              </a:ext>
            </a:extLst>
          </p:cNvPr>
          <p:cNvSpPr>
            <a:spLocks noChangeArrowheads="1"/>
          </p:cNvSpPr>
          <p:nvPr/>
        </p:nvSpPr>
        <p:spPr bwMode="auto">
          <a:xfrm>
            <a:off x="0" y="0"/>
            <a:ext cx="8929688" cy="797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en-US" altLang="en-US" sz="2800" b="1" dirty="0"/>
              <a:t>In </a:t>
            </a:r>
            <a:r>
              <a:rPr lang="en-US" altLang="en-US" sz="2800" b="1" dirty="0">
                <a:hlinkClick r:id="rId2" action="ppaction://hlinkfile" tooltip="Mammal">
                  <a:extLst>
                    <a:ext uri="{A12FA001-AC4F-418D-AE19-62706E023703}">
                      <ahyp:hlinkClr xmlns:ahyp="http://schemas.microsoft.com/office/drawing/2018/hyperlinkcolor" val="tx"/>
                    </a:ext>
                  </a:extLst>
                </a:hlinkClick>
              </a:rPr>
              <a:t>mammals</a:t>
            </a:r>
            <a:r>
              <a:rPr lang="en-US" altLang="en-US" sz="2800" b="1" dirty="0"/>
              <a:t> the skin is the largest </a:t>
            </a:r>
            <a:r>
              <a:rPr lang="en-US" altLang="en-US" sz="2800" b="1" dirty="0">
                <a:hlinkClick r:id="rId3" action="ppaction://hlinkfile" tooltip="Organ (anatomy)">
                  <a:extLst>
                    <a:ext uri="{A12FA001-AC4F-418D-AE19-62706E023703}">
                      <ahyp:hlinkClr xmlns:ahyp="http://schemas.microsoft.com/office/drawing/2018/hyperlinkcolor" val="tx"/>
                    </a:ext>
                  </a:extLst>
                </a:hlinkClick>
              </a:rPr>
              <a:t>organ</a:t>
            </a:r>
            <a:r>
              <a:rPr lang="en-US" altLang="en-US" sz="2800" b="1" dirty="0"/>
              <a:t> (15% body weight) of the </a:t>
            </a:r>
            <a:r>
              <a:rPr lang="en-US" altLang="en-US" sz="2800" b="1" dirty="0">
                <a:hlinkClick r:id="rId4" action="ppaction://hlinkfile" tooltip="Integumentary system">
                  <a:extLst>
                    <a:ext uri="{A12FA001-AC4F-418D-AE19-62706E023703}">
                      <ahyp:hlinkClr xmlns:ahyp="http://schemas.microsoft.com/office/drawing/2018/hyperlinkcolor" val="tx"/>
                    </a:ext>
                  </a:extLst>
                </a:hlinkClick>
              </a:rPr>
              <a:t>integumentary system</a:t>
            </a:r>
            <a:r>
              <a:rPr lang="en-US" altLang="en-US" sz="2800" b="1" dirty="0"/>
              <a:t> which covers the body (+</a:t>
            </a:r>
            <a:r>
              <a:rPr lang="en-US" altLang="en-US" sz="2800" b="1" dirty="0">
                <a:hlinkClick r:id="rId5" action="ppaction://hlinkfile" tooltip="Hair">
                  <a:extLst>
                    <a:ext uri="{A12FA001-AC4F-418D-AE19-62706E023703}">
                      <ahyp:hlinkClr xmlns:ahyp="http://schemas.microsoft.com/office/drawing/2018/hyperlinkcolor" val="tx"/>
                    </a:ext>
                  </a:extLst>
                </a:hlinkClick>
              </a:rPr>
              <a:t>hair</a:t>
            </a:r>
            <a:r>
              <a:rPr lang="en-US" altLang="en-US" sz="2800" b="1" dirty="0"/>
              <a:t>, </a:t>
            </a:r>
            <a:r>
              <a:rPr lang="en-US" altLang="en-US" sz="2800" b="1" dirty="0">
                <a:hlinkClick r:id="rId6" action="ppaction://hlinkfile" tooltip="Nail (anatomy)">
                  <a:extLst>
                    <a:ext uri="{A12FA001-AC4F-418D-AE19-62706E023703}">
                      <ahyp:hlinkClr xmlns:ahyp="http://schemas.microsoft.com/office/drawing/2018/hyperlinkcolor" val="tx"/>
                    </a:ext>
                  </a:extLst>
                </a:hlinkClick>
              </a:rPr>
              <a:t>nails</a:t>
            </a:r>
            <a:r>
              <a:rPr lang="en-US" altLang="en-US" sz="2800" b="1" dirty="0"/>
              <a:t>) </a:t>
            </a:r>
          </a:p>
          <a:p>
            <a:pPr eaLnBrk="1" hangingPunct="1">
              <a:spcBef>
                <a:spcPct val="0"/>
              </a:spcBef>
              <a:buFontTx/>
              <a:buNone/>
            </a:pPr>
            <a:endParaRPr lang="en-US" altLang="en-US" sz="2800" b="1" dirty="0"/>
          </a:p>
          <a:p>
            <a:pPr eaLnBrk="1" hangingPunct="1">
              <a:spcBef>
                <a:spcPct val="0"/>
              </a:spcBef>
            </a:pPr>
            <a:r>
              <a:rPr lang="en-US" altLang="en-US" sz="2800" b="1" dirty="0"/>
              <a:t>Other functionally important structures include </a:t>
            </a:r>
            <a:r>
              <a:rPr lang="en-US" altLang="en-US" sz="2800" b="1" dirty="0">
                <a:hlinkClick r:id="rId7" action="ppaction://hlinkfile" tooltip="Sweat gland">
                  <a:extLst>
                    <a:ext uri="{A12FA001-AC4F-418D-AE19-62706E023703}">
                      <ahyp:hlinkClr xmlns:ahyp="http://schemas.microsoft.com/office/drawing/2018/hyperlinkcolor" val="tx"/>
                    </a:ext>
                  </a:extLst>
                </a:hlinkClick>
              </a:rPr>
              <a:t>sweat glands</a:t>
            </a:r>
            <a:r>
              <a:rPr lang="en-US" altLang="en-US" sz="2800" b="1" dirty="0"/>
              <a:t> and </a:t>
            </a:r>
            <a:r>
              <a:rPr lang="en-US" altLang="en-US" sz="2800" b="1" dirty="0">
                <a:hlinkClick r:id="rId8" action="ppaction://hlinkfile" tooltip="Sebaceous gland">
                  <a:extLst>
                    <a:ext uri="{A12FA001-AC4F-418D-AE19-62706E023703}">
                      <ahyp:hlinkClr xmlns:ahyp="http://schemas.microsoft.com/office/drawing/2018/hyperlinkcolor" val="tx"/>
                    </a:ext>
                  </a:extLst>
                </a:hlinkClick>
              </a:rPr>
              <a:t>sebaceous glands</a:t>
            </a:r>
            <a:r>
              <a:rPr lang="en-US" altLang="en-US" sz="2800" b="1" dirty="0"/>
              <a:t> </a:t>
            </a:r>
          </a:p>
          <a:p>
            <a:pPr eaLnBrk="1" hangingPunct="1">
              <a:spcBef>
                <a:spcPct val="0"/>
              </a:spcBef>
            </a:pPr>
            <a:endParaRPr lang="en-US" altLang="en-US" sz="2800" b="1" dirty="0"/>
          </a:p>
          <a:p>
            <a:pPr eaLnBrk="1" hangingPunct="1">
              <a:spcBef>
                <a:spcPct val="0"/>
              </a:spcBef>
            </a:pPr>
            <a:r>
              <a:rPr lang="en-US" altLang="en-US" sz="2800" b="1" dirty="0"/>
              <a:t>The skin provides containment, structure, and protects the underlying </a:t>
            </a:r>
            <a:r>
              <a:rPr lang="en-US" altLang="en-US" sz="2800" b="1" dirty="0">
                <a:hlinkClick r:id="rId9" action="ppaction://hlinkfile" tooltip="Muscle">
                  <a:extLst>
                    <a:ext uri="{A12FA001-AC4F-418D-AE19-62706E023703}">
                      <ahyp:hlinkClr xmlns:ahyp="http://schemas.microsoft.com/office/drawing/2018/hyperlinkcolor" val="tx"/>
                    </a:ext>
                  </a:extLst>
                </a:hlinkClick>
              </a:rPr>
              <a:t>muscles</a:t>
            </a:r>
            <a:r>
              <a:rPr lang="en-US" altLang="en-US" sz="2800" b="1" dirty="0"/>
              <a:t>,</a:t>
            </a:r>
          </a:p>
          <a:p>
            <a:pPr eaLnBrk="1" hangingPunct="1">
              <a:spcBef>
                <a:spcPct val="0"/>
              </a:spcBef>
              <a:buFontTx/>
              <a:buNone/>
            </a:pPr>
            <a:r>
              <a:rPr lang="en-US" altLang="en-US" sz="2800" b="1" dirty="0">
                <a:hlinkClick r:id="rId10" action="ppaction://hlinkfile" tooltip="Bone">
                  <a:extLst>
                    <a:ext uri="{A12FA001-AC4F-418D-AE19-62706E023703}">
                      <ahyp:hlinkClr xmlns:ahyp="http://schemas.microsoft.com/office/drawing/2018/hyperlinkcolor" val="tx"/>
                    </a:ext>
                  </a:extLst>
                </a:hlinkClick>
              </a:rPr>
              <a:t>bones</a:t>
            </a:r>
            <a:r>
              <a:rPr lang="en-US" altLang="en-US" sz="2800" b="1" dirty="0"/>
              <a:t>, </a:t>
            </a:r>
            <a:r>
              <a:rPr lang="en-US" altLang="en-US" sz="2800" b="1" dirty="0">
                <a:hlinkClick r:id="rId11" action="ppaction://hlinkfile" tooltip="Ligament">
                  <a:extLst>
                    <a:ext uri="{A12FA001-AC4F-418D-AE19-62706E023703}">
                      <ahyp:hlinkClr xmlns:ahyp="http://schemas.microsoft.com/office/drawing/2018/hyperlinkcolor" val="tx"/>
                    </a:ext>
                  </a:extLst>
                </a:hlinkClick>
              </a:rPr>
              <a:t>ligaments</a:t>
            </a:r>
            <a:r>
              <a:rPr lang="en-US" altLang="en-US" sz="2800" b="1" dirty="0"/>
              <a:t> and </a:t>
            </a:r>
            <a:r>
              <a:rPr lang="en-US" altLang="en-US" sz="2800" b="1" dirty="0">
                <a:hlinkClick r:id="rId3" action="ppaction://hlinkfile" tooltip="Organ (anatomy)">
                  <a:extLst>
                    <a:ext uri="{A12FA001-AC4F-418D-AE19-62706E023703}">
                      <ahyp:hlinkClr xmlns:ahyp="http://schemas.microsoft.com/office/drawing/2018/hyperlinkcolor" val="tx"/>
                    </a:ext>
                  </a:extLst>
                </a:hlinkClick>
              </a:rPr>
              <a:t>internal organs </a:t>
            </a:r>
            <a:endParaRPr lang="en-US" altLang="en-US" sz="2800" b="1" dirty="0"/>
          </a:p>
          <a:p>
            <a:pPr eaLnBrk="1" hangingPunct="1">
              <a:spcBef>
                <a:spcPct val="0"/>
              </a:spcBef>
            </a:pPr>
            <a:endParaRPr lang="en-US" altLang="en-US" sz="2800" b="1" dirty="0"/>
          </a:p>
          <a:p>
            <a:pPr eaLnBrk="1" hangingPunct="1">
              <a:spcBef>
                <a:spcPct val="0"/>
              </a:spcBef>
            </a:pPr>
            <a:r>
              <a:rPr lang="en-US" altLang="en-US" sz="2800" b="1" dirty="0"/>
              <a:t>it also serves as a major sensory interface with the outside world</a:t>
            </a:r>
          </a:p>
          <a:p>
            <a:pPr eaLnBrk="1" hangingPunct="1">
              <a:spcBef>
                <a:spcPct val="0"/>
              </a:spcBef>
            </a:pPr>
            <a:r>
              <a:rPr lang="en-US" altLang="en-US" sz="2800" b="1" dirty="0"/>
              <a:t>The skin keeps the inside of the body inside the body, and keeps what's outside of the body outside.</a:t>
            </a:r>
          </a:p>
          <a:p>
            <a:pPr eaLnBrk="1" hangingPunct="1">
              <a:spcBef>
                <a:spcPct val="0"/>
              </a:spcBef>
            </a:pPr>
            <a:endParaRPr lang="en-US" altLang="en-US" b="1" dirty="0"/>
          </a:p>
          <a:p>
            <a:pPr eaLnBrk="1" hangingPunct="1">
              <a:spcBef>
                <a:spcPct val="0"/>
              </a:spcBef>
            </a:pPr>
            <a:endParaRPr lang="en-US" altLang="en-US" b="1" dirty="0">
              <a:ea typeface="Times New Roman" panose="02020603050405020304" pitchFamily="18"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FD553D6D-6937-493E-871D-5305D8A1CD74}"/>
              </a:ext>
            </a:extLst>
          </p:cNvPr>
          <p:cNvPicPr>
            <a:picLocks noChangeAspect="1" noChangeArrowheads="1"/>
          </p:cNvPicPr>
          <p:nvPr/>
        </p:nvPicPr>
        <p:blipFill>
          <a:blip r:embed="rId2">
            <a:lum bright="-22000" contrast="12000"/>
            <a:extLst>
              <a:ext uri="{28A0092B-C50C-407E-A947-70E740481C1C}">
                <a14:useLocalDpi xmlns:a14="http://schemas.microsoft.com/office/drawing/2010/main" val="0"/>
              </a:ext>
            </a:extLst>
          </a:blip>
          <a:srcRect/>
          <a:stretch>
            <a:fillRect/>
          </a:stretch>
        </p:blipFill>
        <p:spPr bwMode="auto">
          <a:xfrm>
            <a:off x="984250" y="785813"/>
            <a:ext cx="7231063" cy="607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98E26055-600C-4C34-BA79-24A9FF79B6D7}"/>
              </a:ext>
            </a:extLst>
          </p:cNvPr>
          <p:cNvSpPr txBox="1">
            <a:spLocks/>
          </p:cNvSpPr>
          <p:nvPr/>
        </p:nvSpPr>
        <p:spPr>
          <a:xfrm>
            <a:off x="2581275" y="0"/>
            <a:ext cx="4286250" cy="500063"/>
          </a:xfrm>
          <a:prstGeom prst="rect">
            <a:avLst/>
          </a:prstGeom>
        </p:spPr>
        <p:txBody>
          <a:bodyPr/>
          <a:lstStyle/>
          <a:p>
            <a:pPr algn="ctr" eaLnBrk="1" hangingPunct="1">
              <a:defRPr/>
            </a:pPr>
            <a:r>
              <a:rPr lang="en-US" sz="1600" b="1" kern="0" dirty="0">
                <a:solidFill>
                  <a:schemeClr val="tx2"/>
                </a:solidFill>
                <a:latin typeface="+mj-lt"/>
                <a:ea typeface="+mj-ea"/>
                <a:cs typeface="+mj-cs"/>
              </a:rPr>
              <a:t>STRUCTURE OF THE SWEAT GLAND</a:t>
            </a:r>
            <a:br>
              <a:rPr lang="en-US" sz="4400" kern="0" dirty="0">
                <a:solidFill>
                  <a:schemeClr val="tx2"/>
                </a:solidFill>
                <a:latin typeface="+mj-lt"/>
                <a:ea typeface="+mj-ea"/>
                <a:cs typeface="+mj-cs"/>
              </a:rPr>
            </a:br>
            <a:endParaRPr lang="en-US" sz="4400" kern="0" dirty="0">
              <a:solidFill>
                <a:schemeClr val="tx2"/>
              </a:solidFill>
              <a:latin typeface="+mj-lt"/>
              <a:ea typeface="+mj-ea"/>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E5634187-674A-48F5-BC55-50746AFE4102}"/>
              </a:ext>
            </a:extLst>
          </p:cNvPr>
          <p:cNvSpPr>
            <a:spLocks noChangeArrowheads="1"/>
          </p:cNvSpPr>
          <p:nvPr/>
        </p:nvSpPr>
        <p:spPr bwMode="auto">
          <a:xfrm>
            <a:off x="0" y="0"/>
            <a:ext cx="914400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cs typeface="Arial" panose="020B0604020202020204" pitchFamily="34" charset="0"/>
              </a:rPr>
              <a:t>3. </a:t>
            </a:r>
            <a:r>
              <a:rPr lang="en-US" altLang="en-US" sz="2400" b="1" u="sng">
                <a:cs typeface="Arial" panose="020B0604020202020204" pitchFamily="34" charset="0"/>
              </a:rPr>
              <a:t>Fingernails</a:t>
            </a:r>
          </a:p>
          <a:p>
            <a:pPr>
              <a:spcBef>
                <a:spcPct val="0"/>
              </a:spcBef>
            </a:pPr>
            <a:r>
              <a:rPr lang="en-US" altLang="en-US" sz="2400" b="1">
                <a:ea typeface="Times New Roman" panose="02020603050405020304" pitchFamily="18" charset="0"/>
                <a:cs typeface="Arial" panose="020B0604020202020204" pitchFamily="34" charset="0"/>
              </a:rPr>
              <a:t>The nails are flattened, elastic structures that consist largely of compressed keratin, </a:t>
            </a:r>
          </a:p>
          <a:p>
            <a:pPr>
              <a:spcBef>
                <a:spcPct val="0"/>
              </a:spcBef>
            </a:pPr>
            <a:r>
              <a:rPr lang="en-US" altLang="en-US" sz="2400" b="1">
                <a:ea typeface="Times New Roman" panose="02020603050405020304" pitchFamily="18" charset="0"/>
                <a:cs typeface="Arial" panose="020B0604020202020204" pitchFamily="34" charset="0"/>
              </a:rPr>
              <a:t>They are in fact greatly thickened areas of the epidermis.</a:t>
            </a:r>
          </a:p>
          <a:p>
            <a:pPr>
              <a:spcBef>
                <a:spcPct val="0"/>
              </a:spcBef>
              <a:buFontTx/>
              <a:buNone/>
            </a:pPr>
            <a:endParaRPr lang="en-US" altLang="en-US" sz="2400" b="1">
              <a:ea typeface="Times New Roman" panose="02020603050405020304" pitchFamily="18" charset="0"/>
              <a:cs typeface="Arial" panose="020B0604020202020204" pitchFamily="34" charset="0"/>
            </a:endParaRPr>
          </a:p>
          <a:p>
            <a:pPr>
              <a:spcBef>
                <a:spcPct val="0"/>
              </a:spcBef>
            </a:pPr>
            <a:r>
              <a:rPr lang="en-US" altLang="en-US" sz="2400" b="1">
                <a:ea typeface="Times New Roman" panose="02020603050405020304" pitchFamily="18" charset="0"/>
                <a:cs typeface="Arial" panose="020B0604020202020204" pitchFamily="34" charset="0"/>
              </a:rPr>
              <a:t>The keratin of the nails can absorb large amounts of water, particularly during a warm soak. This is why nails are softer, and much easier to cut, after a bath.</a:t>
            </a:r>
            <a:br>
              <a:rPr lang="en-US" altLang="en-US" sz="2400" b="1">
                <a:ea typeface="Times New Roman" panose="02020603050405020304" pitchFamily="18" charset="0"/>
                <a:cs typeface="Arial" panose="020B0604020202020204" pitchFamily="34" charset="0"/>
              </a:rPr>
            </a:br>
            <a:r>
              <a:rPr lang="en-US" altLang="en-US" sz="2400" b="1">
                <a:ea typeface="Times New Roman" panose="02020603050405020304" pitchFamily="18" charset="0"/>
                <a:cs typeface="Arial" panose="020B0604020202020204" pitchFamily="34" charset="0"/>
              </a:rPr>
              <a:t>    </a:t>
            </a:r>
          </a:p>
          <a:p>
            <a:pPr>
              <a:spcBef>
                <a:spcPct val="0"/>
              </a:spcBef>
              <a:buFontTx/>
              <a:buNone/>
            </a:pPr>
            <a:r>
              <a:rPr lang="en-US" altLang="en-US" sz="2400" b="1">
                <a:ea typeface="Times New Roman" panose="02020603050405020304" pitchFamily="18" charset="0"/>
                <a:cs typeface="Arial" panose="020B0604020202020204" pitchFamily="34" charset="0"/>
              </a:rPr>
              <a:t>On average, fingernails grow by half a millimetre or so a week; toenails grow a little more slowly. </a:t>
            </a:r>
          </a:p>
          <a:p>
            <a:pPr>
              <a:spcBef>
                <a:spcPct val="0"/>
              </a:spcBef>
              <a:buFontTx/>
              <a:buNone/>
            </a:pPr>
            <a:endParaRPr lang="en-US" altLang="en-US" sz="2400" b="1">
              <a:ea typeface="Times New Roman" panose="02020603050405020304" pitchFamily="18" charset="0"/>
              <a:cs typeface="Arial" panose="020B0604020202020204" pitchFamily="34" charset="0"/>
            </a:endParaRPr>
          </a:p>
          <a:p>
            <a:pPr>
              <a:spcBef>
                <a:spcPct val="0"/>
              </a:spcBef>
            </a:pPr>
            <a:r>
              <a:rPr lang="en-US" altLang="en-US" sz="2400" b="1">
                <a:ea typeface="Times New Roman" panose="02020603050405020304" pitchFamily="18" charset="0"/>
                <a:cs typeface="Arial" panose="020B0604020202020204" pitchFamily="34" charset="0"/>
              </a:rPr>
              <a:t>Nails rest on a Bed of tissue filled with Blood Vessels, giving the nails a Pinkish Color. </a:t>
            </a:r>
            <a:endParaRPr lang="en-US" altLang="en-US" sz="24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a:extLst>
              <a:ext uri="{FF2B5EF4-FFF2-40B4-BE49-F238E27FC236}">
                <a16:creationId xmlns:a16="http://schemas.microsoft.com/office/drawing/2014/main" id="{BC44CC9A-9F44-457B-81E2-C20F9E78C33E}"/>
              </a:ext>
            </a:extLst>
          </p:cNvPr>
          <p:cNvSpPr>
            <a:spLocks noChangeArrowheads="1"/>
          </p:cNvSpPr>
          <p:nvPr/>
        </p:nvSpPr>
        <p:spPr bwMode="auto">
          <a:xfrm>
            <a:off x="0" y="0"/>
            <a:ext cx="9144000"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a:ea typeface="Times New Roman" panose="02020603050405020304" pitchFamily="18" charset="0"/>
                <a:cs typeface="Arial" panose="020B0604020202020204" pitchFamily="34" charset="0"/>
              </a:rPr>
              <a:t>4. </a:t>
            </a:r>
            <a:r>
              <a:rPr lang="en-US" altLang="en-US" sz="2800" b="1" u="sng">
                <a:ea typeface="Times New Roman" panose="02020603050405020304" pitchFamily="18" charset="0"/>
                <a:cs typeface="Arial" panose="020B0604020202020204" pitchFamily="34" charset="0"/>
              </a:rPr>
              <a:t>Hair follicle</a:t>
            </a:r>
            <a:r>
              <a:rPr lang="en-US" altLang="en-US" sz="2800" b="1">
                <a:ea typeface="Times New Roman" panose="02020603050405020304" pitchFamily="18" charset="0"/>
                <a:cs typeface="Arial" panose="020B0604020202020204" pitchFamily="34" charset="0"/>
              </a:rPr>
              <a:t> - a tube-shaped sheath that surrounds the part of the hair that is under the skin. </a:t>
            </a:r>
          </a:p>
          <a:p>
            <a:pPr eaLnBrk="1" hangingPunct="1">
              <a:spcBef>
                <a:spcPct val="0"/>
              </a:spcBef>
              <a:buFontTx/>
              <a:buNone/>
            </a:pPr>
            <a:endParaRPr lang="en-US" altLang="en-US" sz="2800" b="1">
              <a:ea typeface="Times New Roman" panose="02020603050405020304" pitchFamily="18" charset="0"/>
              <a:cs typeface="Arial" panose="020B0604020202020204" pitchFamily="34" charset="0"/>
            </a:endParaRPr>
          </a:p>
          <a:p>
            <a:pPr eaLnBrk="1" hangingPunct="1">
              <a:spcBef>
                <a:spcPct val="0"/>
              </a:spcBef>
              <a:buFontTx/>
              <a:buNone/>
            </a:pPr>
            <a:r>
              <a:rPr lang="en-US" altLang="en-US" sz="2800" b="1">
                <a:ea typeface="Times New Roman" panose="02020603050405020304" pitchFamily="18" charset="0"/>
                <a:cs typeface="Arial" panose="020B0604020202020204" pitchFamily="34" charset="0"/>
              </a:rPr>
              <a:t>It is located in the epidermis and the dermis. The hair is nourished by the follicle at its base, from where it also grows</a:t>
            </a:r>
          </a:p>
          <a:p>
            <a:pPr eaLnBrk="1" hangingPunct="1">
              <a:spcBef>
                <a:spcPct val="0"/>
              </a:spcBef>
              <a:buFontTx/>
              <a:buNone/>
            </a:pPr>
            <a:br>
              <a:rPr lang="en-US" altLang="en-US" sz="2800" b="1" u="sng">
                <a:ea typeface="Times New Roman" panose="02020603050405020304" pitchFamily="18" charset="0"/>
                <a:cs typeface="Arial" panose="020B0604020202020204" pitchFamily="34" charset="0"/>
              </a:rPr>
            </a:br>
            <a:r>
              <a:rPr lang="en-US" altLang="en-US" sz="2800" b="1">
                <a:ea typeface="Times New Roman" panose="02020603050405020304" pitchFamily="18" charset="0"/>
                <a:cs typeface="Arial" panose="020B0604020202020204" pitchFamily="34" charset="0"/>
              </a:rPr>
              <a:t>They are found all over the body except on the palms of the hands and soles of the feet as well as on the lips. </a:t>
            </a:r>
          </a:p>
          <a:p>
            <a:pPr eaLnBrk="1" hangingPunct="1">
              <a:spcBef>
                <a:spcPct val="0"/>
              </a:spcBef>
              <a:buFontTx/>
              <a:buNone/>
            </a:pPr>
            <a:endParaRPr lang="en-US" altLang="en-US" sz="2800" b="1">
              <a:ea typeface="Times New Roman" panose="02020603050405020304" pitchFamily="18" charset="0"/>
              <a:cs typeface="Arial" panose="020B0604020202020204" pitchFamily="34" charset="0"/>
            </a:endParaRPr>
          </a:p>
          <a:p>
            <a:pPr eaLnBrk="1" hangingPunct="1">
              <a:spcBef>
                <a:spcPct val="0"/>
              </a:spcBef>
              <a:buFontTx/>
              <a:buNone/>
            </a:pPr>
            <a:r>
              <a:rPr lang="en-US" altLang="en-US" sz="2800" b="1">
                <a:ea typeface="Times New Roman" panose="02020603050405020304" pitchFamily="18" charset="0"/>
                <a:cs typeface="Arial" panose="020B0604020202020204" pitchFamily="34" charset="0"/>
              </a:rPr>
              <a:t>When the body gets cold, the hair stands upright with the help of the arrector pili muscle, closing up the skin's pores and keeping the warmth in.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a:extLst>
              <a:ext uri="{FF2B5EF4-FFF2-40B4-BE49-F238E27FC236}">
                <a16:creationId xmlns:a16="http://schemas.microsoft.com/office/drawing/2014/main" id="{955AE187-148A-4FB3-B427-218A7FE4E49B}"/>
              </a:ext>
            </a:extLst>
          </p:cNvPr>
          <p:cNvSpPr>
            <a:spLocks noChangeArrowheads="1"/>
          </p:cNvSpPr>
          <p:nvPr/>
        </p:nvSpPr>
        <p:spPr bwMode="auto">
          <a:xfrm>
            <a:off x="0" y="0"/>
            <a:ext cx="91440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a:ea typeface="Times New Roman" panose="02020603050405020304" pitchFamily="18" charset="0"/>
                <a:cs typeface="Arial" panose="020B0604020202020204" pitchFamily="34" charset="0"/>
              </a:rPr>
              <a:t>5. </a:t>
            </a:r>
            <a:r>
              <a:rPr lang="en-US" altLang="en-US" sz="2800" b="1" u="sng">
                <a:ea typeface="Times New Roman" panose="02020603050405020304" pitchFamily="18" charset="0"/>
                <a:cs typeface="Arial" panose="020B0604020202020204" pitchFamily="34" charset="0"/>
              </a:rPr>
              <a:t>Arrector pili muscle</a:t>
            </a:r>
            <a:br>
              <a:rPr lang="en-US" altLang="en-US" sz="2800" b="1">
                <a:ea typeface="Times New Roman" panose="02020603050405020304" pitchFamily="18" charset="0"/>
                <a:cs typeface="Arial" panose="020B0604020202020204" pitchFamily="34" charset="0"/>
              </a:rPr>
            </a:br>
            <a:r>
              <a:rPr lang="en-US" altLang="en-US" sz="2800" b="1">
                <a:ea typeface="Times New Roman" panose="02020603050405020304" pitchFamily="18" charset="0"/>
                <a:cs typeface="Arial" panose="020B0604020202020204" pitchFamily="34" charset="0"/>
              </a:rPr>
              <a:t>This small muscle is attached to the base of the follicle.</a:t>
            </a:r>
          </a:p>
          <a:p>
            <a:pPr eaLnBrk="1" hangingPunct="1">
              <a:spcBef>
                <a:spcPct val="0"/>
              </a:spcBef>
              <a:buFontTx/>
              <a:buNone/>
            </a:pPr>
            <a:endParaRPr lang="en-US" altLang="en-US" sz="2800" b="1">
              <a:ea typeface="Times New Roman" panose="02020603050405020304" pitchFamily="18" charset="0"/>
              <a:cs typeface="Arial" panose="020B0604020202020204" pitchFamily="34" charset="0"/>
            </a:endParaRPr>
          </a:p>
          <a:p>
            <a:pPr eaLnBrk="1" hangingPunct="1">
              <a:spcBef>
                <a:spcPct val="0"/>
              </a:spcBef>
              <a:buFontTx/>
              <a:buNone/>
            </a:pPr>
            <a:r>
              <a:rPr lang="en-US" altLang="en-US" sz="2800" b="1">
                <a:ea typeface="Times New Roman" panose="02020603050405020304" pitchFamily="18" charset="0"/>
                <a:cs typeface="Arial" panose="020B0604020202020204" pitchFamily="34" charset="0"/>
              </a:rPr>
              <a:t>When it is stimulated by cold or fright, it pulls the hair follicle up, causing it to stand upright.</a:t>
            </a:r>
          </a:p>
          <a:p>
            <a:pPr eaLnBrk="1" hangingPunct="1">
              <a:spcBef>
                <a:spcPct val="0"/>
              </a:spcBef>
              <a:buFontTx/>
              <a:buNone/>
            </a:pPr>
            <a:endParaRPr lang="en-US" altLang="en-US" sz="2800" b="1">
              <a:ea typeface="Times New Roman" panose="02020603050405020304" pitchFamily="18" charset="0"/>
              <a:cs typeface="Arial" panose="020B0604020202020204" pitchFamily="34" charset="0"/>
            </a:endParaRPr>
          </a:p>
          <a:p>
            <a:pPr eaLnBrk="1" hangingPunct="1">
              <a:spcBef>
                <a:spcPct val="0"/>
              </a:spcBef>
              <a:buFontTx/>
              <a:buNone/>
            </a:pPr>
            <a:endParaRPr lang="en-US" altLang="en-US" sz="2800" b="1">
              <a:ea typeface="Times New Roman" panose="02020603050405020304" pitchFamily="18" charset="0"/>
              <a:cs typeface="Arial" panose="020B0604020202020204" pitchFamily="34" charset="0"/>
            </a:endParaRPr>
          </a:p>
          <a:p>
            <a:pPr>
              <a:spcBef>
                <a:spcPct val="0"/>
              </a:spcBef>
              <a:buFontTx/>
              <a:buNone/>
            </a:pPr>
            <a:r>
              <a:rPr lang="en-US" altLang="en-US" sz="2800" b="1">
                <a:ea typeface="Times New Roman" panose="02020603050405020304" pitchFamily="18" charset="0"/>
                <a:cs typeface="Arial" panose="020B0604020202020204" pitchFamily="34" charset="0"/>
              </a:rPr>
              <a:t>6. </a:t>
            </a:r>
            <a:r>
              <a:rPr lang="en-US" altLang="en-US" sz="2800" b="1" u="sng">
                <a:ea typeface="Times New Roman" panose="02020603050405020304" pitchFamily="18" charset="0"/>
                <a:cs typeface="Arial" panose="020B0604020202020204" pitchFamily="34" charset="0"/>
              </a:rPr>
              <a:t>Hair erector muscle</a:t>
            </a:r>
            <a:r>
              <a:rPr lang="en-US" altLang="en-US" sz="2800" b="1">
                <a:ea typeface="Times New Roman" panose="02020603050405020304" pitchFamily="18" charset="0"/>
                <a:cs typeface="Arial" panose="020B0604020202020204" pitchFamily="34" charset="0"/>
              </a:rPr>
              <a:t> - a muscle is connected to each hair follicle and the skin - it contracts in response to cold, fear, etc., resulting in an erect hair and a "goosebump" on the skin.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a:extLst>
              <a:ext uri="{FF2B5EF4-FFF2-40B4-BE49-F238E27FC236}">
                <a16:creationId xmlns:a16="http://schemas.microsoft.com/office/drawing/2014/main" id="{55657797-A1E2-4E7F-9ADA-E625B70010DE}"/>
              </a:ext>
            </a:extLst>
          </p:cNvPr>
          <p:cNvSpPr>
            <a:spLocks noChangeArrowheads="1"/>
          </p:cNvSpPr>
          <p:nvPr/>
        </p:nvSpPr>
        <p:spPr bwMode="auto">
          <a:xfrm>
            <a:off x="0" y="0"/>
            <a:ext cx="9144000"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a:ea typeface="Times New Roman" panose="02020603050405020304" pitchFamily="18" charset="0"/>
                <a:cs typeface="Arial" panose="020B0604020202020204" pitchFamily="34" charset="0"/>
              </a:rPr>
              <a:t>7. </a:t>
            </a:r>
            <a:r>
              <a:rPr lang="en-US" altLang="en-US" sz="2800" b="1" u="sng">
                <a:ea typeface="Times New Roman" panose="02020603050405020304" pitchFamily="18" charset="0"/>
                <a:cs typeface="Arial" panose="020B0604020202020204" pitchFamily="34" charset="0"/>
              </a:rPr>
              <a:t>Pacinian corpuscle</a:t>
            </a:r>
            <a:r>
              <a:rPr lang="en-US" altLang="en-US" sz="2800" b="1">
                <a:ea typeface="Times New Roman" panose="02020603050405020304" pitchFamily="18" charset="0"/>
                <a:cs typeface="Arial" panose="020B0604020202020204" pitchFamily="34" charset="0"/>
              </a:rPr>
              <a:t> -</a:t>
            </a:r>
          </a:p>
          <a:p>
            <a:pPr eaLnBrk="1" hangingPunct="1">
              <a:spcBef>
                <a:spcPct val="0"/>
              </a:spcBef>
            </a:pPr>
            <a:r>
              <a:rPr lang="en-US" altLang="en-US" sz="2800" b="1">
                <a:ea typeface="Times New Roman" panose="02020603050405020304" pitchFamily="18" charset="0"/>
                <a:cs typeface="Arial" panose="020B0604020202020204" pitchFamily="34" charset="0"/>
              </a:rPr>
              <a:t>they are oval capsules of sensory nerve fibers located in the subcutaneous fatty tissue.</a:t>
            </a:r>
          </a:p>
          <a:p>
            <a:pPr eaLnBrk="1" hangingPunct="1">
              <a:spcBef>
                <a:spcPct val="0"/>
              </a:spcBef>
            </a:pPr>
            <a:endParaRPr lang="en-US" altLang="en-US" sz="2800" b="1">
              <a:ea typeface="Times New Roman" panose="02020603050405020304" pitchFamily="18" charset="0"/>
              <a:cs typeface="Arial" panose="020B0604020202020204" pitchFamily="34" charset="0"/>
            </a:endParaRPr>
          </a:p>
          <a:p>
            <a:pPr eaLnBrk="1" hangingPunct="1">
              <a:spcBef>
                <a:spcPct val="0"/>
              </a:spcBef>
            </a:pPr>
            <a:r>
              <a:rPr lang="en-US" altLang="en-US" sz="2800" b="1">
                <a:ea typeface="Times New Roman" panose="02020603050405020304" pitchFamily="18" charset="0"/>
                <a:cs typeface="Arial" panose="020B0604020202020204" pitchFamily="34" charset="0"/>
              </a:rPr>
              <a:t>nerve receptors that respond to pressure and vibration</a:t>
            </a:r>
          </a:p>
          <a:p>
            <a:pPr eaLnBrk="1" hangingPunct="1">
              <a:spcBef>
                <a:spcPct val="0"/>
              </a:spcBef>
              <a:buFontTx/>
              <a:buNone/>
            </a:pPr>
            <a:br>
              <a:rPr lang="en-US" altLang="en-US" sz="2800" b="1">
                <a:ea typeface="Times New Roman" panose="02020603050405020304" pitchFamily="18" charset="0"/>
                <a:cs typeface="Arial" panose="020B0604020202020204" pitchFamily="34" charset="0"/>
              </a:rPr>
            </a:br>
            <a:r>
              <a:rPr lang="en-US" altLang="en-US" sz="2800" b="1">
                <a:ea typeface="Times New Roman" panose="02020603050405020304" pitchFamily="18" charset="0"/>
                <a:cs typeface="Arial" panose="020B0604020202020204" pitchFamily="34" charset="0"/>
              </a:rPr>
              <a:t>8. </a:t>
            </a:r>
            <a:r>
              <a:rPr lang="en-US" altLang="en-US" sz="2800" b="1" u="sng">
                <a:ea typeface="Times New Roman" panose="02020603050405020304" pitchFamily="18" charset="0"/>
                <a:cs typeface="Arial" panose="020B0604020202020204" pitchFamily="34" charset="0"/>
              </a:rPr>
              <a:t>Melanocytes</a:t>
            </a:r>
            <a:br>
              <a:rPr lang="en-US" altLang="en-US" sz="2800" b="1" u="sng">
                <a:ea typeface="Times New Roman" panose="02020603050405020304" pitchFamily="18" charset="0"/>
                <a:cs typeface="Arial" panose="020B0604020202020204" pitchFamily="34" charset="0"/>
              </a:rPr>
            </a:br>
            <a:r>
              <a:rPr lang="en-US" altLang="en-US" sz="2800" b="1">
                <a:ea typeface="Times New Roman" panose="02020603050405020304" pitchFamily="18" charset="0"/>
                <a:cs typeface="Arial" panose="020B0604020202020204" pitchFamily="34" charset="0"/>
              </a:rPr>
              <a:t>These cells produce a dark pigment called melanin which contributes to skin color and provides UV protection. </a:t>
            </a:r>
          </a:p>
          <a:p>
            <a:pPr eaLnBrk="1" hangingPunct="1">
              <a:spcBef>
                <a:spcPct val="0"/>
              </a:spcBef>
              <a:buFontTx/>
              <a:buNone/>
            </a:pPr>
            <a:endParaRPr lang="en-US" altLang="en-US" sz="2800" b="1">
              <a:ea typeface="Times New Roman" panose="02020603050405020304" pitchFamily="18" charset="0"/>
              <a:cs typeface="Arial" panose="020B0604020202020204" pitchFamily="34" charset="0"/>
            </a:endParaRPr>
          </a:p>
          <a:p>
            <a:pPr eaLnBrk="1" hangingPunct="1">
              <a:spcBef>
                <a:spcPct val="0"/>
              </a:spcBef>
              <a:buFontTx/>
              <a:buNone/>
            </a:pPr>
            <a:r>
              <a:rPr lang="en-US" altLang="en-US" sz="2800" b="1">
                <a:ea typeface="Times New Roman" panose="02020603050405020304" pitchFamily="18" charset="0"/>
                <a:cs typeface="Arial" panose="020B0604020202020204" pitchFamily="34" charset="0"/>
              </a:rPr>
              <a:t>They are located at the bottom of the epidermis.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83443F90-098C-4BD1-9842-E84B55A1252C}"/>
              </a:ext>
            </a:extLst>
          </p:cNvPr>
          <p:cNvSpPr>
            <a:spLocks noChangeArrowheads="1"/>
          </p:cNvSpPr>
          <p:nvPr/>
        </p:nvSpPr>
        <p:spPr bwMode="auto">
          <a:xfrm>
            <a:off x="0" y="0"/>
            <a:ext cx="91440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a:ea typeface="Times New Roman" panose="02020603050405020304" pitchFamily="18" charset="0"/>
                <a:cs typeface="Arial" panose="020B0604020202020204" pitchFamily="34" charset="0"/>
              </a:rPr>
              <a:t>9. </a:t>
            </a:r>
            <a:r>
              <a:rPr lang="en-US" altLang="en-US" sz="2800" b="1" u="sng">
                <a:ea typeface="Times New Roman" panose="02020603050405020304" pitchFamily="18" charset="0"/>
                <a:cs typeface="Arial" panose="020B0604020202020204" pitchFamily="34" charset="0"/>
              </a:rPr>
              <a:t>Dendritic (Langerhans) cells</a:t>
            </a:r>
            <a:br>
              <a:rPr lang="en-US" altLang="en-US" sz="2800" b="1" u="sng">
                <a:ea typeface="Times New Roman" panose="02020603050405020304" pitchFamily="18" charset="0"/>
                <a:cs typeface="Arial" panose="020B0604020202020204" pitchFamily="34" charset="0"/>
              </a:rPr>
            </a:br>
            <a:r>
              <a:rPr lang="en-US" altLang="en-US" sz="2800" b="1">
                <a:ea typeface="Times New Roman" panose="02020603050405020304" pitchFamily="18" charset="0"/>
                <a:cs typeface="Arial" panose="020B0604020202020204" pitchFamily="34" charset="0"/>
              </a:rPr>
              <a:t>These cells are involved in the epidermal immune system. </a:t>
            </a:r>
          </a:p>
          <a:p>
            <a:pPr eaLnBrk="1" hangingPunct="1">
              <a:spcBef>
                <a:spcPct val="0"/>
              </a:spcBef>
              <a:buFontTx/>
              <a:buNone/>
            </a:pPr>
            <a:endParaRPr lang="en-US" altLang="en-US" sz="2800" b="1">
              <a:ea typeface="Times New Roman" panose="02020603050405020304" pitchFamily="18" charset="0"/>
              <a:cs typeface="Arial" panose="020B0604020202020204" pitchFamily="34" charset="0"/>
            </a:endParaRPr>
          </a:p>
          <a:p>
            <a:pPr eaLnBrk="1" hangingPunct="1">
              <a:spcBef>
                <a:spcPct val="0"/>
              </a:spcBef>
              <a:buFontTx/>
              <a:buNone/>
            </a:pPr>
            <a:r>
              <a:rPr lang="en-US" altLang="en-US" sz="2800" b="1">
                <a:ea typeface="Times New Roman" panose="02020603050405020304" pitchFamily="18" charset="0"/>
                <a:cs typeface="Arial" panose="020B0604020202020204" pitchFamily="34" charset="0"/>
              </a:rPr>
              <a:t>They engulf foreign material that invades the epidermis and migrate out of the skin to stimulate an immune response. </a:t>
            </a:r>
          </a:p>
          <a:p>
            <a:pPr eaLnBrk="1" hangingPunct="1">
              <a:spcBef>
                <a:spcPct val="0"/>
              </a:spcBef>
              <a:buFontTx/>
              <a:buNone/>
            </a:pPr>
            <a:endParaRPr lang="en-US" altLang="en-US" sz="2800" b="1">
              <a:ea typeface="Times New Roman" panose="02020603050405020304" pitchFamily="18" charset="0"/>
              <a:cs typeface="Arial" panose="020B0604020202020204" pitchFamily="34" charset="0"/>
            </a:endParaRPr>
          </a:p>
          <a:p>
            <a:pPr eaLnBrk="1" hangingPunct="1">
              <a:spcBef>
                <a:spcPct val="0"/>
              </a:spcBef>
              <a:buFontTx/>
              <a:buNone/>
            </a:pPr>
            <a:endParaRPr lang="en-US" altLang="en-US" sz="2800" b="1">
              <a:ea typeface="Times New Roman" panose="02020603050405020304" pitchFamily="18" charset="0"/>
              <a:cs typeface="Arial" panose="020B0604020202020204" pitchFamily="34" charset="0"/>
            </a:endParaRPr>
          </a:p>
          <a:p>
            <a:pPr>
              <a:spcBef>
                <a:spcPct val="0"/>
              </a:spcBef>
              <a:buFontTx/>
              <a:buNone/>
            </a:pPr>
            <a:r>
              <a:rPr lang="en-US" altLang="en-US" sz="2800" b="1">
                <a:ea typeface="Times New Roman" panose="02020603050405020304" pitchFamily="18" charset="0"/>
                <a:cs typeface="Arial" panose="020B0604020202020204" pitchFamily="34" charset="0"/>
              </a:rPr>
              <a:t>10. </a:t>
            </a:r>
            <a:r>
              <a:rPr lang="en-US" altLang="en-US" sz="2800" b="1" u="sng">
                <a:ea typeface="Times New Roman" panose="02020603050405020304" pitchFamily="18" charset="0"/>
                <a:cs typeface="Arial" panose="020B0604020202020204" pitchFamily="34" charset="0"/>
              </a:rPr>
              <a:t>Meissner's corpuscle</a:t>
            </a:r>
            <a:br>
              <a:rPr lang="en-US" altLang="en-US" sz="2800" b="1" u="sng">
                <a:ea typeface="Times New Roman" panose="02020603050405020304" pitchFamily="18" charset="0"/>
                <a:cs typeface="Arial" panose="020B0604020202020204" pitchFamily="34" charset="0"/>
              </a:rPr>
            </a:br>
            <a:r>
              <a:rPr lang="en-US" altLang="en-US" sz="2800" b="1">
                <a:ea typeface="Times New Roman" panose="02020603050405020304" pitchFamily="18" charset="0"/>
                <a:cs typeface="Arial" panose="020B0604020202020204" pitchFamily="34" charset="0"/>
              </a:rPr>
              <a:t>These touch receptors are especially effective in detecting light touch and soft, fleeting movements.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a:extLst>
              <a:ext uri="{FF2B5EF4-FFF2-40B4-BE49-F238E27FC236}">
                <a16:creationId xmlns:a16="http://schemas.microsoft.com/office/drawing/2014/main" id="{9AD8D7D5-9D13-4D75-A11A-AC25113BCCC2}"/>
              </a:ext>
            </a:extLst>
          </p:cNvPr>
          <p:cNvSpPr>
            <a:spLocks noChangeArrowheads="1"/>
          </p:cNvSpPr>
          <p:nvPr/>
        </p:nvSpPr>
        <p:spPr bwMode="auto">
          <a:xfrm>
            <a:off x="0" y="0"/>
            <a:ext cx="9144000"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a:ea typeface="Times New Roman" panose="02020603050405020304" pitchFamily="18" charset="0"/>
                <a:cs typeface="Arial" panose="020B0604020202020204" pitchFamily="34" charset="0"/>
              </a:rPr>
              <a:t>11. </a:t>
            </a:r>
            <a:r>
              <a:rPr lang="en-US" altLang="en-US" sz="2800" b="1" u="sng">
                <a:ea typeface="Times New Roman" panose="02020603050405020304" pitchFamily="18" charset="0"/>
                <a:cs typeface="Arial" panose="020B0604020202020204" pitchFamily="34" charset="0"/>
              </a:rPr>
              <a:t>The horny layer</a:t>
            </a:r>
            <a:br>
              <a:rPr lang="en-US" altLang="en-US" sz="2800" b="1">
                <a:ea typeface="Times New Roman" panose="02020603050405020304" pitchFamily="18" charset="0"/>
                <a:cs typeface="Arial" panose="020B0604020202020204" pitchFamily="34" charset="0"/>
              </a:rPr>
            </a:br>
            <a:r>
              <a:rPr lang="en-US" altLang="en-US" sz="2800" b="1">
                <a:ea typeface="Times New Roman" panose="02020603050405020304" pitchFamily="18" charset="0"/>
                <a:cs typeface="Arial" panose="020B0604020202020204" pitchFamily="34" charset="0"/>
              </a:rPr>
              <a:t>This thin, most superficial layer of the skin forms the interface with the external environment and has special protective functions. </a:t>
            </a:r>
          </a:p>
          <a:p>
            <a:pPr eaLnBrk="1" hangingPunct="1">
              <a:spcBef>
                <a:spcPct val="0"/>
              </a:spcBef>
              <a:buFontTx/>
              <a:buNone/>
            </a:pPr>
            <a:endParaRPr lang="en-US" altLang="en-US" sz="2800" b="1">
              <a:ea typeface="Times New Roman" panose="02020603050405020304" pitchFamily="18" charset="0"/>
              <a:cs typeface="Arial" panose="020B0604020202020204" pitchFamily="34" charset="0"/>
            </a:endParaRPr>
          </a:p>
          <a:p>
            <a:pPr>
              <a:spcBef>
                <a:spcPct val="0"/>
              </a:spcBef>
              <a:buFontTx/>
              <a:buNone/>
            </a:pPr>
            <a:r>
              <a:rPr lang="en-US" altLang="en-US" sz="2800" b="1">
                <a:ea typeface="Times New Roman" panose="02020603050405020304" pitchFamily="18" charset="0"/>
                <a:cs typeface="Arial" panose="020B0604020202020204" pitchFamily="34" charset="0"/>
              </a:rPr>
              <a:t>It is made of dead, flat skin cells, surrounded by specialised lipids</a:t>
            </a:r>
          </a:p>
          <a:p>
            <a:pPr>
              <a:spcBef>
                <a:spcPct val="0"/>
              </a:spcBef>
              <a:buFontTx/>
              <a:buNone/>
            </a:pPr>
            <a:endParaRPr lang="en-US" altLang="en-US" sz="2800" b="1">
              <a:ea typeface="Times New Roman" panose="02020603050405020304" pitchFamily="18" charset="0"/>
              <a:cs typeface="Arial" panose="020B0604020202020204" pitchFamily="34" charset="0"/>
            </a:endParaRPr>
          </a:p>
          <a:p>
            <a:pPr>
              <a:spcBef>
                <a:spcPct val="0"/>
              </a:spcBef>
              <a:buFontTx/>
              <a:buNone/>
            </a:pPr>
            <a:r>
              <a:rPr lang="en-US" altLang="en-US" sz="2800" b="1">
                <a:ea typeface="Times New Roman" panose="02020603050405020304" pitchFamily="18" charset="0"/>
                <a:cs typeface="Arial" panose="020B0604020202020204" pitchFamily="34" charset="0"/>
              </a:rPr>
              <a:t>The primary function of the horny layer is to hinder water loss through evaporation from the interior. </a:t>
            </a:r>
          </a:p>
          <a:p>
            <a:pPr>
              <a:spcBef>
                <a:spcPct val="0"/>
              </a:spcBef>
              <a:buFontTx/>
              <a:buNone/>
            </a:pPr>
            <a:endParaRPr lang="en-US" altLang="en-US" sz="2800" b="1">
              <a:ea typeface="Times New Roman" panose="02020603050405020304" pitchFamily="18" charset="0"/>
              <a:cs typeface="Arial" panose="020B0604020202020204" pitchFamily="34" charset="0"/>
            </a:endParaRPr>
          </a:p>
          <a:p>
            <a:pPr>
              <a:spcBef>
                <a:spcPct val="0"/>
              </a:spcBef>
              <a:buFontTx/>
              <a:buNone/>
            </a:pPr>
            <a:r>
              <a:rPr lang="en-US" altLang="en-US" sz="2800" b="1">
                <a:ea typeface="Times New Roman" panose="02020603050405020304" pitchFamily="18" charset="0"/>
                <a:cs typeface="Arial" panose="020B0604020202020204" pitchFamily="34" charset="0"/>
              </a:rPr>
              <a:t>Besides, it protects from ultraviolet radiation, mechanical damage, foreign chemicals and germs.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a:extLst>
              <a:ext uri="{FF2B5EF4-FFF2-40B4-BE49-F238E27FC236}">
                <a16:creationId xmlns:a16="http://schemas.microsoft.com/office/drawing/2014/main" id="{7868AE93-ED02-4130-9F90-86A3667C06AC}"/>
              </a:ext>
            </a:extLst>
          </p:cNvPr>
          <p:cNvSpPr>
            <a:spLocks noChangeArrowheads="1"/>
          </p:cNvSpPr>
          <p:nvPr/>
        </p:nvSpPr>
        <p:spPr bwMode="auto">
          <a:xfrm>
            <a:off x="0" y="0"/>
            <a:ext cx="9144000" cy="6324600"/>
          </a:xfrm>
          <a:prstGeom prst="rect">
            <a:avLst/>
          </a:prstGeom>
          <a:noFill/>
          <a:ln w="9525">
            <a:noFill/>
            <a:miter lim="800000"/>
            <a:headEnd/>
            <a:tailEnd/>
          </a:ln>
          <a:effectLst/>
        </p:spPr>
        <p:txBody>
          <a:bodyPr bIns="0" anchor="ctr">
            <a:spAutoFit/>
          </a:bodyPr>
          <a:lstStyle/>
          <a:p>
            <a:pPr eaLnBrk="1" hangingPunct="1">
              <a:defRPr/>
            </a:pPr>
            <a:r>
              <a:rPr lang="en-US" sz="2400" b="1" u="sng" dirty="0">
                <a:cs typeface="Arial" pitchFamily="34" charset="0"/>
              </a:rPr>
              <a:t>FUNCTIONS OF THE SKIN</a:t>
            </a:r>
          </a:p>
          <a:p>
            <a:pPr eaLnBrk="1" hangingPunct="1">
              <a:defRPr/>
            </a:pPr>
            <a:endParaRPr lang="en-US" sz="2400" b="1" u="sng" dirty="0">
              <a:cs typeface="Arial" pitchFamily="34" charset="0"/>
            </a:endParaRPr>
          </a:p>
          <a:p>
            <a:pPr marL="457200" indent="-457200">
              <a:buFontTx/>
              <a:buAutoNum type="arabicPeriod"/>
              <a:defRPr/>
            </a:pPr>
            <a:r>
              <a:rPr lang="en-US" sz="2400" b="1" dirty="0">
                <a:ea typeface="Times New Roman" pitchFamily="18" charset="0"/>
                <a:cs typeface="Arial" pitchFamily="34" charset="0"/>
              </a:rPr>
              <a:t>The major function of skin is to provide a barrier between the body and the outside environment.  Sheets of dead epidermal cells serve as the major waterproof barrier to the environment. </a:t>
            </a:r>
          </a:p>
          <a:p>
            <a:pPr marL="457200" indent="-457200">
              <a:buFontTx/>
              <a:buAutoNum type="arabicPeriod"/>
              <a:defRPr/>
            </a:pPr>
            <a:endParaRPr lang="en-US" sz="2400" b="1" dirty="0"/>
          </a:p>
          <a:p>
            <a:pPr>
              <a:defRPr/>
            </a:pPr>
            <a:r>
              <a:rPr lang="en-US" sz="2400" b="1" dirty="0">
                <a:ea typeface="Times New Roman" pitchFamily="18" charset="0"/>
                <a:cs typeface="Arial" pitchFamily="34" charset="0"/>
              </a:rPr>
              <a:t>2.  The lipids of the epidermis play a vital role in healthy normal skin, as they help the stratum </a:t>
            </a:r>
            <a:r>
              <a:rPr lang="en-US" sz="2400" b="1" dirty="0" err="1">
                <a:ea typeface="Times New Roman" pitchFamily="18" charset="0"/>
                <a:cs typeface="Arial" pitchFamily="34" charset="0"/>
              </a:rPr>
              <a:t>corneum</a:t>
            </a:r>
            <a:r>
              <a:rPr lang="en-US" sz="2400" b="1" dirty="0">
                <a:ea typeface="Times New Roman" pitchFamily="18" charset="0"/>
                <a:cs typeface="Arial" pitchFamily="34" charset="0"/>
              </a:rPr>
              <a:t> to regulate natural water loss. </a:t>
            </a:r>
          </a:p>
          <a:p>
            <a:pPr>
              <a:defRPr/>
            </a:pPr>
            <a:r>
              <a:rPr lang="en-US" sz="2400" b="1" dirty="0">
                <a:ea typeface="Times New Roman" pitchFamily="18" charset="0"/>
                <a:cs typeface="Arial" pitchFamily="34" charset="0"/>
              </a:rPr>
              <a:t>If they are removed by damage such as a burn, the skin loses some or all of its ability to retain water, becomes dry and will start to break down.</a:t>
            </a:r>
            <a:br>
              <a:rPr lang="en-US" sz="2400" b="1" dirty="0">
                <a:ea typeface="Times New Roman" pitchFamily="18" charset="0"/>
                <a:cs typeface="Arial" pitchFamily="34" charset="0"/>
              </a:rPr>
            </a:br>
            <a:endParaRPr lang="en-US" sz="2400" b="1" dirty="0"/>
          </a:p>
          <a:p>
            <a:pPr>
              <a:defRPr/>
            </a:pPr>
            <a:r>
              <a:rPr lang="en-US" sz="2400" b="1" dirty="0">
                <a:ea typeface="Times New Roman" pitchFamily="18" charset="0"/>
                <a:cs typeface="Arial" pitchFamily="34" charset="0"/>
              </a:rPr>
              <a:t>3. The epidermis also contains natural enzymes, which are important for getting rid of old skin cells. </a:t>
            </a:r>
          </a:p>
          <a:p>
            <a:pPr>
              <a:defRPr/>
            </a:pPr>
            <a:endParaRPr lang="en-US" sz="24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a:extLst>
              <a:ext uri="{FF2B5EF4-FFF2-40B4-BE49-F238E27FC236}">
                <a16:creationId xmlns:a16="http://schemas.microsoft.com/office/drawing/2014/main" id="{2823DD88-73E3-444C-8D20-E825F8B81CF6}"/>
              </a:ext>
            </a:extLst>
          </p:cNvPr>
          <p:cNvSpPr>
            <a:spLocks noChangeArrowheads="1"/>
          </p:cNvSpPr>
          <p:nvPr/>
        </p:nvSpPr>
        <p:spPr bwMode="auto">
          <a:xfrm>
            <a:off x="0" y="0"/>
            <a:ext cx="9144000"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a:ea typeface="Times New Roman" panose="02020603050405020304" pitchFamily="18" charset="0"/>
                <a:cs typeface="Arial" panose="020B0604020202020204" pitchFamily="34" charset="0"/>
              </a:rPr>
              <a:t>4.  </a:t>
            </a:r>
            <a:r>
              <a:rPr lang="en-US" altLang="en-US" sz="2000" b="1" u="sng">
                <a:ea typeface="Times New Roman" panose="02020603050405020304" pitchFamily="18" charset="0"/>
                <a:cs typeface="Arial" panose="020B0604020202020204" pitchFamily="34" charset="0"/>
              </a:rPr>
              <a:t>Protection from the environment</a:t>
            </a:r>
            <a:endParaRPr lang="en-US" altLang="en-US" sz="2000" b="1">
              <a:ea typeface="Times New Roman" panose="02020603050405020304" pitchFamily="18" charset="0"/>
              <a:cs typeface="Arial" panose="020B0604020202020204" pitchFamily="34" charset="0"/>
            </a:endParaRPr>
          </a:p>
          <a:p>
            <a:pPr>
              <a:spcBef>
                <a:spcPct val="0"/>
              </a:spcBef>
              <a:buFontTx/>
              <a:buNone/>
            </a:pPr>
            <a:r>
              <a:rPr lang="en-US" altLang="en-US" sz="2000" b="1">
                <a:ea typeface="Times New Roman" panose="02020603050405020304" pitchFamily="18" charset="0"/>
                <a:cs typeface="Arial" panose="020B0604020202020204" pitchFamily="34" charset="0"/>
              </a:rPr>
              <a:t> The melanocytes in the basal layer of the epidermis manufacture melanin, which helps to determine the hair and skin pigmentation. </a:t>
            </a:r>
          </a:p>
          <a:p>
            <a:pPr>
              <a:spcBef>
                <a:spcPct val="0"/>
              </a:spcBef>
              <a:buFontTx/>
              <a:buNone/>
            </a:pPr>
            <a:endParaRPr lang="en-US" altLang="en-US" sz="2000" b="1">
              <a:ea typeface="Times New Roman" panose="02020603050405020304" pitchFamily="18" charset="0"/>
              <a:cs typeface="Arial" panose="020B0604020202020204" pitchFamily="34" charset="0"/>
            </a:endParaRPr>
          </a:p>
          <a:p>
            <a:pPr>
              <a:spcBef>
                <a:spcPct val="0"/>
              </a:spcBef>
              <a:buFontTx/>
              <a:buNone/>
            </a:pPr>
            <a:r>
              <a:rPr lang="en-US" altLang="en-US" sz="2000" b="1">
                <a:ea typeface="Times New Roman" panose="02020603050405020304" pitchFamily="18" charset="0"/>
                <a:cs typeface="Arial" panose="020B0604020202020204" pitchFamily="34" charset="0"/>
              </a:rPr>
              <a:t>The pigment is made on tiny structures called melanosomes, which aggregate as granules and are delivered in small 'packages' to each basal cell by slender filaments called dendrites. </a:t>
            </a:r>
          </a:p>
          <a:p>
            <a:pPr>
              <a:spcBef>
                <a:spcPct val="0"/>
              </a:spcBef>
              <a:buFontTx/>
              <a:buNone/>
            </a:pPr>
            <a:endParaRPr lang="en-US" altLang="en-US" sz="2000" b="1">
              <a:ea typeface="Times New Roman" panose="02020603050405020304" pitchFamily="18" charset="0"/>
              <a:cs typeface="Arial" panose="020B0604020202020204" pitchFamily="34" charset="0"/>
            </a:endParaRPr>
          </a:p>
          <a:p>
            <a:pPr>
              <a:spcBef>
                <a:spcPct val="0"/>
              </a:spcBef>
              <a:buFontTx/>
              <a:buNone/>
            </a:pPr>
            <a:r>
              <a:rPr lang="en-US" altLang="en-US" sz="2000" b="1">
                <a:ea typeface="Times New Roman" panose="02020603050405020304" pitchFamily="18" charset="0"/>
                <a:cs typeface="Arial" panose="020B0604020202020204" pitchFamily="34" charset="0"/>
              </a:rPr>
              <a:t>Packages of melanin granules sit over the nucleus in every cell in the epidermis, and protect it from the harmful rays of the sun.</a:t>
            </a:r>
          </a:p>
          <a:p>
            <a:pPr>
              <a:spcBef>
                <a:spcPct val="0"/>
              </a:spcBef>
              <a:buFontTx/>
              <a:buNone/>
            </a:pPr>
            <a:endParaRPr lang="en-US" altLang="en-US" sz="2000" b="1">
              <a:ea typeface="Times New Roman" panose="02020603050405020304" pitchFamily="18" charset="0"/>
              <a:cs typeface="Arial" panose="020B0604020202020204" pitchFamily="34" charset="0"/>
            </a:endParaRPr>
          </a:p>
          <a:p>
            <a:pPr>
              <a:spcBef>
                <a:spcPct val="0"/>
              </a:spcBef>
              <a:buFontTx/>
              <a:buNone/>
            </a:pPr>
            <a:r>
              <a:rPr lang="en-US" altLang="en-US" sz="2000" b="1">
                <a:ea typeface="Times New Roman" panose="02020603050405020304" pitchFamily="18" charset="0"/>
                <a:cs typeface="Arial" panose="020B0604020202020204" pitchFamily="34" charset="0"/>
              </a:rPr>
              <a:t>The sun produces the less beneficial UV radiation. Part of this radiation is reflected by the stratum corneum at the skin surface, part is absorbed by the melanin in the epidermal cells, and some is scattered within the skin. </a:t>
            </a:r>
          </a:p>
          <a:p>
            <a:pPr>
              <a:spcBef>
                <a:spcPct val="0"/>
              </a:spcBef>
              <a:buFontTx/>
              <a:buNone/>
            </a:pPr>
            <a:endParaRPr lang="en-US" altLang="en-US" sz="2000" b="1">
              <a:ea typeface="Times New Roman" panose="02020603050405020304" pitchFamily="18" charset="0"/>
              <a:cs typeface="Arial" panose="020B0604020202020204" pitchFamily="34" charset="0"/>
            </a:endParaRPr>
          </a:p>
          <a:p>
            <a:pPr>
              <a:spcBef>
                <a:spcPct val="0"/>
              </a:spcBef>
              <a:buFontTx/>
              <a:buNone/>
            </a:pPr>
            <a:r>
              <a:rPr lang="en-US" altLang="en-US" sz="2000" b="1">
                <a:ea typeface="Times New Roman" panose="02020603050405020304" pitchFamily="18" charset="0"/>
                <a:cs typeface="Arial" panose="020B0604020202020204" pitchFamily="34" charset="0"/>
              </a:rPr>
              <a:t>All three processes contribute to the vital function of protecting the nuclei of the cells in the epidermis and the collagen of the dermis.</a:t>
            </a:r>
            <a:br>
              <a:rPr lang="en-US" altLang="en-US" sz="2000" b="1">
                <a:ea typeface="Times New Roman" panose="02020603050405020304" pitchFamily="18" charset="0"/>
                <a:cs typeface="Arial" panose="020B0604020202020204" pitchFamily="34" charset="0"/>
              </a:rPr>
            </a:br>
            <a:endParaRPr lang="en-US" altLang="en-US" sz="2000" b="1">
              <a:ea typeface="Times New Roman" panose="02020603050405020304" pitchFamily="18" charset="0"/>
              <a:cs typeface="Arial" panose="020B0604020202020204" pitchFamily="34" charset="0"/>
            </a:endParaRPr>
          </a:p>
          <a:p>
            <a:pPr>
              <a:spcBef>
                <a:spcPct val="0"/>
              </a:spcBef>
              <a:buFontTx/>
              <a:buNone/>
            </a:pPr>
            <a:r>
              <a:rPr lang="en-US" altLang="en-US" sz="2000" b="1">
                <a:ea typeface="Times New Roman" panose="02020603050405020304" pitchFamily="18" charset="0"/>
                <a:cs typeface="Arial" panose="020B0604020202020204" pitchFamily="34" charset="0"/>
              </a:rPr>
              <a:t>This scattered radiation creates high-energy free radicals that attack the constituents of the skin: this is why over a long time ultraviolet radiation produces so much damage.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a:extLst>
              <a:ext uri="{FF2B5EF4-FFF2-40B4-BE49-F238E27FC236}">
                <a16:creationId xmlns:a16="http://schemas.microsoft.com/office/drawing/2014/main" id="{B4D1C0CB-188C-4CE6-940F-E1D442398CF9}"/>
              </a:ext>
            </a:extLst>
          </p:cNvPr>
          <p:cNvSpPr>
            <a:spLocks noChangeArrowheads="1"/>
          </p:cNvSpPr>
          <p:nvPr/>
        </p:nvSpPr>
        <p:spPr bwMode="auto">
          <a:xfrm>
            <a:off x="0" y="0"/>
            <a:ext cx="91440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a:ea typeface="Times New Roman" panose="02020603050405020304" pitchFamily="18" charset="0"/>
                <a:cs typeface="Arial" panose="020B0604020202020204" pitchFamily="34" charset="0"/>
              </a:rPr>
              <a:t>5. In the dermis, sweat glands and blood vessels help to regulate body temperature, and nerve endings send the sensations of pain, itching, touch, and temperature to the brain. </a:t>
            </a:r>
          </a:p>
          <a:p>
            <a:pPr eaLnBrk="1" hangingPunct="1">
              <a:spcBef>
                <a:spcPct val="0"/>
              </a:spcBef>
              <a:buFontTx/>
              <a:buNone/>
            </a:pPr>
            <a:r>
              <a:rPr lang="en-US" altLang="en-US" sz="2800" b="1">
                <a:ea typeface="Times New Roman" panose="02020603050405020304" pitchFamily="18" charset="0"/>
                <a:cs typeface="Arial" panose="020B0604020202020204" pitchFamily="34" charset="0"/>
              </a:rPr>
              <a:t> </a:t>
            </a:r>
          </a:p>
          <a:p>
            <a:pPr>
              <a:spcBef>
                <a:spcPct val="0"/>
              </a:spcBef>
              <a:buFontTx/>
              <a:buNone/>
            </a:pPr>
            <a:r>
              <a:rPr lang="en-US" altLang="en-US" sz="2800" b="1">
                <a:ea typeface="Times New Roman" panose="02020603050405020304" pitchFamily="18" charset="0"/>
                <a:cs typeface="Arial" panose="020B0604020202020204" pitchFamily="34" charset="0"/>
              </a:rPr>
              <a:t>6. Oil glands produce sebum which helps to moisturize the skin and hair</a:t>
            </a:r>
          </a:p>
          <a:p>
            <a:pPr>
              <a:spcBef>
                <a:spcPct val="0"/>
              </a:spcBef>
              <a:buFontTx/>
              <a:buNone/>
            </a:pPr>
            <a:endParaRPr lang="en-US" altLang="en-US" sz="2800" b="1">
              <a:ea typeface="Times New Roman" panose="02020603050405020304" pitchFamily="18" charset="0"/>
              <a:cs typeface="Arial" panose="020B0604020202020204" pitchFamily="34" charset="0"/>
            </a:endParaRPr>
          </a:p>
          <a:p>
            <a:pPr>
              <a:spcBef>
                <a:spcPct val="0"/>
              </a:spcBef>
              <a:buFontTx/>
              <a:buNone/>
            </a:pPr>
            <a:r>
              <a:rPr lang="en-US" altLang="en-US" sz="2800" b="1">
                <a:ea typeface="Times New Roman" panose="02020603050405020304" pitchFamily="18" charset="0"/>
                <a:cs typeface="Arial" panose="020B0604020202020204" pitchFamily="34" charset="0"/>
              </a:rPr>
              <a:t> </a:t>
            </a:r>
          </a:p>
          <a:p>
            <a:pPr>
              <a:spcBef>
                <a:spcPct val="0"/>
              </a:spcBef>
              <a:buFontTx/>
              <a:buNone/>
            </a:pPr>
            <a:r>
              <a:rPr lang="en-US" altLang="en-US" sz="2800" b="1">
                <a:ea typeface="Times New Roman" panose="02020603050405020304" pitchFamily="18" charset="0"/>
                <a:cs typeface="Arial" panose="020B0604020202020204" pitchFamily="34" charset="0"/>
              </a:rPr>
              <a:t>7. The fat under the dermis provides insulation and helps to store calories.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B1C83867-E2EE-4A00-8F0A-E10D77FF89CF}"/>
              </a:ext>
            </a:extLst>
          </p:cNvPr>
          <p:cNvSpPr>
            <a:spLocks noChangeArrowheads="1"/>
          </p:cNvSpPr>
          <p:nvPr/>
        </p:nvSpPr>
        <p:spPr bwMode="auto">
          <a:xfrm>
            <a:off x="0" y="0"/>
            <a:ext cx="914400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b="1" dirty="0"/>
              <a:t>Skin appendages include: </a:t>
            </a:r>
          </a:p>
          <a:p>
            <a:pPr eaLnBrk="1" hangingPunct="1">
              <a:spcBef>
                <a:spcPct val="0"/>
              </a:spcBef>
              <a:buFontTx/>
              <a:buNone/>
            </a:pPr>
            <a:r>
              <a:rPr lang="en-US" altLang="en-US" b="1" dirty="0"/>
              <a:t>Hairs- heat loss, filter for breathing</a:t>
            </a:r>
          </a:p>
          <a:p>
            <a:pPr eaLnBrk="1" hangingPunct="1">
              <a:spcBef>
                <a:spcPct val="0"/>
              </a:spcBef>
              <a:buFontTx/>
              <a:buNone/>
            </a:pPr>
            <a:endParaRPr lang="en-US" altLang="en-US" b="1" dirty="0"/>
          </a:p>
          <a:p>
            <a:pPr eaLnBrk="1" hangingPunct="1">
              <a:spcBef>
                <a:spcPct val="0"/>
              </a:spcBef>
              <a:buFontTx/>
              <a:buNone/>
            </a:pPr>
            <a:r>
              <a:rPr lang="en-US" altLang="en-US" b="1" dirty="0"/>
              <a:t>arrector </a:t>
            </a:r>
            <a:r>
              <a:rPr lang="en-US" altLang="en-US" b="1" dirty="0" err="1"/>
              <a:t>pilli</a:t>
            </a:r>
            <a:r>
              <a:rPr lang="en-US" altLang="en-US" b="1" dirty="0"/>
              <a:t>- smooth muscles that pull hairs straight</a:t>
            </a:r>
          </a:p>
          <a:p>
            <a:pPr eaLnBrk="1" hangingPunct="1">
              <a:spcBef>
                <a:spcPct val="0"/>
              </a:spcBef>
              <a:buFontTx/>
              <a:buNone/>
            </a:pPr>
            <a:endParaRPr lang="en-US" altLang="en-US" b="1" dirty="0"/>
          </a:p>
          <a:p>
            <a:pPr eaLnBrk="1" hangingPunct="1">
              <a:spcBef>
                <a:spcPct val="0"/>
              </a:spcBef>
              <a:buFontTx/>
              <a:buNone/>
            </a:pPr>
            <a:r>
              <a:rPr lang="en-US" altLang="en-US" b="1" dirty="0"/>
              <a:t>Nails- protection</a:t>
            </a:r>
          </a:p>
          <a:p>
            <a:pPr eaLnBrk="1" hangingPunct="1">
              <a:spcBef>
                <a:spcPct val="0"/>
              </a:spcBef>
              <a:buFontTx/>
              <a:buNone/>
            </a:pPr>
            <a:endParaRPr lang="en-US" altLang="en-US" b="1" dirty="0"/>
          </a:p>
          <a:p>
            <a:pPr eaLnBrk="1" hangingPunct="1">
              <a:spcBef>
                <a:spcPct val="0"/>
              </a:spcBef>
              <a:buFontTx/>
              <a:buNone/>
            </a:pPr>
            <a:r>
              <a:rPr lang="en-US" altLang="en-US" b="1" dirty="0"/>
              <a:t>sebaceous glands- secrete sebum onto hair follicle to oil the hair</a:t>
            </a:r>
          </a:p>
          <a:p>
            <a:pPr eaLnBrk="1" hangingPunct="1">
              <a:spcBef>
                <a:spcPct val="0"/>
              </a:spcBef>
              <a:buFontTx/>
              <a:buNone/>
            </a:pPr>
            <a:r>
              <a:rPr lang="en-US" altLang="en-US" b="1"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a:extLst>
              <a:ext uri="{FF2B5EF4-FFF2-40B4-BE49-F238E27FC236}">
                <a16:creationId xmlns:a16="http://schemas.microsoft.com/office/drawing/2014/main" id="{A0844E87-800D-4A58-88F1-347C7F5383BD}"/>
              </a:ext>
            </a:extLst>
          </p:cNvPr>
          <p:cNvSpPr>
            <a:spLocks noChangeArrowheads="1"/>
          </p:cNvSpPr>
          <p:nvPr/>
        </p:nvSpPr>
        <p:spPr bwMode="auto">
          <a:xfrm>
            <a:off x="0" y="0"/>
            <a:ext cx="9144000" cy="747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ea typeface="Times New Roman" panose="02020603050405020304" pitchFamily="18" charset="0"/>
                <a:cs typeface="Arial" panose="020B0604020202020204" pitchFamily="34" charset="0"/>
              </a:rPr>
              <a:t>8. </a:t>
            </a:r>
            <a:r>
              <a:rPr lang="en-US" altLang="en-US" sz="2400" b="1" u="sng">
                <a:ea typeface="Times New Roman" panose="02020603050405020304" pitchFamily="18" charset="0"/>
                <a:cs typeface="Arial" panose="020B0604020202020204" pitchFamily="34" charset="0"/>
              </a:rPr>
              <a:t>Prevention of water loss from the body</a:t>
            </a:r>
            <a:endParaRPr lang="en-US" altLang="en-US" sz="2400" b="1">
              <a:ea typeface="Times New Roman" panose="02020603050405020304" pitchFamily="18" charset="0"/>
              <a:cs typeface="Arial" panose="020B0604020202020204" pitchFamily="34" charset="0"/>
            </a:endParaRPr>
          </a:p>
          <a:p>
            <a:pPr>
              <a:spcBef>
                <a:spcPct val="0"/>
              </a:spcBef>
              <a:buFontTx/>
              <a:buNone/>
            </a:pPr>
            <a:r>
              <a:rPr lang="en-US" altLang="en-US" sz="2400" b="1">
                <a:ea typeface="Times New Roman" panose="02020603050405020304" pitchFamily="18" charset="0"/>
                <a:cs typeface="Arial" panose="020B0604020202020204" pitchFamily="34" charset="0"/>
              </a:rPr>
              <a:t>The body naturally loses water by constant gentle evaporation through our skins (transepidermal water loss), although we are unaware of the process. </a:t>
            </a:r>
          </a:p>
          <a:p>
            <a:pPr>
              <a:spcBef>
                <a:spcPct val="0"/>
              </a:spcBef>
              <a:buFontTx/>
              <a:buNone/>
            </a:pPr>
            <a:endParaRPr lang="en-US" altLang="en-US" sz="2400" b="1">
              <a:ea typeface="Times New Roman" panose="02020603050405020304" pitchFamily="18" charset="0"/>
              <a:cs typeface="Arial" panose="020B0604020202020204" pitchFamily="34" charset="0"/>
            </a:endParaRPr>
          </a:p>
          <a:p>
            <a:pPr>
              <a:spcBef>
                <a:spcPct val="0"/>
              </a:spcBef>
              <a:buFontTx/>
              <a:buNone/>
            </a:pPr>
            <a:r>
              <a:rPr lang="en-US" altLang="en-US" sz="2400" b="1">
                <a:ea typeface="Times New Roman" panose="02020603050405020304" pitchFamily="18" charset="0"/>
                <a:cs typeface="Arial" panose="020B0604020202020204" pitchFamily="34" charset="0"/>
              </a:rPr>
              <a:t>Preventing excessive water loss is important both to the skin itself and to the body as a whole. In the normal epidermis the water content gets less the closer we get to the surface. </a:t>
            </a:r>
          </a:p>
          <a:p>
            <a:pPr>
              <a:spcBef>
                <a:spcPct val="0"/>
              </a:spcBef>
              <a:buFontTx/>
              <a:buNone/>
            </a:pPr>
            <a:endParaRPr lang="en-US" altLang="en-US" sz="2400" b="1">
              <a:ea typeface="Times New Roman" panose="02020603050405020304" pitchFamily="18" charset="0"/>
              <a:cs typeface="Arial" panose="020B0604020202020204" pitchFamily="34" charset="0"/>
            </a:endParaRPr>
          </a:p>
          <a:p>
            <a:pPr>
              <a:spcBef>
                <a:spcPct val="0"/>
              </a:spcBef>
              <a:buFontTx/>
              <a:buNone/>
            </a:pPr>
            <a:r>
              <a:rPr lang="en-US" altLang="en-US" sz="2400" b="1">
                <a:ea typeface="Times New Roman" panose="02020603050405020304" pitchFamily="18" charset="0"/>
                <a:cs typeface="Arial" panose="020B0604020202020204" pitchFamily="34" charset="0"/>
              </a:rPr>
              <a:t>Water makes up to 70-75% of the weight of the basal layer, but only 10-15% of the stratum corneum.</a:t>
            </a:r>
            <a:br>
              <a:rPr lang="en-US" altLang="en-US" sz="2400" b="1">
                <a:ea typeface="Times New Roman" panose="02020603050405020304" pitchFamily="18" charset="0"/>
                <a:cs typeface="Arial" panose="020B0604020202020204" pitchFamily="34" charset="0"/>
              </a:rPr>
            </a:br>
            <a:r>
              <a:rPr lang="en-US" altLang="en-US" sz="2400" b="1">
                <a:ea typeface="Times New Roman" panose="02020603050405020304" pitchFamily="18" charset="0"/>
                <a:cs typeface="Arial" panose="020B0604020202020204" pitchFamily="34" charset="0"/>
              </a:rPr>
              <a:t> </a:t>
            </a:r>
          </a:p>
          <a:p>
            <a:pPr>
              <a:spcBef>
                <a:spcPct val="0"/>
              </a:spcBef>
              <a:buFontTx/>
              <a:buNone/>
            </a:pPr>
            <a:r>
              <a:rPr lang="en-US" altLang="en-US" sz="2400" b="1">
                <a:ea typeface="Times New Roman" panose="02020603050405020304" pitchFamily="18" charset="0"/>
                <a:cs typeface="Arial" panose="020B0604020202020204" pitchFamily="34" charset="0"/>
              </a:rPr>
              <a:t>The stratum corneum is a particularly important barrier to the control of moisture loss.</a:t>
            </a:r>
          </a:p>
          <a:p>
            <a:pPr>
              <a:spcBef>
                <a:spcPct val="0"/>
              </a:spcBef>
              <a:buFontTx/>
              <a:buNone/>
            </a:pPr>
            <a:endParaRPr lang="en-US" altLang="en-US" sz="2400" b="1">
              <a:ea typeface="Times New Roman" panose="02020603050405020304" pitchFamily="18" charset="0"/>
              <a:cs typeface="Arial" panose="020B0604020202020204" pitchFamily="34" charset="0"/>
            </a:endParaRPr>
          </a:p>
          <a:p>
            <a:pPr>
              <a:spcBef>
                <a:spcPct val="0"/>
              </a:spcBef>
              <a:buFontTx/>
              <a:buNone/>
            </a:pPr>
            <a:r>
              <a:rPr lang="en-US" altLang="en-US" sz="2400" b="1">
                <a:ea typeface="Times New Roman" panose="02020603050405020304" pitchFamily="18" charset="0"/>
                <a:cs typeface="Arial" panose="020B0604020202020204" pitchFamily="34" charset="0"/>
              </a:rPr>
              <a:t>It is also a highly effective barrier against the outside environment, being tough but flexible </a:t>
            </a:r>
            <a:r>
              <a:rPr lang="en-US" altLang="en-US" sz="2400" b="1" i="1">
                <a:ea typeface="Times New Roman" panose="02020603050405020304" pitchFamily="18" charset="0"/>
                <a:cs typeface="Arial" panose="020B0604020202020204" pitchFamily="34" charset="0"/>
              </a:rPr>
              <a:t>provided</a:t>
            </a:r>
            <a:r>
              <a:rPr lang="en-US" altLang="en-US" sz="2400" b="1">
                <a:ea typeface="Times New Roman" panose="02020603050405020304" pitchFamily="18" charset="0"/>
                <a:cs typeface="Arial" panose="020B0604020202020204" pitchFamily="34" charset="0"/>
              </a:rPr>
              <a:t> it is well hydrated. </a:t>
            </a:r>
          </a:p>
          <a:p>
            <a:pPr>
              <a:spcBef>
                <a:spcPct val="0"/>
              </a:spcBef>
              <a:buFontTx/>
              <a:buNone/>
            </a:pPr>
            <a:br>
              <a:rPr lang="en-US" altLang="en-US" sz="2400" b="1">
                <a:ea typeface="Times New Roman" panose="02020603050405020304" pitchFamily="18" charset="0"/>
                <a:cs typeface="Arial" panose="020B0604020202020204" pitchFamily="34" charset="0"/>
              </a:rPr>
            </a:br>
            <a:endParaRPr lang="en-US" altLang="en-US" sz="2400" b="1">
              <a:ea typeface="Times New Roman" panose="02020603050405020304" pitchFamily="18" charset="0"/>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a:extLst>
              <a:ext uri="{FF2B5EF4-FFF2-40B4-BE49-F238E27FC236}">
                <a16:creationId xmlns:a16="http://schemas.microsoft.com/office/drawing/2014/main" id="{02BF8AFB-64BD-464E-8912-DB4388B4AFD3}"/>
              </a:ext>
            </a:extLst>
          </p:cNvPr>
          <p:cNvSpPr>
            <a:spLocks noChangeArrowheads="1"/>
          </p:cNvSpPr>
          <p:nvPr/>
        </p:nvSpPr>
        <p:spPr bwMode="auto">
          <a:xfrm>
            <a:off x="0" y="0"/>
            <a:ext cx="91440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cs typeface="Times New Roman" panose="02020603050405020304" pitchFamily="18" charset="0"/>
              </a:rPr>
              <a:t>It plays a vital part in preventing excessive loss of moisture from the body, and helps to give healthy skin its attractive appearance. </a:t>
            </a:r>
          </a:p>
          <a:p>
            <a:pPr eaLnBrk="1" hangingPunct="1">
              <a:spcBef>
                <a:spcPct val="0"/>
              </a:spcBef>
              <a:buFontTx/>
              <a:buNone/>
            </a:pPr>
            <a:endParaRPr lang="en-US" altLang="en-US" sz="2400" b="1">
              <a:cs typeface="Times New Roman" panose="02020603050405020304" pitchFamily="18" charset="0"/>
            </a:endParaRPr>
          </a:p>
          <a:p>
            <a:pPr eaLnBrk="1" hangingPunct="1">
              <a:spcBef>
                <a:spcPct val="0"/>
              </a:spcBef>
              <a:buFontTx/>
              <a:buNone/>
            </a:pPr>
            <a:r>
              <a:rPr lang="en-US" altLang="en-US" sz="2400" b="1">
                <a:cs typeface="Times New Roman" panose="02020603050405020304" pitchFamily="18" charset="0"/>
              </a:rPr>
              <a:t>Second- or third-degree burns are serious because when the skin is destroyed over a large area, there is no way of controlling the rate at which water is lost to the outside environment, or of regulating the temperature of the body or of controlling infection. </a:t>
            </a:r>
          </a:p>
          <a:p>
            <a:pPr eaLnBrk="1" hangingPunct="1">
              <a:spcBef>
                <a:spcPct val="0"/>
              </a:spcBef>
              <a:buFontTx/>
              <a:buNone/>
            </a:pPr>
            <a:endParaRPr lang="en-US" altLang="en-US" sz="2400" b="1">
              <a:cs typeface="Times New Roman" panose="02020603050405020304" pitchFamily="18" charset="0"/>
            </a:endParaRPr>
          </a:p>
          <a:p>
            <a:pPr eaLnBrk="1" hangingPunct="1">
              <a:spcBef>
                <a:spcPct val="0"/>
              </a:spcBef>
              <a:buFontTx/>
              <a:buNone/>
            </a:pPr>
            <a:br>
              <a:rPr lang="en-US" altLang="en-US" sz="2400" b="1">
                <a:cs typeface="Times New Roman" panose="02020603050405020304" pitchFamily="18" charset="0"/>
              </a:rPr>
            </a:br>
            <a:r>
              <a:rPr lang="en-US" altLang="en-US" sz="2400" b="1">
                <a:cs typeface="Times New Roman" panose="02020603050405020304" pitchFamily="18" charset="0"/>
              </a:rPr>
              <a:t>The deeper layers contain all the structures that give skin its strength and elasticity, and are home to important structures like the hair roots and sweat glands. </a:t>
            </a:r>
            <a:br>
              <a:rPr lang="en-US" altLang="en-US" sz="2400" b="1">
                <a:cs typeface="Times New Roman" panose="02020603050405020304" pitchFamily="18" charset="0"/>
              </a:rPr>
            </a:br>
            <a:endParaRPr lang="en-US" alt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a:extLst>
              <a:ext uri="{FF2B5EF4-FFF2-40B4-BE49-F238E27FC236}">
                <a16:creationId xmlns:a16="http://schemas.microsoft.com/office/drawing/2014/main" id="{18F41285-C488-418B-912F-D17DA1CCED37}"/>
              </a:ext>
            </a:extLst>
          </p:cNvPr>
          <p:cNvSpPr>
            <a:spLocks noChangeArrowheads="1"/>
          </p:cNvSpPr>
          <p:nvPr/>
        </p:nvSpPr>
        <p:spPr bwMode="auto">
          <a:xfrm>
            <a:off x="0" y="0"/>
            <a:ext cx="9144000"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b="1" u="sng">
              <a:ea typeface="Times New Roman" panose="02020603050405020304" pitchFamily="18" charset="0"/>
              <a:cs typeface="Arial" panose="020B0604020202020204" pitchFamily="34" charset="0"/>
            </a:endParaRPr>
          </a:p>
          <a:p>
            <a:pPr>
              <a:spcBef>
                <a:spcPct val="0"/>
              </a:spcBef>
              <a:buFontTx/>
              <a:buNone/>
            </a:pPr>
            <a:r>
              <a:rPr lang="en-US" altLang="en-US" sz="2400" b="1">
                <a:ea typeface="Times New Roman" panose="02020603050405020304" pitchFamily="18" charset="0"/>
                <a:cs typeface="Arial" panose="020B0604020202020204" pitchFamily="34" charset="0"/>
              </a:rPr>
              <a:t>9. </a:t>
            </a:r>
            <a:r>
              <a:rPr lang="en-US" altLang="en-US" sz="2400" b="1" u="sng">
                <a:ea typeface="Times New Roman" panose="02020603050405020304" pitchFamily="18" charset="0"/>
                <a:cs typeface="Arial" panose="020B0604020202020204" pitchFamily="34" charset="0"/>
              </a:rPr>
              <a:t>Preventing infection- </a:t>
            </a:r>
            <a:r>
              <a:rPr lang="en-US" altLang="en-US" sz="2400" b="1">
                <a:ea typeface="Times New Roman" panose="02020603050405020304" pitchFamily="18" charset="0"/>
                <a:cs typeface="Arial" panose="020B0604020202020204" pitchFamily="34" charset="0"/>
              </a:rPr>
              <a:t>The natural layer of oil-in-water emulsion on the skin is the first barrier against invasion by micro-organisms such as bacteria, fungi and yeasts. </a:t>
            </a:r>
            <a:br>
              <a:rPr lang="en-US" altLang="en-US" sz="2400" b="1">
                <a:ea typeface="Times New Roman" panose="02020603050405020304" pitchFamily="18" charset="0"/>
                <a:cs typeface="Arial" panose="020B0604020202020204" pitchFamily="34" charset="0"/>
              </a:rPr>
            </a:br>
            <a:endParaRPr lang="en-US" altLang="en-US" sz="2400" b="1">
              <a:ea typeface="Times New Roman" panose="02020603050405020304" pitchFamily="18" charset="0"/>
              <a:cs typeface="Arial" panose="020B0604020202020204" pitchFamily="34" charset="0"/>
            </a:endParaRPr>
          </a:p>
          <a:p>
            <a:pPr>
              <a:spcBef>
                <a:spcPct val="0"/>
              </a:spcBef>
              <a:buFontTx/>
              <a:buNone/>
            </a:pPr>
            <a:r>
              <a:rPr lang="en-US" altLang="en-US" sz="2400" b="1">
                <a:ea typeface="Times New Roman" panose="02020603050405020304" pitchFamily="18" charset="0"/>
                <a:cs typeface="Arial" panose="020B0604020202020204" pitchFamily="34" charset="0"/>
              </a:rPr>
              <a:t>WBCs in the skin can capture and destroy bacteria invading the epidermis. As a result pus may form.</a:t>
            </a:r>
            <a:br>
              <a:rPr lang="en-US" altLang="en-US" sz="2400" b="1">
                <a:ea typeface="Times New Roman" panose="02020603050405020304" pitchFamily="18" charset="0"/>
                <a:cs typeface="Arial" panose="020B0604020202020204" pitchFamily="34" charset="0"/>
              </a:rPr>
            </a:br>
            <a:endParaRPr lang="en-US" altLang="en-US" sz="2400" b="1">
              <a:ea typeface="Times New Roman" panose="02020603050405020304" pitchFamily="18" charset="0"/>
              <a:cs typeface="Arial" panose="020B0604020202020204" pitchFamily="34" charset="0"/>
            </a:endParaRPr>
          </a:p>
          <a:p>
            <a:pPr>
              <a:spcBef>
                <a:spcPct val="0"/>
              </a:spcBef>
              <a:buFontTx/>
              <a:buNone/>
            </a:pPr>
            <a:r>
              <a:rPr lang="en-US" altLang="en-US" sz="2400" b="1">
                <a:ea typeface="Times New Roman" panose="02020603050405020304" pitchFamily="18" charset="0"/>
                <a:cs typeface="Arial" panose="020B0604020202020204" pitchFamily="34" charset="0"/>
              </a:rPr>
              <a:t>The epidermis also contains Langerhans cells which are spread out amongst the keratinocytes. These cells mop up invading foreign substances that have found their way into the body, and take them to lymphocytes in the lymph gland to be neutralised.</a:t>
            </a:r>
          </a:p>
          <a:p>
            <a:pPr>
              <a:spcBef>
                <a:spcPct val="0"/>
              </a:spcBef>
              <a:buFontTx/>
              <a:buNone/>
            </a:pPr>
            <a:endParaRPr lang="en-US" altLang="en-US" sz="2000" b="1">
              <a:ea typeface="Times New Roman" panose="02020603050405020304" pitchFamily="18" charset="0"/>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ubtitle 2">
            <a:extLst>
              <a:ext uri="{FF2B5EF4-FFF2-40B4-BE49-F238E27FC236}">
                <a16:creationId xmlns:a16="http://schemas.microsoft.com/office/drawing/2014/main" id="{7B0D2E16-5732-4EC0-A181-6A2C1C6C69D5}"/>
              </a:ext>
            </a:extLst>
          </p:cNvPr>
          <p:cNvSpPr>
            <a:spLocks noGrp="1" noChangeArrowheads="1"/>
          </p:cNvSpPr>
          <p:nvPr>
            <p:ph type="subTitle" idx="1"/>
          </p:nvPr>
        </p:nvSpPr>
        <p:spPr>
          <a:xfrm>
            <a:off x="0" y="0"/>
            <a:ext cx="9144000" cy="6858000"/>
          </a:xfrm>
        </p:spPr>
        <p:txBody>
          <a:bodyPr/>
          <a:lstStyle/>
          <a:p>
            <a:pPr algn="l"/>
            <a:r>
              <a:rPr lang="en-US" altLang="en-US" sz="2000" b="1">
                <a:ea typeface="Times New Roman" panose="02020603050405020304" pitchFamily="18" charset="0"/>
                <a:cs typeface="Arial" panose="020B0604020202020204" pitchFamily="34" charset="0"/>
              </a:rPr>
              <a:t>10. The lines on the palms of the hand and the fingers are fine but very distinct, making a series of parallel curves and forming patterns which are unique to each individual ('fingerprints'). </a:t>
            </a:r>
          </a:p>
          <a:p>
            <a:pPr algn="l">
              <a:buFontTx/>
              <a:buChar char="•"/>
            </a:pPr>
            <a:r>
              <a:rPr lang="en-US" altLang="en-US" sz="2000" b="1">
                <a:ea typeface="Times New Roman" panose="02020603050405020304" pitchFamily="18" charset="0"/>
                <a:cs typeface="Arial" panose="020B0604020202020204" pitchFamily="34" charset="0"/>
              </a:rPr>
              <a:t>A fingerprint in its narrow sense is an impression left by the friction ridges of a human </a:t>
            </a:r>
            <a:r>
              <a:rPr lang="en-US" altLang="en-US" sz="2000" b="1">
                <a:ea typeface="Times New Roman" panose="02020603050405020304" pitchFamily="18" charset="0"/>
                <a:cs typeface="Arial" panose="020B0604020202020204" pitchFamily="34" charset="0"/>
                <a:hlinkClick r:id="rId2" tooltip="Finger"/>
              </a:rPr>
              <a:t>finger</a:t>
            </a:r>
            <a:r>
              <a:rPr lang="en-US" altLang="en-US" sz="2000" b="1">
                <a:ea typeface="Times New Roman" panose="02020603050405020304" pitchFamily="18" charset="0"/>
                <a:cs typeface="Arial" panose="020B0604020202020204" pitchFamily="34" charset="0"/>
              </a:rPr>
              <a:t>.</a:t>
            </a:r>
          </a:p>
          <a:p>
            <a:pPr algn="l">
              <a:buFontTx/>
              <a:buChar char="•"/>
            </a:pPr>
            <a:r>
              <a:rPr lang="en-US" altLang="en-US" sz="2000" b="1">
                <a:ea typeface="Times New Roman" panose="02020603050405020304" pitchFamily="18" charset="0"/>
                <a:cs typeface="Arial" panose="020B0604020202020204" pitchFamily="34" charset="0"/>
              </a:rPr>
              <a:t>A friction ridge is a raised portion of the </a:t>
            </a:r>
            <a:r>
              <a:rPr lang="en-US" altLang="en-US" sz="2000" b="1">
                <a:ea typeface="Times New Roman" panose="02020603050405020304" pitchFamily="18" charset="0"/>
                <a:cs typeface="Arial" panose="020B0604020202020204" pitchFamily="34" charset="0"/>
                <a:hlinkClick r:id="rId3" tooltip="Epidermis (skin)"/>
              </a:rPr>
              <a:t>epidermis</a:t>
            </a:r>
            <a:r>
              <a:rPr lang="en-US" altLang="en-US" sz="2000" b="1">
                <a:ea typeface="Times New Roman" panose="02020603050405020304" pitchFamily="18" charset="0"/>
                <a:cs typeface="Arial" panose="020B0604020202020204" pitchFamily="34" charset="0"/>
              </a:rPr>
              <a:t> on the fingers and </a:t>
            </a:r>
            <a:r>
              <a:rPr lang="en-US" altLang="en-US" sz="2000" b="1">
                <a:ea typeface="Times New Roman" panose="02020603050405020304" pitchFamily="18" charset="0"/>
                <a:cs typeface="Arial" panose="020B0604020202020204" pitchFamily="34" charset="0"/>
                <a:hlinkClick r:id="rId4" tooltip="Toe"/>
              </a:rPr>
              <a:t>toes</a:t>
            </a:r>
            <a:r>
              <a:rPr lang="en-US" altLang="en-US" sz="2000" b="1">
                <a:ea typeface="Times New Roman" panose="02020603050405020304" pitchFamily="18" charset="0"/>
                <a:cs typeface="Arial" panose="020B0604020202020204" pitchFamily="34" charset="0"/>
              </a:rPr>
              <a:t> (digits), the palm of the hand or the </a:t>
            </a:r>
            <a:r>
              <a:rPr lang="en-US" altLang="en-US" sz="2000" b="1">
                <a:ea typeface="Times New Roman" panose="02020603050405020304" pitchFamily="18" charset="0"/>
                <a:cs typeface="Arial" panose="020B0604020202020204" pitchFamily="34" charset="0"/>
                <a:hlinkClick r:id="rId5" tooltip="Sole (foot)"/>
              </a:rPr>
              <a:t>sole</a:t>
            </a:r>
            <a:r>
              <a:rPr lang="en-US" altLang="en-US" sz="2000" b="1">
                <a:ea typeface="Times New Roman" panose="02020603050405020304" pitchFamily="18" charset="0"/>
                <a:cs typeface="Arial" panose="020B0604020202020204" pitchFamily="34" charset="0"/>
              </a:rPr>
              <a:t> of the foot, consisting of one or more connected ridge units of friction ridge skin.</a:t>
            </a:r>
            <a:endParaRPr lang="en-US" altLang="en-US" sz="2000">
              <a:ea typeface="Times New Roman" panose="02020603050405020304" pitchFamily="18" charset="0"/>
              <a:cs typeface="Arial" panose="020B0604020202020204" pitchFamily="34" charset="0"/>
            </a:endParaRPr>
          </a:p>
          <a:p>
            <a:pPr algn="l">
              <a:buFontTx/>
              <a:buChar char="•"/>
            </a:pPr>
            <a:r>
              <a:rPr lang="en-US" altLang="en-US" sz="2000" b="1">
                <a:ea typeface="Times New Roman" panose="02020603050405020304" pitchFamily="18" charset="0"/>
                <a:cs typeface="Arial" panose="020B0604020202020204" pitchFamily="34" charset="0"/>
              </a:rPr>
              <a:t>These are sometimes known as "epidermal ridges" which are caused by the underlying interface between the dermal </a:t>
            </a:r>
            <a:r>
              <a:rPr lang="en-US" altLang="en-US" sz="2000" b="1">
                <a:ea typeface="Times New Roman" panose="02020603050405020304" pitchFamily="18" charset="0"/>
                <a:cs typeface="Arial" panose="020B0604020202020204" pitchFamily="34" charset="0"/>
                <a:hlinkClick r:id="rId6" tooltip="wiktionary:papilla"/>
              </a:rPr>
              <a:t>papillae</a:t>
            </a:r>
            <a:r>
              <a:rPr lang="en-US" altLang="en-US" sz="2000" b="1">
                <a:ea typeface="Times New Roman" panose="02020603050405020304" pitchFamily="18" charset="0"/>
                <a:cs typeface="Arial" panose="020B0604020202020204" pitchFamily="34" charset="0"/>
              </a:rPr>
              <a:t> of the dermis and the interpapillary (rete) pegs of the epidermis. </a:t>
            </a:r>
            <a:endParaRPr lang="en-US" altLang="en-US" sz="2000">
              <a:ea typeface="Times New Roman" panose="02020603050405020304" pitchFamily="18" charset="0"/>
              <a:cs typeface="Arial" panose="020B0604020202020204" pitchFamily="34" charset="0"/>
            </a:endParaRPr>
          </a:p>
          <a:p>
            <a:pPr algn="l">
              <a:buFontTx/>
              <a:buChar char="•"/>
            </a:pPr>
            <a:r>
              <a:rPr lang="en-US" altLang="en-US" sz="2000" b="1">
                <a:ea typeface="Times New Roman" panose="02020603050405020304" pitchFamily="18" charset="0"/>
                <a:cs typeface="Arial" panose="020B0604020202020204" pitchFamily="34" charset="0"/>
              </a:rPr>
              <a:t>These epidermal ridges serve to amplify </a:t>
            </a:r>
            <a:r>
              <a:rPr lang="en-US" altLang="en-US" sz="2000" b="1">
                <a:ea typeface="Times New Roman" panose="02020603050405020304" pitchFamily="18" charset="0"/>
                <a:cs typeface="Arial" panose="020B0604020202020204" pitchFamily="34" charset="0"/>
                <a:hlinkClick r:id="rId7" tooltip="Vibration"/>
              </a:rPr>
              <a:t>vibrations</a:t>
            </a:r>
            <a:r>
              <a:rPr lang="en-US" altLang="en-US" sz="2000" b="1">
                <a:ea typeface="Times New Roman" panose="02020603050405020304" pitchFamily="18" charset="0"/>
                <a:cs typeface="Arial" panose="020B0604020202020204" pitchFamily="34" charset="0"/>
              </a:rPr>
              <a:t> triggered, for example, when fingertips brush across an uneven surface, better transmitting the signals to </a:t>
            </a:r>
            <a:r>
              <a:rPr lang="en-US" altLang="en-US" sz="2000" b="1">
                <a:ea typeface="Times New Roman" panose="02020603050405020304" pitchFamily="18" charset="0"/>
                <a:cs typeface="Arial" panose="020B0604020202020204" pitchFamily="34" charset="0"/>
                <a:hlinkClick r:id="rId8" tooltip="Sensory nerve"/>
              </a:rPr>
              <a:t>sensory nerves</a:t>
            </a:r>
            <a:r>
              <a:rPr lang="en-US" altLang="en-US" sz="2000" b="1">
                <a:ea typeface="Times New Roman" panose="02020603050405020304" pitchFamily="18" charset="0"/>
                <a:cs typeface="Arial" panose="020B0604020202020204" pitchFamily="34" charset="0"/>
              </a:rPr>
              <a:t> involved in fine texture perception. </a:t>
            </a:r>
          </a:p>
          <a:p>
            <a:pPr algn="l">
              <a:buFontTx/>
              <a:buChar char="•"/>
            </a:pPr>
            <a:r>
              <a:rPr lang="en-US" altLang="en-US" sz="2000" b="1">
                <a:ea typeface="Times New Roman" panose="02020603050405020304" pitchFamily="18" charset="0"/>
                <a:cs typeface="Arial" panose="020B0604020202020204" pitchFamily="34" charset="0"/>
              </a:rPr>
              <a:t>These ridges also assist in gripping rough surfaces, as well as smooth wet surfaces. </a:t>
            </a:r>
            <a:endParaRPr lang="en-US" altLang="en-US" sz="2000">
              <a:ea typeface="Times New Roman" panose="02020603050405020304" pitchFamily="18" charset="0"/>
              <a:cs typeface="Arial" panose="020B0604020202020204" pitchFamily="34" charset="0"/>
            </a:endParaRPr>
          </a:p>
          <a:p>
            <a:endParaRPr lang="en-US" altLang="en-US">
              <a:ea typeface="Times New Roman" panose="02020603050405020304" pitchFamily="18" charset="0"/>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a:extLst>
              <a:ext uri="{FF2B5EF4-FFF2-40B4-BE49-F238E27FC236}">
                <a16:creationId xmlns:a16="http://schemas.microsoft.com/office/drawing/2014/main" id="{DABA3A61-9C75-4CB5-B822-2F5EE47E6BD1}"/>
              </a:ext>
            </a:extLst>
          </p:cNvPr>
          <p:cNvSpPr>
            <a:spLocks noChangeArrowheads="1"/>
          </p:cNvSpPr>
          <p:nvPr/>
        </p:nvSpPr>
        <p:spPr bwMode="auto">
          <a:xfrm>
            <a:off x="0" y="0"/>
            <a:ext cx="9144000" cy="711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ea typeface="Times New Roman" panose="02020603050405020304" pitchFamily="18" charset="0"/>
                <a:cs typeface="Arial" panose="020B0604020202020204" pitchFamily="34" charset="0"/>
              </a:rPr>
              <a:t>11. </a:t>
            </a:r>
            <a:r>
              <a:rPr lang="en-US" altLang="en-US" sz="2400" b="1" u="sng">
                <a:ea typeface="Times New Roman" panose="02020603050405020304" pitchFamily="18" charset="0"/>
                <a:cs typeface="Arial" panose="020B0604020202020204" pitchFamily="34" charset="0"/>
              </a:rPr>
              <a:t>Functions of the dermis:</a:t>
            </a:r>
            <a:endParaRPr lang="en-US" altLang="en-US" sz="2400" b="1">
              <a:ea typeface="Times New Roman" panose="02020603050405020304" pitchFamily="18" charset="0"/>
              <a:cs typeface="Arial" panose="020B0604020202020204" pitchFamily="34" charset="0"/>
            </a:endParaRPr>
          </a:p>
          <a:p>
            <a:pPr>
              <a:spcBef>
                <a:spcPct val="0"/>
              </a:spcBef>
            </a:pPr>
            <a:r>
              <a:rPr lang="en-US" altLang="en-US" sz="2400" b="1">
                <a:ea typeface="Times New Roman" panose="02020603050405020304" pitchFamily="18" charset="0"/>
                <a:cs typeface="Arial" panose="020B0604020202020204" pitchFamily="34" charset="0"/>
              </a:rPr>
              <a:t>giving mechanical protection to the body from bumps and knocks; the collagen has an important role in this function </a:t>
            </a:r>
          </a:p>
          <a:p>
            <a:pPr>
              <a:spcBef>
                <a:spcPct val="0"/>
              </a:spcBef>
              <a:buFontTx/>
              <a:buNone/>
            </a:pPr>
            <a:endParaRPr lang="en-US" altLang="en-US" sz="2400" b="1">
              <a:ea typeface="Times New Roman" panose="02020603050405020304" pitchFamily="18" charset="0"/>
              <a:cs typeface="Arial" panose="020B0604020202020204" pitchFamily="34" charset="0"/>
            </a:endParaRPr>
          </a:p>
          <a:p>
            <a:pPr>
              <a:spcBef>
                <a:spcPct val="0"/>
              </a:spcBef>
            </a:pPr>
            <a:r>
              <a:rPr lang="en-US" altLang="en-US" sz="2400" b="1">
                <a:ea typeface="Times New Roman" panose="02020603050405020304" pitchFamily="18" charset="0"/>
                <a:cs typeface="Arial" panose="020B0604020202020204" pitchFamily="34" charset="0"/>
              </a:rPr>
              <a:t>providing oxygen and nutrients, via blood in the tiny vessels that run in the ground substance, to the living part of the epidermis </a:t>
            </a:r>
          </a:p>
          <a:p>
            <a:pPr>
              <a:spcBef>
                <a:spcPct val="0"/>
              </a:spcBef>
              <a:buFontTx/>
              <a:buNone/>
            </a:pPr>
            <a:endParaRPr lang="en-US" altLang="en-US" sz="2400" b="1">
              <a:ea typeface="Times New Roman" panose="02020603050405020304" pitchFamily="18" charset="0"/>
              <a:cs typeface="Arial" panose="020B0604020202020204" pitchFamily="34" charset="0"/>
            </a:endParaRPr>
          </a:p>
          <a:p>
            <a:pPr>
              <a:spcBef>
                <a:spcPct val="0"/>
              </a:spcBef>
            </a:pPr>
            <a:r>
              <a:rPr lang="en-US" altLang="en-US" sz="2400" b="1">
                <a:ea typeface="Times New Roman" panose="02020603050405020304" pitchFamily="18" charset="0"/>
                <a:cs typeface="Arial" panose="020B0604020202020204" pitchFamily="34" charset="0"/>
              </a:rPr>
              <a:t>removing waste products of metabolism from the epidermis, which are also carried away in the blood </a:t>
            </a:r>
          </a:p>
          <a:p>
            <a:pPr>
              <a:spcBef>
                <a:spcPct val="0"/>
              </a:spcBef>
              <a:buFontTx/>
              <a:buNone/>
            </a:pPr>
            <a:endParaRPr lang="en-US" altLang="en-US" sz="2400" b="1">
              <a:ea typeface="Times New Roman" panose="02020603050405020304" pitchFamily="18" charset="0"/>
              <a:cs typeface="Arial" panose="020B0604020202020204" pitchFamily="34" charset="0"/>
            </a:endParaRPr>
          </a:p>
          <a:p>
            <a:pPr>
              <a:spcBef>
                <a:spcPct val="0"/>
              </a:spcBef>
            </a:pPr>
            <a:r>
              <a:rPr lang="en-US" altLang="en-US" sz="2400" b="1">
                <a:ea typeface="Times New Roman" panose="02020603050405020304" pitchFamily="18" charset="0"/>
                <a:cs typeface="Arial" panose="020B0604020202020204" pitchFamily="34" charset="0"/>
              </a:rPr>
              <a:t>providing shape and form to the body, by holding all its structures together </a:t>
            </a:r>
          </a:p>
          <a:p>
            <a:pPr>
              <a:spcBef>
                <a:spcPct val="0"/>
              </a:spcBef>
            </a:pPr>
            <a:r>
              <a:rPr lang="en-US" altLang="en-US" sz="2400" b="1">
                <a:ea typeface="Times New Roman" panose="02020603050405020304" pitchFamily="18" charset="0"/>
                <a:cs typeface="Arial" panose="020B0604020202020204" pitchFamily="34" charset="0"/>
              </a:rPr>
              <a:t>contributing to skin color, particularly in people with little melanin in the epidermis.</a:t>
            </a:r>
          </a:p>
          <a:p>
            <a:pPr>
              <a:spcBef>
                <a:spcPct val="0"/>
              </a:spcBef>
            </a:pPr>
            <a:r>
              <a:rPr lang="en-US" altLang="en-US" sz="2400" b="1">
                <a:ea typeface="Times New Roman" panose="02020603050405020304" pitchFamily="18" charset="0"/>
                <a:cs typeface="Arial" panose="020B0604020202020204" pitchFamily="34" charset="0"/>
              </a:rPr>
              <a:t>regulation of body temperature through control of blood flow and sweating. </a:t>
            </a:r>
          </a:p>
          <a:p>
            <a:pPr>
              <a:spcBef>
                <a:spcPct val="0"/>
              </a:spcBef>
            </a:pPr>
            <a:r>
              <a:rPr lang="en-US" altLang="en-US" sz="2400" b="1">
                <a:ea typeface="Times New Roman" panose="02020603050405020304" pitchFamily="18" charset="0"/>
                <a:cs typeface="Arial" panose="020B0604020202020204" pitchFamily="34" charset="0"/>
              </a:rPr>
              <a:t>skin sensations of touch, pain, heat and cold.</a:t>
            </a:r>
          </a:p>
          <a:p>
            <a:pPr>
              <a:spcBef>
                <a:spcPct val="0"/>
              </a:spcBef>
              <a:buFontTx/>
              <a:buNone/>
            </a:pPr>
            <a:endParaRPr lang="en-US" altLang="en-US" sz="2400" b="1">
              <a:ea typeface="Times New Roman" panose="02020603050405020304" pitchFamily="18" charset="0"/>
              <a:cs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a:extLst>
              <a:ext uri="{FF2B5EF4-FFF2-40B4-BE49-F238E27FC236}">
                <a16:creationId xmlns:a16="http://schemas.microsoft.com/office/drawing/2014/main" id="{491B0578-77E6-4C98-88E1-637C6A32B918}"/>
              </a:ext>
            </a:extLst>
          </p:cNvPr>
          <p:cNvSpPr>
            <a:spLocks noChangeArrowheads="1"/>
          </p:cNvSpPr>
          <p:nvPr/>
        </p:nvSpPr>
        <p:spPr bwMode="auto">
          <a:xfrm>
            <a:off x="0" y="0"/>
            <a:ext cx="9144000" cy="784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a:ea typeface="Times New Roman" panose="02020603050405020304" pitchFamily="18" charset="0"/>
                <a:cs typeface="Arial" panose="020B0604020202020204" pitchFamily="34" charset="0"/>
              </a:rPr>
              <a:t>12. </a:t>
            </a:r>
            <a:r>
              <a:rPr lang="en-US" altLang="en-US" sz="2800" b="1" u="sng">
                <a:ea typeface="Times New Roman" panose="02020603050405020304" pitchFamily="18" charset="0"/>
                <a:cs typeface="Arial" panose="020B0604020202020204" pitchFamily="34" charset="0"/>
              </a:rPr>
              <a:t>Sweat production</a:t>
            </a:r>
            <a:endParaRPr lang="en-US" altLang="en-US" sz="2800" b="1">
              <a:ea typeface="Times New Roman" panose="02020603050405020304" pitchFamily="18" charset="0"/>
              <a:cs typeface="Arial" panose="020B0604020202020204" pitchFamily="34" charset="0"/>
            </a:endParaRPr>
          </a:p>
          <a:p>
            <a:pPr>
              <a:spcBef>
                <a:spcPct val="0"/>
              </a:spcBef>
              <a:buFontTx/>
              <a:buNone/>
            </a:pPr>
            <a:r>
              <a:rPr lang="en-US" altLang="en-US" sz="2800" b="1">
                <a:ea typeface="Times New Roman" panose="02020603050405020304" pitchFamily="18" charset="0"/>
                <a:cs typeface="Arial" panose="020B0604020202020204" pitchFamily="34" charset="0"/>
              </a:rPr>
              <a:t>Sweat production is a response to external temperature changes, sometimes to internal stimuli - such as a highly seasoned curry - and occasionally to stress, as a reaction to increased production of adrenalin.</a:t>
            </a:r>
          </a:p>
          <a:p>
            <a:pPr>
              <a:spcBef>
                <a:spcPct val="0"/>
              </a:spcBef>
              <a:buFontTx/>
              <a:buNone/>
            </a:pPr>
            <a:br>
              <a:rPr lang="en-US" altLang="en-US" sz="2800" b="1">
                <a:ea typeface="Times New Roman" panose="02020603050405020304" pitchFamily="18" charset="0"/>
                <a:cs typeface="Arial" panose="020B0604020202020204" pitchFamily="34" charset="0"/>
              </a:rPr>
            </a:br>
            <a:r>
              <a:rPr lang="en-US" altLang="en-US" sz="2800" b="1">
                <a:ea typeface="Times New Roman" panose="02020603050405020304" pitchFamily="18" charset="0"/>
                <a:cs typeface="Arial" panose="020B0604020202020204" pitchFamily="34" charset="0"/>
              </a:rPr>
              <a:t>Control of body temperature through sweat production is essential for life. Most of the sweat produced by the body comes from the eccrine glands. </a:t>
            </a:r>
          </a:p>
          <a:p>
            <a:pPr>
              <a:spcBef>
                <a:spcPct val="0"/>
              </a:spcBef>
              <a:buFontTx/>
              <a:buNone/>
            </a:pPr>
            <a:endParaRPr lang="en-US" altLang="en-US" sz="2800" b="1">
              <a:ea typeface="Times New Roman" panose="02020603050405020304" pitchFamily="18" charset="0"/>
              <a:cs typeface="Arial" panose="020B0604020202020204" pitchFamily="34" charset="0"/>
            </a:endParaRPr>
          </a:p>
          <a:p>
            <a:pPr>
              <a:spcBef>
                <a:spcPct val="0"/>
              </a:spcBef>
              <a:buFontTx/>
              <a:buNone/>
            </a:pPr>
            <a:r>
              <a:rPr lang="en-US" altLang="en-US" sz="2800" b="1">
                <a:ea typeface="Times New Roman" panose="02020603050405020304" pitchFamily="18" charset="0"/>
                <a:cs typeface="Arial" panose="020B0604020202020204" pitchFamily="34" charset="0"/>
              </a:rPr>
              <a:t>While its primary function is temperature control, eccrine sweat also provides a useful method of removing acids and some waste products from the body.</a:t>
            </a:r>
            <a:br>
              <a:rPr lang="en-US" altLang="en-US" sz="2800" b="1">
                <a:ea typeface="Times New Roman" panose="02020603050405020304" pitchFamily="18" charset="0"/>
                <a:cs typeface="Arial" panose="020B0604020202020204" pitchFamily="34" charset="0"/>
              </a:rPr>
            </a:br>
            <a:br>
              <a:rPr lang="en-US" altLang="en-US" sz="2800" b="1">
                <a:ea typeface="Times New Roman" panose="02020603050405020304" pitchFamily="18" charset="0"/>
                <a:cs typeface="Arial" panose="020B0604020202020204" pitchFamily="34" charset="0"/>
              </a:rPr>
            </a:br>
            <a:endParaRPr lang="en-US" altLang="en-US" sz="2800" b="1">
              <a:ea typeface="Times New Roman" panose="02020603050405020304" pitchFamily="18" charset="0"/>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a:extLst>
              <a:ext uri="{FF2B5EF4-FFF2-40B4-BE49-F238E27FC236}">
                <a16:creationId xmlns:a16="http://schemas.microsoft.com/office/drawing/2014/main" id="{20948EC0-E2BB-45A6-BF50-A131617977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1571625"/>
            <a:ext cx="50006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a:extLst>
              <a:ext uri="{FF2B5EF4-FFF2-40B4-BE49-F238E27FC236}">
                <a16:creationId xmlns:a16="http://schemas.microsoft.com/office/drawing/2014/main" id="{25EA792B-63B9-4085-A12E-F4B66A3DD6A7}"/>
              </a:ext>
            </a:extLst>
          </p:cNvPr>
          <p:cNvSpPr txBox="1">
            <a:spLocks/>
          </p:cNvSpPr>
          <p:nvPr/>
        </p:nvSpPr>
        <p:spPr>
          <a:xfrm>
            <a:off x="0" y="0"/>
            <a:ext cx="9144000" cy="785813"/>
          </a:xfrm>
          <a:prstGeom prst="rect">
            <a:avLst/>
          </a:prstGeom>
        </p:spPr>
        <p:txBody>
          <a:bodyPr/>
          <a:lstStyle/>
          <a:p>
            <a:pPr>
              <a:defRPr/>
            </a:pPr>
            <a:r>
              <a:rPr lang="en-US" sz="1600" b="1" dirty="0">
                <a:latin typeface="+mn-lt"/>
              </a:rPr>
              <a:t>The five layers of the epidermis from inside out are </a:t>
            </a:r>
            <a:r>
              <a:rPr lang="en-US" sz="1600" b="1" dirty="0">
                <a:latin typeface="Arial" charset="0"/>
              </a:rPr>
              <a:t>the stratum </a:t>
            </a:r>
            <a:r>
              <a:rPr lang="en-US" sz="1600" b="1" dirty="0" err="1">
                <a:latin typeface="Arial" charset="0"/>
              </a:rPr>
              <a:t>basale</a:t>
            </a:r>
            <a:r>
              <a:rPr lang="en-US" sz="1600" b="1" dirty="0">
                <a:latin typeface="Arial" charset="0"/>
              </a:rPr>
              <a:t>, stratum </a:t>
            </a:r>
            <a:r>
              <a:rPr lang="en-US" sz="1600" b="1" dirty="0" err="1">
                <a:latin typeface="Arial" charset="0"/>
              </a:rPr>
              <a:t>spinosum</a:t>
            </a:r>
            <a:r>
              <a:rPr lang="en-US" sz="1600" b="1" dirty="0">
                <a:latin typeface="+mn-lt"/>
              </a:rPr>
              <a:t>, stratum </a:t>
            </a:r>
            <a:r>
              <a:rPr lang="en-US" sz="1600" b="1" dirty="0" err="1">
                <a:latin typeface="+mn-lt"/>
              </a:rPr>
              <a:t>granulosum</a:t>
            </a:r>
            <a:r>
              <a:rPr lang="en-US" sz="1600" b="1" dirty="0">
                <a:latin typeface="+mn-lt"/>
              </a:rPr>
              <a:t>, stratum </a:t>
            </a:r>
            <a:r>
              <a:rPr lang="en-US" sz="1600" b="1" dirty="0" err="1">
                <a:latin typeface="+mn-lt"/>
              </a:rPr>
              <a:t>licidum</a:t>
            </a:r>
            <a:r>
              <a:rPr lang="en-US" sz="1600" b="1" dirty="0">
                <a:latin typeface="+mn-lt"/>
              </a:rPr>
              <a:t>, and stratum </a:t>
            </a:r>
            <a:r>
              <a:rPr lang="en-US" sz="1600" b="1" dirty="0" err="1">
                <a:latin typeface="+mn-lt"/>
              </a:rPr>
              <a:t>corneum</a:t>
            </a:r>
            <a:r>
              <a:rPr lang="en-US" sz="1600" b="1" dirty="0">
                <a:latin typeface="+mn-lt"/>
              </a:rPr>
              <a:t>. The stratum </a:t>
            </a:r>
            <a:r>
              <a:rPr lang="en-US" sz="1600" b="1" dirty="0" err="1">
                <a:latin typeface="+mn-lt"/>
              </a:rPr>
              <a:t>spinosum</a:t>
            </a:r>
            <a:r>
              <a:rPr lang="en-US" sz="1600" b="1" dirty="0">
                <a:latin typeface="+mn-lt"/>
              </a:rPr>
              <a:t> contains five to ten layers of cells. </a:t>
            </a:r>
            <a:endParaRPr lang="en-US" sz="1600" b="1" kern="0" dirty="0">
              <a:solidFill>
                <a:schemeClr val="tx2"/>
              </a:solidFill>
              <a:latin typeface="+mn-lt"/>
              <a:ea typeface="+mj-ea"/>
              <a:cs typeface="+mj-cs"/>
            </a:endParaRPr>
          </a:p>
        </p:txBody>
      </p:sp>
      <p:sp>
        <p:nvSpPr>
          <p:cNvPr id="4" name="Title 1">
            <a:extLst>
              <a:ext uri="{FF2B5EF4-FFF2-40B4-BE49-F238E27FC236}">
                <a16:creationId xmlns:a16="http://schemas.microsoft.com/office/drawing/2014/main" id="{EC88D923-1A37-4352-B844-0BD2A7757C9A}"/>
              </a:ext>
            </a:extLst>
          </p:cNvPr>
          <p:cNvSpPr txBox="1">
            <a:spLocks/>
          </p:cNvSpPr>
          <p:nvPr/>
        </p:nvSpPr>
        <p:spPr>
          <a:xfrm>
            <a:off x="5214938" y="4071938"/>
            <a:ext cx="3929062" cy="1285875"/>
          </a:xfrm>
          <a:prstGeom prst="rect">
            <a:avLst/>
          </a:prstGeom>
        </p:spPr>
        <p:txBody>
          <a:bodyPr/>
          <a:lstStyle/>
          <a:p>
            <a:pPr>
              <a:defRPr/>
            </a:pPr>
            <a:r>
              <a:rPr lang="en-US" sz="1400" b="1" kern="0" dirty="0">
                <a:solidFill>
                  <a:schemeClr val="tx2"/>
                </a:solidFill>
                <a:latin typeface="+mj-lt"/>
                <a:ea typeface="+mj-ea"/>
                <a:cs typeface="+mj-cs"/>
              </a:rPr>
              <a:t>In the epidermal strata of the skin, production of </a:t>
            </a:r>
            <a:r>
              <a:rPr lang="en-US" sz="1400" b="1" kern="0" dirty="0" err="1">
                <a:solidFill>
                  <a:schemeClr val="tx2"/>
                </a:solidFill>
                <a:latin typeface="+mj-lt"/>
                <a:ea typeface="+mj-ea"/>
                <a:cs typeface="+mj-cs"/>
              </a:rPr>
              <a:t>Vit</a:t>
            </a:r>
            <a:r>
              <a:rPr lang="en-US" sz="1400" b="1" kern="0" dirty="0">
                <a:solidFill>
                  <a:schemeClr val="tx2"/>
                </a:solidFill>
                <a:latin typeface="+mj-lt"/>
                <a:ea typeface="+mj-ea"/>
                <a:cs typeface="+mj-cs"/>
              </a:rPr>
              <a:t>. D is greatest in the stratum </a:t>
            </a:r>
            <a:r>
              <a:rPr lang="en-US" sz="1400" b="1" kern="0" dirty="0" err="1">
                <a:solidFill>
                  <a:schemeClr val="tx2"/>
                </a:solidFill>
                <a:latin typeface="+mj-lt"/>
                <a:ea typeface="+mj-ea"/>
                <a:cs typeface="+mj-cs"/>
              </a:rPr>
              <a:t>basale</a:t>
            </a:r>
            <a:r>
              <a:rPr lang="en-US" sz="1400" b="1" kern="0" dirty="0">
                <a:solidFill>
                  <a:schemeClr val="tx2"/>
                </a:solidFill>
                <a:latin typeface="+mj-lt"/>
                <a:ea typeface="+mj-ea"/>
                <a:cs typeface="+mj-cs"/>
              </a:rPr>
              <a:t> (colored red) and stratum </a:t>
            </a:r>
            <a:r>
              <a:rPr lang="en-US" sz="1400" b="1" kern="0" dirty="0" err="1">
                <a:solidFill>
                  <a:schemeClr val="tx2"/>
                </a:solidFill>
                <a:latin typeface="+mj-lt"/>
                <a:ea typeface="+mj-ea"/>
                <a:cs typeface="+mj-cs"/>
              </a:rPr>
              <a:t>spinosum</a:t>
            </a:r>
            <a:r>
              <a:rPr lang="en-US" sz="1400" b="1" kern="0" dirty="0">
                <a:solidFill>
                  <a:schemeClr val="tx2"/>
                </a:solidFill>
                <a:latin typeface="+mj-lt"/>
                <a:ea typeface="+mj-ea"/>
                <a:cs typeface="+mj-cs"/>
              </a:rPr>
              <a:t> (colored light brown).</a:t>
            </a:r>
          </a:p>
        </p:txBody>
      </p:sp>
      <p:sp>
        <p:nvSpPr>
          <p:cNvPr id="37893" name="Rectangle 1">
            <a:extLst>
              <a:ext uri="{FF2B5EF4-FFF2-40B4-BE49-F238E27FC236}">
                <a16:creationId xmlns:a16="http://schemas.microsoft.com/office/drawing/2014/main" id="{2DF32A01-7CD8-4D64-A2B3-EC01EE4C61DC}"/>
              </a:ext>
            </a:extLst>
          </p:cNvPr>
          <p:cNvSpPr>
            <a:spLocks noChangeArrowheads="1"/>
          </p:cNvSpPr>
          <p:nvPr/>
        </p:nvSpPr>
        <p:spPr bwMode="auto">
          <a:xfrm>
            <a:off x="6072188" y="1428750"/>
            <a:ext cx="30003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b="1">
              <a:ea typeface="Times New Roman" panose="02020603050405020304" pitchFamily="18" charset="0"/>
              <a:cs typeface="Arial" panose="020B0604020202020204" pitchFamily="34" charset="0"/>
            </a:endParaRPr>
          </a:p>
          <a:p>
            <a:pPr eaLnBrk="1" hangingPunct="1">
              <a:spcBef>
                <a:spcPct val="0"/>
              </a:spcBef>
              <a:buFontTx/>
              <a:buNone/>
            </a:pPr>
            <a:r>
              <a:rPr lang="en-US" altLang="en-US" sz="1400" b="1">
                <a:ea typeface="Times New Roman" panose="02020603050405020304" pitchFamily="18" charset="0"/>
                <a:cs typeface="Arial" panose="020B0604020202020204" pitchFamily="34" charset="0"/>
              </a:rPr>
              <a:t>13. PRODUCTION OF  VITAMIN D </a:t>
            </a:r>
          </a:p>
          <a:p>
            <a:pPr eaLnBrk="1" hangingPunct="1">
              <a:spcBef>
                <a:spcPct val="0"/>
              </a:spcBef>
              <a:buFontTx/>
              <a:buNone/>
            </a:pPr>
            <a:endParaRPr lang="en-US" altLang="en-US" sz="2400" b="1" u="sng">
              <a:ea typeface="Times New Roman" panose="02020603050405020304" pitchFamily="18" charset="0"/>
              <a:cs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2" descr="http://www.pillsforall.com/blog/wp-content/uploads/2010/03/online-pharmacy2.gif">
            <a:extLst>
              <a:ext uri="{FF2B5EF4-FFF2-40B4-BE49-F238E27FC236}">
                <a16:creationId xmlns:a16="http://schemas.microsoft.com/office/drawing/2014/main" id="{49948148-1DC0-40F4-ACAA-7607EAE70556}"/>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38915" name="Picture 4" descr="C:\Documents and Settings\nungarimungai\My Documents\LOCAL C- DOCS\LOCAL C- LECTURES\Activation of vit.D.gif">
            <a:extLst>
              <a:ext uri="{FF2B5EF4-FFF2-40B4-BE49-F238E27FC236}">
                <a16:creationId xmlns:a16="http://schemas.microsoft.com/office/drawing/2014/main" id="{80D2FEAC-2594-490B-8290-4F5D1AEE9310}"/>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71500"/>
            <a:ext cx="6858000" cy="564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a:extLst>
              <a:ext uri="{FF2B5EF4-FFF2-40B4-BE49-F238E27FC236}">
                <a16:creationId xmlns:a16="http://schemas.microsoft.com/office/drawing/2014/main" id="{1DC76020-0E24-4905-91D8-A4BA1A036E80}"/>
              </a:ext>
            </a:extLst>
          </p:cNvPr>
          <p:cNvSpPr>
            <a:spLocks noChangeArrowheads="1"/>
          </p:cNvSpPr>
          <p:nvPr/>
        </p:nvSpPr>
        <p:spPr bwMode="auto">
          <a:xfrm>
            <a:off x="0" y="0"/>
            <a:ext cx="9144000" cy="6508750"/>
          </a:xfrm>
          <a:prstGeom prst="rect">
            <a:avLst/>
          </a:prstGeom>
          <a:noFill/>
          <a:ln w="9525">
            <a:noFill/>
            <a:miter lim="800000"/>
            <a:headEnd/>
            <a:tailEnd/>
          </a:ln>
          <a:effectLst/>
        </p:spPr>
        <p:txBody>
          <a:bodyPr bIns="0" anchor="ctr">
            <a:spAutoFit/>
          </a:bodyPr>
          <a:lstStyle/>
          <a:p>
            <a:pPr eaLnBrk="1" hangingPunct="1">
              <a:defRPr/>
            </a:pPr>
            <a:r>
              <a:rPr lang="en-US" sz="2800" b="1" u="sng" dirty="0">
                <a:cs typeface="Arial" pitchFamily="34" charset="0"/>
              </a:rPr>
              <a:t>Factors affecting skin function</a:t>
            </a:r>
          </a:p>
          <a:p>
            <a:pPr eaLnBrk="1" hangingPunct="1">
              <a:defRPr/>
            </a:pPr>
            <a:endParaRPr lang="en-US" sz="2800" b="1" u="sng" dirty="0">
              <a:cs typeface="Arial" pitchFamily="34" charset="0"/>
            </a:endParaRPr>
          </a:p>
          <a:p>
            <a:pPr marL="514350" indent="-514350">
              <a:buFontTx/>
              <a:buAutoNum type="arabicPeriod"/>
              <a:defRPr/>
            </a:pPr>
            <a:r>
              <a:rPr lang="en-US" sz="2800" b="1" u="sng" dirty="0">
                <a:cs typeface="Arial" pitchFamily="34" charset="0"/>
              </a:rPr>
              <a:t>ENVIRONMENT</a:t>
            </a:r>
          </a:p>
          <a:p>
            <a:pPr marL="514350" indent="-514350">
              <a:defRPr/>
            </a:pPr>
            <a:endParaRPr lang="en-US" sz="2800" b="1" u="sng" dirty="0">
              <a:cs typeface="Arial" pitchFamily="34" charset="0"/>
            </a:endParaRPr>
          </a:p>
          <a:p>
            <a:pPr>
              <a:defRPr/>
            </a:pPr>
            <a:r>
              <a:rPr lang="en-US" sz="2800" b="1" dirty="0">
                <a:ea typeface="Times New Roman" pitchFamily="18" charset="0"/>
                <a:cs typeface="Arial" pitchFamily="34" charset="0"/>
              </a:rPr>
              <a:t>Environments that dehydrate the skin can considerably affect the skin functions.</a:t>
            </a:r>
          </a:p>
          <a:p>
            <a:pPr>
              <a:defRPr/>
            </a:pPr>
            <a:endParaRPr lang="en-US" sz="2800" b="1" dirty="0">
              <a:ea typeface="Times New Roman" pitchFamily="18" charset="0"/>
              <a:cs typeface="Arial" pitchFamily="34" charset="0"/>
            </a:endParaRPr>
          </a:p>
          <a:p>
            <a:pPr>
              <a:defRPr/>
            </a:pPr>
            <a:r>
              <a:rPr lang="en-US" sz="2800" b="1" dirty="0">
                <a:ea typeface="Times New Roman" pitchFamily="18" charset="0"/>
                <a:cs typeface="Arial" pitchFamily="34" charset="0"/>
              </a:rPr>
              <a:t>Examples include centrally heated and air-conditioned homes and offices.</a:t>
            </a:r>
            <a:br>
              <a:rPr lang="en-US" sz="2800" b="1" dirty="0">
                <a:ea typeface="Times New Roman" pitchFamily="18" charset="0"/>
                <a:cs typeface="Arial" pitchFamily="34" charset="0"/>
              </a:rPr>
            </a:br>
            <a:r>
              <a:rPr lang="en-US" sz="2800" b="1" dirty="0">
                <a:ea typeface="Times New Roman" pitchFamily="18" charset="0"/>
                <a:cs typeface="Arial" pitchFamily="34" charset="0"/>
              </a:rPr>
              <a:t>  </a:t>
            </a:r>
          </a:p>
          <a:p>
            <a:pPr>
              <a:defRPr/>
            </a:pPr>
            <a:r>
              <a:rPr lang="en-US" sz="2800" b="1" dirty="0">
                <a:ea typeface="Times New Roman" pitchFamily="18" charset="0"/>
                <a:cs typeface="Arial" pitchFamily="34" charset="0"/>
              </a:rPr>
              <a:t>Out of doors, sun and wind together may produce very severe drying effects, especially if they are experienced over a long period of time.</a:t>
            </a:r>
            <a:br>
              <a:rPr lang="en-US" sz="2800" b="1" dirty="0">
                <a:ea typeface="Times New Roman" pitchFamily="18" charset="0"/>
                <a:cs typeface="Arial" pitchFamily="34" charset="0"/>
              </a:rPr>
            </a:br>
            <a:br>
              <a:rPr lang="en-US" sz="2800" b="1" dirty="0">
                <a:ea typeface="Times New Roman" pitchFamily="18" charset="0"/>
                <a:cs typeface="Arial" pitchFamily="34" charset="0"/>
              </a:rPr>
            </a:br>
            <a:endParaRPr lang="en-US" sz="2800"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a:extLst>
              <a:ext uri="{FF2B5EF4-FFF2-40B4-BE49-F238E27FC236}">
                <a16:creationId xmlns:a16="http://schemas.microsoft.com/office/drawing/2014/main" id="{37647970-CA58-4C56-B072-4308B7441F4F}"/>
              </a:ext>
            </a:extLst>
          </p:cNvPr>
          <p:cNvSpPr>
            <a:spLocks noChangeArrowheads="1"/>
          </p:cNvSpPr>
          <p:nvPr/>
        </p:nvSpPr>
        <p:spPr bwMode="auto">
          <a:xfrm>
            <a:off x="0" y="0"/>
            <a:ext cx="9144000" cy="678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cs typeface="Arial" panose="020B0604020202020204" pitchFamily="34" charset="0"/>
              </a:rPr>
              <a:t>2. </a:t>
            </a:r>
            <a:r>
              <a:rPr lang="en-US" altLang="en-US" sz="2400" b="1" u="sng">
                <a:cs typeface="Arial" panose="020B0604020202020204" pitchFamily="34" charset="0"/>
              </a:rPr>
              <a:t>Skin aging </a:t>
            </a:r>
          </a:p>
          <a:p>
            <a:pPr>
              <a:spcBef>
                <a:spcPct val="0"/>
              </a:spcBef>
              <a:buFontTx/>
              <a:buNone/>
            </a:pPr>
            <a:r>
              <a:rPr lang="en-US" altLang="en-US" sz="2400" b="1">
                <a:ea typeface="Times New Roman" panose="02020603050405020304" pitchFamily="18" charset="0"/>
                <a:cs typeface="Arial" panose="020B0604020202020204" pitchFamily="34" charset="0"/>
              </a:rPr>
              <a:t>The processes of aging differ in male and female skin.</a:t>
            </a:r>
            <a:br>
              <a:rPr lang="en-US" altLang="en-US" sz="2400" b="1">
                <a:ea typeface="Times New Roman" panose="02020603050405020304" pitchFamily="18" charset="0"/>
                <a:cs typeface="Arial" panose="020B0604020202020204" pitchFamily="34" charset="0"/>
              </a:rPr>
            </a:br>
            <a:r>
              <a:rPr lang="en-US" altLang="en-US" sz="2400" b="1">
                <a:ea typeface="Times New Roman" panose="02020603050405020304" pitchFamily="18" charset="0"/>
                <a:cs typeface="Arial" panose="020B0604020202020204" pitchFamily="34" charset="0"/>
              </a:rPr>
              <a:t>    In men, there is a gradual thinning of male skin with increasing age of approximately 1% per year. </a:t>
            </a:r>
          </a:p>
          <a:p>
            <a:pPr>
              <a:spcBef>
                <a:spcPct val="0"/>
              </a:spcBef>
              <a:buFontTx/>
              <a:buNone/>
            </a:pPr>
            <a:endParaRPr lang="en-US" altLang="en-US" sz="2400" b="1">
              <a:ea typeface="Times New Roman" panose="02020603050405020304" pitchFamily="18" charset="0"/>
              <a:cs typeface="Arial" panose="020B0604020202020204" pitchFamily="34" charset="0"/>
            </a:endParaRPr>
          </a:p>
          <a:p>
            <a:pPr>
              <a:spcBef>
                <a:spcPct val="0"/>
              </a:spcBef>
              <a:buFontTx/>
              <a:buNone/>
            </a:pPr>
            <a:r>
              <a:rPr lang="en-US" altLang="en-US" sz="2400" b="1">
                <a:ea typeface="Times New Roman" panose="02020603050405020304" pitchFamily="18" charset="0"/>
                <a:cs typeface="Arial" panose="020B0604020202020204" pitchFamily="34" charset="0"/>
              </a:rPr>
              <a:t>On the other hand the thickness of most women's skins remains surprisingly constant until the menopause, after which there is a significant and sometimes dramatic thinning with increasing age.</a:t>
            </a:r>
            <a:br>
              <a:rPr lang="en-US" altLang="en-US" sz="2400" b="1">
                <a:ea typeface="Times New Roman" panose="02020603050405020304" pitchFamily="18" charset="0"/>
                <a:cs typeface="Arial" panose="020B0604020202020204" pitchFamily="34" charset="0"/>
              </a:rPr>
            </a:br>
            <a:endParaRPr lang="en-US" altLang="en-US" sz="2400" b="1">
              <a:ea typeface="Times New Roman" panose="02020603050405020304" pitchFamily="18" charset="0"/>
              <a:cs typeface="Arial" panose="020B0604020202020204" pitchFamily="34" charset="0"/>
            </a:endParaRPr>
          </a:p>
          <a:p>
            <a:pPr>
              <a:spcBef>
                <a:spcPct val="0"/>
              </a:spcBef>
              <a:buFontTx/>
              <a:buNone/>
            </a:pPr>
            <a:r>
              <a:rPr lang="en-US" altLang="en-US" sz="2400" b="1">
                <a:ea typeface="Times New Roman" panose="02020603050405020304" pitchFamily="18" charset="0"/>
                <a:cs typeface="Arial" panose="020B0604020202020204" pitchFamily="34" charset="0"/>
              </a:rPr>
              <a:t>In adult skin, the features of aging are closely related to the total collagen content, which in both sexes decreases with increasing age, but at different rates. </a:t>
            </a:r>
            <a:endParaRPr lang="en-US" altLang="en-US" sz="2400" b="1">
              <a:cs typeface="Times New Roman" panose="02020603050405020304" pitchFamily="18" charset="0"/>
            </a:endParaRPr>
          </a:p>
          <a:p>
            <a:pPr>
              <a:spcBef>
                <a:spcPct val="0"/>
              </a:spcBef>
              <a:buFontTx/>
              <a:buNone/>
            </a:pPr>
            <a:endParaRPr lang="en-US" altLang="en-US" sz="2400" b="1">
              <a:cs typeface="Times New Roman" panose="02020603050405020304" pitchFamily="18" charset="0"/>
            </a:endParaRPr>
          </a:p>
          <a:p>
            <a:pPr>
              <a:spcBef>
                <a:spcPct val="0"/>
              </a:spcBef>
              <a:buFontTx/>
              <a:buNone/>
            </a:pPr>
            <a:r>
              <a:rPr lang="en-US" altLang="en-US" sz="2400" b="1">
                <a:cs typeface="Times New Roman" panose="02020603050405020304" pitchFamily="18" charset="0"/>
              </a:rPr>
              <a:t>In later life women may look older than men of the same age and similar experience of sun exposure, partly because their skin has a lower collagen content to start with. </a:t>
            </a:r>
            <a:br>
              <a:rPr lang="en-US" altLang="en-US" sz="2400" b="1">
                <a:cs typeface="Times New Roman" panose="02020603050405020304" pitchFamily="18" charset="0"/>
              </a:rPr>
            </a:br>
            <a:br>
              <a:rPr lang="en-US" altLang="en-US" sz="1200">
                <a:cs typeface="Times New Roman" panose="02020603050405020304" pitchFamily="18" charset="0"/>
              </a:rPr>
            </a:br>
            <a:endParaRPr lang="en-US" alt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DF0FD5B8-0525-487F-B8CD-850C59493379}"/>
              </a:ext>
            </a:extLst>
          </p:cNvPr>
          <p:cNvSpPr>
            <a:spLocks noChangeArrowheads="1"/>
          </p:cNvSpPr>
          <p:nvPr/>
        </p:nvSpPr>
        <p:spPr bwMode="auto">
          <a:xfrm>
            <a:off x="0" y="87313"/>
            <a:ext cx="9144000" cy="655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u="sng" dirty="0"/>
              <a:t>Sweat Glands</a:t>
            </a:r>
            <a:r>
              <a:rPr lang="en-US" altLang="en-US" sz="2800" b="1" dirty="0"/>
              <a:t>: participate in regulating body temperature.</a:t>
            </a:r>
            <a:br>
              <a:rPr lang="en-US" altLang="en-US" sz="2800" b="1" dirty="0"/>
            </a:br>
            <a:r>
              <a:rPr lang="en-US" altLang="en-US" sz="2800" b="1" dirty="0"/>
              <a:t>There are three main types of glands associated with the integument:</a:t>
            </a:r>
          </a:p>
          <a:p>
            <a:pPr eaLnBrk="1" hangingPunct="1">
              <a:spcBef>
                <a:spcPct val="0"/>
              </a:spcBef>
              <a:buFontTx/>
              <a:buNone/>
            </a:pPr>
            <a:r>
              <a:rPr lang="en-US" altLang="en-US" sz="2800" b="1" u="sng" dirty="0"/>
              <a:t>Sebaceous</a:t>
            </a:r>
            <a:r>
              <a:rPr lang="en-US" altLang="en-US" sz="2800" b="1" dirty="0"/>
              <a:t> - Oil glands. Located in the dermis, and secrete sebum.</a:t>
            </a:r>
          </a:p>
          <a:p>
            <a:pPr eaLnBrk="1" hangingPunct="1">
              <a:spcBef>
                <a:spcPct val="0"/>
              </a:spcBef>
              <a:buFontTx/>
              <a:buNone/>
            </a:pPr>
            <a:r>
              <a:rPr lang="en-US" altLang="en-US" sz="2800" b="1" u="sng" dirty="0"/>
              <a:t>Sudoriferous </a:t>
            </a:r>
            <a:r>
              <a:rPr lang="en-US" altLang="en-US" sz="2800" b="1" dirty="0"/>
              <a:t>- Divided into two main types:</a:t>
            </a:r>
          </a:p>
          <a:p>
            <a:pPr lvl="1" eaLnBrk="1" hangingPunct="1">
              <a:spcBef>
                <a:spcPct val="0"/>
              </a:spcBef>
              <a:buFontTx/>
              <a:buNone/>
            </a:pPr>
            <a:r>
              <a:rPr lang="en-US" altLang="en-US" b="1" u="sng" dirty="0"/>
              <a:t>Eccrine</a:t>
            </a:r>
            <a:r>
              <a:rPr lang="en-US" altLang="en-US" b="1" dirty="0"/>
              <a:t> - Most common, main function is regulation of body temperature by evaporation, and</a:t>
            </a:r>
          </a:p>
          <a:p>
            <a:pPr lvl="1" eaLnBrk="1" hangingPunct="1">
              <a:spcBef>
                <a:spcPct val="0"/>
              </a:spcBef>
              <a:buFontTx/>
              <a:buNone/>
            </a:pPr>
            <a:r>
              <a:rPr lang="en-US" altLang="en-US" b="1" u="sng" dirty="0"/>
              <a:t>Apocrine</a:t>
            </a:r>
            <a:r>
              <a:rPr lang="en-US" altLang="en-US" b="1" dirty="0"/>
              <a:t> - Responsible for “cold sweat” associated with stress.</a:t>
            </a:r>
          </a:p>
          <a:p>
            <a:pPr eaLnBrk="1" hangingPunct="1">
              <a:spcBef>
                <a:spcPct val="0"/>
              </a:spcBef>
              <a:buFontTx/>
              <a:buNone/>
            </a:pPr>
            <a:r>
              <a:rPr lang="en-US" altLang="en-US" sz="2800" b="1" u="sng" dirty="0"/>
              <a:t>Ceruminous</a:t>
            </a:r>
            <a:r>
              <a:rPr lang="en-US" altLang="en-US" sz="2800" b="1" dirty="0"/>
              <a:t> – Lie in subcutaneous tissue below the dermis, secrete cerumen (ear wax) into ear canal or sebaceous glands</a:t>
            </a:r>
            <a:r>
              <a:rPr lang="en-US" altLang="en-US" sz="1800"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a:extLst>
              <a:ext uri="{FF2B5EF4-FFF2-40B4-BE49-F238E27FC236}">
                <a16:creationId xmlns:a16="http://schemas.microsoft.com/office/drawing/2014/main" id="{17D03E58-B712-4CE7-901E-39D98AEA84DB}"/>
              </a:ext>
            </a:extLst>
          </p:cNvPr>
          <p:cNvSpPr>
            <a:spLocks noChangeArrowheads="1"/>
          </p:cNvSpPr>
          <p:nvPr/>
        </p:nvSpPr>
        <p:spPr bwMode="auto">
          <a:xfrm>
            <a:off x="0" y="0"/>
            <a:ext cx="91440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b="1">
              <a:cs typeface="Times New Roman" panose="02020603050405020304" pitchFamily="18" charset="0"/>
            </a:endParaRPr>
          </a:p>
          <a:p>
            <a:pPr eaLnBrk="1" hangingPunct="1">
              <a:spcBef>
                <a:spcPct val="0"/>
              </a:spcBef>
              <a:buFontTx/>
              <a:buNone/>
            </a:pPr>
            <a:r>
              <a:rPr lang="en-US" altLang="en-US" sz="2400" b="1">
                <a:cs typeface="Times New Roman" panose="02020603050405020304" pitchFamily="18" charset="0"/>
              </a:rPr>
              <a:t>Another reason for the gender difference in skin collagen content may be the difference in male hormone production between men and women. </a:t>
            </a:r>
          </a:p>
          <a:p>
            <a:pPr eaLnBrk="1" hangingPunct="1">
              <a:spcBef>
                <a:spcPct val="0"/>
              </a:spcBef>
              <a:buFontTx/>
              <a:buNone/>
            </a:pPr>
            <a:endParaRPr lang="en-US" altLang="en-US" sz="2400" b="1">
              <a:cs typeface="Times New Roman" panose="02020603050405020304" pitchFamily="18" charset="0"/>
            </a:endParaRPr>
          </a:p>
          <a:p>
            <a:pPr eaLnBrk="1" hangingPunct="1">
              <a:spcBef>
                <a:spcPct val="0"/>
              </a:spcBef>
              <a:buFontTx/>
              <a:buNone/>
            </a:pPr>
            <a:r>
              <a:rPr lang="en-US" altLang="en-US" sz="2400" b="1">
                <a:cs typeface="Times New Roman" panose="02020603050405020304" pitchFamily="18" charset="0"/>
              </a:rPr>
              <a:t>In women, estrogen and androgen output from the ovaries and adrenal glands falls after menopause, resulting in decreased collagen synthesis and repair.</a:t>
            </a:r>
            <a:br>
              <a:rPr lang="en-US" altLang="en-US" sz="2400" b="1">
                <a:cs typeface="Times New Roman" panose="02020603050405020304" pitchFamily="18" charset="0"/>
              </a:rPr>
            </a:br>
            <a:r>
              <a:rPr lang="en-US" altLang="en-US" sz="2400" b="1">
                <a:cs typeface="Times New Roman" panose="02020603050405020304" pitchFamily="18" charset="0"/>
              </a:rPr>
              <a:t>   </a:t>
            </a:r>
          </a:p>
          <a:p>
            <a:pPr eaLnBrk="1" hangingPunct="1">
              <a:spcBef>
                <a:spcPct val="0"/>
              </a:spcBef>
              <a:buFontTx/>
              <a:buNone/>
            </a:pPr>
            <a:r>
              <a:rPr lang="en-US" altLang="en-US" sz="2400" b="1">
                <a:cs typeface="Times New Roman" panose="02020603050405020304" pitchFamily="18" charset="0"/>
              </a:rPr>
              <a:t>Aging related to the failure of estrogen production at the menopause accentuates intrinsic aging, </a:t>
            </a:r>
          </a:p>
          <a:p>
            <a:pPr eaLnBrk="1" hangingPunct="1">
              <a:spcBef>
                <a:spcPct val="0"/>
              </a:spcBef>
              <a:buFontTx/>
              <a:buNone/>
            </a:pPr>
            <a:endParaRPr lang="en-US" altLang="en-US" sz="2400" b="1">
              <a:cs typeface="Times New Roman" panose="02020603050405020304" pitchFamily="18" charset="0"/>
            </a:endParaRPr>
          </a:p>
          <a:p>
            <a:pPr eaLnBrk="1" hangingPunct="1">
              <a:spcBef>
                <a:spcPct val="0"/>
              </a:spcBef>
              <a:buFontTx/>
              <a:buNone/>
            </a:pPr>
            <a:r>
              <a:rPr lang="en-US" altLang="en-US" sz="2400" b="1">
                <a:cs typeface="Times New Roman" panose="02020603050405020304" pitchFamily="18" charset="0"/>
              </a:rPr>
              <a:t>and together with photoaging may dramatically increase the apparent age of a menopausal woman.</a:t>
            </a:r>
            <a:endParaRPr lang="en-US" altLang="en-US"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a:extLst>
              <a:ext uri="{FF2B5EF4-FFF2-40B4-BE49-F238E27FC236}">
                <a16:creationId xmlns:a16="http://schemas.microsoft.com/office/drawing/2014/main" id="{8B5EEC4A-468A-4767-8FB6-216EEF002A4B}"/>
              </a:ext>
            </a:extLst>
          </p:cNvPr>
          <p:cNvSpPr>
            <a:spLocks noChangeArrowheads="1"/>
          </p:cNvSpPr>
          <p:nvPr/>
        </p:nvSpPr>
        <p:spPr bwMode="auto">
          <a:xfrm>
            <a:off x="0" y="0"/>
            <a:ext cx="91440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a:ea typeface="Times New Roman" panose="02020603050405020304" pitchFamily="18" charset="0"/>
                <a:cs typeface="Arial" panose="020B0604020202020204" pitchFamily="34" charset="0"/>
              </a:rPr>
              <a:t>3. </a:t>
            </a:r>
            <a:r>
              <a:rPr lang="en-US" altLang="en-US" sz="2800" b="1" u="sng">
                <a:ea typeface="Times New Roman" panose="02020603050405020304" pitchFamily="18" charset="0"/>
                <a:cs typeface="Arial" panose="020B0604020202020204" pitchFamily="34" charset="0"/>
              </a:rPr>
              <a:t>Different skin types and their characteristics</a:t>
            </a:r>
          </a:p>
          <a:p>
            <a:pPr eaLnBrk="1" hangingPunct="1">
              <a:spcBef>
                <a:spcPct val="0"/>
              </a:spcBef>
              <a:buFontTx/>
              <a:buNone/>
            </a:pPr>
            <a:endParaRPr lang="en-US" altLang="en-US" sz="2800" b="1">
              <a:ea typeface="Times New Roman" panose="02020603050405020304" pitchFamily="18" charset="0"/>
              <a:cs typeface="Arial" panose="020B0604020202020204" pitchFamily="34" charset="0"/>
            </a:endParaRPr>
          </a:p>
          <a:p>
            <a:pPr>
              <a:spcBef>
                <a:spcPct val="0"/>
              </a:spcBef>
              <a:buFontTx/>
              <a:buNone/>
            </a:pPr>
            <a:r>
              <a:rPr lang="en-US" altLang="en-US" sz="2800" b="1">
                <a:ea typeface="Times New Roman" panose="02020603050405020304" pitchFamily="18" charset="0"/>
                <a:cs typeface="Arial" panose="020B0604020202020204" pitchFamily="34" charset="0"/>
              </a:rPr>
              <a:t>As skin grows older, differences occur in its appearance – and also in the skin of people of the same age. </a:t>
            </a:r>
          </a:p>
          <a:p>
            <a:pPr>
              <a:spcBef>
                <a:spcPct val="0"/>
              </a:spcBef>
              <a:buFontTx/>
              <a:buNone/>
            </a:pPr>
            <a:endParaRPr lang="en-US" altLang="en-US" sz="2800" b="1">
              <a:ea typeface="Times New Roman" panose="02020603050405020304" pitchFamily="18" charset="0"/>
              <a:cs typeface="Arial" panose="020B0604020202020204" pitchFamily="34" charset="0"/>
            </a:endParaRPr>
          </a:p>
          <a:p>
            <a:pPr>
              <a:spcBef>
                <a:spcPct val="0"/>
              </a:spcBef>
              <a:buFontTx/>
              <a:buNone/>
            </a:pPr>
            <a:r>
              <a:rPr lang="en-US" altLang="en-US" sz="2800" b="1">
                <a:ea typeface="Times New Roman" panose="02020603050405020304" pitchFamily="18" charset="0"/>
                <a:cs typeface="Arial" panose="020B0604020202020204" pitchFamily="34" charset="0"/>
              </a:rPr>
              <a:t>The changes are determined fundamentally by the inherited skin type, its response to its environment and sometimes the overall health.</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6FE0C415-9D01-4C18-966E-0750670FC84B}"/>
              </a:ext>
            </a:extLst>
          </p:cNvPr>
          <p:cNvSpPr>
            <a:spLocks noChangeArrowheads="1"/>
          </p:cNvSpPr>
          <p:nvPr/>
        </p:nvSpPr>
        <p:spPr bwMode="auto">
          <a:xfrm>
            <a:off x="0" y="0"/>
            <a:ext cx="9144000"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ea typeface="Times New Roman" panose="02020603050405020304" pitchFamily="18" charset="0"/>
                <a:cs typeface="Arial" panose="020B0604020202020204" pitchFamily="34" charset="0"/>
              </a:rPr>
              <a:t>4. </a:t>
            </a:r>
            <a:r>
              <a:rPr lang="en-US" altLang="en-US" sz="2400" b="1" u="sng">
                <a:ea typeface="Times New Roman" panose="02020603050405020304" pitchFamily="18" charset="0"/>
                <a:cs typeface="Arial" panose="020B0604020202020204" pitchFamily="34" charset="0"/>
              </a:rPr>
              <a:t>BURNS</a:t>
            </a:r>
            <a:r>
              <a:rPr lang="en-US" altLang="en-US" sz="2400" b="1">
                <a:ea typeface="Times New Roman" panose="02020603050405020304" pitchFamily="18" charset="0"/>
                <a:cs typeface="Arial" panose="020B0604020202020204" pitchFamily="34" charset="0"/>
              </a:rPr>
              <a:t> </a:t>
            </a:r>
          </a:p>
          <a:p>
            <a:pPr>
              <a:spcBef>
                <a:spcPct val="0"/>
              </a:spcBef>
              <a:buFontTx/>
              <a:buNone/>
            </a:pPr>
            <a:r>
              <a:rPr lang="en-US" altLang="en-US" sz="2400" b="1">
                <a:ea typeface="Times New Roman" panose="02020603050405020304" pitchFamily="18" charset="0"/>
                <a:cs typeface="Arial" panose="020B0604020202020204" pitchFamily="34" charset="0"/>
              </a:rPr>
              <a:t>The severity of burns ranges from minor to fatal and the classification of burns is based on the extent of damage. </a:t>
            </a:r>
          </a:p>
          <a:p>
            <a:pPr>
              <a:spcBef>
                <a:spcPct val="0"/>
              </a:spcBef>
              <a:buFontTx/>
              <a:buNone/>
            </a:pPr>
            <a:endParaRPr lang="en-US" altLang="en-US" sz="2400" b="1" u="sng">
              <a:ea typeface="Times New Roman" panose="02020603050405020304" pitchFamily="18" charset="0"/>
              <a:cs typeface="Arial" panose="020B0604020202020204" pitchFamily="34" charset="0"/>
            </a:endParaRPr>
          </a:p>
          <a:p>
            <a:pPr>
              <a:spcBef>
                <a:spcPct val="0"/>
              </a:spcBef>
              <a:buFontTx/>
              <a:buNone/>
            </a:pPr>
            <a:r>
              <a:rPr lang="en-US" altLang="en-US" sz="2400" b="1" u="sng">
                <a:ea typeface="Times New Roman" panose="02020603050405020304" pitchFamily="18" charset="0"/>
                <a:cs typeface="Arial" panose="020B0604020202020204" pitchFamily="34" charset="0"/>
              </a:rPr>
              <a:t>First-degree burn</a:t>
            </a:r>
            <a:r>
              <a:rPr lang="en-US" altLang="en-US" sz="2400" b="1">
                <a:ea typeface="Times New Roman" panose="02020603050405020304" pitchFamily="18" charset="0"/>
                <a:cs typeface="Arial" panose="020B0604020202020204" pitchFamily="34" charset="0"/>
              </a:rPr>
              <a:t>- only the superficial epidermis is burned, and is painful but not blistered. </a:t>
            </a:r>
          </a:p>
          <a:p>
            <a:pPr>
              <a:spcBef>
                <a:spcPct val="0"/>
              </a:spcBef>
              <a:buFontTx/>
              <a:buNone/>
            </a:pPr>
            <a:r>
              <a:rPr lang="en-US" altLang="en-US" sz="2400" b="1">
                <a:ea typeface="Times New Roman" panose="02020603050405020304" pitchFamily="18" charset="0"/>
                <a:cs typeface="Arial" panose="020B0604020202020204" pitchFamily="34" charset="0"/>
              </a:rPr>
              <a:t>Causes death of epidermal cells. </a:t>
            </a:r>
          </a:p>
          <a:p>
            <a:pPr>
              <a:spcBef>
                <a:spcPct val="0"/>
              </a:spcBef>
              <a:buFontTx/>
              <a:buNone/>
            </a:pPr>
            <a:endParaRPr lang="en-US" altLang="en-US" sz="2400" b="1" u="sng">
              <a:ea typeface="Times New Roman" panose="02020603050405020304" pitchFamily="18" charset="0"/>
              <a:cs typeface="Arial" panose="020B0604020202020204" pitchFamily="34" charset="0"/>
            </a:endParaRPr>
          </a:p>
          <a:p>
            <a:pPr>
              <a:spcBef>
                <a:spcPct val="0"/>
              </a:spcBef>
              <a:buFontTx/>
              <a:buNone/>
            </a:pPr>
            <a:r>
              <a:rPr lang="en-US" altLang="en-US" sz="2400" b="1" u="sng">
                <a:ea typeface="Times New Roman" panose="02020603050405020304" pitchFamily="18" charset="0"/>
                <a:cs typeface="Arial" panose="020B0604020202020204" pitchFamily="34" charset="0"/>
              </a:rPr>
              <a:t>Second-degree burn</a:t>
            </a:r>
            <a:r>
              <a:rPr lang="en-US" altLang="en-US" sz="2400" b="1">
                <a:ea typeface="Times New Roman" panose="02020603050405020304" pitchFamily="18" charset="0"/>
                <a:cs typeface="Arial" panose="020B0604020202020204" pitchFamily="34" charset="0"/>
              </a:rPr>
              <a:t>- deeper layers of epidermis are effected, could have inflammation, blisters, and the burned skin is often painful. </a:t>
            </a:r>
          </a:p>
          <a:p>
            <a:pPr>
              <a:spcBef>
                <a:spcPct val="0"/>
              </a:spcBef>
              <a:buFontTx/>
              <a:buNone/>
            </a:pPr>
            <a:endParaRPr lang="en-US" altLang="en-US" sz="2400" b="1">
              <a:ea typeface="Times New Roman" panose="02020603050405020304" pitchFamily="18" charset="0"/>
              <a:cs typeface="Arial" panose="020B0604020202020204" pitchFamily="34" charset="0"/>
            </a:endParaRPr>
          </a:p>
          <a:p>
            <a:pPr>
              <a:spcBef>
                <a:spcPct val="0"/>
              </a:spcBef>
              <a:buFontTx/>
              <a:buNone/>
            </a:pPr>
            <a:r>
              <a:rPr lang="en-US" altLang="en-US" sz="2400" b="1" u="sng">
                <a:ea typeface="Times New Roman" panose="02020603050405020304" pitchFamily="18" charset="0"/>
                <a:cs typeface="Arial" panose="020B0604020202020204" pitchFamily="34" charset="0"/>
              </a:rPr>
              <a:t>Third Degree Burn</a:t>
            </a:r>
            <a:r>
              <a:rPr lang="en-US" altLang="en-US" sz="2400" b="1">
                <a:ea typeface="Times New Roman" panose="02020603050405020304" pitchFamily="18" charset="0"/>
                <a:cs typeface="Arial" panose="020B0604020202020204" pitchFamily="34" charset="0"/>
              </a:rPr>
              <a:t>- the entire epidermis is charred or burned away, and the burn may extend into the dermis.  </a:t>
            </a:r>
          </a:p>
          <a:p>
            <a:pPr>
              <a:spcBef>
                <a:spcPct val="0"/>
              </a:spcBef>
              <a:buFontTx/>
              <a:buNone/>
            </a:pPr>
            <a:r>
              <a:rPr lang="en-US" altLang="en-US" sz="2400" b="1">
                <a:ea typeface="Times New Roman" panose="02020603050405020304" pitchFamily="18" charset="0"/>
                <a:cs typeface="Arial" panose="020B0604020202020204" pitchFamily="34" charset="0"/>
              </a:rPr>
              <a:t>Often such a burn is not painful at first, if the receptors in the dermis have been destroyed.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1D6DF879-5AA5-4764-95F8-8BB82E211890}"/>
              </a:ext>
            </a:extLst>
          </p:cNvPr>
          <p:cNvSpPr>
            <a:spLocks noGrp="1" noChangeArrowheads="1"/>
          </p:cNvSpPr>
          <p:nvPr>
            <p:ph type="ctrTitle"/>
          </p:nvPr>
        </p:nvSpPr>
        <p:spPr>
          <a:xfrm>
            <a:off x="0" y="0"/>
            <a:ext cx="9144000" cy="571500"/>
          </a:xfrm>
        </p:spPr>
        <p:txBody>
          <a:bodyPr/>
          <a:lstStyle/>
          <a:p>
            <a:r>
              <a:rPr lang="en-US" altLang="en-US" sz="2400" b="1" dirty="0"/>
              <a:t>Notes;</a:t>
            </a:r>
          </a:p>
        </p:txBody>
      </p:sp>
      <p:sp>
        <p:nvSpPr>
          <p:cNvPr id="3" name="Subtitle 2">
            <a:extLst>
              <a:ext uri="{FF2B5EF4-FFF2-40B4-BE49-F238E27FC236}">
                <a16:creationId xmlns:a16="http://schemas.microsoft.com/office/drawing/2014/main" id="{9784C70F-940E-434C-B280-3A029ED6D329}"/>
              </a:ext>
            </a:extLst>
          </p:cNvPr>
          <p:cNvSpPr>
            <a:spLocks noGrp="1"/>
          </p:cNvSpPr>
          <p:nvPr>
            <p:ph type="subTitle" idx="1"/>
          </p:nvPr>
        </p:nvSpPr>
        <p:spPr>
          <a:xfrm>
            <a:off x="0" y="571500"/>
            <a:ext cx="9144000" cy="6286500"/>
          </a:xfrm>
        </p:spPr>
        <p:txBody>
          <a:bodyPr/>
          <a:lstStyle/>
          <a:p>
            <a:pPr marL="514350" indent="-514350" algn="l">
              <a:buFontTx/>
              <a:buAutoNum type="arabicPeriod"/>
              <a:defRPr/>
            </a:pPr>
            <a:r>
              <a:rPr lang="en-US" sz="1800" b="1" dirty="0"/>
              <a:t>Considering the flora of the skin, are antibacterial soaps therefore of no benefit?</a:t>
            </a:r>
          </a:p>
          <a:p>
            <a:pPr algn="l">
              <a:defRPr/>
            </a:pPr>
            <a:r>
              <a:rPr lang="en-US" sz="1800" b="1" dirty="0"/>
              <a:t>Yes and no- There are two types of antibacterial agents:</a:t>
            </a:r>
          </a:p>
          <a:p>
            <a:pPr algn="l">
              <a:buFont typeface="Arial" pitchFamily="34" charset="0"/>
              <a:buChar char="•"/>
              <a:defRPr/>
            </a:pPr>
            <a:r>
              <a:rPr lang="en-US" sz="1800" b="1" dirty="0"/>
              <a:t>Fast-acting </a:t>
            </a:r>
            <a:r>
              <a:rPr lang="en-US" sz="1800" b="1" dirty="0" err="1"/>
              <a:t>antibacterials</a:t>
            </a:r>
            <a:r>
              <a:rPr lang="en-US" sz="1800" b="1" dirty="0"/>
              <a:t>, such as alcohol, chlorine, and peroxide, are found in many hand sanitizers. They leave no residue behind and eliminate harmful bacteria without wiping out good bacteria, and are generally safe and effective.</a:t>
            </a:r>
          </a:p>
          <a:p>
            <a:pPr algn="l">
              <a:buFont typeface="Arial" pitchFamily="34" charset="0"/>
              <a:buChar char="•"/>
              <a:defRPr/>
            </a:pPr>
            <a:r>
              <a:rPr lang="en-US" sz="1800" b="1" dirty="0"/>
              <a:t>Residue-producing </a:t>
            </a:r>
            <a:r>
              <a:rPr lang="en-US" sz="1800" b="1" dirty="0" err="1"/>
              <a:t>antibacterials</a:t>
            </a:r>
            <a:r>
              <a:rPr lang="en-US" sz="1800" b="1" dirty="0"/>
              <a:t> are found in the majority of antibacterial soaps. These newer compounds break down more slowly, leaving a residue on the skin. They work more slowly to eliminate bacteria, and can allow for the development of resistant bacteria. One such residue-producing antibacterial, </a:t>
            </a:r>
            <a:r>
              <a:rPr lang="en-US" sz="1800" b="1" dirty="0" err="1"/>
              <a:t>triclosan</a:t>
            </a:r>
            <a:r>
              <a:rPr lang="en-US" sz="1800" b="1" dirty="0"/>
              <a:t>, can be found in 76 percent of liquid antibacterial soaps used in the United States. </a:t>
            </a:r>
            <a:r>
              <a:rPr lang="en-US" sz="1800" b="1" dirty="0" err="1"/>
              <a:t>Triclocarban</a:t>
            </a:r>
            <a:r>
              <a:rPr lang="en-US" sz="1800" b="1" dirty="0"/>
              <a:t>, another residue-producing antibacterial, is in approximately 30 percent of antibacterial bar soaps.</a:t>
            </a:r>
          </a:p>
          <a:p>
            <a:pPr algn="l">
              <a:buFont typeface="Arial" pitchFamily="34" charset="0"/>
              <a:buChar char="•"/>
              <a:defRPr/>
            </a:pPr>
            <a:r>
              <a:rPr lang="en-US" sz="1800" b="1" dirty="0"/>
              <a:t>Using Antibacterial Soap can be effective at preventing the spread of infections in a health care setting and when caring for someone with a compromised immune system, such as a cancer patient. But it kills both good and bad bacteria, which may make antibiotics ineffective against new strains of bacteria.</a:t>
            </a:r>
          </a:p>
          <a:p>
            <a:pPr algn="l">
              <a:defRPr/>
            </a:pPr>
            <a:endParaRPr lang="en-US" sz="2000" b="1" dirty="0"/>
          </a:p>
          <a:p>
            <a:pPr marL="514350" indent="-514350" algn="l">
              <a:defRPr/>
            </a:pPr>
            <a:endParaRPr lang="en-US"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7CBB273D-81F1-4A38-BDE1-CE597C879CEB}"/>
              </a:ext>
            </a:extLst>
          </p:cNvPr>
          <p:cNvSpPr>
            <a:spLocks noGrp="1" noChangeArrowheads="1"/>
          </p:cNvSpPr>
          <p:nvPr>
            <p:ph type="ctrTitle"/>
          </p:nvPr>
        </p:nvSpPr>
        <p:spPr>
          <a:xfrm>
            <a:off x="0" y="0"/>
            <a:ext cx="9144000" cy="428625"/>
          </a:xfrm>
        </p:spPr>
        <p:txBody>
          <a:bodyPr/>
          <a:lstStyle/>
          <a:p>
            <a:endParaRPr lang="en-US" altLang="en-US" sz="2400" b="1"/>
          </a:p>
        </p:txBody>
      </p:sp>
      <p:sp>
        <p:nvSpPr>
          <p:cNvPr id="46083" name="Subtitle 2">
            <a:extLst>
              <a:ext uri="{FF2B5EF4-FFF2-40B4-BE49-F238E27FC236}">
                <a16:creationId xmlns:a16="http://schemas.microsoft.com/office/drawing/2014/main" id="{A7CBAB15-90C3-40C9-BE6C-8A75765EAC32}"/>
              </a:ext>
            </a:extLst>
          </p:cNvPr>
          <p:cNvSpPr>
            <a:spLocks noGrp="1" noChangeArrowheads="1"/>
          </p:cNvSpPr>
          <p:nvPr>
            <p:ph type="subTitle" idx="1"/>
          </p:nvPr>
        </p:nvSpPr>
        <p:spPr>
          <a:xfrm>
            <a:off x="0" y="428625"/>
            <a:ext cx="9144000" cy="6429375"/>
          </a:xfrm>
        </p:spPr>
        <p:txBody>
          <a:bodyPr/>
          <a:lstStyle/>
          <a:p>
            <a:pPr algn="l"/>
            <a:r>
              <a:rPr lang="en-US" altLang="en-US" sz="1800" b="1"/>
              <a:t>2. Why do people get stretch marks?</a:t>
            </a:r>
          </a:p>
          <a:p>
            <a:pPr algn="l"/>
            <a:r>
              <a:rPr lang="en-US" altLang="en-US" sz="1800" b="1"/>
              <a:t>Stretch marks are a form of </a:t>
            </a:r>
            <a:r>
              <a:rPr lang="en-US" altLang="en-US" sz="1800" b="1">
                <a:hlinkClick r:id="rId2" tooltip="Scar"/>
              </a:rPr>
              <a:t>scarring</a:t>
            </a:r>
            <a:r>
              <a:rPr lang="en-US" altLang="en-US" sz="1800" b="1"/>
              <a:t> on the </a:t>
            </a:r>
            <a:r>
              <a:rPr lang="en-US" altLang="en-US" sz="1800" b="1">
                <a:hlinkClick r:id="rId3" tooltip="Skin"/>
              </a:rPr>
              <a:t>skin</a:t>
            </a:r>
            <a:r>
              <a:rPr lang="en-US" altLang="en-US" sz="1800" b="1"/>
              <a:t> with an off-color hue. They are caused by tearing of the </a:t>
            </a:r>
            <a:r>
              <a:rPr lang="en-US" altLang="en-US" sz="1800" b="1">
                <a:hlinkClick r:id="rId4" tooltip="Dermis"/>
              </a:rPr>
              <a:t>dermis</a:t>
            </a:r>
            <a:r>
              <a:rPr lang="en-US" altLang="en-US" sz="1800" b="1"/>
              <a:t>, which over time may diminish, but will not disappear completely.</a:t>
            </a:r>
          </a:p>
          <a:p>
            <a:pPr algn="l">
              <a:buFontTx/>
              <a:buChar char="•"/>
            </a:pPr>
            <a:r>
              <a:rPr lang="en-US" altLang="en-US" sz="1800" b="1"/>
              <a:t>Stretch marks are often the result of the rapid stretching of the skin associated with rapid growth or rapid loss of weight.</a:t>
            </a:r>
          </a:p>
          <a:p>
            <a:pPr algn="l"/>
            <a:r>
              <a:rPr lang="en-US" altLang="en-US" sz="1800" b="1"/>
              <a:t> Stretch marks may also be influenced by hormonal changes associated with puberty, pregnancy, muscle building, </a:t>
            </a:r>
            <a:r>
              <a:rPr lang="en-US" altLang="en-US" sz="1800" b="1">
                <a:hlinkClick r:id="rId5" tooltip="Hormone replacement therapy"/>
              </a:rPr>
              <a:t>hormone replacement therapy</a:t>
            </a:r>
            <a:r>
              <a:rPr lang="en-US" altLang="en-US" sz="1800" b="1"/>
              <a:t>, etc.</a:t>
            </a:r>
          </a:p>
          <a:p>
            <a:pPr algn="l">
              <a:buFontTx/>
              <a:buChar char="•"/>
            </a:pPr>
            <a:r>
              <a:rPr lang="en-US" altLang="en-US" sz="1800" b="1">
                <a:hlinkClick r:id="rId6" tooltip="Medical terminology"/>
              </a:rPr>
              <a:t>Medical terminology</a:t>
            </a:r>
            <a:r>
              <a:rPr lang="en-US" altLang="en-US" sz="1800" b="1"/>
              <a:t> for these kinds of markings includes striae atrophicae, stria distensae,, striae gravidarum (in cases where it is caused by pregnancy).</a:t>
            </a:r>
          </a:p>
          <a:p>
            <a:pPr algn="l">
              <a:buFontTx/>
              <a:buChar char="•"/>
            </a:pPr>
            <a:r>
              <a:rPr lang="en-US" altLang="en-US" sz="1800" b="1"/>
              <a:t>A number of causes promote the appearance of stretchmarks:  low maternal age, high body mass index, weight gain over 15 kg and higher neonatal birth weight were independently associated with the occurrence of striae. Teenagers are at highest risk of developing severe striae.</a:t>
            </a:r>
          </a:p>
          <a:p>
            <a:pPr algn="l">
              <a:buFontTx/>
              <a:buChar char="•"/>
            </a:pPr>
            <a:r>
              <a:rPr lang="en-US" altLang="en-US" sz="1800" b="1"/>
              <a:t>The </a:t>
            </a:r>
            <a:r>
              <a:rPr lang="en-US" altLang="en-US" sz="1800" b="1" u="sng">
                <a:hlinkClick r:id="rId7" tooltip="Glucocorticoid"/>
              </a:rPr>
              <a:t>glucocorticoid</a:t>
            </a:r>
            <a:r>
              <a:rPr lang="en-US" altLang="en-US" sz="1800" b="1"/>
              <a:t> hormones prevent the fibroblasts from forming collagen and elastin fibers, necessary to keep rapidly growing skin taut. This creates a lack of supportive material, as the skin is stretched and leads to dermal and epidermal tearing.</a:t>
            </a:r>
          </a:p>
          <a:p>
            <a:pPr algn="l">
              <a:buFontTx/>
              <a:buChar char="•"/>
            </a:pPr>
            <a:r>
              <a:rPr lang="en-US" altLang="en-US" sz="1800" b="1"/>
              <a:t>Skin subjected to more stretching force than it can handle will tear. Hormonal changes and genetics influence the skin's capacity to withstand stretching forces, as do diet and (possibly) exercise.</a:t>
            </a:r>
          </a:p>
          <a:p>
            <a:pPr algn="l"/>
            <a:endParaRPr lang="en-US" alt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CF2A6013-A35C-48A0-AF6E-B0A704FC8B07}"/>
              </a:ext>
            </a:extLst>
          </p:cNvPr>
          <p:cNvSpPr>
            <a:spLocks noChangeArrowheads="1"/>
          </p:cNvSpPr>
          <p:nvPr/>
        </p:nvSpPr>
        <p:spPr bwMode="auto">
          <a:xfrm>
            <a:off x="0" y="0"/>
            <a:ext cx="9144000"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800" b="1" dirty="0"/>
          </a:p>
          <a:p>
            <a:pPr eaLnBrk="1" hangingPunct="1">
              <a:spcBef>
                <a:spcPct val="0"/>
              </a:spcBef>
              <a:buFontTx/>
              <a:buNone/>
            </a:pPr>
            <a:r>
              <a:rPr lang="en-US" altLang="en-US" sz="2800" b="1" dirty="0"/>
              <a:t>Skin flora are usually non-pathogenic, and either commensals or mutualistic  </a:t>
            </a:r>
          </a:p>
          <a:p>
            <a:pPr eaLnBrk="1" hangingPunct="1">
              <a:spcBef>
                <a:spcPct val="0"/>
              </a:spcBef>
              <a:buFontTx/>
              <a:buNone/>
            </a:pPr>
            <a:endParaRPr lang="en-US" altLang="en-US" sz="2800" b="1" dirty="0"/>
          </a:p>
          <a:p>
            <a:pPr eaLnBrk="1" hangingPunct="1">
              <a:spcBef>
                <a:spcPct val="0"/>
              </a:spcBef>
              <a:buFontTx/>
              <a:buNone/>
            </a:pPr>
            <a:r>
              <a:rPr lang="en-US" altLang="en-US" sz="2800" b="1" dirty="0"/>
              <a:t>The benefits bacteria can offer include preventing transient pathogenic organisms from colonizing the skin surface, </a:t>
            </a:r>
          </a:p>
          <a:p>
            <a:pPr eaLnBrk="1" hangingPunct="1">
              <a:spcBef>
                <a:spcPct val="0"/>
              </a:spcBef>
            </a:pPr>
            <a:r>
              <a:rPr lang="en-US" altLang="en-US" sz="2800" b="1" dirty="0"/>
              <a:t>either by competing for nutrients, </a:t>
            </a:r>
          </a:p>
          <a:p>
            <a:pPr eaLnBrk="1" hangingPunct="1">
              <a:spcBef>
                <a:spcPct val="0"/>
              </a:spcBef>
            </a:pPr>
            <a:r>
              <a:rPr lang="en-US" altLang="en-US" sz="2800" b="1" dirty="0"/>
              <a:t>secreting chemicals against them, </a:t>
            </a:r>
          </a:p>
          <a:p>
            <a:pPr eaLnBrk="1" hangingPunct="1">
              <a:spcBef>
                <a:spcPct val="0"/>
              </a:spcBef>
            </a:pPr>
            <a:r>
              <a:rPr lang="en-US" altLang="en-US" sz="2800" b="1" dirty="0"/>
              <a:t>or stimulating the skin's immune system</a:t>
            </a:r>
          </a:p>
          <a:p>
            <a:pPr eaLnBrk="1" hangingPunct="1">
              <a:spcBef>
                <a:spcPct val="0"/>
              </a:spcBef>
              <a:buFontTx/>
              <a:buNone/>
            </a:pPr>
            <a:endParaRPr lang="en-US" altLang="en-US" sz="2800" b="1" dirty="0"/>
          </a:p>
          <a:p>
            <a:pPr eaLnBrk="1" hangingPunct="1">
              <a:spcBef>
                <a:spcPct val="0"/>
              </a:spcBef>
              <a:buFontTx/>
              <a:buNone/>
            </a:pPr>
            <a:r>
              <a:rPr lang="en-US" altLang="en-US" sz="2800" b="1" dirty="0"/>
              <a:t>However, resident microbes can cause skin diseases and enter the blood system creating life threatening diseases particularly in immunosuppressed people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BC9C21-9A1C-42FD-B462-7D3AB1A4FD0B}"/>
              </a:ext>
            </a:extLst>
          </p:cNvPr>
          <p:cNvSpPr/>
          <p:nvPr/>
        </p:nvSpPr>
        <p:spPr>
          <a:xfrm>
            <a:off x="1043608" y="692696"/>
            <a:ext cx="7920880" cy="1815882"/>
          </a:xfrm>
          <a:prstGeom prst="rect">
            <a:avLst/>
          </a:prstGeom>
        </p:spPr>
        <p:txBody>
          <a:bodyPr wrap="square">
            <a:spAutoFit/>
          </a:bodyPr>
          <a:lstStyle/>
          <a:p>
            <a:r>
              <a:rPr lang="en-GB" sz="2800" dirty="0">
                <a:solidFill>
                  <a:srgbClr val="4D5156"/>
                </a:solidFill>
                <a:latin typeface="arial" panose="020B0604020202020204" pitchFamily="34" charset="0"/>
              </a:rPr>
              <a:t>Commensalism is a long-term biological interaction in which members of one species gain benefits while those of the other species neither benefit nor are harmed. </a:t>
            </a:r>
            <a:endParaRPr lang="en-GB" sz="2800" dirty="0"/>
          </a:p>
        </p:txBody>
      </p:sp>
      <p:sp>
        <p:nvSpPr>
          <p:cNvPr id="3" name="Rectangle 2">
            <a:extLst>
              <a:ext uri="{FF2B5EF4-FFF2-40B4-BE49-F238E27FC236}">
                <a16:creationId xmlns:a16="http://schemas.microsoft.com/office/drawing/2014/main" id="{312F7206-8F91-42A3-839F-A820F5021952}"/>
              </a:ext>
            </a:extLst>
          </p:cNvPr>
          <p:cNvSpPr/>
          <p:nvPr/>
        </p:nvSpPr>
        <p:spPr>
          <a:xfrm>
            <a:off x="1331640" y="3789040"/>
            <a:ext cx="7128792" cy="2246769"/>
          </a:xfrm>
          <a:prstGeom prst="rect">
            <a:avLst/>
          </a:prstGeom>
        </p:spPr>
        <p:txBody>
          <a:bodyPr wrap="square">
            <a:spAutoFit/>
          </a:bodyPr>
          <a:lstStyle/>
          <a:p>
            <a:r>
              <a:rPr lang="en-GB" sz="2800" dirty="0">
                <a:solidFill>
                  <a:srgbClr val="4D5156"/>
                </a:solidFill>
                <a:latin typeface="arial" panose="020B0604020202020204" pitchFamily="34" charset="0"/>
              </a:rPr>
              <a:t>Mutualism describes the ecological interaction between two or more species where each species has a net benefit. Mutualism is a common type of ecological interaction.</a:t>
            </a:r>
            <a:endParaRPr lang="en-GB" sz="2800" dirty="0"/>
          </a:p>
        </p:txBody>
      </p:sp>
    </p:spTree>
    <p:extLst>
      <p:ext uri="{BB962C8B-B14F-4D97-AF65-F5344CB8AC3E}">
        <p14:creationId xmlns:p14="http://schemas.microsoft.com/office/powerpoint/2010/main" val="192486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59ECEC79-AC0E-46DA-B926-9962B318E76C}"/>
              </a:ext>
            </a:extLst>
          </p:cNvPr>
          <p:cNvSpPr>
            <a:spLocks noGrp="1" noChangeArrowheads="1"/>
          </p:cNvSpPr>
          <p:nvPr>
            <p:ph type="title"/>
          </p:nvPr>
        </p:nvSpPr>
        <p:spPr>
          <a:xfrm>
            <a:off x="457200" y="2357438"/>
            <a:ext cx="8229600" cy="1143000"/>
          </a:xfrm>
        </p:spPr>
        <p:txBody>
          <a:bodyPr/>
          <a:lstStyle/>
          <a:p>
            <a:r>
              <a:rPr lang="en-US" altLang="en-US" b="1"/>
              <a:t>STRUCTURE OF THE SKIN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A71D469-526F-4013-A033-07F75D68201D}"/>
              </a:ext>
            </a:extLst>
          </p:cNvPr>
          <p:cNvSpPr>
            <a:spLocks noChangeArrowheads="1"/>
          </p:cNvSpPr>
          <p:nvPr/>
        </p:nvSpPr>
        <p:spPr bwMode="auto">
          <a:xfrm>
            <a:off x="0" y="0"/>
            <a:ext cx="9144000" cy="643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800" b="1" dirty="0"/>
              <a:t>Skin is a smooth waterproof, flexible, but tough protective covering for the body, punctuated only with hair and pores for sweat.</a:t>
            </a:r>
          </a:p>
          <a:p>
            <a:pPr eaLnBrk="1" hangingPunct="1">
              <a:spcBef>
                <a:spcPct val="0"/>
              </a:spcBef>
              <a:buFontTx/>
              <a:buNone/>
            </a:pPr>
            <a:r>
              <a:rPr lang="en-US" altLang="en-US" sz="2800" b="1" dirty="0"/>
              <a:t> </a:t>
            </a:r>
          </a:p>
          <a:p>
            <a:pPr eaLnBrk="1" hangingPunct="1">
              <a:spcBef>
                <a:spcPct val="0"/>
              </a:spcBef>
              <a:buFontTx/>
              <a:buNone/>
            </a:pPr>
            <a:r>
              <a:rPr lang="en-US" altLang="en-US" sz="2800" b="1" dirty="0"/>
              <a:t>A cross-section of skin shows the major parts, divided into three layers.</a:t>
            </a:r>
          </a:p>
          <a:p>
            <a:pPr eaLnBrk="1" hangingPunct="1">
              <a:spcBef>
                <a:spcPct val="0"/>
              </a:spcBef>
              <a:buFontTx/>
              <a:buNone/>
            </a:pPr>
            <a:r>
              <a:rPr lang="en-US" altLang="en-US" sz="2800" b="1" dirty="0"/>
              <a:t> </a:t>
            </a:r>
          </a:p>
          <a:p>
            <a:pPr eaLnBrk="1" hangingPunct="1">
              <a:spcBef>
                <a:spcPct val="0"/>
              </a:spcBef>
            </a:pPr>
            <a:r>
              <a:rPr lang="en-US" altLang="en-US" b="1" dirty="0"/>
              <a:t>The outer layer is the epidermis. </a:t>
            </a:r>
          </a:p>
          <a:p>
            <a:pPr eaLnBrk="1" hangingPunct="1">
              <a:spcBef>
                <a:spcPct val="0"/>
              </a:spcBef>
            </a:pPr>
            <a:r>
              <a:rPr lang="en-US" altLang="en-US" b="1" dirty="0"/>
              <a:t>The dermis is in the middle. Blood vessels, nerves, hair follicles, oil glands and sweat glands are located in the dermis. </a:t>
            </a:r>
          </a:p>
          <a:p>
            <a:pPr eaLnBrk="1" hangingPunct="1">
              <a:spcBef>
                <a:spcPct val="0"/>
              </a:spcBef>
            </a:pPr>
            <a:r>
              <a:rPr lang="en-US" altLang="en-US" b="1" dirty="0"/>
              <a:t>Fat forms the innermost layer.</a:t>
            </a:r>
          </a:p>
          <a:p>
            <a:pPr eaLnBrk="1" hangingPunct="1">
              <a:spcBef>
                <a:spcPct val="0"/>
              </a:spcBef>
              <a:buFontTx/>
              <a:buNone/>
            </a:pPr>
            <a:endParaRPr lang="en-US" altLang="en-US" sz="2800" b="1" dirty="0"/>
          </a:p>
          <a:p>
            <a:pPr eaLnBrk="1" hangingPunct="1">
              <a:spcBef>
                <a:spcPct val="0"/>
              </a:spcBef>
              <a:buFontTx/>
              <a:buNone/>
            </a:pPr>
            <a:endParaRPr lang="en-US"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www.the-human-body.net/images/temp/human-integumentary-system.jpg">
            <a:extLst>
              <a:ext uri="{FF2B5EF4-FFF2-40B4-BE49-F238E27FC236}">
                <a16:creationId xmlns:a16="http://schemas.microsoft.com/office/drawing/2014/main" id="{80BEC862-B880-4557-8C80-D09F3FC798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25"/>
            <a:ext cx="9144000" cy="681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1819</TotalTime>
  <Words>3983</Words>
  <Application>Microsoft Office PowerPoint</Application>
  <PresentationFormat>On-screen Show (4:3)</PresentationFormat>
  <Paragraphs>304</Paragraphs>
  <Slides>44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44</vt:i4>
      </vt:variant>
    </vt:vector>
  </HeadingPairs>
  <TitlesOfParts>
    <vt:vector size="47" baseType="lpstr">
      <vt:lpstr>Arial</vt:lpstr>
      <vt:lpstr>Arial</vt:lpstr>
      <vt:lpstr>Default Design</vt:lpstr>
      <vt:lpstr>PowerPoint Presentation</vt:lpstr>
      <vt:lpstr>PowerPoint Presentation</vt:lpstr>
      <vt:lpstr>PowerPoint Presentation</vt:lpstr>
      <vt:lpstr>PowerPoint Presentation</vt:lpstr>
      <vt:lpstr>PowerPoint Presentation</vt:lpstr>
      <vt:lpstr>PowerPoint Presentation</vt:lpstr>
      <vt:lpstr>STRUCTURE OF THE SKIN</vt:lpstr>
      <vt:lpstr>PowerPoint Presentation</vt:lpstr>
      <vt:lpstr>PowerPoint Presentation</vt:lpstr>
      <vt:lpstr>PowerPoint Presentation</vt:lpstr>
      <vt:lpstr>EPIDERMIS</vt:lpstr>
      <vt:lpstr>PowerPoint Presentation</vt:lpstr>
      <vt:lpstr>PowerPoint Presentation</vt:lpstr>
      <vt:lpstr>PowerPoint Presentation</vt:lpstr>
      <vt:lpstr>PowerPoint Presentation</vt:lpstr>
      <vt:lpstr> THE SUBCUTANEOUS LAYER </vt:lpstr>
      <vt:lpstr> OTHER STRUCTURES IN THE SKIN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Notes;</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Kenya</dc:creator>
  <cp:lastModifiedBy>Juliet Gathara</cp:lastModifiedBy>
  <cp:revision>53</cp:revision>
  <dcterms:created xsi:type="dcterms:W3CDTF">2006-04-24T10:24:36Z</dcterms:created>
  <dcterms:modified xsi:type="dcterms:W3CDTF">2021-01-07T08:19:13Z</dcterms:modified>
</cp:coreProperties>
</file>