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24" r:id="rId6"/>
    <p:sldId id="325" r:id="rId7"/>
    <p:sldId id="326" r:id="rId8"/>
    <p:sldId id="328" r:id="rId9"/>
    <p:sldId id="329" r:id="rId10"/>
    <p:sldId id="330" r:id="rId11"/>
    <p:sldId id="331" r:id="rId12"/>
    <p:sldId id="332" r:id="rId13"/>
    <p:sldId id="333" r:id="rId14"/>
    <p:sldId id="334" r:id="rId15"/>
    <p:sldId id="335" r:id="rId16"/>
    <p:sldId id="336" r:id="rId17"/>
    <p:sldId id="340" r:id="rId18"/>
    <p:sldId id="341" r:id="rId19"/>
    <p:sldId id="342" r:id="rId20"/>
    <p:sldId id="327" r:id="rId21"/>
    <p:sldId id="287" r:id="rId22"/>
    <p:sldId id="288" r:id="rId23"/>
    <p:sldId id="289" r:id="rId24"/>
    <p:sldId id="290" r:id="rId25"/>
    <p:sldId id="291" r:id="rId26"/>
    <p:sldId id="292" r:id="rId27"/>
    <p:sldId id="293" r:id="rId28"/>
    <p:sldId id="294" r:id="rId29"/>
    <p:sldId id="310" r:id="rId30"/>
    <p:sldId id="311" r:id="rId31"/>
    <p:sldId id="295" r:id="rId32"/>
    <p:sldId id="312"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3" r:id="rId48"/>
    <p:sldId id="314" r:id="rId49"/>
    <p:sldId id="315" r:id="rId50"/>
    <p:sldId id="316" r:id="rId51"/>
    <p:sldId id="317" r:id="rId52"/>
    <p:sldId id="318" r:id="rId53"/>
    <p:sldId id="319" r:id="rId54"/>
    <p:sldId id="320" r:id="rId55"/>
    <p:sldId id="321" r:id="rId56"/>
    <p:sldId id="322" r:id="rId57"/>
    <p:sldId id="257" r:id="rId58"/>
    <p:sldId id="281" r:id="rId59"/>
    <p:sldId id="258" r:id="rId60"/>
    <p:sldId id="259" r:id="rId61"/>
    <p:sldId id="260" r:id="rId62"/>
    <p:sldId id="261" r:id="rId63"/>
    <p:sldId id="262" r:id="rId64"/>
    <p:sldId id="263" r:id="rId65"/>
    <p:sldId id="264" r:id="rId66"/>
    <p:sldId id="282" r:id="rId67"/>
    <p:sldId id="283" r:id="rId68"/>
    <p:sldId id="284" r:id="rId69"/>
    <p:sldId id="285" r:id="rId70"/>
    <p:sldId id="265" r:id="rId71"/>
    <p:sldId id="286" r:id="rId72"/>
    <p:sldId id="266" r:id="rId73"/>
    <p:sldId id="267" r:id="rId74"/>
    <p:sldId id="268" r:id="rId75"/>
    <p:sldId id="269" r:id="rId76"/>
    <p:sldId id="270"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C81350-1B44-450F-B9E6-C48F48CFD4CD}" v="34" dt="2021-01-07T13:02:18.1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B9D58-6782-4A40-9ED7-6961D67C54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85B5403-FB26-42DE-938F-A317D6B4C0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6CED42D-9F59-4629-AEC8-B9D95FC1E480}"/>
              </a:ext>
            </a:extLst>
          </p:cNvPr>
          <p:cNvSpPr>
            <a:spLocks noGrp="1"/>
          </p:cNvSpPr>
          <p:nvPr>
            <p:ph type="dt" sz="half" idx="10"/>
          </p:nvPr>
        </p:nvSpPr>
        <p:spPr/>
        <p:txBody>
          <a:bodyPr/>
          <a:lstStyle/>
          <a:p>
            <a:fld id="{77897BA4-D77C-4134-B9C8-E224C6AA461B}" type="datetimeFigureOut">
              <a:rPr lang="en-GB" smtClean="0"/>
              <a:t>08/01/2021</a:t>
            </a:fld>
            <a:endParaRPr lang="en-GB"/>
          </a:p>
        </p:txBody>
      </p:sp>
      <p:sp>
        <p:nvSpPr>
          <p:cNvPr id="5" name="Footer Placeholder 4">
            <a:extLst>
              <a:ext uri="{FF2B5EF4-FFF2-40B4-BE49-F238E27FC236}">
                <a16:creationId xmlns:a16="http://schemas.microsoft.com/office/drawing/2014/main" id="{A54241E5-B891-40B2-98EC-E84F637221A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ECA56A-CC65-43AF-ACA8-0F02531F4FA8}"/>
              </a:ext>
            </a:extLst>
          </p:cNvPr>
          <p:cNvSpPr>
            <a:spLocks noGrp="1"/>
          </p:cNvSpPr>
          <p:nvPr>
            <p:ph type="sldNum" sz="quarter" idx="12"/>
          </p:nvPr>
        </p:nvSpPr>
        <p:spPr/>
        <p:txBody>
          <a:bodyPr/>
          <a:lstStyle/>
          <a:p>
            <a:fld id="{D1C3584D-AA38-4585-B525-28C3637311C5}" type="slidenum">
              <a:rPr lang="en-GB" smtClean="0"/>
              <a:t>‹#›</a:t>
            </a:fld>
            <a:endParaRPr lang="en-GB"/>
          </a:p>
        </p:txBody>
      </p:sp>
    </p:spTree>
    <p:extLst>
      <p:ext uri="{BB962C8B-B14F-4D97-AF65-F5344CB8AC3E}">
        <p14:creationId xmlns:p14="http://schemas.microsoft.com/office/powerpoint/2010/main" val="2547076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1AD6-B7B7-4935-8736-0BB04F57A9C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A81F2A0-BFCD-402F-B709-5B9A1291B7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6BCA91-18D4-4863-AB76-F5CDB47DE09E}"/>
              </a:ext>
            </a:extLst>
          </p:cNvPr>
          <p:cNvSpPr>
            <a:spLocks noGrp="1"/>
          </p:cNvSpPr>
          <p:nvPr>
            <p:ph type="dt" sz="half" idx="10"/>
          </p:nvPr>
        </p:nvSpPr>
        <p:spPr/>
        <p:txBody>
          <a:bodyPr/>
          <a:lstStyle/>
          <a:p>
            <a:fld id="{77897BA4-D77C-4134-B9C8-E224C6AA461B}" type="datetimeFigureOut">
              <a:rPr lang="en-GB" smtClean="0"/>
              <a:t>08/01/2021</a:t>
            </a:fld>
            <a:endParaRPr lang="en-GB"/>
          </a:p>
        </p:txBody>
      </p:sp>
      <p:sp>
        <p:nvSpPr>
          <p:cNvPr id="5" name="Footer Placeholder 4">
            <a:extLst>
              <a:ext uri="{FF2B5EF4-FFF2-40B4-BE49-F238E27FC236}">
                <a16:creationId xmlns:a16="http://schemas.microsoft.com/office/drawing/2014/main" id="{6671CCAF-9BE0-43C9-99C6-BB2F116B8C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0BD507-E273-4DFD-9D4F-03A1FBD2F718}"/>
              </a:ext>
            </a:extLst>
          </p:cNvPr>
          <p:cNvSpPr>
            <a:spLocks noGrp="1"/>
          </p:cNvSpPr>
          <p:nvPr>
            <p:ph type="sldNum" sz="quarter" idx="12"/>
          </p:nvPr>
        </p:nvSpPr>
        <p:spPr/>
        <p:txBody>
          <a:bodyPr/>
          <a:lstStyle/>
          <a:p>
            <a:fld id="{D1C3584D-AA38-4585-B525-28C3637311C5}" type="slidenum">
              <a:rPr lang="en-GB" smtClean="0"/>
              <a:t>‹#›</a:t>
            </a:fld>
            <a:endParaRPr lang="en-GB"/>
          </a:p>
        </p:txBody>
      </p:sp>
    </p:spTree>
    <p:extLst>
      <p:ext uri="{BB962C8B-B14F-4D97-AF65-F5344CB8AC3E}">
        <p14:creationId xmlns:p14="http://schemas.microsoft.com/office/powerpoint/2010/main" val="357589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F9D1BF-52D5-4492-87B1-76AAC84B1C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59926C9-7A10-475F-94A4-1FCF7392A5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8928EA-0D04-497D-AD0E-3BB3583712C7}"/>
              </a:ext>
            </a:extLst>
          </p:cNvPr>
          <p:cNvSpPr>
            <a:spLocks noGrp="1"/>
          </p:cNvSpPr>
          <p:nvPr>
            <p:ph type="dt" sz="half" idx="10"/>
          </p:nvPr>
        </p:nvSpPr>
        <p:spPr/>
        <p:txBody>
          <a:bodyPr/>
          <a:lstStyle/>
          <a:p>
            <a:fld id="{77897BA4-D77C-4134-B9C8-E224C6AA461B}" type="datetimeFigureOut">
              <a:rPr lang="en-GB" smtClean="0"/>
              <a:t>08/01/2021</a:t>
            </a:fld>
            <a:endParaRPr lang="en-GB"/>
          </a:p>
        </p:txBody>
      </p:sp>
      <p:sp>
        <p:nvSpPr>
          <p:cNvPr id="5" name="Footer Placeholder 4">
            <a:extLst>
              <a:ext uri="{FF2B5EF4-FFF2-40B4-BE49-F238E27FC236}">
                <a16:creationId xmlns:a16="http://schemas.microsoft.com/office/drawing/2014/main" id="{804B9840-306D-4A3E-9801-9126F1BD0A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D65538-E849-4332-B1C0-6D063E2C8361}"/>
              </a:ext>
            </a:extLst>
          </p:cNvPr>
          <p:cNvSpPr>
            <a:spLocks noGrp="1"/>
          </p:cNvSpPr>
          <p:nvPr>
            <p:ph type="sldNum" sz="quarter" idx="12"/>
          </p:nvPr>
        </p:nvSpPr>
        <p:spPr/>
        <p:txBody>
          <a:bodyPr/>
          <a:lstStyle/>
          <a:p>
            <a:fld id="{D1C3584D-AA38-4585-B525-28C3637311C5}" type="slidenum">
              <a:rPr lang="en-GB" smtClean="0"/>
              <a:t>‹#›</a:t>
            </a:fld>
            <a:endParaRPr lang="en-GB"/>
          </a:p>
        </p:txBody>
      </p:sp>
    </p:spTree>
    <p:extLst>
      <p:ext uri="{BB962C8B-B14F-4D97-AF65-F5344CB8AC3E}">
        <p14:creationId xmlns:p14="http://schemas.microsoft.com/office/powerpoint/2010/main" val="2135628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E760-8A12-44A4-B9E2-3C76B3973CA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7B7E85D-A3D4-4E25-9F53-E3FCEE1EF3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112AC2D-4EA9-462D-B5E3-D23AB10EC977}"/>
              </a:ext>
            </a:extLst>
          </p:cNvPr>
          <p:cNvSpPr>
            <a:spLocks noGrp="1"/>
          </p:cNvSpPr>
          <p:nvPr>
            <p:ph type="dt" sz="half" idx="10"/>
          </p:nvPr>
        </p:nvSpPr>
        <p:spPr/>
        <p:txBody>
          <a:bodyPr/>
          <a:lstStyle/>
          <a:p>
            <a:fld id="{77897BA4-D77C-4134-B9C8-E224C6AA461B}" type="datetimeFigureOut">
              <a:rPr lang="en-GB" smtClean="0"/>
              <a:t>08/01/2021</a:t>
            </a:fld>
            <a:endParaRPr lang="en-GB"/>
          </a:p>
        </p:txBody>
      </p:sp>
      <p:sp>
        <p:nvSpPr>
          <p:cNvPr id="5" name="Footer Placeholder 4">
            <a:extLst>
              <a:ext uri="{FF2B5EF4-FFF2-40B4-BE49-F238E27FC236}">
                <a16:creationId xmlns:a16="http://schemas.microsoft.com/office/drawing/2014/main" id="{56EB9F86-4A0A-4102-AA13-BE3EC4CF30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CE55BF-1B7B-4B83-BC1D-7547B1DAB7E1}"/>
              </a:ext>
            </a:extLst>
          </p:cNvPr>
          <p:cNvSpPr>
            <a:spLocks noGrp="1"/>
          </p:cNvSpPr>
          <p:nvPr>
            <p:ph type="sldNum" sz="quarter" idx="12"/>
          </p:nvPr>
        </p:nvSpPr>
        <p:spPr/>
        <p:txBody>
          <a:bodyPr/>
          <a:lstStyle/>
          <a:p>
            <a:fld id="{D1C3584D-AA38-4585-B525-28C3637311C5}" type="slidenum">
              <a:rPr lang="en-GB" smtClean="0"/>
              <a:t>‹#›</a:t>
            </a:fld>
            <a:endParaRPr lang="en-GB"/>
          </a:p>
        </p:txBody>
      </p:sp>
    </p:spTree>
    <p:extLst>
      <p:ext uri="{BB962C8B-B14F-4D97-AF65-F5344CB8AC3E}">
        <p14:creationId xmlns:p14="http://schemas.microsoft.com/office/powerpoint/2010/main" val="3752728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167D-D001-484E-BEEC-7D4AE0940C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363FBC1-A0E0-40FE-8795-51E803A9A0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E48191-66AA-41E9-92FA-737B28F0F3BC}"/>
              </a:ext>
            </a:extLst>
          </p:cNvPr>
          <p:cNvSpPr>
            <a:spLocks noGrp="1"/>
          </p:cNvSpPr>
          <p:nvPr>
            <p:ph type="dt" sz="half" idx="10"/>
          </p:nvPr>
        </p:nvSpPr>
        <p:spPr/>
        <p:txBody>
          <a:bodyPr/>
          <a:lstStyle/>
          <a:p>
            <a:fld id="{77897BA4-D77C-4134-B9C8-E224C6AA461B}" type="datetimeFigureOut">
              <a:rPr lang="en-GB" smtClean="0"/>
              <a:t>08/01/2021</a:t>
            </a:fld>
            <a:endParaRPr lang="en-GB"/>
          </a:p>
        </p:txBody>
      </p:sp>
      <p:sp>
        <p:nvSpPr>
          <p:cNvPr id="5" name="Footer Placeholder 4">
            <a:extLst>
              <a:ext uri="{FF2B5EF4-FFF2-40B4-BE49-F238E27FC236}">
                <a16:creationId xmlns:a16="http://schemas.microsoft.com/office/drawing/2014/main" id="{FEF35198-AB74-4295-B895-E7CFC027ED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CBEEA1-AD51-41D2-AD60-2A40A6EE8EFF}"/>
              </a:ext>
            </a:extLst>
          </p:cNvPr>
          <p:cNvSpPr>
            <a:spLocks noGrp="1"/>
          </p:cNvSpPr>
          <p:nvPr>
            <p:ph type="sldNum" sz="quarter" idx="12"/>
          </p:nvPr>
        </p:nvSpPr>
        <p:spPr/>
        <p:txBody>
          <a:bodyPr/>
          <a:lstStyle/>
          <a:p>
            <a:fld id="{D1C3584D-AA38-4585-B525-28C3637311C5}" type="slidenum">
              <a:rPr lang="en-GB" smtClean="0"/>
              <a:t>‹#›</a:t>
            </a:fld>
            <a:endParaRPr lang="en-GB"/>
          </a:p>
        </p:txBody>
      </p:sp>
    </p:spTree>
    <p:extLst>
      <p:ext uri="{BB962C8B-B14F-4D97-AF65-F5344CB8AC3E}">
        <p14:creationId xmlns:p14="http://schemas.microsoft.com/office/powerpoint/2010/main" val="3949062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0AB8-389A-41E8-9D57-C7C3113752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094F48D-E4A9-4192-83CA-EBD634B4F8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07E4F04-674C-4128-A9FB-5B5C618B75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A709436-9C3D-4E43-8F40-6C2A1A9878C3}"/>
              </a:ext>
            </a:extLst>
          </p:cNvPr>
          <p:cNvSpPr>
            <a:spLocks noGrp="1"/>
          </p:cNvSpPr>
          <p:nvPr>
            <p:ph type="dt" sz="half" idx="10"/>
          </p:nvPr>
        </p:nvSpPr>
        <p:spPr/>
        <p:txBody>
          <a:bodyPr/>
          <a:lstStyle/>
          <a:p>
            <a:fld id="{77897BA4-D77C-4134-B9C8-E224C6AA461B}" type="datetimeFigureOut">
              <a:rPr lang="en-GB" smtClean="0"/>
              <a:t>08/01/2021</a:t>
            </a:fld>
            <a:endParaRPr lang="en-GB"/>
          </a:p>
        </p:txBody>
      </p:sp>
      <p:sp>
        <p:nvSpPr>
          <p:cNvPr id="6" name="Footer Placeholder 5">
            <a:extLst>
              <a:ext uri="{FF2B5EF4-FFF2-40B4-BE49-F238E27FC236}">
                <a16:creationId xmlns:a16="http://schemas.microsoft.com/office/drawing/2014/main" id="{23E30ED9-170A-47BA-9EAF-1CAA5FF43F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060741-A65C-4D04-B43A-408D1F5FEF84}"/>
              </a:ext>
            </a:extLst>
          </p:cNvPr>
          <p:cNvSpPr>
            <a:spLocks noGrp="1"/>
          </p:cNvSpPr>
          <p:nvPr>
            <p:ph type="sldNum" sz="quarter" idx="12"/>
          </p:nvPr>
        </p:nvSpPr>
        <p:spPr/>
        <p:txBody>
          <a:bodyPr/>
          <a:lstStyle/>
          <a:p>
            <a:fld id="{D1C3584D-AA38-4585-B525-28C3637311C5}" type="slidenum">
              <a:rPr lang="en-GB" smtClean="0"/>
              <a:t>‹#›</a:t>
            </a:fld>
            <a:endParaRPr lang="en-GB"/>
          </a:p>
        </p:txBody>
      </p:sp>
    </p:spTree>
    <p:extLst>
      <p:ext uri="{BB962C8B-B14F-4D97-AF65-F5344CB8AC3E}">
        <p14:creationId xmlns:p14="http://schemas.microsoft.com/office/powerpoint/2010/main" val="1945947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A4410-0513-491F-B9D3-AB4FADF511A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1FBE46B-FE00-4299-9CD2-F31031E112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BDA5F8-CDFE-4DFD-925D-6BD16A09F6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61904FC-150F-4356-8D11-3E66BD5CA9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047F78-A393-4FD0-868F-370E19C3F8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86B3335-C54B-41E2-87A6-66690641E72A}"/>
              </a:ext>
            </a:extLst>
          </p:cNvPr>
          <p:cNvSpPr>
            <a:spLocks noGrp="1"/>
          </p:cNvSpPr>
          <p:nvPr>
            <p:ph type="dt" sz="half" idx="10"/>
          </p:nvPr>
        </p:nvSpPr>
        <p:spPr/>
        <p:txBody>
          <a:bodyPr/>
          <a:lstStyle/>
          <a:p>
            <a:fld id="{77897BA4-D77C-4134-B9C8-E224C6AA461B}" type="datetimeFigureOut">
              <a:rPr lang="en-GB" smtClean="0"/>
              <a:t>08/01/2021</a:t>
            </a:fld>
            <a:endParaRPr lang="en-GB"/>
          </a:p>
        </p:txBody>
      </p:sp>
      <p:sp>
        <p:nvSpPr>
          <p:cNvPr id="8" name="Footer Placeholder 7">
            <a:extLst>
              <a:ext uri="{FF2B5EF4-FFF2-40B4-BE49-F238E27FC236}">
                <a16:creationId xmlns:a16="http://schemas.microsoft.com/office/drawing/2014/main" id="{194264C0-1DE8-41F7-A9D8-1948231871A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8BDA1-FB5C-4E18-AF87-70924895D09E}"/>
              </a:ext>
            </a:extLst>
          </p:cNvPr>
          <p:cNvSpPr>
            <a:spLocks noGrp="1"/>
          </p:cNvSpPr>
          <p:nvPr>
            <p:ph type="sldNum" sz="quarter" idx="12"/>
          </p:nvPr>
        </p:nvSpPr>
        <p:spPr/>
        <p:txBody>
          <a:bodyPr/>
          <a:lstStyle/>
          <a:p>
            <a:fld id="{D1C3584D-AA38-4585-B525-28C3637311C5}" type="slidenum">
              <a:rPr lang="en-GB" smtClean="0"/>
              <a:t>‹#›</a:t>
            </a:fld>
            <a:endParaRPr lang="en-GB"/>
          </a:p>
        </p:txBody>
      </p:sp>
    </p:spTree>
    <p:extLst>
      <p:ext uri="{BB962C8B-B14F-4D97-AF65-F5344CB8AC3E}">
        <p14:creationId xmlns:p14="http://schemas.microsoft.com/office/powerpoint/2010/main" val="1379526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97511-F2FD-4362-8956-CF539112D15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29E372D-4284-492B-A21F-B9DD22CA65BD}"/>
              </a:ext>
            </a:extLst>
          </p:cNvPr>
          <p:cNvSpPr>
            <a:spLocks noGrp="1"/>
          </p:cNvSpPr>
          <p:nvPr>
            <p:ph type="dt" sz="half" idx="10"/>
          </p:nvPr>
        </p:nvSpPr>
        <p:spPr/>
        <p:txBody>
          <a:bodyPr/>
          <a:lstStyle/>
          <a:p>
            <a:fld id="{77897BA4-D77C-4134-B9C8-E224C6AA461B}" type="datetimeFigureOut">
              <a:rPr lang="en-GB" smtClean="0"/>
              <a:t>08/01/2021</a:t>
            </a:fld>
            <a:endParaRPr lang="en-GB"/>
          </a:p>
        </p:txBody>
      </p:sp>
      <p:sp>
        <p:nvSpPr>
          <p:cNvPr id="4" name="Footer Placeholder 3">
            <a:extLst>
              <a:ext uri="{FF2B5EF4-FFF2-40B4-BE49-F238E27FC236}">
                <a16:creationId xmlns:a16="http://schemas.microsoft.com/office/drawing/2014/main" id="{1C8DE79C-5180-4E29-88CC-CBAC00A208B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DE4C709-C912-4A74-BB5D-D73B08AED119}"/>
              </a:ext>
            </a:extLst>
          </p:cNvPr>
          <p:cNvSpPr>
            <a:spLocks noGrp="1"/>
          </p:cNvSpPr>
          <p:nvPr>
            <p:ph type="sldNum" sz="quarter" idx="12"/>
          </p:nvPr>
        </p:nvSpPr>
        <p:spPr/>
        <p:txBody>
          <a:bodyPr/>
          <a:lstStyle/>
          <a:p>
            <a:fld id="{D1C3584D-AA38-4585-B525-28C3637311C5}" type="slidenum">
              <a:rPr lang="en-GB" smtClean="0"/>
              <a:t>‹#›</a:t>
            </a:fld>
            <a:endParaRPr lang="en-GB"/>
          </a:p>
        </p:txBody>
      </p:sp>
    </p:spTree>
    <p:extLst>
      <p:ext uri="{BB962C8B-B14F-4D97-AF65-F5344CB8AC3E}">
        <p14:creationId xmlns:p14="http://schemas.microsoft.com/office/powerpoint/2010/main" val="3925951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14583E-500A-4F73-A08E-0441E311CC9C}"/>
              </a:ext>
            </a:extLst>
          </p:cNvPr>
          <p:cNvSpPr>
            <a:spLocks noGrp="1"/>
          </p:cNvSpPr>
          <p:nvPr>
            <p:ph type="dt" sz="half" idx="10"/>
          </p:nvPr>
        </p:nvSpPr>
        <p:spPr/>
        <p:txBody>
          <a:bodyPr/>
          <a:lstStyle/>
          <a:p>
            <a:fld id="{77897BA4-D77C-4134-B9C8-E224C6AA461B}" type="datetimeFigureOut">
              <a:rPr lang="en-GB" smtClean="0"/>
              <a:t>08/01/2021</a:t>
            </a:fld>
            <a:endParaRPr lang="en-GB"/>
          </a:p>
        </p:txBody>
      </p:sp>
      <p:sp>
        <p:nvSpPr>
          <p:cNvPr id="3" name="Footer Placeholder 2">
            <a:extLst>
              <a:ext uri="{FF2B5EF4-FFF2-40B4-BE49-F238E27FC236}">
                <a16:creationId xmlns:a16="http://schemas.microsoft.com/office/drawing/2014/main" id="{D3B0FCFC-3340-46C4-905C-3DDF1E88F23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31B30A9-9E4B-4BD8-9B5F-F3FA1DC5AD48}"/>
              </a:ext>
            </a:extLst>
          </p:cNvPr>
          <p:cNvSpPr>
            <a:spLocks noGrp="1"/>
          </p:cNvSpPr>
          <p:nvPr>
            <p:ph type="sldNum" sz="quarter" idx="12"/>
          </p:nvPr>
        </p:nvSpPr>
        <p:spPr/>
        <p:txBody>
          <a:bodyPr/>
          <a:lstStyle/>
          <a:p>
            <a:fld id="{D1C3584D-AA38-4585-B525-28C3637311C5}" type="slidenum">
              <a:rPr lang="en-GB" smtClean="0"/>
              <a:t>‹#›</a:t>
            </a:fld>
            <a:endParaRPr lang="en-GB"/>
          </a:p>
        </p:txBody>
      </p:sp>
    </p:spTree>
    <p:extLst>
      <p:ext uri="{BB962C8B-B14F-4D97-AF65-F5344CB8AC3E}">
        <p14:creationId xmlns:p14="http://schemas.microsoft.com/office/powerpoint/2010/main" val="176407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AB60-9EFC-48CF-A1EF-A5890BF931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8A52186-0B13-41B1-95B6-53EB07EBB9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367D2BE-ECDD-4F4F-8F37-01A95FE89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30151C-B5D0-4905-B570-353CCE29F385}"/>
              </a:ext>
            </a:extLst>
          </p:cNvPr>
          <p:cNvSpPr>
            <a:spLocks noGrp="1"/>
          </p:cNvSpPr>
          <p:nvPr>
            <p:ph type="dt" sz="half" idx="10"/>
          </p:nvPr>
        </p:nvSpPr>
        <p:spPr/>
        <p:txBody>
          <a:bodyPr/>
          <a:lstStyle/>
          <a:p>
            <a:fld id="{77897BA4-D77C-4134-B9C8-E224C6AA461B}" type="datetimeFigureOut">
              <a:rPr lang="en-GB" smtClean="0"/>
              <a:t>08/01/2021</a:t>
            </a:fld>
            <a:endParaRPr lang="en-GB"/>
          </a:p>
        </p:txBody>
      </p:sp>
      <p:sp>
        <p:nvSpPr>
          <p:cNvPr id="6" name="Footer Placeholder 5">
            <a:extLst>
              <a:ext uri="{FF2B5EF4-FFF2-40B4-BE49-F238E27FC236}">
                <a16:creationId xmlns:a16="http://schemas.microsoft.com/office/drawing/2014/main" id="{8E563D29-F1F4-4D6C-9AC3-618D3C185B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6AF70A-3704-4481-943C-0081828A5DA5}"/>
              </a:ext>
            </a:extLst>
          </p:cNvPr>
          <p:cNvSpPr>
            <a:spLocks noGrp="1"/>
          </p:cNvSpPr>
          <p:nvPr>
            <p:ph type="sldNum" sz="quarter" idx="12"/>
          </p:nvPr>
        </p:nvSpPr>
        <p:spPr/>
        <p:txBody>
          <a:bodyPr/>
          <a:lstStyle/>
          <a:p>
            <a:fld id="{D1C3584D-AA38-4585-B525-28C3637311C5}" type="slidenum">
              <a:rPr lang="en-GB" smtClean="0"/>
              <a:t>‹#›</a:t>
            </a:fld>
            <a:endParaRPr lang="en-GB"/>
          </a:p>
        </p:txBody>
      </p:sp>
    </p:spTree>
    <p:extLst>
      <p:ext uri="{BB962C8B-B14F-4D97-AF65-F5344CB8AC3E}">
        <p14:creationId xmlns:p14="http://schemas.microsoft.com/office/powerpoint/2010/main" val="3548381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A947-7958-48C6-B7CB-9F7B4EBDC2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A42885F-04F7-4A47-880D-F954DA885F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9F10253-6BAC-4853-97C2-06B46F8795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9C0DB2-454C-430D-A6F0-8EC35DEC145A}"/>
              </a:ext>
            </a:extLst>
          </p:cNvPr>
          <p:cNvSpPr>
            <a:spLocks noGrp="1"/>
          </p:cNvSpPr>
          <p:nvPr>
            <p:ph type="dt" sz="half" idx="10"/>
          </p:nvPr>
        </p:nvSpPr>
        <p:spPr/>
        <p:txBody>
          <a:bodyPr/>
          <a:lstStyle/>
          <a:p>
            <a:fld id="{77897BA4-D77C-4134-B9C8-E224C6AA461B}" type="datetimeFigureOut">
              <a:rPr lang="en-GB" smtClean="0"/>
              <a:t>08/01/2021</a:t>
            </a:fld>
            <a:endParaRPr lang="en-GB"/>
          </a:p>
        </p:txBody>
      </p:sp>
      <p:sp>
        <p:nvSpPr>
          <p:cNvPr id="6" name="Footer Placeholder 5">
            <a:extLst>
              <a:ext uri="{FF2B5EF4-FFF2-40B4-BE49-F238E27FC236}">
                <a16:creationId xmlns:a16="http://schemas.microsoft.com/office/drawing/2014/main" id="{3C0D3F09-1A72-4BE5-99E5-2F33DA3259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3C5954-E3ED-4C3D-95C2-C52E15513BC3}"/>
              </a:ext>
            </a:extLst>
          </p:cNvPr>
          <p:cNvSpPr>
            <a:spLocks noGrp="1"/>
          </p:cNvSpPr>
          <p:nvPr>
            <p:ph type="sldNum" sz="quarter" idx="12"/>
          </p:nvPr>
        </p:nvSpPr>
        <p:spPr/>
        <p:txBody>
          <a:bodyPr/>
          <a:lstStyle/>
          <a:p>
            <a:fld id="{D1C3584D-AA38-4585-B525-28C3637311C5}" type="slidenum">
              <a:rPr lang="en-GB" smtClean="0"/>
              <a:t>‹#›</a:t>
            </a:fld>
            <a:endParaRPr lang="en-GB"/>
          </a:p>
        </p:txBody>
      </p:sp>
    </p:spTree>
    <p:extLst>
      <p:ext uri="{BB962C8B-B14F-4D97-AF65-F5344CB8AC3E}">
        <p14:creationId xmlns:p14="http://schemas.microsoft.com/office/powerpoint/2010/main" val="2785634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B975E2-947E-4A5A-AF92-FBA7E57018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40B802-3580-42F8-BE35-65286B8AB2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CEB834-E830-47F4-8BAC-2DEE5DD856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97BA4-D77C-4134-B9C8-E224C6AA461B}" type="datetimeFigureOut">
              <a:rPr lang="en-GB" smtClean="0"/>
              <a:t>08/01/2021</a:t>
            </a:fld>
            <a:endParaRPr lang="en-GB"/>
          </a:p>
        </p:txBody>
      </p:sp>
      <p:sp>
        <p:nvSpPr>
          <p:cNvPr id="5" name="Footer Placeholder 4">
            <a:extLst>
              <a:ext uri="{FF2B5EF4-FFF2-40B4-BE49-F238E27FC236}">
                <a16:creationId xmlns:a16="http://schemas.microsoft.com/office/drawing/2014/main" id="{9D478AF1-E49D-4A9E-A2D1-5C928E57FE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B717611-C8F8-4321-8B05-73B001548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C3584D-AA38-4585-B525-28C3637311C5}" type="slidenum">
              <a:rPr lang="en-GB" smtClean="0"/>
              <a:t>‹#›</a:t>
            </a:fld>
            <a:endParaRPr lang="en-GB"/>
          </a:p>
        </p:txBody>
      </p:sp>
    </p:spTree>
    <p:extLst>
      <p:ext uri="{BB962C8B-B14F-4D97-AF65-F5344CB8AC3E}">
        <p14:creationId xmlns:p14="http://schemas.microsoft.com/office/powerpoint/2010/main" val="2945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29091-3C30-4EC5-9E5A-04B6485B6BA7}"/>
              </a:ext>
            </a:extLst>
          </p:cNvPr>
          <p:cNvSpPr>
            <a:spLocks noGrp="1"/>
          </p:cNvSpPr>
          <p:nvPr>
            <p:ph type="ctrTitle"/>
          </p:nvPr>
        </p:nvSpPr>
        <p:spPr/>
        <p:txBody>
          <a:bodyPr/>
          <a:lstStyle/>
          <a:p>
            <a:r>
              <a:rPr lang="en-US" dirty="0"/>
              <a:t>Osteology of Pelvic girdle, thigh and knee joint.</a:t>
            </a:r>
            <a:endParaRPr lang="en-GB" dirty="0"/>
          </a:p>
        </p:txBody>
      </p:sp>
      <p:sp>
        <p:nvSpPr>
          <p:cNvPr id="3" name="Subtitle 2">
            <a:extLst>
              <a:ext uri="{FF2B5EF4-FFF2-40B4-BE49-F238E27FC236}">
                <a16:creationId xmlns:a16="http://schemas.microsoft.com/office/drawing/2014/main" id="{59B09866-A5D0-406F-8844-E5FF6A0795C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254265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06F8-A02B-457F-AE7B-9A3EBAFAA4BC}"/>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004F7D0E-28A9-4E42-B6F5-4614FA2635FF}"/>
              </a:ext>
            </a:extLst>
          </p:cNvPr>
          <p:cNvPicPr>
            <a:picLocks noGrp="1" noChangeAspect="1"/>
          </p:cNvPicPr>
          <p:nvPr>
            <p:ph idx="1"/>
          </p:nvPr>
        </p:nvPicPr>
        <p:blipFill>
          <a:blip r:embed="rId2"/>
          <a:stretch>
            <a:fillRect/>
          </a:stretch>
        </p:blipFill>
        <p:spPr>
          <a:xfrm>
            <a:off x="838201" y="365125"/>
            <a:ext cx="10515600" cy="6127750"/>
          </a:xfrm>
          <a:prstGeom prst="rect">
            <a:avLst/>
          </a:prstGeom>
        </p:spPr>
      </p:pic>
    </p:spTree>
    <p:extLst>
      <p:ext uri="{BB962C8B-B14F-4D97-AF65-F5344CB8AC3E}">
        <p14:creationId xmlns:p14="http://schemas.microsoft.com/office/powerpoint/2010/main" val="1788021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527E-276B-4686-83F3-F03D1D1C5B40}"/>
              </a:ext>
            </a:extLst>
          </p:cNvPr>
          <p:cNvSpPr>
            <a:spLocks noGrp="1"/>
          </p:cNvSpPr>
          <p:nvPr>
            <p:ph type="title"/>
          </p:nvPr>
        </p:nvSpPr>
        <p:spPr/>
        <p:txBody>
          <a:bodyPr/>
          <a:lstStyle/>
          <a:p>
            <a:r>
              <a:rPr lang="en-US" dirty="0"/>
              <a:t>PELVIC OUTLET</a:t>
            </a:r>
            <a:endParaRPr lang="en-GB" dirty="0"/>
          </a:p>
        </p:txBody>
      </p:sp>
      <p:sp>
        <p:nvSpPr>
          <p:cNvPr id="3" name="Content Placeholder 2">
            <a:extLst>
              <a:ext uri="{FF2B5EF4-FFF2-40B4-BE49-F238E27FC236}">
                <a16:creationId xmlns:a16="http://schemas.microsoft.com/office/drawing/2014/main" id="{52363DB1-0F12-4DEF-9CD2-CE12052CD678}"/>
              </a:ext>
            </a:extLst>
          </p:cNvPr>
          <p:cNvSpPr>
            <a:spLocks noGrp="1"/>
          </p:cNvSpPr>
          <p:nvPr>
            <p:ph idx="1"/>
          </p:nvPr>
        </p:nvSpPr>
        <p:spPr/>
        <p:txBody>
          <a:bodyPr>
            <a:normAutofit fontScale="92500" lnSpcReduction="20000"/>
          </a:bodyPr>
          <a:lstStyle/>
          <a:p>
            <a:r>
              <a:rPr lang="en-GB" dirty="0"/>
              <a:t>The pelvic outlet is located at the end of the lesser pelvis, and the beginning of the pelvic wall.</a:t>
            </a:r>
          </a:p>
          <a:p>
            <a:endParaRPr lang="en-GB" dirty="0"/>
          </a:p>
          <a:p>
            <a:r>
              <a:rPr lang="en-GB" dirty="0"/>
              <a:t>Its borders are:</a:t>
            </a:r>
          </a:p>
          <a:p>
            <a:endParaRPr lang="en-GB" dirty="0"/>
          </a:p>
          <a:p>
            <a:r>
              <a:rPr lang="en-GB" dirty="0"/>
              <a:t>Posterior: The tip of the coccyx</a:t>
            </a:r>
          </a:p>
          <a:p>
            <a:r>
              <a:rPr lang="en-GB" dirty="0"/>
              <a:t>Lateral: The ischial tuberosities and the inferior margin of the </a:t>
            </a:r>
            <a:r>
              <a:rPr lang="en-GB" dirty="0" err="1"/>
              <a:t>sacrotuberous</a:t>
            </a:r>
            <a:r>
              <a:rPr lang="en-GB" dirty="0"/>
              <a:t> ligament</a:t>
            </a:r>
          </a:p>
          <a:p>
            <a:r>
              <a:rPr lang="en-GB" dirty="0"/>
              <a:t>Anterior: The pubic arch (the inferior border of the ischiopubic rami).</a:t>
            </a:r>
          </a:p>
          <a:p>
            <a:r>
              <a:rPr lang="en-GB" dirty="0"/>
              <a:t>The angle beneath the pubic arch is known as the sub-pubic angle and is of a greater size in women.</a:t>
            </a:r>
          </a:p>
        </p:txBody>
      </p:sp>
    </p:spTree>
    <p:extLst>
      <p:ext uri="{BB962C8B-B14F-4D97-AF65-F5344CB8AC3E}">
        <p14:creationId xmlns:p14="http://schemas.microsoft.com/office/powerpoint/2010/main" val="1752343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0324-CC06-4E01-AF1D-B8279B7B05C0}"/>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FEFB5CAD-CB03-4893-9A64-9783F6F2C251}"/>
              </a:ext>
            </a:extLst>
          </p:cNvPr>
          <p:cNvPicPr>
            <a:picLocks noGrp="1" noChangeAspect="1"/>
          </p:cNvPicPr>
          <p:nvPr>
            <p:ph idx="1"/>
          </p:nvPr>
        </p:nvPicPr>
        <p:blipFill>
          <a:blip r:embed="rId2"/>
          <a:stretch>
            <a:fillRect/>
          </a:stretch>
        </p:blipFill>
        <p:spPr>
          <a:xfrm>
            <a:off x="838200" y="365126"/>
            <a:ext cx="10515600" cy="5811838"/>
          </a:xfrm>
          <a:prstGeom prst="rect">
            <a:avLst/>
          </a:prstGeom>
        </p:spPr>
      </p:pic>
    </p:spTree>
    <p:extLst>
      <p:ext uri="{BB962C8B-B14F-4D97-AF65-F5344CB8AC3E}">
        <p14:creationId xmlns:p14="http://schemas.microsoft.com/office/powerpoint/2010/main" val="799464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C0601-623D-4C0A-BD53-5FE97037A1C8}"/>
              </a:ext>
            </a:extLst>
          </p:cNvPr>
          <p:cNvSpPr>
            <a:spLocks noGrp="1"/>
          </p:cNvSpPr>
          <p:nvPr>
            <p:ph type="title"/>
          </p:nvPr>
        </p:nvSpPr>
        <p:spPr/>
        <p:txBody>
          <a:bodyPr>
            <a:normAutofit fontScale="90000"/>
          </a:bodyPr>
          <a:lstStyle/>
          <a:p>
            <a:br>
              <a:rPr lang="en-GB" dirty="0"/>
            </a:br>
            <a:r>
              <a:rPr lang="en-GB" dirty="0"/>
              <a:t>Adaptation for Childbirth</a:t>
            </a:r>
            <a:br>
              <a:rPr lang="en-GB" dirty="0"/>
            </a:br>
            <a:endParaRPr lang="en-GB" dirty="0"/>
          </a:p>
        </p:txBody>
      </p:sp>
      <p:sp>
        <p:nvSpPr>
          <p:cNvPr id="3" name="Content Placeholder 2">
            <a:extLst>
              <a:ext uri="{FF2B5EF4-FFF2-40B4-BE49-F238E27FC236}">
                <a16:creationId xmlns:a16="http://schemas.microsoft.com/office/drawing/2014/main" id="{9845DFE3-AAAA-4A54-8930-0EFAB821F084}"/>
              </a:ext>
            </a:extLst>
          </p:cNvPr>
          <p:cNvSpPr>
            <a:spLocks noGrp="1"/>
          </p:cNvSpPr>
          <p:nvPr>
            <p:ph idx="1"/>
          </p:nvPr>
        </p:nvSpPr>
        <p:spPr/>
        <p:txBody>
          <a:bodyPr>
            <a:normAutofit fontScale="77500" lnSpcReduction="20000"/>
          </a:bodyPr>
          <a:lstStyle/>
          <a:p>
            <a:r>
              <a:rPr lang="en-GB" dirty="0"/>
              <a:t>The majority of women have a gynaecoid pelvis, as opposed to the male android pelvis. The slight differences in their structures creates a greater pelvic outlet, adapted to aid the process of childbirth. When comparing the two, the gynaecoid pelvis has:</a:t>
            </a:r>
          </a:p>
          <a:p>
            <a:endParaRPr lang="en-GB" dirty="0"/>
          </a:p>
          <a:p>
            <a:r>
              <a:rPr lang="en-GB" dirty="0"/>
              <a:t>A wider and broader structure yet it is lighter in weight</a:t>
            </a:r>
          </a:p>
          <a:p>
            <a:r>
              <a:rPr lang="en-GB" dirty="0"/>
              <a:t>An oval-shaped inlet compared with the heart-shaped android pelvis.</a:t>
            </a:r>
          </a:p>
          <a:p>
            <a:r>
              <a:rPr lang="en-GB" dirty="0"/>
              <a:t>Less prominent ischial spines, allowing for a greater </a:t>
            </a:r>
            <a:r>
              <a:rPr lang="en-GB" dirty="0" err="1"/>
              <a:t>bispinous</a:t>
            </a:r>
            <a:r>
              <a:rPr lang="en-GB" dirty="0"/>
              <a:t> diameter</a:t>
            </a:r>
          </a:p>
          <a:p>
            <a:r>
              <a:rPr lang="en-GB" dirty="0"/>
              <a:t>A greater angled sub-pubic arch, more than 80-90 degrees.</a:t>
            </a:r>
          </a:p>
          <a:p>
            <a:r>
              <a:rPr lang="en-GB" dirty="0"/>
              <a:t>A sacrum which is shorter, more curved and with a less pronounced sacral promontory.</a:t>
            </a:r>
          </a:p>
          <a:p>
            <a:r>
              <a:rPr lang="en-GB" dirty="0"/>
              <a:t>In addition to the bony adaptations, the </a:t>
            </a:r>
            <a:r>
              <a:rPr lang="en-GB" dirty="0" err="1"/>
              <a:t>sacrotuberous</a:t>
            </a:r>
            <a:r>
              <a:rPr lang="en-GB" dirty="0"/>
              <a:t> and sacrospinous ligaments can stretch under the influence of progesterone and increase the size of the outlet further.</a:t>
            </a:r>
          </a:p>
          <a:p>
            <a:endParaRPr lang="en-GB" dirty="0"/>
          </a:p>
        </p:txBody>
      </p:sp>
    </p:spTree>
    <p:extLst>
      <p:ext uri="{BB962C8B-B14F-4D97-AF65-F5344CB8AC3E}">
        <p14:creationId xmlns:p14="http://schemas.microsoft.com/office/powerpoint/2010/main" val="4247557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DDC2F-7FC7-491B-93FD-397EB0212A1F}"/>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73BF9D20-A820-4400-9BDD-814C8DD55B07}"/>
              </a:ext>
            </a:extLst>
          </p:cNvPr>
          <p:cNvPicPr>
            <a:picLocks noGrp="1" noChangeAspect="1"/>
          </p:cNvPicPr>
          <p:nvPr>
            <p:ph idx="1"/>
          </p:nvPr>
        </p:nvPicPr>
        <p:blipFill>
          <a:blip r:embed="rId2"/>
          <a:stretch>
            <a:fillRect/>
          </a:stretch>
        </p:blipFill>
        <p:spPr>
          <a:xfrm>
            <a:off x="838200" y="365124"/>
            <a:ext cx="10515600" cy="6232623"/>
          </a:xfrm>
          <a:prstGeom prst="rect">
            <a:avLst/>
          </a:prstGeom>
        </p:spPr>
      </p:pic>
    </p:spTree>
    <p:extLst>
      <p:ext uri="{BB962C8B-B14F-4D97-AF65-F5344CB8AC3E}">
        <p14:creationId xmlns:p14="http://schemas.microsoft.com/office/powerpoint/2010/main" val="4255454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89BD-8665-4ECB-843B-272FEDD1BB7B}"/>
              </a:ext>
            </a:extLst>
          </p:cNvPr>
          <p:cNvSpPr>
            <a:spLocks noGrp="1"/>
          </p:cNvSpPr>
          <p:nvPr>
            <p:ph type="title"/>
          </p:nvPr>
        </p:nvSpPr>
        <p:spPr/>
        <p:txBody>
          <a:bodyPr/>
          <a:lstStyle/>
          <a:p>
            <a:r>
              <a:rPr lang="en-US" dirty="0"/>
              <a:t>CLINICAL SIGNIFICANCE – ASSESEMENT OF THE FEMALE PELVIS</a:t>
            </a:r>
            <a:endParaRPr lang="en-GB" dirty="0"/>
          </a:p>
        </p:txBody>
      </p:sp>
      <p:sp>
        <p:nvSpPr>
          <p:cNvPr id="3" name="Content Placeholder 2">
            <a:extLst>
              <a:ext uri="{FF2B5EF4-FFF2-40B4-BE49-F238E27FC236}">
                <a16:creationId xmlns:a16="http://schemas.microsoft.com/office/drawing/2014/main" id="{727C4EA7-6B3C-4E69-9B2B-AFD12A08030C}"/>
              </a:ext>
            </a:extLst>
          </p:cNvPr>
          <p:cNvSpPr>
            <a:spLocks noGrp="1"/>
          </p:cNvSpPr>
          <p:nvPr>
            <p:ph idx="1"/>
          </p:nvPr>
        </p:nvSpPr>
        <p:spPr/>
        <p:txBody>
          <a:bodyPr>
            <a:normAutofit fontScale="85000" lnSpcReduction="20000"/>
          </a:bodyPr>
          <a:lstStyle/>
          <a:p>
            <a:r>
              <a:rPr lang="en-GB" dirty="0"/>
              <a:t>The lesser pelvis is the bony canal through which the </a:t>
            </a:r>
            <a:r>
              <a:rPr lang="en-GB" dirty="0" err="1"/>
              <a:t>fetus</a:t>
            </a:r>
            <a:r>
              <a:rPr lang="en-GB" dirty="0"/>
              <a:t> has to pass during childbirth. It is therefore of great importance to determine the diameter of this canal and therefore the childbearing capacity of the mother.</a:t>
            </a:r>
          </a:p>
          <a:p>
            <a:r>
              <a:rPr lang="en-GB" dirty="0"/>
              <a:t>The diameter can be determined by a pelvic examination or radiographically. There are two measurements that are of importance:</a:t>
            </a:r>
          </a:p>
          <a:p>
            <a:r>
              <a:rPr lang="en-GB" dirty="0"/>
              <a:t>Obstetric Conjugate</a:t>
            </a:r>
          </a:p>
          <a:p>
            <a:r>
              <a:rPr lang="en-GB" dirty="0"/>
              <a:t>In order to determine the narrowest fixed distance that the </a:t>
            </a:r>
            <a:r>
              <a:rPr lang="en-GB" dirty="0" err="1"/>
              <a:t>fetus</a:t>
            </a:r>
            <a:r>
              <a:rPr lang="en-GB" dirty="0"/>
              <a:t> would have to negotiate, the minimum antero-posterior diameter of the pelvic inlet is measured.</a:t>
            </a:r>
          </a:p>
          <a:p>
            <a:r>
              <a:rPr lang="en-GB" dirty="0"/>
              <a:t>This distance is between the sacral promontory and the midpoint of the pubic symphysis (where the pubic bone is thickest) and is known as the obstetric conjugate (or true conjugate). However, this measurement cannot be assessed clinically, due to the presence of the bladder.</a:t>
            </a:r>
          </a:p>
          <a:p>
            <a:endParaRPr lang="en-GB" dirty="0"/>
          </a:p>
        </p:txBody>
      </p:sp>
    </p:spTree>
    <p:extLst>
      <p:ext uri="{BB962C8B-B14F-4D97-AF65-F5344CB8AC3E}">
        <p14:creationId xmlns:p14="http://schemas.microsoft.com/office/powerpoint/2010/main" val="3212738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9200-85F4-4AB6-8C29-2BBA48550AA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73B78A8-CAD3-4CE6-AFA7-3F9975ACCCE0}"/>
              </a:ext>
            </a:extLst>
          </p:cNvPr>
          <p:cNvSpPr>
            <a:spLocks noGrp="1"/>
          </p:cNvSpPr>
          <p:nvPr>
            <p:ph idx="1"/>
          </p:nvPr>
        </p:nvSpPr>
        <p:spPr/>
        <p:txBody>
          <a:bodyPr>
            <a:normAutofit fontScale="85000" lnSpcReduction="20000"/>
          </a:bodyPr>
          <a:lstStyle/>
          <a:p>
            <a:pPr marL="0" indent="0">
              <a:buNone/>
            </a:pPr>
            <a:r>
              <a:rPr lang="en-GB" dirty="0"/>
              <a:t>Diagonal Conjugate</a:t>
            </a:r>
          </a:p>
          <a:p>
            <a:r>
              <a:rPr lang="en-GB" dirty="0"/>
              <a:t>The diagonal conjugate is the alternative, measuring from the inferior border of the pubic symphysis to the sacral promontory and can be measured manually via the vagina.</a:t>
            </a:r>
          </a:p>
          <a:p>
            <a:r>
              <a:rPr lang="en-GB" dirty="0"/>
              <a:t>(To do this you use the tip of your middle finger to measure the sacral promontory and then using the other hand to mark the level of the inferior margin of the pubic symphysis on the examining hand. You then use the distance between the index finger and the pubic symphysis to measure the diagonal conjugate, ideally 11cm or greater)</a:t>
            </a:r>
          </a:p>
          <a:p>
            <a:r>
              <a:rPr lang="en-GB" dirty="0"/>
              <a:t>In addition to measuring the diagonal conjugate, a mid-pelvis check is carried out. Here, the clinician is testing for straight side walls and measuring the </a:t>
            </a:r>
            <a:r>
              <a:rPr lang="en-GB" dirty="0" err="1"/>
              <a:t>bispinous</a:t>
            </a:r>
            <a:r>
              <a:rPr lang="en-GB" dirty="0"/>
              <a:t> diameter which is narrowest part of the pelvic canal. The width of the subpubic angle at the pelvic outlet can be determined by the distance between the ischial tuberosities.</a:t>
            </a:r>
          </a:p>
          <a:p>
            <a:endParaRPr lang="en-GB" dirty="0"/>
          </a:p>
        </p:txBody>
      </p:sp>
    </p:spTree>
    <p:extLst>
      <p:ext uri="{BB962C8B-B14F-4D97-AF65-F5344CB8AC3E}">
        <p14:creationId xmlns:p14="http://schemas.microsoft.com/office/powerpoint/2010/main" val="1120284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C736C-BCC1-43B9-B1BE-C84A75DD087A}"/>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BBF543CB-925C-4AC1-B730-5723A5D182A2}"/>
              </a:ext>
            </a:extLst>
          </p:cNvPr>
          <p:cNvPicPr>
            <a:picLocks noGrp="1" noChangeAspect="1"/>
          </p:cNvPicPr>
          <p:nvPr>
            <p:ph idx="1"/>
          </p:nvPr>
        </p:nvPicPr>
        <p:blipFill>
          <a:blip r:embed="rId2"/>
          <a:stretch>
            <a:fillRect/>
          </a:stretch>
        </p:blipFill>
        <p:spPr>
          <a:xfrm>
            <a:off x="728870" y="365125"/>
            <a:ext cx="10624930" cy="6127750"/>
          </a:xfrm>
          <a:prstGeom prst="rect">
            <a:avLst/>
          </a:prstGeom>
        </p:spPr>
      </p:pic>
    </p:spTree>
    <p:extLst>
      <p:ext uri="{BB962C8B-B14F-4D97-AF65-F5344CB8AC3E}">
        <p14:creationId xmlns:p14="http://schemas.microsoft.com/office/powerpoint/2010/main" val="2570682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4944-9E5C-4A1F-9AC8-EE459AE46624}"/>
              </a:ext>
            </a:extLst>
          </p:cNvPr>
          <p:cNvSpPr>
            <a:spLocks noGrp="1"/>
          </p:cNvSpPr>
          <p:nvPr>
            <p:ph type="title"/>
          </p:nvPr>
        </p:nvSpPr>
        <p:spPr/>
        <p:txBody>
          <a:bodyPr/>
          <a:lstStyle/>
          <a:p>
            <a:r>
              <a:rPr lang="en-US" dirty="0"/>
              <a:t>THE HIP</a:t>
            </a:r>
            <a:endParaRPr lang="en-GB" dirty="0"/>
          </a:p>
        </p:txBody>
      </p:sp>
      <p:sp>
        <p:nvSpPr>
          <p:cNvPr id="3" name="Content Placeholder 2">
            <a:extLst>
              <a:ext uri="{FF2B5EF4-FFF2-40B4-BE49-F238E27FC236}">
                <a16:creationId xmlns:a16="http://schemas.microsoft.com/office/drawing/2014/main" id="{222D99DF-B937-4D69-A0D9-99F16D023694}"/>
              </a:ext>
            </a:extLst>
          </p:cNvPr>
          <p:cNvSpPr>
            <a:spLocks noGrp="1"/>
          </p:cNvSpPr>
          <p:nvPr>
            <p:ph idx="1"/>
          </p:nvPr>
        </p:nvSpPr>
        <p:spPr/>
        <p:txBody>
          <a:bodyPr/>
          <a:lstStyle/>
          <a:p>
            <a:r>
              <a:rPr lang="en-GB" dirty="0"/>
              <a:t>The hip joint is a ball-and-socket synovial joint: the ball is the femoral head, and the socket is the acetabulum. </a:t>
            </a:r>
          </a:p>
          <a:p>
            <a:r>
              <a:rPr lang="en-GB" dirty="0"/>
              <a:t>The hip joint is the articulation of the pelvis with the femur, which connects the axial skeleton with the lower extremity. </a:t>
            </a:r>
          </a:p>
          <a:p>
            <a:r>
              <a:rPr lang="en-GB" dirty="0"/>
              <a:t>The adult </a:t>
            </a:r>
            <a:r>
              <a:rPr lang="en-GB" dirty="0" err="1"/>
              <a:t>os</a:t>
            </a:r>
            <a:r>
              <a:rPr lang="en-GB" dirty="0"/>
              <a:t> coxae, or hip bone, is formed by the fusion of the ilium, the ischium, and the pubis, which occurs by the end of the teenage years. </a:t>
            </a:r>
          </a:p>
          <a:p>
            <a:r>
              <a:rPr lang="en-GB" dirty="0"/>
              <a:t>The 2 hip bones form the bony pelvis, along with the sacrum and the coccyx, and are united anteriorly by the pubic symphysis.</a:t>
            </a:r>
          </a:p>
        </p:txBody>
      </p:sp>
    </p:spTree>
    <p:extLst>
      <p:ext uri="{BB962C8B-B14F-4D97-AF65-F5344CB8AC3E}">
        <p14:creationId xmlns:p14="http://schemas.microsoft.com/office/powerpoint/2010/main" val="178212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381D-E21A-4F18-9928-8855C729F2BE}"/>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E062B81C-73F7-481D-81C2-20A037310D82}"/>
              </a:ext>
            </a:extLst>
          </p:cNvPr>
          <p:cNvPicPr>
            <a:picLocks noGrp="1" noChangeAspect="1"/>
          </p:cNvPicPr>
          <p:nvPr>
            <p:ph idx="1"/>
          </p:nvPr>
        </p:nvPicPr>
        <p:blipFill>
          <a:blip r:embed="rId2"/>
          <a:stretch>
            <a:fillRect/>
          </a:stretch>
        </p:blipFill>
        <p:spPr>
          <a:xfrm>
            <a:off x="636105" y="1"/>
            <a:ext cx="9647582" cy="6858000"/>
          </a:xfrm>
          <a:prstGeom prst="rect">
            <a:avLst/>
          </a:prstGeom>
        </p:spPr>
      </p:pic>
    </p:spTree>
    <p:extLst>
      <p:ext uri="{BB962C8B-B14F-4D97-AF65-F5344CB8AC3E}">
        <p14:creationId xmlns:p14="http://schemas.microsoft.com/office/powerpoint/2010/main" val="418522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08762-39F9-4C7C-8A99-F970FF452503}"/>
              </a:ext>
            </a:extLst>
          </p:cNvPr>
          <p:cNvSpPr>
            <a:spLocks noGrp="1"/>
          </p:cNvSpPr>
          <p:nvPr>
            <p:ph type="title"/>
          </p:nvPr>
        </p:nvSpPr>
        <p:spPr/>
        <p:txBody>
          <a:bodyPr/>
          <a:lstStyle/>
          <a:p>
            <a:r>
              <a:rPr lang="en-US" dirty="0"/>
              <a:t>PELVIC GIRDLE</a:t>
            </a:r>
            <a:endParaRPr lang="en-GB" dirty="0"/>
          </a:p>
        </p:txBody>
      </p:sp>
      <p:sp>
        <p:nvSpPr>
          <p:cNvPr id="3" name="Content Placeholder 2">
            <a:extLst>
              <a:ext uri="{FF2B5EF4-FFF2-40B4-BE49-F238E27FC236}">
                <a16:creationId xmlns:a16="http://schemas.microsoft.com/office/drawing/2014/main" id="{82C0B8DD-A6C7-4511-95BB-D9472C20EB7A}"/>
              </a:ext>
            </a:extLst>
          </p:cNvPr>
          <p:cNvSpPr>
            <a:spLocks noGrp="1"/>
          </p:cNvSpPr>
          <p:nvPr>
            <p:ph idx="1"/>
          </p:nvPr>
        </p:nvSpPr>
        <p:spPr/>
        <p:txBody>
          <a:bodyPr/>
          <a:lstStyle/>
          <a:p>
            <a:r>
              <a:rPr lang="en-GB" dirty="0">
                <a:solidFill>
                  <a:srgbClr val="32323C"/>
                </a:solidFill>
                <a:latin typeface="acumin-pro"/>
              </a:rPr>
              <a:t>The</a:t>
            </a:r>
            <a:r>
              <a:rPr lang="en-GB" b="1" dirty="0">
                <a:solidFill>
                  <a:srgbClr val="32323C"/>
                </a:solidFill>
                <a:latin typeface="acumin-pro"/>
              </a:rPr>
              <a:t> pelvic girdle</a:t>
            </a:r>
            <a:r>
              <a:rPr lang="en-GB" dirty="0">
                <a:solidFill>
                  <a:srgbClr val="32323C"/>
                </a:solidFill>
                <a:latin typeface="acumin-pro"/>
              </a:rPr>
              <a:t> is a ring-like bony structure, located in the lower part of the trunk. </a:t>
            </a:r>
          </a:p>
          <a:p>
            <a:r>
              <a:rPr lang="en-GB" dirty="0">
                <a:solidFill>
                  <a:srgbClr val="32323C"/>
                </a:solidFill>
                <a:latin typeface="acumin-pro"/>
              </a:rPr>
              <a:t>It connects the axial skeleton to the lower limbs.</a:t>
            </a:r>
            <a:endParaRPr lang="en-GB" dirty="0"/>
          </a:p>
        </p:txBody>
      </p:sp>
    </p:spTree>
    <p:extLst>
      <p:ext uri="{BB962C8B-B14F-4D97-AF65-F5344CB8AC3E}">
        <p14:creationId xmlns:p14="http://schemas.microsoft.com/office/powerpoint/2010/main" val="4182321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67348-64A8-4092-B5F2-3AF9E02D26B6}"/>
              </a:ext>
            </a:extLst>
          </p:cNvPr>
          <p:cNvSpPr>
            <a:spLocks noGrp="1"/>
          </p:cNvSpPr>
          <p:nvPr>
            <p:ph type="title"/>
          </p:nvPr>
        </p:nvSpPr>
        <p:spPr/>
        <p:txBody>
          <a:bodyPr>
            <a:normAutofit fontScale="90000"/>
          </a:bodyPr>
          <a:lstStyle/>
          <a:p>
            <a:br>
              <a:rPr lang="en-GB" dirty="0"/>
            </a:br>
            <a:r>
              <a:rPr lang="en-GB" dirty="0"/>
              <a:t>Femur</a:t>
            </a:r>
            <a:br>
              <a:rPr lang="en-GB" dirty="0"/>
            </a:br>
            <a:endParaRPr lang="en-GB" dirty="0"/>
          </a:p>
        </p:txBody>
      </p:sp>
      <p:sp>
        <p:nvSpPr>
          <p:cNvPr id="3" name="Content Placeholder 2">
            <a:extLst>
              <a:ext uri="{FF2B5EF4-FFF2-40B4-BE49-F238E27FC236}">
                <a16:creationId xmlns:a16="http://schemas.microsoft.com/office/drawing/2014/main" id="{AB80E10B-1AFF-406E-AD84-CFEE59E62C34}"/>
              </a:ext>
            </a:extLst>
          </p:cNvPr>
          <p:cNvSpPr>
            <a:spLocks noGrp="1"/>
          </p:cNvSpPr>
          <p:nvPr>
            <p:ph idx="1"/>
          </p:nvPr>
        </p:nvSpPr>
        <p:spPr/>
        <p:txBody>
          <a:bodyPr/>
          <a:lstStyle/>
          <a:p>
            <a:endParaRPr lang="en-GB" dirty="0"/>
          </a:p>
          <a:p>
            <a:r>
              <a:rPr lang="en-GB" dirty="0"/>
              <a:t>The femur is the longest and heaviest bone in the human body. It consists of a superior or proximal end, a shaft, and an inferior or distal end</a:t>
            </a:r>
          </a:p>
        </p:txBody>
      </p:sp>
    </p:spTree>
    <p:extLst>
      <p:ext uri="{BB962C8B-B14F-4D97-AF65-F5344CB8AC3E}">
        <p14:creationId xmlns:p14="http://schemas.microsoft.com/office/powerpoint/2010/main" val="1524010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79FA4-92F4-4BAB-803B-09038D6B1741}"/>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71EDBEAC-6164-44B1-919F-A9ED37DFD06B}"/>
              </a:ext>
            </a:extLst>
          </p:cNvPr>
          <p:cNvPicPr>
            <a:picLocks noGrp="1" noChangeAspect="1"/>
          </p:cNvPicPr>
          <p:nvPr>
            <p:ph idx="1"/>
          </p:nvPr>
        </p:nvPicPr>
        <p:blipFill>
          <a:blip r:embed="rId2"/>
          <a:stretch>
            <a:fillRect/>
          </a:stretch>
        </p:blipFill>
        <p:spPr>
          <a:xfrm>
            <a:off x="838200" y="1"/>
            <a:ext cx="9352722" cy="6858000"/>
          </a:xfrm>
          <a:prstGeom prst="rect">
            <a:avLst/>
          </a:prstGeom>
        </p:spPr>
      </p:pic>
    </p:spTree>
    <p:extLst>
      <p:ext uri="{BB962C8B-B14F-4D97-AF65-F5344CB8AC3E}">
        <p14:creationId xmlns:p14="http://schemas.microsoft.com/office/powerpoint/2010/main" val="992318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4840-D6FA-4E10-A59B-84D44DA7621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4C3EBA5-B6B2-464A-8B48-19A664227401}"/>
              </a:ext>
            </a:extLst>
          </p:cNvPr>
          <p:cNvSpPr>
            <a:spLocks noGrp="1"/>
          </p:cNvSpPr>
          <p:nvPr>
            <p:ph idx="1"/>
          </p:nvPr>
        </p:nvSpPr>
        <p:spPr/>
        <p:txBody>
          <a:bodyPr>
            <a:normAutofit fontScale="92500" lnSpcReduction="10000"/>
          </a:bodyPr>
          <a:lstStyle/>
          <a:p>
            <a:r>
              <a:rPr lang="en-GB" dirty="0"/>
              <a:t>The superior end of the bone is the articulating side of the femur to the acetabulum. The upper femoral epiphysis closes by 16 years of age.</a:t>
            </a:r>
          </a:p>
          <a:p>
            <a:r>
              <a:rPr lang="en-GB" dirty="0"/>
              <a:t>The trabecular bone configuration in the proximal femur obeys Wolff's Law, which states that bony structures orient themselves in form and mass so as to best resist extrinsic forces. The principal compressive group, the principal tensile group, the greater trochanteric group, the secondary tensile group, the secondary compressive group, and, finally, Ward's triangle can be found.</a:t>
            </a:r>
          </a:p>
          <a:p>
            <a:r>
              <a:rPr lang="en-GB" dirty="0"/>
              <a:t>The superior end of the femur consists of a head, a neck, and greater and lesser trochanters. The head of the femur is angled </a:t>
            </a:r>
            <a:r>
              <a:rPr lang="en-GB" dirty="0" err="1"/>
              <a:t>superomedially</a:t>
            </a:r>
            <a:r>
              <a:rPr lang="en-GB" dirty="0"/>
              <a:t> and slightly anteriorly when articulating with the acetabulum. The head is attached to the femoral body or shaft by the neck of the femur.</a:t>
            </a:r>
          </a:p>
        </p:txBody>
      </p:sp>
    </p:spTree>
    <p:extLst>
      <p:ext uri="{BB962C8B-B14F-4D97-AF65-F5344CB8AC3E}">
        <p14:creationId xmlns:p14="http://schemas.microsoft.com/office/powerpoint/2010/main" val="1635380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8F6F2-A828-4894-A551-46DF8FA155C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FB4FAE2-2323-4123-A77C-FD3E2804F2BA}"/>
              </a:ext>
            </a:extLst>
          </p:cNvPr>
          <p:cNvSpPr>
            <a:spLocks noGrp="1"/>
          </p:cNvSpPr>
          <p:nvPr>
            <p:ph idx="1"/>
          </p:nvPr>
        </p:nvSpPr>
        <p:spPr/>
        <p:txBody>
          <a:bodyPr>
            <a:normAutofit fontScale="92500" lnSpcReduction="20000"/>
          </a:bodyPr>
          <a:lstStyle/>
          <a:p>
            <a:r>
              <a:rPr lang="en-GB" dirty="0"/>
              <a:t>The superior border of the neck begins just lateral to the femoral head and ends distally at the greater trochanter. The inferior border of the neck begins lateral to the femoral head and extends to the inferior trochanter. The superior border is shorter and thicker than the inferior border. The anterior surface of the neck is rough in comparison to the smooth femoral head. The neck’s posterior surface has a concave appearance. The head and neck are at an angle of 130º (± 7º) to the shaft. The angle is larger at birth and decreases with age.</a:t>
            </a:r>
          </a:p>
          <a:p>
            <a:r>
              <a:rPr lang="en-GB" dirty="0"/>
              <a:t>The greater trochanter is a bony prominence on the anterolateral surface of the proximal shaft of the femur, distal to the femoral neck. It serves as the insertion site for the gluteus </a:t>
            </a:r>
            <a:r>
              <a:rPr lang="en-GB" dirty="0" err="1"/>
              <a:t>medius</a:t>
            </a:r>
            <a:r>
              <a:rPr lang="en-GB" dirty="0"/>
              <a:t> and gluteus </a:t>
            </a:r>
            <a:r>
              <a:rPr lang="en-GB" dirty="0" err="1"/>
              <a:t>minimus</a:t>
            </a:r>
            <a:r>
              <a:rPr lang="en-GB" dirty="0"/>
              <a:t>. The lesser trochanter is a bony prominence on the proximal medial aspect of the femoral shaft, just distal to the femoral neck. It serves as the iliopsoas insertion site.</a:t>
            </a:r>
          </a:p>
        </p:txBody>
      </p:sp>
    </p:spTree>
    <p:extLst>
      <p:ext uri="{BB962C8B-B14F-4D97-AF65-F5344CB8AC3E}">
        <p14:creationId xmlns:p14="http://schemas.microsoft.com/office/powerpoint/2010/main" val="623074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AB92-81EA-495E-B4AE-DCBF5635423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8B0A416-E82C-430D-BA1D-F6A16539BEC6}"/>
              </a:ext>
            </a:extLst>
          </p:cNvPr>
          <p:cNvSpPr>
            <a:spLocks noGrp="1"/>
          </p:cNvSpPr>
          <p:nvPr>
            <p:ph idx="1"/>
          </p:nvPr>
        </p:nvSpPr>
        <p:spPr/>
        <p:txBody>
          <a:bodyPr/>
          <a:lstStyle/>
          <a:p>
            <a:r>
              <a:rPr lang="en-GB" dirty="0"/>
              <a:t>The intertrochanteric line is a raised area that extends from the greater to the lesser trochanter anteriorly. </a:t>
            </a:r>
          </a:p>
          <a:p>
            <a:r>
              <a:rPr lang="en-GB" dirty="0"/>
              <a:t>This connection posteriorly is called the intertrochanteric crest, which contains the calcar </a:t>
            </a:r>
            <a:r>
              <a:rPr lang="en-GB" dirty="0" err="1"/>
              <a:t>femorale</a:t>
            </a:r>
            <a:r>
              <a:rPr lang="en-GB" dirty="0"/>
              <a:t>, another anatomic location on the femoral neck. </a:t>
            </a:r>
          </a:p>
          <a:p>
            <a:r>
              <a:rPr lang="en-GB" dirty="0"/>
              <a:t>The calcar </a:t>
            </a:r>
            <a:r>
              <a:rPr lang="en-GB" dirty="0" err="1"/>
              <a:t>femorale</a:t>
            </a:r>
            <a:r>
              <a:rPr lang="en-GB" dirty="0"/>
              <a:t> is a vertically oriented plate of dense cancellous bone from the posteromedial portion of the femoral shaft radiating superiorly toward the greater trochanter. </a:t>
            </a:r>
          </a:p>
        </p:txBody>
      </p:sp>
    </p:spTree>
    <p:extLst>
      <p:ext uri="{BB962C8B-B14F-4D97-AF65-F5344CB8AC3E}">
        <p14:creationId xmlns:p14="http://schemas.microsoft.com/office/powerpoint/2010/main" val="319287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F061-EE78-4B41-B03A-C06D8E0D3EF4}"/>
              </a:ext>
            </a:extLst>
          </p:cNvPr>
          <p:cNvSpPr>
            <a:spLocks noGrp="1"/>
          </p:cNvSpPr>
          <p:nvPr>
            <p:ph type="title"/>
          </p:nvPr>
        </p:nvSpPr>
        <p:spPr/>
        <p:txBody>
          <a:bodyPr>
            <a:normAutofit fontScale="90000"/>
          </a:bodyPr>
          <a:lstStyle/>
          <a:p>
            <a:br>
              <a:rPr lang="en-GB" dirty="0"/>
            </a:br>
            <a:r>
              <a:rPr lang="en-GB" dirty="0"/>
              <a:t>Pelvis</a:t>
            </a:r>
            <a:br>
              <a:rPr lang="en-GB" dirty="0"/>
            </a:br>
            <a:endParaRPr lang="en-GB" dirty="0"/>
          </a:p>
        </p:txBody>
      </p:sp>
      <p:sp>
        <p:nvSpPr>
          <p:cNvPr id="3" name="Content Placeholder 2">
            <a:extLst>
              <a:ext uri="{FF2B5EF4-FFF2-40B4-BE49-F238E27FC236}">
                <a16:creationId xmlns:a16="http://schemas.microsoft.com/office/drawing/2014/main" id="{CB05E7F8-C984-4975-8230-A151FCA10F43}"/>
              </a:ext>
            </a:extLst>
          </p:cNvPr>
          <p:cNvSpPr>
            <a:spLocks noGrp="1"/>
          </p:cNvSpPr>
          <p:nvPr>
            <p:ph idx="1"/>
          </p:nvPr>
        </p:nvSpPr>
        <p:spPr/>
        <p:txBody>
          <a:bodyPr/>
          <a:lstStyle/>
          <a:p>
            <a:endParaRPr lang="en-GB" dirty="0"/>
          </a:p>
          <a:p>
            <a:r>
              <a:rPr lang="en-GB" dirty="0"/>
              <a:t>At birth, each pelvic half consists of 3 separate primary bones: the ilium, the ischium, and the pubis </a:t>
            </a:r>
          </a:p>
          <a:p>
            <a:r>
              <a:rPr lang="en-GB" dirty="0"/>
              <a:t>These bones are joined by hyaline cartilage.</a:t>
            </a:r>
          </a:p>
        </p:txBody>
      </p:sp>
    </p:spTree>
    <p:extLst>
      <p:ext uri="{BB962C8B-B14F-4D97-AF65-F5344CB8AC3E}">
        <p14:creationId xmlns:p14="http://schemas.microsoft.com/office/powerpoint/2010/main" val="3288457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9558D-B7A8-4A1F-B1B1-23C30527B384}"/>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F0EE358A-C772-48E3-A607-A51B05443BD7}"/>
              </a:ext>
            </a:extLst>
          </p:cNvPr>
          <p:cNvPicPr>
            <a:picLocks noGrp="1" noChangeAspect="1"/>
          </p:cNvPicPr>
          <p:nvPr>
            <p:ph idx="1"/>
          </p:nvPr>
        </p:nvPicPr>
        <p:blipFill>
          <a:blip r:embed="rId2"/>
          <a:stretch>
            <a:fillRect/>
          </a:stretch>
        </p:blipFill>
        <p:spPr>
          <a:xfrm>
            <a:off x="838200" y="92766"/>
            <a:ext cx="7364896" cy="6765234"/>
          </a:xfrm>
          <a:prstGeom prst="rect">
            <a:avLst/>
          </a:prstGeom>
        </p:spPr>
      </p:pic>
    </p:spTree>
    <p:extLst>
      <p:ext uri="{BB962C8B-B14F-4D97-AF65-F5344CB8AC3E}">
        <p14:creationId xmlns:p14="http://schemas.microsoft.com/office/powerpoint/2010/main" val="89271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D6C36-8AD8-475F-A01C-B565E57C3571}"/>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E6830FAC-B065-4557-8F84-AE9553C26FB5}"/>
              </a:ext>
            </a:extLst>
          </p:cNvPr>
          <p:cNvPicPr>
            <a:picLocks noGrp="1" noChangeAspect="1"/>
          </p:cNvPicPr>
          <p:nvPr>
            <p:ph idx="1"/>
          </p:nvPr>
        </p:nvPicPr>
        <p:blipFill>
          <a:blip r:embed="rId2"/>
          <a:stretch>
            <a:fillRect/>
          </a:stretch>
        </p:blipFill>
        <p:spPr>
          <a:xfrm>
            <a:off x="838200" y="92764"/>
            <a:ext cx="8729869" cy="6765235"/>
          </a:xfrm>
          <a:prstGeom prst="rect">
            <a:avLst/>
          </a:prstGeom>
        </p:spPr>
      </p:pic>
    </p:spTree>
    <p:extLst>
      <p:ext uri="{BB962C8B-B14F-4D97-AF65-F5344CB8AC3E}">
        <p14:creationId xmlns:p14="http://schemas.microsoft.com/office/powerpoint/2010/main" val="1770231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730D-4C5A-49C4-B3D3-60B4FBAAC68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28EB79B-1BCD-4F4F-AB50-1B5D1716B2D5}"/>
              </a:ext>
            </a:extLst>
          </p:cNvPr>
          <p:cNvSpPr>
            <a:spLocks noGrp="1"/>
          </p:cNvSpPr>
          <p:nvPr>
            <p:ph idx="1"/>
          </p:nvPr>
        </p:nvSpPr>
        <p:spPr/>
        <p:txBody>
          <a:bodyPr/>
          <a:lstStyle/>
          <a:p>
            <a:r>
              <a:rPr lang="en-GB" dirty="0"/>
              <a:t>In infants and children, these large parts of the hip bones are incompletely ossified. </a:t>
            </a:r>
          </a:p>
          <a:p>
            <a:r>
              <a:rPr lang="en-GB" dirty="0"/>
              <a:t>At puberty, the 3 primary bones are still separated by a Y-shaped triradiate cartilage </a:t>
            </a:r>
            <a:r>
              <a:rPr lang="en-GB" dirty="0" err="1"/>
              <a:t>centered</a:t>
            </a:r>
            <a:r>
              <a:rPr lang="en-GB" dirty="0"/>
              <a:t> in the acetabulum. </a:t>
            </a:r>
          </a:p>
          <a:p>
            <a:r>
              <a:rPr lang="en-GB" dirty="0"/>
              <a:t>The primary bones begin to fuse at 15-17 years. Fusion is complete between 20-25 years of age. </a:t>
            </a:r>
          </a:p>
          <a:p>
            <a:r>
              <a:rPr lang="en-GB" dirty="0"/>
              <a:t>The fact that these bones were originally separate is fairly undetectable in adult bones on imaging. Although the parts of the hip bone are fused in adulthood, they are still referred to by their separate origins.</a:t>
            </a:r>
          </a:p>
        </p:txBody>
      </p:sp>
    </p:spTree>
    <p:extLst>
      <p:ext uri="{BB962C8B-B14F-4D97-AF65-F5344CB8AC3E}">
        <p14:creationId xmlns:p14="http://schemas.microsoft.com/office/powerpoint/2010/main" val="3619677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B70C-C710-4958-B0E7-78741BE704D3}"/>
              </a:ext>
            </a:extLst>
          </p:cNvPr>
          <p:cNvSpPr>
            <a:spLocks noGrp="1"/>
          </p:cNvSpPr>
          <p:nvPr>
            <p:ph type="title"/>
          </p:nvPr>
        </p:nvSpPr>
        <p:spPr/>
        <p:txBody>
          <a:bodyPr>
            <a:normAutofit fontScale="90000"/>
          </a:bodyPr>
          <a:lstStyle/>
          <a:p>
            <a:br>
              <a:rPr lang="en-GB" dirty="0"/>
            </a:br>
            <a:r>
              <a:rPr lang="en-GB" dirty="0"/>
              <a:t>Ilium</a:t>
            </a:r>
            <a:br>
              <a:rPr lang="en-GB" dirty="0"/>
            </a:br>
            <a:endParaRPr lang="en-GB" dirty="0"/>
          </a:p>
        </p:txBody>
      </p:sp>
      <p:sp>
        <p:nvSpPr>
          <p:cNvPr id="3" name="Content Placeholder 2">
            <a:extLst>
              <a:ext uri="{FF2B5EF4-FFF2-40B4-BE49-F238E27FC236}">
                <a16:creationId xmlns:a16="http://schemas.microsoft.com/office/drawing/2014/main" id="{9F073AB0-800B-418E-86BC-BD2D90E458C5}"/>
              </a:ext>
            </a:extLst>
          </p:cNvPr>
          <p:cNvSpPr>
            <a:spLocks noGrp="1"/>
          </p:cNvSpPr>
          <p:nvPr>
            <p:ph idx="1"/>
          </p:nvPr>
        </p:nvSpPr>
        <p:spPr/>
        <p:txBody>
          <a:bodyPr>
            <a:normAutofit fontScale="85000" lnSpcReduction="20000"/>
          </a:bodyPr>
          <a:lstStyle/>
          <a:p>
            <a:endParaRPr lang="en-GB" dirty="0"/>
          </a:p>
          <a:p>
            <a:r>
              <a:rPr lang="en-GB" dirty="0"/>
              <a:t>The ilium is the largest part of the hip bone and makes up the superior part of the acetabulum. The ala provides an insertion point for the gluteal muscles laterally and the iliacus muscle medially.</a:t>
            </a:r>
          </a:p>
          <a:p>
            <a:endParaRPr lang="en-GB" dirty="0"/>
          </a:p>
          <a:p>
            <a:r>
              <a:rPr lang="en-GB" dirty="0"/>
              <a:t>Anteriorly, the ilium has an anterior superior iliac spine (ASIS); inferior to this is an anterior inferior iliac spine. From the ASIS, anteriorly, the iliac crest comes around laterally and continues posterior to the posterior superior iliac spine (PSIS). The PSIS marks the superior point of the greater sciatic notch.</a:t>
            </a:r>
          </a:p>
          <a:p>
            <a:endParaRPr lang="en-GB" dirty="0"/>
          </a:p>
          <a:p>
            <a:r>
              <a:rPr lang="en-GB" dirty="0"/>
              <a:t>The lateral surface of the ilium has 3 rough curved lines: the posterior, anterior, and inferior gluteal lines. Medially, the ilium has an iliac fossa. Posteriorly, the medial aspect of the ilium has an auricular surface.</a:t>
            </a:r>
          </a:p>
        </p:txBody>
      </p:sp>
    </p:spTree>
    <p:extLst>
      <p:ext uri="{BB962C8B-B14F-4D97-AF65-F5344CB8AC3E}">
        <p14:creationId xmlns:p14="http://schemas.microsoft.com/office/powerpoint/2010/main" val="15138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C7050-0C35-4D05-B26D-E1A198BED3F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4695A63-CD8A-4302-8E55-C89F83B65A77}"/>
              </a:ext>
            </a:extLst>
          </p:cNvPr>
          <p:cNvSpPr>
            <a:spLocks noGrp="1"/>
          </p:cNvSpPr>
          <p:nvPr>
            <p:ph idx="1"/>
          </p:nvPr>
        </p:nvSpPr>
        <p:spPr/>
        <p:txBody>
          <a:bodyPr/>
          <a:lstStyle/>
          <a:p>
            <a:pPr marL="0" indent="0">
              <a:buNone/>
            </a:pPr>
            <a:r>
              <a:rPr lang="en-GB" dirty="0">
                <a:solidFill>
                  <a:srgbClr val="32323C"/>
                </a:solidFill>
                <a:latin typeface="acumin-pro"/>
              </a:rPr>
              <a:t>The strong and rigid pelvis is adapted to serve a number of roles the main functions being:</a:t>
            </a:r>
          </a:p>
          <a:p>
            <a:pPr algn="just"/>
            <a:r>
              <a:rPr lang="en-GB" b="1" dirty="0">
                <a:solidFill>
                  <a:srgbClr val="32323C"/>
                </a:solidFill>
                <a:latin typeface="acumin-pro"/>
              </a:rPr>
              <a:t>Transfer of weight</a:t>
            </a:r>
            <a:r>
              <a:rPr lang="en-GB" dirty="0">
                <a:solidFill>
                  <a:srgbClr val="32323C"/>
                </a:solidFill>
                <a:latin typeface="acumin-pro"/>
              </a:rPr>
              <a:t> from the upper axial skeleton to the lower appendicular components of the skeleton, especially during movement.</a:t>
            </a:r>
          </a:p>
          <a:p>
            <a:pPr algn="just"/>
            <a:r>
              <a:rPr lang="en-GB" b="1" dirty="0">
                <a:solidFill>
                  <a:srgbClr val="32323C"/>
                </a:solidFill>
                <a:latin typeface="acumin-pro"/>
              </a:rPr>
              <a:t>Provides attachment</a:t>
            </a:r>
            <a:r>
              <a:rPr lang="en-GB" dirty="0">
                <a:solidFill>
                  <a:srgbClr val="32323C"/>
                </a:solidFill>
                <a:latin typeface="acumin-pro"/>
              </a:rPr>
              <a:t> for a number of muscles and ligaments used in locomotion.</a:t>
            </a:r>
          </a:p>
          <a:p>
            <a:pPr algn="just"/>
            <a:r>
              <a:rPr lang="en-GB" b="1" dirty="0">
                <a:solidFill>
                  <a:srgbClr val="32323C"/>
                </a:solidFill>
                <a:latin typeface="acumin-pro"/>
              </a:rPr>
              <a:t>Contains and protects</a:t>
            </a:r>
            <a:r>
              <a:rPr lang="en-GB" dirty="0">
                <a:solidFill>
                  <a:srgbClr val="32323C"/>
                </a:solidFill>
                <a:latin typeface="acumin-pro"/>
              </a:rPr>
              <a:t> the abdominopelvic and pelvic viscera.</a:t>
            </a:r>
          </a:p>
          <a:p>
            <a:endParaRPr lang="en-GB" dirty="0"/>
          </a:p>
        </p:txBody>
      </p:sp>
    </p:spTree>
    <p:extLst>
      <p:ext uri="{BB962C8B-B14F-4D97-AF65-F5344CB8AC3E}">
        <p14:creationId xmlns:p14="http://schemas.microsoft.com/office/powerpoint/2010/main" val="1283213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C006-A5C4-47D0-B1CE-91B1062429F3}"/>
              </a:ext>
            </a:extLst>
          </p:cNvPr>
          <p:cNvSpPr>
            <a:spLocks noGrp="1"/>
          </p:cNvSpPr>
          <p:nvPr>
            <p:ph type="title"/>
          </p:nvPr>
        </p:nvSpPr>
        <p:spPr/>
        <p:txBody>
          <a:bodyPr>
            <a:normAutofit fontScale="90000"/>
          </a:bodyPr>
          <a:lstStyle/>
          <a:p>
            <a:br>
              <a:rPr lang="en-GB" dirty="0"/>
            </a:br>
            <a:r>
              <a:rPr lang="en-GB" dirty="0"/>
              <a:t>Ischium</a:t>
            </a:r>
            <a:br>
              <a:rPr lang="en-GB" dirty="0"/>
            </a:br>
            <a:endParaRPr lang="en-GB" dirty="0"/>
          </a:p>
        </p:txBody>
      </p:sp>
      <p:sp>
        <p:nvSpPr>
          <p:cNvPr id="3" name="Content Placeholder 2">
            <a:extLst>
              <a:ext uri="{FF2B5EF4-FFF2-40B4-BE49-F238E27FC236}">
                <a16:creationId xmlns:a16="http://schemas.microsoft.com/office/drawing/2014/main" id="{069A1273-375A-443B-BA4F-7DAFF3BED253}"/>
              </a:ext>
            </a:extLst>
          </p:cNvPr>
          <p:cNvSpPr>
            <a:spLocks noGrp="1"/>
          </p:cNvSpPr>
          <p:nvPr>
            <p:ph idx="1"/>
          </p:nvPr>
        </p:nvSpPr>
        <p:spPr/>
        <p:txBody>
          <a:bodyPr>
            <a:normAutofit fontScale="92500" lnSpcReduction="20000"/>
          </a:bodyPr>
          <a:lstStyle/>
          <a:p>
            <a:endParaRPr lang="en-GB" dirty="0"/>
          </a:p>
          <a:p>
            <a:r>
              <a:rPr lang="en-GB" dirty="0"/>
              <a:t>The ischium is the inferior aspect of the pelvis. The superior part of the body of the ischium fuses with the pubis and ilium, forming the posteroinferior aspect of the acetabulum.</a:t>
            </a:r>
          </a:p>
          <a:p>
            <a:r>
              <a:rPr lang="en-GB" dirty="0"/>
              <a:t>The ramus of the ischium joins the inferior ramus of the pubis to form a bar of bone called the ischiopubic ramus, which constitutes the inferomedial boundary of the obturator foramen. The posterior border of the ischium forms the lower margin of a deep indentation the greater sciatic notch. The large triangular ischial spine at the inferior margin of this notch is a sharp demarcation separating the greater sciatic notch from a smaller rounded inferior indentation called the lesser sciatic notch.</a:t>
            </a:r>
          </a:p>
          <a:p>
            <a:r>
              <a:rPr lang="en-GB" dirty="0"/>
              <a:t>The bony projection at the inferior end of the body of the ischium and its ramus is the ischial tuberosity. </a:t>
            </a:r>
          </a:p>
        </p:txBody>
      </p:sp>
    </p:spTree>
    <p:extLst>
      <p:ext uri="{BB962C8B-B14F-4D97-AF65-F5344CB8AC3E}">
        <p14:creationId xmlns:p14="http://schemas.microsoft.com/office/powerpoint/2010/main" val="3314808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E8C7-7A24-4031-AD4D-AF38DF42D734}"/>
              </a:ext>
            </a:extLst>
          </p:cNvPr>
          <p:cNvSpPr>
            <a:spLocks noGrp="1"/>
          </p:cNvSpPr>
          <p:nvPr>
            <p:ph type="title"/>
          </p:nvPr>
        </p:nvSpPr>
        <p:spPr/>
        <p:txBody>
          <a:bodyPr>
            <a:normAutofit fontScale="90000"/>
          </a:bodyPr>
          <a:lstStyle/>
          <a:p>
            <a:br>
              <a:rPr lang="en-GB" dirty="0"/>
            </a:br>
            <a:r>
              <a:rPr lang="en-GB" dirty="0"/>
              <a:t>Pubis</a:t>
            </a:r>
            <a:br>
              <a:rPr lang="en-GB" dirty="0"/>
            </a:br>
            <a:endParaRPr lang="en-GB" dirty="0"/>
          </a:p>
        </p:txBody>
      </p:sp>
      <p:sp>
        <p:nvSpPr>
          <p:cNvPr id="3" name="Content Placeholder 2">
            <a:extLst>
              <a:ext uri="{FF2B5EF4-FFF2-40B4-BE49-F238E27FC236}">
                <a16:creationId xmlns:a16="http://schemas.microsoft.com/office/drawing/2014/main" id="{D4F81E56-F063-4256-94B9-E33E11DC07C2}"/>
              </a:ext>
            </a:extLst>
          </p:cNvPr>
          <p:cNvSpPr>
            <a:spLocks noGrp="1"/>
          </p:cNvSpPr>
          <p:nvPr>
            <p:ph idx="1"/>
          </p:nvPr>
        </p:nvSpPr>
        <p:spPr/>
        <p:txBody>
          <a:bodyPr>
            <a:normAutofit fontScale="85000" lnSpcReduction="10000"/>
          </a:bodyPr>
          <a:lstStyle/>
          <a:p>
            <a:endParaRPr lang="en-GB" dirty="0"/>
          </a:p>
          <a:p>
            <a:r>
              <a:rPr lang="en-GB" dirty="0"/>
              <a:t>The pubis makes up the anteromedial part of the hip bone and contributes the anterior part of the acetabulum. The pubis has a flat body and 2 rami: superior and inferior.</a:t>
            </a:r>
          </a:p>
          <a:p>
            <a:r>
              <a:rPr lang="en-GB" dirty="0"/>
              <a:t>Medially, the symphyseal surface of the body of the pubis articulates at the pubic symphysis with the surface of the body of the contralateral pubis. The anterosuperior border of the united bodies and symphysis forms the pubic crest. The pubic tubercles, small projections at the lateral ends of this crest where the inguinal ligaments attach medially, are extremely important landmarks of the inguinal regions. The posterosuperior aspect of the superior ramus of the pubis is called the pectin pubis.</a:t>
            </a:r>
          </a:p>
          <a:p>
            <a:r>
              <a:rPr lang="en-GB" dirty="0"/>
              <a:t>The obturator foramen is an oval opening formed by the rami of the pubis and the ischium. The obturator canal houses the obturator nerve and vessels.</a:t>
            </a:r>
          </a:p>
        </p:txBody>
      </p:sp>
    </p:spTree>
    <p:extLst>
      <p:ext uri="{BB962C8B-B14F-4D97-AF65-F5344CB8AC3E}">
        <p14:creationId xmlns:p14="http://schemas.microsoft.com/office/powerpoint/2010/main" val="1521217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594FA-3155-4FCF-ADD5-91F7E799597D}"/>
              </a:ext>
            </a:extLst>
          </p:cNvPr>
          <p:cNvSpPr>
            <a:spLocks noGrp="1"/>
          </p:cNvSpPr>
          <p:nvPr>
            <p:ph type="title"/>
          </p:nvPr>
        </p:nvSpPr>
        <p:spPr/>
        <p:txBody>
          <a:bodyPr>
            <a:normAutofit fontScale="90000"/>
          </a:bodyPr>
          <a:lstStyle/>
          <a:p>
            <a:br>
              <a:rPr lang="en-GB" dirty="0"/>
            </a:br>
            <a:r>
              <a:rPr lang="en-GB" dirty="0"/>
              <a:t>Acetabulum</a:t>
            </a:r>
            <a:br>
              <a:rPr lang="en-GB" dirty="0"/>
            </a:br>
            <a:endParaRPr lang="en-GB" dirty="0"/>
          </a:p>
        </p:txBody>
      </p:sp>
      <p:sp>
        <p:nvSpPr>
          <p:cNvPr id="3" name="Content Placeholder 2">
            <a:extLst>
              <a:ext uri="{FF2B5EF4-FFF2-40B4-BE49-F238E27FC236}">
                <a16:creationId xmlns:a16="http://schemas.microsoft.com/office/drawing/2014/main" id="{70E18318-3887-4FF5-9593-B63986D81E3F}"/>
              </a:ext>
            </a:extLst>
          </p:cNvPr>
          <p:cNvSpPr>
            <a:spLocks noGrp="1"/>
          </p:cNvSpPr>
          <p:nvPr>
            <p:ph idx="1"/>
          </p:nvPr>
        </p:nvSpPr>
        <p:spPr/>
        <p:txBody>
          <a:bodyPr>
            <a:normAutofit fontScale="92500" lnSpcReduction="20000"/>
          </a:bodyPr>
          <a:lstStyle/>
          <a:p>
            <a:r>
              <a:rPr lang="en-GB" dirty="0"/>
              <a:t> The acetabulum is formed from parts of the ilium, ischium, and pubis. The acetabulum is the cup-shaped socket on the lateral aspect of the pelvis, which articulates with the head of the femur to form the hip joint.</a:t>
            </a:r>
          </a:p>
          <a:p>
            <a:r>
              <a:rPr lang="en-GB" dirty="0"/>
              <a:t>The margin of the acetabulum is deficient inferiorly. An additional fibrocartilaginous margin of the acetabulum is referred to as the acetabular </a:t>
            </a:r>
            <a:r>
              <a:rPr lang="en-GB" dirty="0" err="1"/>
              <a:t>labrum</a:t>
            </a:r>
            <a:r>
              <a:rPr lang="en-GB" dirty="0"/>
              <a:t>. The </a:t>
            </a:r>
            <a:r>
              <a:rPr lang="en-GB" dirty="0" err="1"/>
              <a:t>labrum</a:t>
            </a:r>
            <a:r>
              <a:rPr lang="en-GB" dirty="0"/>
              <a:t> functions to deepen the acetabulum, thus holding the femoral head more securely. The lunate is the articular surface of the acetabulum to the femoral head. The rough depression in the floor of the acetabulum is the acetabular fossa, which is continuous with the acetabular notch.</a:t>
            </a:r>
          </a:p>
          <a:p>
            <a:r>
              <a:rPr lang="en-GB" dirty="0"/>
              <a:t>The transverse acetabular ligament is located along the inferior aspect of the acetabulum; it prevents the femoral head from moving inferiorly by deepening the acetabulum inferiorly.</a:t>
            </a:r>
          </a:p>
        </p:txBody>
      </p:sp>
    </p:spTree>
    <p:extLst>
      <p:ext uri="{BB962C8B-B14F-4D97-AF65-F5344CB8AC3E}">
        <p14:creationId xmlns:p14="http://schemas.microsoft.com/office/powerpoint/2010/main" val="1198512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C7A78-0A70-4BA7-9C9E-50217BDBFD04}"/>
              </a:ext>
            </a:extLst>
          </p:cNvPr>
          <p:cNvSpPr>
            <a:spLocks noGrp="1"/>
          </p:cNvSpPr>
          <p:nvPr>
            <p:ph type="title"/>
          </p:nvPr>
        </p:nvSpPr>
        <p:spPr/>
        <p:txBody>
          <a:bodyPr>
            <a:normAutofit fontScale="90000"/>
          </a:bodyPr>
          <a:lstStyle/>
          <a:p>
            <a:br>
              <a:rPr lang="en-GB" dirty="0"/>
            </a:br>
            <a:r>
              <a:rPr lang="en-GB" dirty="0"/>
              <a:t>Ligaments</a:t>
            </a:r>
            <a:br>
              <a:rPr lang="en-GB" dirty="0"/>
            </a:br>
            <a:endParaRPr lang="en-GB" dirty="0"/>
          </a:p>
        </p:txBody>
      </p:sp>
      <p:sp>
        <p:nvSpPr>
          <p:cNvPr id="3" name="Content Placeholder 2">
            <a:extLst>
              <a:ext uri="{FF2B5EF4-FFF2-40B4-BE49-F238E27FC236}">
                <a16:creationId xmlns:a16="http://schemas.microsoft.com/office/drawing/2014/main" id="{D04AE03F-EA74-4511-888A-5E4067059EB0}"/>
              </a:ext>
            </a:extLst>
          </p:cNvPr>
          <p:cNvSpPr>
            <a:spLocks noGrp="1"/>
          </p:cNvSpPr>
          <p:nvPr>
            <p:ph idx="1"/>
          </p:nvPr>
        </p:nvSpPr>
        <p:spPr/>
        <p:txBody>
          <a:bodyPr/>
          <a:lstStyle/>
          <a:p>
            <a:r>
              <a:rPr lang="en-GB" dirty="0"/>
              <a:t>The hip joint contains a strong fibrous capsule that attaches proximally to the acetabulum and transverse acetabular ligament and distally to the neck of the femur anteriorly at the greater trochanter </a:t>
            </a:r>
          </a:p>
          <a:p>
            <a:r>
              <a:rPr lang="en-GB" dirty="0"/>
              <a:t>Posteriorly, the fibrous capsule crosses to the neck 1-1.5 cm proximal to the intertrochanteric crest.</a:t>
            </a:r>
          </a:p>
        </p:txBody>
      </p:sp>
    </p:spTree>
    <p:extLst>
      <p:ext uri="{BB962C8B-B14F-4D97-AF65-F5344CB8AC3E}">
        <p14:creationId xmlns:p14="http://schemas.microsoft.com/office/powerpoint/2010/main" val="169903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0B444-47C7-45DD-9F8D-C6FFD9AB1240}"/>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9412ACCC-A3CC-4002-9C86-604749C68748}"/>
              </a:ext>
            </a:extLst>
          </p:cNvPr>
          <p:cNvPicPr>
            <a:picLocks noGrp="1" noChangeAspect="1"/>
          </p:cNvPicPr>
          <p:nvPr>
            <p:ph idx="1"/>
          </p:nvPr>
        </p:nvPicPr>
        <p:blipFill>
          <a:blip r:embed="rId2"/>
          <a:stretch>
            <a:fillRect/>
          </a:stretch>
        </p:blipFill>
        <p:spPr>
          <a:xfrm>
            <a:off x="838200" y="92765"/>
            <a:ext cx="10240617" cy="6626087"/>
          </a:xfrm>
          <a:prstGeom prst="rect">
            <a:avLst/>
          </a:prstGeom>
        </p:spPr>
      </p:pic>
    </p:spTree>
    <p:extLst>
      <p:ext uri="{BB962C8B-B14F-4D97-AF65-F5344CB8AC3E}">
        <p14:creationId xmlns:p14="http://schemas.microsoft.com/office/powerpoint/2010/main" val="3218562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2553-4D61-4376-9306-4C48EDF9536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6296C3C-0412-4778-902F-345A19AAD8C3}"/>
              </a:ext>
            </a:extLst>
          </p:cNvPr>
          <p:cNvSpPr>
            <a:spLocks noGrp="1"/>
          </p:cNvSpPr>
          <p:nvPr>
            <p:ph idx="1"/>
          </p:nvPr>
        </p:nvSpPr>
        <p:spPr/>
        <p:txBody>
          <a:bodyPr>
            <a:normAutofit lnSpcReduction="10000"/>
          </a:bodyPr>
          <a:lstStyle/>
          <a:p>
            <a:r>
              <a:rPr lang="en-GB" dirty="0"/>
              <a:t>Most of the </a:t>
            </a:r>
            <a:r>
              <a:rPr lang="en-GB" dirty="0" err="1"/>
              <a:t>fibers</a:t>
            </a:r>
            <a:r>
              <a:rPr lang="en-GB" dirty="0"/>
              <a:t> go from the hip bone to the intertrochanteric line, but some deeper </a:t>
            </a:r>
            <a:r>
              <a:rPr lang="en-GB" dirty="0" err="1"/>
              <a:t>fibers</a:t>
            </a:r>
            <a:r>
              <a:rPr lang="en-GB" dirty="0"/>
              <a:t> go around the neck, forming the orbicular zone, which holds the femoral neck in the acetabulum. The anterior capsule of the hip is the strongest and thickest part.</a:t>
            </a:r>
          </a:p>
          <a:p>
            <a:r>
              <a:rPr lang="en-GB" dirty="0"/>
              <a:t>This capsule is composed of 3 ligaments. The iliofemoral ligament, sometimes referred to as the Y ligament of Bigelow, attaches to the anterior inferior iliac spine and the acetabular rim proximally and takes an inferolateral direction to insert on the intertrochanteric line distally. It is the strongest part of the capsule. </a:t>
            </a:r>
          </a:p>
          <a:p>
            <a:r>
              <a:rPr lang="en-GB" dirty="0"/>
              <a:t>The iliofemoral ligament prevents hyperextension of the hip joint during standing by holding the femoral head within the acetabulum.</a:t>
            </a:r>
          </a:p>
        </p:txBody>
      </p:sp>
    </p:spTree>
    <p:extLst>
      <p:ext uri="{BB962C8B-B14F-4D97-AF65-F5344CB8AC3E}">
        <p14:creationId xmlns:p14="http://schemas.microsoft.com/office/powerpoint/2010/main" val="1286694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99903-EDFA-46AF-87D6-93E6A44EE49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2A6BC40-EF81-4E50-86AD-187D2190CAC0}"/>
              </a:ext>
            </a:extLst>
          </p:cNvPr>
          <p:cNvSpPr>
            <a:spLocks noGrp="1"/>
          </p:cNvSpPr>
          <p:nvPr>
            <p:ph idx="1"/>
          </p:nvPr>
        </p:nvSpPr>
        <p:spPr/>
        <p:txBody>
          <a:bodyPr/>
          <a:lstStyle/>
          <a:p>
            <a:r>
              <a:rPr lang="en-GB" dirty="0"/>
              <a:t>The </a:t>
            </a:r>
            <a:r>
              <a:rPr lang="en-GB" dirty="0" err="1"/>
              <a:t>ischiofemoral</a:t>
            </a:r>
            <a:r>
              <a:rPr lang="en-GB" dirty="0"/>
              <a:t> ligament reinforces the capsule posteriorly. It originates on the ischial part of the acetabular rim and spirals </a:t>
            </a:r>
            <a:r>
              <a:rPr lang="en-GB" dirty="0" err="1"/>
              <a:t>superolaterally</a:t>
            </a:r>
            <a:r>
              <a:rPr lang="en-GB" dirty="0"/>
              <a:t> to the neck of the femur, medial to the greater trochanter. </a:t>
            </a:r>
          </a:p>
          <a:p>
            <a:r>
              <a:rPr lang="en-GB" dirty="0"/>
              <a:t>This ligament, like the iliofemoral, also prevents hyperextension and holds the femoral head within the acetabulum.</a:t>
            </a:r>
          </a:p>
          <a:p>
            <a:r>
              <a:rPr lang="en-GB" dirty="0"/>
              <a:t>The pubofemoral ligament reinforces the capsule anteriorly and inferiorly. It begins from the obturator crest of the pubic bone and passes </a:t>
            </a:r>
            <a:r>
              <a:rPr lang="en-GB" dirty="0" err="1"/>
              <a:t>inferolaterally</a:t>
            </a:r>
            <a:r>
              <a:rPr lang="en-GB" dirty="0"/>
              <a:t> to join the fibrous capsule of the hip joint. This ligament prevents </a:t>
            </a:r>
            <a:r>
              <a:rPr lang="en-GB" dirty="0" err="1"/>
              <a:t>overabduction</a:t>
            </a:r>
            <a:r>
              <a:rPr lang="en-GB" dirty="0"/>
              <a:t> of the hip joint.</a:t>
            </a:r>
          </a:p>
        </p:txBody>
      </p:sp>
    </p:spTree>
    <p:extLst>
      <p:ext uri="{BB962C8B-B14F-4D97-AF65-F5344CB8AC3E}">
        <p14:creationId xmlns:p14="http://schemas.microsoft.com/office/powerpoint/2010/main" val="90621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9F9B4-683D-49C2-B098-81437BC89C2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1ED6EA6-BDD5-4133-B57A-8CAD3F5AE801}"/>
              </a:ext>
            </a:extLst>
          </p:cNvPr>
          <p:cNvSpPr>
            <a:spLocks noGrp="1"/>
          </p:cNvSpPr>
          <p:nvPr>
            <p:ph idx="1"/>
          </p:nvPr>
        </p:nvSpPr>
        <p:spPr/>
        <p:txBody>
          <a:bodyPr/>
          <a:lstStyle/>
          <a:p>
            <a:r>
              <a:rPr lang="en-GB" dirty="0"/>
              <a:t>An iliopectineal bursa lies anteriorly over the gap in the ligaments, beneath the iliopsoas tendon.</a:t>
            </a:r>
          </a:p>
          <a:p>
            <a:r>
              <a:rPr lang="en-GB" dirty="0"/>
              <a:t>There are several additional structures of importance related to the fibrous capsule. </a:t>
            </a:r>
          </a:p>
          <a:p>
            <a:r>
              <a:rPr lang="en-GB" dirty="0"/>
              <a:t>Lining the fibrous capsule is the synovial membrane. It covers the neck of the femur between the attachment of the fibrous capsule and the edge of the articular cartilage of the head; it also covers the </a:t>
            </a:r>
            <a:r>
              <a:rPr lang="en-GB" dirty="0" err="1"/>
              <a:t>nonarticular</a:t>
            </a:r>
            <a:r>
              <a:rPr lang="en-GB" dirty="0"/>
              <a:t> area of the acetabulum, providing a covering for the ligament of the femoral head.</a:t>
            </a:r>
          </a:p>
        </p:txBody>
      </p:sp>
    </p:spTree>
    <p:extLst>
      <p:ext uri="{BB962C8B-B14F-4D97-AF65-F5344CB8AC3E}">
        <p14:creationId xmlns:p14="http://schemas.microsoft.com/office/powerpoint/2010/main" val="40883186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2553-11D6-4943-9697-44A34363FA3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AAA8A23-F53F-479B-B808-9EFD46307262}"/>
              </a:ext>
            </a:extLst>
          </p:cNvPr>
          <p:cNvSpPr>
            <a:spLocks noGrp="1"/>
          </p:cNvSpPr>
          <p:nvPr>
            <p:ph idx="1"/>
          </p:nvPr>
        </p:nvSpPr>
        <p:spPr/>
        <p:txBody>
          <a:bodyPr>
            <a:normAutofit lnSpcReduction="10000"/>
          </a:bodyPr>
          <a:lstStyle/>
          <a:p>
            <a:r>
              <a:rPr lang="en-GB" dirty="0"/>
              <a:t>Retinacula, which contain blood vessels, are deep longitudinal </a:t>
            </a:r>
            <a:r>
              <a:rPr lang="en-GB" dirty="0" err="1"/>
              <a:t>fibers</a:t>
            </a:r>
            <a:r>
              <a:rPr lang="en-GB" dirty="0"/>
              <a:t> of the capsule that go superiorly from the femoral neck and blend with the periosteum. The bursa is considered the synovial extension beyond the free margin of the fibrous capsule onto the posterior aspect of the femoral neck.</a:t>
            </a:r>
          </a:p>
          <a:p>
            <a:r>
              <a:rPr lang="en-GB" dirty="0"/>
              <a:t>The ligament of the femoral head is weak. It attaches to the margins of the acetabular notch and the transverse acetabular ligament; its narrow end attaches to the pit in the head of the femur. Usually the ligament contains a small artery to the head of the femur. </a:t>
            </a:r>
          </a:p>
          <a:p>
            <a:r>
              <a:rPr lang="en-GB" dirty="0"/>
              <a:t>A fat pad in the acetabular fossa is covered with synovial membrane. It fills the acetabular area that is not filled by the femoral head.</a:t>
            </a:r>
          </a:p>
        </p:txBody>
      </p:sp>
    </p:spTree>
    <p:extLst>
      <p:ext uri="{BB962C8B-B14F-4D97-AF65-F5344CB8AC3E}">
        <p14:creationId xmlns:p14="http://schemas.microsoft.com/office/powerpoint/2010/main" val="29163816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A5F6-27BD-4855-9BC4-4D637CCFFD4B}"/>
              </a:ext>
            </a:extLst>
          </p:cNvPr>
          <p:cNvSpPr>
            <a:spLocks noGrp="1"/>
          </p:cNvSpPr>
          <p:nvPr>
            <p:ph type="title"/>
          </p:nvPr>
        </p:nvSpPr>
        <p:spPr/>
        <p:txBody>
          <a:bodyPr/>
          <a:lstStyle/>
          <a:p>
            <a:r>
              <a:rPr lang="en-US" dirty="0"/>
              <a:t>NERVE SUPPLY</a:t>
            </a:r>
            <a:endParaRPr lang="en-GB" dirty="0"/>
          </a:p>
        </p:txBody>
      </p:sp>
      <p:graphicFrame>
        <p:nvGraphicFramePr>
          <p:cNvPr id="4" name="Content Placeholder 3">
            <a:extLst>
              <a:ext uri="{FF2B5EF4-FFF2-40B4-BE49-F238E27FC236}">
                <a16:creationId xmlns:a16="http://schemas.microsoft.com/office/drawing/2014/main" id="{221037E6-D31B-4F8D-A8C8-41D152ECA95B}"/>
              </a:ext>
            </a:extLst>
          </p:cNvPr>
          <p:cNvGraphicFramePr>
            <a:graphicFrameLocks noGrp="1"/>
          </p:cNvGraphicFramePr>
          <p:nvPr>
            <p:ph idx="1"/>
            <p:extLst>
              <p:ext uri="{D42A27DB-BD31-4B8C-83A1-F6EECF244321}">
                <p14:modId xmlns:p14="http://schemas.microsoft.com/office/powerpoint/2010/main" val="3113837802"/>
              </p:ext>
            </p:extLst>
          </p:nvPr>
        </p:nvGraphicFramePr>
        <p:xfrm>
          <a:off x="838200" y="1364974"/>
          <a:ext cx="10515600" cy="5247861"/>
        </p:xfrm>
        <a:graphic>
          <a:graphicData uri="http://schemas.openxmlformats.org/drawingml/2006/table">
            <a:tbl>
              <a:tblPr/>
              <a:tblGrid>
                <a:gridCol w="2175972">
                  <a:extLst>
                    <a:ext uri="{9D8B030D-6E8A-4147-A177-3AD203B41FA5}">
                      <a16:colId xmlns:a16="http://schemas.microsoft.com/office/drawing/2014/main" val="3529007355"/>
                    </a:ext>
                  </a:extLst>
                </a:gridCol>
                <a:gridCol w="2779876">
                  <a:extLst>
                    <a:ext uri="{9D8B030D-6E8A-4147-A177-3AD203B41FA5}">
                      <a16:colId xmlns:a16="http://schemas.microsoft.com/office/drawing/2014/main" val="3666165712"/>
                    </a:ext>
                  </a:extLst>
                </a:gridCol>
                <a:gridCol w="2779876">
                  <a:extLst>
                    <a:ext uri="{9D8B030D-6E8A-4147-A177-3AD203B41FA5}">
                      <a16:colId xmlns:a16="http://schemas.microsoft.com/office/drawing/2014/main" val="657855342"/>
                    </a:ext>
                  </a:extLst>
                </a:gridCol>
                <a:gridCol w="2779876">
                  <a:extLst>
                    <a:ext uri="{9D8B030D-6E8A-4147-A177-3AD203B41FA5}">
                      <a16:colId xmlns:a16="http://schemas.microsoft.com/office/drawing/2014/main" val="1000448933"/>
                    </a:ext>
                  </a:extLst>
                </a:gridCol>
              </a:tblGrid>
              <a:tr h="743709">
                <a:tc>
                  <a:txBody>
                    <a:bodyPr/>
                    <a:lstStyle/>
                    <a:p>
                      <a:r>
                        <a:rPr lang="en-GB" b="1">
                          <a:effectLst/>
                          <a:latin typeface="proxima_nova_rgbold"/>
                        </a:rPr>
                        <a:t>Nerve</a:t>
                      </a:r>
                      <a:endParaRPr lang="en-GB" b="1">
                        <a:effectLst/>
                        <a:latin typeface="proxima_nova_rgregular"/>
                      </a:endParaRPr>
                    </a:p>
                  </a:txBody>
                  <a:tcPr marR="171450" marT="133350" marB="133350"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a:noFill/>
                    </a:lnT>
                    <a:lnB w="9525" cap="flat" cmpd="sng" algn="ctr">
                      <a:solidFill>
                        <a:srgbClr val="979797"/>
                      </a:solidFill>
                      <a:prstDash val="solid"/>
                      <a:round/>
                      <a:headEnd type="none" w="med" len="med"/>
                      <a:tailEnd type="none" w="med" len="med"/>
                    </a:lnB>
                    <a:solidFill>
                      <a:srgbClr val="FFFFFF"/>
                    </a:solidFill>
                  </a:tcPr>
                </a:tc>
                <a:tc>
                  <a:txBody>
                    <a:bodyPr/>
                    <a:lstStyle/>
                    <a:p>
                      <a:r>
                        <a:rPr lang="en-GB" b="1">
                          <a:effectLst/>
                          <a:latin typeface="proxima_nova_rgbold"/>
                        </a:rPr>
                        <a:t>Root level</a:t>
                      </a:r>
                      <a:endParaRPr lang="en-GB" b="1">
                        <a:effectLst/>
                        <a:latin typeface="proxima_nova_rgregular"/>
                      </a:endParaRP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a:noFill/>
                    </a:lnT>
                    <a:lnB w="9525" cap="flat" cmpd="sng" algn="ctr">
                      <a:solidFill>
                        <a:srgbClr val="979797"/>
                      </a:solidFill>
                      <a:prstDash val="solid"/>
                      <a:round/>
                      <a:headEnd type="none" w="med" len="med"/>
                      <a:tailEnd type="none" w="med" len="med"/>
                    </a:lnB>
                    <a:solidFill>
                      <a:srgbClr val="FFFFFF"/>
                    </a:solidFill>
                  </a:tcPr>
                </a:tc>
                <a:tc>
                  <a:txBody>
                    <a:bodyPr/>
                    <a:lstStyle/>
                    <a:p>
                      <a:r>
                        <a:rPr lang="en-GB" b="1">
                          <a:effectLst/>
                          <a:latin typeface="proxima_nova_rgbold"/>
                        </a:rPr>
                        <a:t>Sensory</a:t>
                      </a:r>
                      <a:endParaRPr lang="en-GB" b="1">
                        <a:effectLst/>
                        <a:latin typeface="proxima_nova_rgregular"/>
                      </a:endParaRP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a:noFill/>
                    </a:lnT>
                    <a:lnB w="9525" cap="flat" cmpd="sng" algn="ctr">
                      <a:solidFill>
                        <a:srgbClr val="979797"/>
                      </a:solidFill>
                      <a:prstDash val="solid"/>
                      <a:round/>
                      <a:headEnd type="none" w="med" len="med"/>
                      <a:tailEnd type="none" w="med" len="med"/>
                    </a:lnB>
                    <a:solidFill>
                      <a:srgbClr val="FFFFFF"/>
                    </a:solidFill>
                  </a:tcPr>
                </a:tc>
                <a:tc>
                  <a:txBody>
                    <a:bodyPr/>
                    <a:lstStyle/>
                    <a:p>
                      <a:r>
                        <a:rPr lang="en-GB" b="1" dirty="0">
                          <a:effectLst/>
                          <a:latin typeface="proxima_nova_rgbold"/>
                        </a:rPr>
                        <a:t>Motor</a:t>
                      </a:r>
                      <a:endParaRPr lang="en-GB" b="1" dirty="0">
                        <a:effectLst/>
                        <a:latin typeface="proxima_nova_rgregular"/>
                      </a:endParaRPr>
                    </a:p>
                  </a:txBody>
                  <a:tcPr marL="171450" marR="171450" marT="133350" marB="133350" anchor="ctr">
                    <a:lnL w="9525" cap="flat" cmpd="sng" algn="ctr">
                      <a:solidFill>
                        <a:srgbClr val="979797"/>
                      </a:solidFill>
                      <a:prstDash val="solid"/>
                      <a:round/>
                      <a:headEnd type="none" w="med" len="med"/>
                      <a:tailEnd type="none" w="med" len="med"/>
                    </a:lnL>
                    <a:lnR>
                      <a:noFill/>
                    </a:lnR>
                    <a:lnT>
                      <a:noFill/>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988090278"/>
                  </a:ext>
                </a:extLst>
              </a:tr>
              <a:tr h="1120800">
                <a:tc>
                  <a:txBody>
                    <a:bodyPr/>
                    <a:lstStyle/>
                    <a:p>
                      <a:r>
                        <a:rPr lang="en-GB">
                          <a:effectLst/>
                          <a:latin typeface="proxima_nova_rgregular"/>
                        </a:rPr>
                        <a:t>Genitofemoral</a:t>
                      </a:r>
                    </a:p>
                  </a:txBody>
                  <a:tcPr marR="171450" marT="133350" marB="133350"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dirty="0">
                          <a:effectLst/>
                          <a:latin typeface="proxima_nova_rgregular"/>
                        </a:rPr>
                        <a:t>L1-2</a:t>
                      </a: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Proximal anteromedial thigh</a:t>
                      </a: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None in hip and thigh</a:t>
                      </a:r>
                    </a:p>
                  </a:txBody>
                  <a:tcPr marL="171450" marR="171450" marT="133350" marB="133350"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2921907998"/>
                  </a:ext>
                </a:extLst>
              </a:tr>
              <a:tr h="3383352">
                <a:tc>
                  <a:txBody>
                    <a:bodyPr/>
                    <a:lstStyle/>
                    <a:p>
                      <a:r>
                        <a:rPr lang="en-GB">
                          <a:effectLst/>
                          <a:latin typeface="proxima_nova_rgregular"/>
                        </a:rPr>
                        <a:t>Obturator</a:t>
                      </a:r>
                    </a:p>
                  </a:txBody>
                  <a:tcPr marR="171450" marT="133350" marB="133350"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L2-4</a:t>
                      </a: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Inferomedial thigh</a:t>
                      </a: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dirty="0" err="1">
                          <a:effectLst/>
                          <a:latin typeface="proxima_nova_rgregular"/>
                        </a:rPr>
                        <a:t>Gracilis</a:t>
                      </a:r>
                      <a:r>
                        <a:rPr lang="en-GB" dirty="0">
                          <a:effectLst/>
                          <a:latin typeface="proxima_nova_rgregular"/>
                        </a:rPr>
                        <a:t> (anterior division)</a:t>
                      </a:r>
                    </a:p>
                    <a:p>
                      <a:r>
                        <a:rPr lang="en-GB" dirty="0">
                          <a:effectLst/>
                          <a:latin typeface="proxima_nova_rgregular"/>
                        </a:rPr>
                        <a:t>Adductor longus (anterior division)</a:t>
                      </a:r>
                    </a:p>
                    <a:p>
                      <a:r>
                        <a:rPr lang="en-GB" dirty="0">
                          <a:effectLst/>
                          <a:latin typeface="proxima_nova_rgregular"/>
                        </a:rPr>
                        <a:t>Adductor brevis (anterior/posterior division)</a:t>
                      </a:r>
                    </a:p>
                    <a:p>
                      <a:r>
                        <a:rPr lang="en-GB" dirty="0">
                          <a:effectLst/>
                          <a:latin typeface="proxima_nova_rgregular"/>
                        </a:rPr>
                        <a:t>Adductor magnus (posterior division)</a:t>
                      </a:r>
                    </a:p>
                  </a:txBody>
                  <a:tcPr marL="171450" marR="171450" marT="133350" marB="133350"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524644904"/>
                  </a:ext>
                </a:extLst>
              </a:tr>
            </a:tbl>
          </a:graphicData>
        </a:graphic>
      </p:graphicFrame>
    </p:spTree>
    <p:extLst>
      <p:ext uri="{BB962C8B-B14F-4D97-AF65-F5344CB8AC3E}">
        <p14:creationId xmlns:p14="http://schemas.microsoft.com/office/powerpoint/2010/main" val="3771876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D652-61AA-457E-8FC1-6ADF022510C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9C93A14-D47B-4553-A005-CABBDCADF0B5}"/>
              </a:ext>
            </a:extLst>
          </p:cNvPr>
          <p:cNvSpPr>
            <a:spLocks noGrp="1"/>
          </p:cNvSpPr>
          <p:nvPr>
            <p:ph idx="1"/>
          </p:nvPr>
        </p:nvSpPr>
        <p:spPr/>
        <p:txBody>
          <a:bodyPr>
            <a:normAutofit fontScale="92500" lnSpcReduction="20000"/>
          </a:bodyPr>
          <a:lstStyle/>
          <a:p>
            <a:endParaRPr lang="en-GB" dirty="0"/>
          </a:p>
          <a:p>
            <a:r>
              <a:rPr lang="en-GB" dirty="0"/>
              <a:t>The pelvic girdle is a ring-like bony structure, located in the lower part of the trunk. It connects the axial skeleton to the lower limbs.</a:t>
            </a:r>
          </a:p>
          <a:p>
            <a:r>
              <a:rPr lang="en-GB" dirty="0"/>
              <a:t>The bony pelvis consists of the two hip bones (also known as innominate or pelvic bones), the sacrum and the coccyx.</a:t>
            </a:r>
          </a:p>
          <a:p>
            <a:r>
              <a:rPr lang="en-GB" dirty="0"/>
              <a:t>There are four articulations within the pelvis:</a:t>
            </a:r>
          </a:p>
          <a:p>
            <a:pPr marL="0" indent="0">
              <a:buNone/>
            </a:pPr>
            <a:r>
              <a:rPr lang="en-GB" dirty="0"/>
              <a:t>Sacroiliac joints (x2) – between the ilium of the hip bones, and the sacrum</a:t>
            </a:r>
          </a:p>
          <a:p>
            <a:pPr marL="0" indent="0">
              <a:buNone/>
            </a:pPr>
            <a:r>
              <a:rPr lang="en-GB" dirty="0"/>
              <a:t>Sacrococcygeal symphysis – between the sacrum and the coccyx.</a:t>
            </a:r>
          </a:p>
          <a:p>
            <a:pPr marL="0" indent="0">
              <a:buNone/>
            </a:pPr>
            <a:r>
              <a:rPr lang="en-GB" dirty="0"/>
              <a:t>Pubic symphysis – between the pubis bodies of the two hip bones.</a:t>
            </a:r>
          </a:p>
          <a:p>
            <a:pPr marL="0" indent="0">
              <a:buNone/>
            </a:pPr>
            <a:r>
              <a:rPr lang="en-GB" dirty="0"/>
              <a:t>Ligaments attach the lateral border of the sacrum to various bony landmarks on the bony pelvis to aid stability.</a:t>
            </a:r>
          </a:p>
        </p:txBody>
      </p:sp>
    </p:spTree>
    <p:extLst>
      <p:ext uri="{BB962C8B-B14F-4D97-AF65-F5344CB8AC3E}">
        <p14:creationId xmlns:p14="http://schemas.microsoft.com/office/powerpoint/2010/main" val="41480813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5805D-F61F-4680-A894-80D9DE0E9AB0}"/>
              </a:ext>
            </a:extLst>
          </p:cNvPr>
          <p:cNvSpPr>
            <a:spLocks noGrp="1"/>
          </p:cNvSpPr>
          <p:nvPr>
            <p:ph type="title"/>
          </p:nvPr>
        </p:nvSpPr>
        <p:spPr/>
        <p:txBody>
          <a:bodyPr/>
          <a:lstStyle/>
          <a:p>
            <a:endParaRPr lang="en-GB"/>
          </a:p>
        </p:txBody>
      </p:sp>
      <p:graphicFrame>
        <p:nvGraphicFramePr>
          <p:cNvPr id="4" name="Content Placeholder 3">
            <a:extLst>
              <a:ext uri="{FF2B5EF4-FFF2-40B4-BE49-F238E27FC236}">
                <a16:creationId xmlns:a16="http://schemas.microsoft.com/office/drawing/2014/main" id="{DCF740C8-79BF-4C6A-B239-4F8CB37771D3}"/>
              </a:ext>
            </a:extLst>
          </p:cNvPr>
          <p:cNvGraphicFramePr>
            <a:graphicFrameLocks noGrp="1"/>
          </p:cNvGraphicFramePr>
          <p:nvPr>
            <p:ph idx="1"/>
            <p:extLst>
              <p:ext uri="{D42A27DB-BD31-4B8C-83A1-F6EECF244321}">
                <p14:modId xmlns:p14="http://schemas.microsoft.com/office/powerpoint/2010/main" val="1914677578"/>
              </p:ext>
            </p:extLst>
          </p:nvPr>
        </p:nvGraphicFramePr>
        <p:xfrm>
          <a:off x="838200" y="365125"/>
          <a:ext cx="10515600" cy="5137309"/>
        </p:xfrm>
        <a:graphic>
          <a:graphicData uri="http://schemas.openxmlformats.org/drawingml/2006/table">
            <a:tbl>
              <a:tblPr/>
              <a:tblGrid>
                <a:gridCol w="2175972">
                  <a:extLst>
                    <a:ext uri="{9D8B030D-6E8A-4147-A177-3AD203B41FA5}">
                      <a16:colId xmlns:a16="http://schemas.microsoft.com/office/drawing/2014/main" val="3243505710"/>
                    </a:ext>
                  </a:extLst>
                </a:gridCol>
                <a:gridCol w="2779876">
                  <a:extLst>
                    <a:ext uri="{9D8B030D-6E8A-4147-A177-3AD203B41FA5}">
                      <a16:colId xmlns:a16="http://schemas.microsoft.com/office/drawing/2014/main" val="2883929665"/>
                    </a:ext>
                  </a:extLst>
                </a:gridCol>
                <a:gridCol w="2779876">
                  <a:extLst>
                    <a:ext uri="{9D8B030D-6E8A-4147-A177-3AD203B41FA5}">
                      <a16:colId xmlns:a16="http://schemas.microsoft.com/office/drawing/2014/main" val="2750176912"/>
                    </a:ext>
                  </a:extLst>
                </a:gridCol>
                <a:gridCol w="2779876">
                  <a:extLst>
                    <a:ext uri="{9D8B030D-6E8A-4147-A177-3AD203B41FA5}">
                      <a16:colId xmlns:a16="http://schemas.microsoft.com/office/drawing/2014/main" val="1694280604"/>
                    </a:ext>
                  </a:extLst>
                </a:gridCol>
              </a:tblGrid>
              <a:tr h="1395158">
                <a:tc>
                  <a:txBody>
                    <a:bodyPr/>
                    <a:lstStyle/>
                    <a:p>
                      <a:r>
                        <a:rPr lang="en-GB">
                          <a:effectLst/>
                          <a:latin typeface="proxima_nova_rgregular"/>
                        </a:rPr>
                        <a:t>Lateral femoral cutaneous</a:t>
                      </a:r>
                    </a:p>
                  </a:txBody>
                  <a:tcPr marR="171450" marT="133350" marB="133350"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a:noFill/>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L2-3</a:t>
                      </a: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a:noFill/>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Lateral thigh</a:t>
                      </a: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a:noFill/>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None</a:t>
                      </a:r>
                    </a:p>
                  </a:txBody>
                  <a:tcPr marL="171450" marR="171450" marT="133350" marB="133350" anchor="ctr">
                    <a:lnL w="9525" cap="flat" cmpd="sng" algn="ctr">
                      <a:solidFill>
                        <a:srgbClr val="979797"/>
                      </a:solidFill>
                      <a:prstDash val="solid"/>
                      <a:round/>
                      <a:headEnd type="none" w="med" len="med"/>
                      <a:tailEnd type="none" w="med" len="med"/>
                    </a:lnL>
                    <a:lnR>
                      <a:noFill/>
                    </a:lnR>
                    <a:lnT>
                      <a:noFill/>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4184013104"/>
                  </a:ext>
                </a:extLst>
              </a:tr>
              <a:tr h="3742151">
                <a:tc>
                  <a:txBody>
                    <a:bodyPr/>
                    <a:lstStyle/>
                    <a:p>
                      <a:r>
                        <a:rPr lang="en-GB">
                          <a:effectLst/>
                          <a:latin typeface="proxima_nova_rgregular"/>
                        </a:rPr>
                        <a:t>Femoral</a:t>
                      </a:r>
                    </a:p>
                  </a:txBody>
                  <a:tcPr marR="171450" marT="133350" marB="133350"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dirty="0">
                          <a:effectLst/>
                          <a:latin typeface="proxima_nova_rgregular"/>
                        </a:rPr>
                        <a:t>L2-4</a:t>
                      </a: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Anteromedial thigh</a:t>
                      </a: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dirty="0">
                          <a:effectLst/>
                          <a:latin typeface="proxima_nova_rgregular"/>
                        </a:rPr>
                        <a:t>Psoas major</a:t>
                      </a:r>
                    </a:p>
                    <a:p>
                      <a:r>
                        <a:rPr lang="en-GB" dirty="0">
                          <a:effectLst/>
                          <a:latin typeface="proxima_nova_rgregular"/>
                        </a:rPr>
                        <a:t>Sartorius</a:t>
                      </a:r>
                    </a:p>
                    <a:p>
                      <a:r>
                        <a:rPr lang="en-GB" dirty="0" err="1">
                          <a:effectLst/>
                          <a:latin typeface="proxima_nova_rgregular"/>
                        </a:rPr>
                        <a:t>Articularis</a:t>
                      </a:r>
                      <a:r>
                        <a:rPr lang="en-GB" dirty="0">
                          <a:effectLst/>
                          <a:latin typeface="proxima_nova_rgregular"/>
                        </a:rPr>
                        <a:t> genus</a:t>
                      </a:r>
                    </a:p>
                    <a:p>
                      <a:r>
                        <a:rPr lang="en-GB" dirty="0">
                          <a:effectLst/>
                          <a:latin typeface="proxima_nova_rgregular"/>
                        </a:rPr>
                        <a:t>Rectus femoris</a:t>
                      </a:r>
                    </a:p>
                    <a:p>
                      <a:r>
                        <a:rPr lang="en-GB" dirty="0">
                          <a:effectLst/>
                          <a:latin typeface="proxima_nova_rgregular"/>
                        </a:rPr>
                        <a:t>Vastus lateralis</a:t>
                      </a:r>
                    </a:p>
                    <a:p>
                      <a:r>
                        <a:rPr lang="en-GB" dirty="0">
                          <a:effectLst/>
                          <a:latin typeface="proxima_nova_rgregular"/>
                        </a:rPr>
                        <a:t>Vastus intermedius</a:t>
                      </a:r>
                    </a:p>
                    <a:p>
                      <a:r>
                        <a:rPr lang="en-GB" dirty="0">
                          <a:effectLst/>
                          <a:latin typeface="proxima_nova_rgregular"/>
                        </a:rPr>
                        <a:t>Vastus medialis</a:t>
                      </a:r>
                    </a:p>
                  </a:txBody>
                  <a:tcPr marL="171450" marR="171450" marT="133350" marB="133350"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4124099837"/>
                  </a:ext>
                </a:extLst>
              </a:tr>
            </a:tbl>
          </a:graphicData>
        </a:graphic>
      </p:graphicFrame>
    </p:spTree>
    <p:extLst>
      <p:ext uri="{BB962C8B-B14F-4D97-AF65-F5344CB8AC3E}">
        <p14:creationId xmlns:p14="http://schemas.microsoft.com/office/powerpoint/2010/main" val="27307858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71816-B960-49A7-B92F-484AA1040367}"/>
              </a:ext>
            </a:extLst>
          </p:cNvPr>
          <p:cNvSpPr>
            <a:spLocks noGrp="1"/>
          </p:cNvSpPr>
          <p:nvPr>
            <p:ph type="title"/>
          </p:nvPr>
        </p:nvSpPr>
        <p:spPr/>
        <p:txBody>
          <a:bodyPr/>
          <a:lstStyle/>
          <a:p>
            <a:endParaRPr lang="en-GB"/>
          </a:p>
        </p:txBody>
      </p:sp>
      <p:graphicFrame>
        <p:nvGraphicFramePr>
          <p:cNvPr id="4" name="Content Placeholder 3">
            <a:extLst>
              <a:ext uri="{FF2B5EF4-FFF2-40B4-BE49-F238E27FC236}">
                <a16:creationId xmlns:a16="http://schemas.microsoft.com/office/drawing/2014/main" id="{F64C8A44-D862-4A52-8A22-8BFECEBB6599}"/>
              </a:ext>
            </a:extLst>
          </p:cNvPr>
          <p:cNvGraphicFramePr>
            <a:graphicFrameLocks noGrp="1"/>
          </p:cNvGraphicFramePr>
          <p:nvPr>
            <p:ph idx="1"/>
            <p:extLst>
              <p:ext uri="{D42A27DB-BD31-4B8C-83A1-F6EECF244321}">
                <p14:modId xmlns:p14="http://schemas.microsoft.com/office/powerpoint/2010/main" val="2739323222"/>
              </p:ext>
            </p:extLst>
          </p:nvPr>
        </p:nvGraphicFramePr>
        <p:xfrm>
          <a:off x="838200" y="365125"/>
          <a:ext cx="10515600" cy="5133499"/>
        </p:xfrm>
        <a:graphic>
          <a:graphicData uri="http://schemas.openxmlformats.org/drawingml/2006/table">
            <a:tbl>
              <a:tblPr/>
              <a:tblGrid>
                <a:gridCol w="2175972">
                  <a:extLst>
                    <a:ext uri="{9D8B030D-6E8A-4147-A177-3AD203B41FA5}">
                      <a16:colId xmlns:a16="http://schemas.microsoft.com/office/drawing/2014/main" val="3270014067"/>
                    </a:ext>
                  </a:extLst>
                </a:gridCol>
                <a:gridCol w="2779876">
                  <a:extLst>
                    <a:ext uri="{9D8B030D-6E8A-4147-A177-3AD203B41FA5}">
                      <a16:colId xmlns:a16="http://schemas.microsoft.com/office/drawing/2014/main" val="3855398977"/>
                    </a:ext>
                  </a:extLst>
                </a:gridCol>
                <a:gridCol w="2779876">
                  <a:extLst>
                    <a:ext uri="{9D8B030D-6E8A-4147-A177-3AD203B41FA5}">
                      <a16:colId xmlns:a16="http://schemas.microsoft.com/office/drawing/2014/main" val="2177726785"/>
                    </a:ext>
                  </a:extLst>
                </a:gridCol>
                <a:gridCol w="2779876">
                  <a:extLst>
                    <a:ext uri="{9D8B030D-6E8A-4147-A177-3AD203B41FA5}">
                      <a16:colId xmlns:a16="http://schemas.microsoft.com/office/drawing/2014/main" val="2945638889"/>
                    </a:ext>
                  </a:extLst>
                </a:gridCol>
              </a:tblGrid>
              <a:tr h="2338159">
                <a:tc>
                  <a:txBody>
                    <a:bodyPr/>
                    <a:lstStyle/>
                    <a:p>
                      <a:r>
                        <a:rPr lang="en-GB">
                          <a:effectLst/>
                          <a:latin typeface="proxima_nova_rgregular"/>
                        </a:rPr>
                        <a:t>Tibial</a:t>
                      </a:r>
                    </a:p>
                  </a:txBody>
                  <a:tcPr marR="171450" marT="133350" marB="133350"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a:noFill/>
                    </a:lnT>
                    <a:lnB w="9525" cap="flat" cmpd="sng" algn="ctr">
                      <a:solidFill>
                        <a:srgbClr val="979797"/>
                      </a:solidFill>
                      <a:prstDash val="solid"/>
                      <a:round/>
                      <a:headEnd type="none" w="med" len="med"/>
                      <a:tailEnd type="none" w="med" len="med"/>
                    </a:lnB>
                    <a:solidFill>
                      <a:srgbClr val="FFFFFF"/>
                    </a:solidFill>
                  </a:tcPr>
                </a:tc>
                <a:tc>
                  <a:txBody>
                    <a:bodyPr/>
                    <a:lstStyle/>
                    <a:p>
                      <a:r>
                        <a:rPr lang="en-GB" dirty="0">
                          <a:effectLst/>
                          <a:latin typeface="proxima_nova_rgregular"/>
                        </a:rPr>
                        <a:t>L4-S3</a:t>
                      </a: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a:noFill/>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None in thigh</a:t>
                      </a: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a:noFill/>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Biceps femoris (long head)</a:t>
                      </a:r>
                    </a:p>
                    <a:p>
                      <a:r>
                        <a:rPr lang="en-GB">
                          <a:effectLst/>
                          <a:latin typeface="proxima_nova_rgregular"/>
                        </a:rPr>
                        <a:t>Semitendinosus</a:t>
                      </a:r>
                    </a:p>
                    <a:p>
                      <a:r>
                        <a:rPr lang="en-GB">
                          <a:effectLst/>
                          <a:latin typeface="proxima_nova_rgregular"/>
                        </a:rPr>
                        <a:t>Semimembranosus</a:t>
                      </a:r>
                    </a:p>
                  </a:txBody>
                  <a:tcPr marL="171450" marR="171450" marT="133350" marB="133350" anchor="ctr">
                    <a:lnL w="9525" cap="flat" cmpd="sng" algn="ctr">
                      <a:solidFill>
                        <a:srgbClr val="979797"/>
                      </a:solidFill>
                      <a:prstDash val="solid"/>
                      <a:round/>
                      <a:headEnd type="none" w="med" len="med"/>
                      <a:tailEnd type="none" w="med" len="med"/>
                    </a:lnL>
                    <a:lnR>
                      <a:noFill/>
                    </a:lnR>
                    <a:lnT>
                      <a:noFill/>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2724403967"/>
                  </a:ext>
                </a:extLst>
              </a:tr>
              <a:tr h="1397670">
                <a:tc>
                  <a:txBody>
                    <a:bodyPr/>
                    <a:lstStyle/>
                    <a:p>
                      <a:r>
                        <a:rPr lang="en-GB">
                          <a:effectLst/>
                          <a:latin typeface="proxima_nova_rgregular"/>
                        </a:rPr>
                        <a:t>Common fibular (peroneal)</a:t>
                      </a:r>
                    </a:p>
                  </a:txBody>
                  <a:tcPr marR="171450" marT="133350" marB="133350"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L4-S2</a:t>
                      </a: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None in thigh</a:t>
                      </a: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Biceps femoris (short head)</a:t>
                      </a:r>
                    </a:p>
                  </a:txBody>
                  <a:tcPr marL="171450" marR="171450" marT="133350" marB="133350"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3796450309"/>
                  </a:ext>
                </a:extLst>
              </a:tr>
              <a:tr h="1397670">
                <a:tc>
                  <a:txBody>
                    <a:bodyPr/>
                    <a:lstStyle/>
                    <a:p>
                      <a:r>
                        <a:rPr lang="en-GB">
                          <a:effectLst/>
                          <a:latin typeface="proxima_nova_rgregular"/>
                        </a:rPr>
                        <a:t>Posterior femoral cutaneous nerve</a:t>
                      </a:r>
                    </a:p>
                  </a:txBody>
                  <a:tcPr marR="171450" marT="133350" marB="133350"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S1-3</a:t>
                      </a: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Posterior thigh</a:t>
                      </a: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dirty="0">
                          <a:effectLst/>
                          <a:latin typeface="proxima_nova_rgregular"/>
                        </a:rPr>
                        <a:t>None</a:t>
                      </a:r>
                    </a:p>
                  </a:txBody>
                  <a:tcPr marL="171450" marR="171450" marT="133350" marB="133350"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2159283259"/>
                  </a:ext>
                </a:extLst>
              </a:tr>
            </a:tbl>
          </a:graphicData>
        </a:graphic>
      </p:graphicFrame>
    </p:spTree>
    <p:extLst>
      <p:ext uri="{BB962C8B-B14F-4D97-AF65-F5344CB8AC3E}">
        <p14:creationId xmlns:p14="http://schemas.microsoft.com/office/powerpoint/2010/main" val="3333842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B720A-E402-48BC-A9FF-B6582576507C}"/>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2FE84FD9-7C66-43F7-B1F4-B9D53BA679E5}"/>
              </a:ext>
            </a:extLst>
          </p:cNvPr>
          <p:cNvPicPr>
            <a:picLocks noGrp="1" noChangeAspect="1"/>
          </p:cNvPicPr>
          <p:nvPr>
            <p:ph idx="1"/>
          </p:nvPr>
        </p:nvPicPr>
        <p:blipFill>
          <a:blip r:embed="rId2"/>
          <a:stretch>
            <a:fillRect/>
          </a:stretch>
        </p:blipFill>
        <p:spPr>
          <a:xfrm>
            <a:off x="838199" y="365125"/>
            <a:ext cx="8955157" cy="6353727"/>
          </a:xfrm>
          <a:prstGeom prst="rect">
            <a:avLst/>
          </a:prstGeom>
        </p:spPr>
      </p:pic>
    </p:spTree>
    <p:extLst>
      <p:ext uri="{BB962C8B-B14F-4D97-AF65-F5344CB8AC3E}">
        <p14:creationId xmlns:p14="http://schemas.microsoft.com/office/powerpoint/2010/main" val="15942350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4147-9478-4DBF-B0FE-F99C53E97DEB}"/>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F6DC011D-7CE1-4987-8EC1-934B485B6176}"/>
              </a:ext>
            </a:extLst>
          </p:cNvPr>
          <p:cNvPicPr>
            <a:picLocks noGrp="1" noChangeAspect="1"/>
          </p:cNvPicPr>
          <p:nvPr>
            <p:ph idx="1"/>
          </p:nvPr>
        </p:nvPicPr>
        <p:blipFill>
          <a:blip r:embed="rId2"/>
          <a:stretch>
            <a:fillRect/>
          </a:stretch>
        </p:blipFill>
        <p:spPr>
          <a:xfrm>
            <a:off x="838200" y="1"/>
            <a:ext cx="9697278" cy="6718852"/>
          </a:xfrm>
          <a:prstGeom prst="rect">
            <a:avLst/>
          </a:prstGeom>
        </p:spPr>
      </p:pic>
    </p:spTree>
    <p:extLst>
      <p:ext uri="{BB962C8B-B14F-4D97-AF65-F5344CB8AC3E}">
        <p14:creationId xmlns:p14="http://schemas.microsoft.com/office/powerpoint/2010/main" val="22137130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A551F-FF17-4211-856A-08B7F4D4FF5A}"/>
              </a:ext>
            </a:extLst>
          </p:cNvPr>
          <p:cNvSpPr>
            <a:spLocks noGrp="1"/>
          </p:cNvSpPr>
          <p:nvPr>
            <p:ph type="title"/>
          </p:nvPr>
        </p:nvSpPr>
        <p:spPr/>
        <p:txBody>
          <a:bodyPr/>
          <a:lstStyle/>
          <a:p>
            <a:endParaRPr lang="en-GB"/>
          </a:p>
        </p:txBody>
      </p:sp>
      <p:graphicFrame>
        <p:nvGraphicFramePr>
          <p:cNvPr id="4" name="Content Placeholder 3">
            <a:extLst>
              <a:ext uri="{FF2B5EF4-FFF2-40B4-BE49-F238E27FC236}">
                <a16:creationId xmlns:a16="http://schemas.microsoft.com/office/drawing/2014/main" id="{1D9273EF-73B0-4EA0-963A-F644563F7AEA}"/>
              </a:ext>
            </a:extLst>
          </p:cNvPr>
          <p:cNvGraphicFramePr>
            <a:graphicFrameLocks noGrp="1"/>
          </p:cNvGraphicFramePr>
          <p:nvPr>
            <p:ph idx="1"/>
            <p:extLst>
              <p:ext uri="{D42A27DB-BD31-4B8C-83A1-F6EECF244321}">
                <p14:modId xmlns:p14="http://schemas.microsoft.com/office/powerpoint/2010/main" val="1940780351"/>
              </p:ext>
            </p:extLst>
          </p:nvPr>
        </p:nvGraphicFramePr>
        <p:xfrm>
          <a:off x="838200" y="365125"/>
          <a:ext cx="10515600" cy="6287468"/>
        </p:xfrm>
        <a:graphic>
          <a:graphicData uri="http://schemas.openxmlformats.org/drawingml/2006/table">
            <a:tbl>
              <a:tblPr/>
              <a:tblGrid>
                <a:gridCol w="2957920">
                  <a:extLst>
                    <a:ext uri="{9D8B030D-6E8A-4147-A177-3AD203B41FA5}">
                      <a16:colId xmlns:a16="http://schemas.microsoft.com/office/drawing/2014/main" val="2822867213"/>
                    </a:ext>
                  </a:extLst>
                </a:gridCol>
                <a:gridCol w="3778840">
                  <a:extLst>
                    <a:ext uri="{9D8B030D-6E8A-4147-A177-3AD203B41FA5}">
                      <a16:colId xmlns:a16="http://schemas.microsoft.com/office/drawing/2014/main" val="969788720"/>
                    </a:ext>
                  </a:extLst>
                </a:gridCol>
                <a:gridCol w="3778840">
                  <a:extLst>
                    <a:ext uri="{9D8B030D-6E8A-4147-A177-3AD203B41FA5}">
                      <a16:colId xmlns:a16="http://schemas.microsoft.com/office/drawing/2014/main" val="2105817393"/>
                    </a:ext>
                  </a:extLst>
                </a:gridCol>
              </a:tblGrid>
              <a:tr h="966256">
                <a:tc>
                  <a:txBody>
                    <a:bodyPr/>
                    <a:lstStyle/>
                    <a:p>
                      <a:r>
                        <a:rPr lang="en-GB" b="0">
                          <a:effectLst/>
                          <a:latin typeface="proxima_nova_rgbold"/>
                        </a:rPr>
                        <a:t>Muscle</a:t>
                      </a:r>
                      <a:endParaRPr lang="en-GB">
                        <a:effectLst/>
                        <a:latin typeface="proxima_nova_rgregular"/>
                      </a:endParaRPr>
                    </a:p>
                  </a:txBody>
                  <a:tcPr marR="171450" marT="133350" marB="133350"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a:noFill/>
                    </a:lnT>
                    <a:lnB w="9525" cap="flat" cmpd="sng" algn="ctr">
                      <a:solidFill>
                        <a:srgbClr val="979797"/>
                      </a:solidFill>
                      <a:prstDash val="solid"/>
                      <a:round/>
                      <a:headEnd type="none" w="med" len="med"/>
                      <a:tailEnd type="none" w="med" len="med"/>
                    </a:lnB>
                    <a:solidFill>
                      <a:srgbClr val="FFFFFF"/>
                    </a:solidFill>
                  </a:tcPr>
                </a:tc>
                <a:tc>
                  <a:txBody>
                    <a:bodyPr/>
                    <a:lstStyle/>
                    <a:p>
                      <a:r>
                        <a:rPr lang="en-GB" b="0">
                          <a:effectLst/>
                          <a:latin typeface="proxima_nova_rgbold"/>
                        </a:rPr>
                        <a:t>Action</a:t>
                      </a:r>
                      <a:endParaRPr lang="en-GB">
                        <a:effectLst/>
                        <a:latin typeface="proxima_nova_rgregular"/>
                      </a:endParaRP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a:noFill/>
                    </a:lnT>
                    <a:lnB w="9525" cap="flat" cmpd="sng" algn="ctr">
                      <a:solidFill>
                        <a:srgbClr val="979797"/>
                      </a:solidFill>
                      <a:prstDash val="solid"/>
                      <a:round/>
                      <a:headEnd type="none" w="med" len="med"/>
                      <a:tailEnd type="none" w="med" len="med"/>
                    </a:lnB>
                    <a:solidFill>
                      <a:srgbClr val="FFFFFF"/>
                    </a:solidFill>
                  </a:tcPr>
                </a:tc>
                <a:tc>
                  <a:txBody>
                    <a:bodyPr/>
                    <a:lstStyle/>
                    <a:p>
                      <a:r>
                        <a:rPr lang="en-GB" b="0">
                          <a:effectLst/>
                          <a:latin typeface="proxima_nova_rgbold"/>
                        </a:rPr>
                        <a:t>Nerve</a:t>
                      </a:r>
                      <a:endParaRPr lang="en-GB">
                        <a:effectLst/>
                        <a:latin typeface="proxima_nova_rgregular"/>
                      </a:endParaRPr>
                    </a:p>
                  </a:txBody>
                  <a:tcPr marL="171450" marR="171450" marT="133350" marB="133350" anchor="ctr">
                    <a:lnL w="9525" cap="flat" cmpd="sng" algn="ctr">
                      <a:solidFill>
                        <a:srgbClr val="979797"/>
                      </a:solidFill>
                      <a:prstDash val="solid"/>
                      <a:round/>
                      <a:headEnd type="none" w="med" len="med"/>
                      <a:tailEnd type="none" w="med" len="med"/>
                    </a:lnL>
                    <a:lnR>
                      <a:noFill/>
                    </a:lnR>
                    <a:lnT>
                      <a:noFill/>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3825261410"/>
                  </a:ext>
                </a:extLst>
              </a:tr>
              <a:tr h="966256">
                <a:tc>
                  <a:txBody>
                    <a:bodyPr/>
                    <a:lstStyle/>
                    <a:p>
                      <a:r>
                        <a:rPr lang="en-GB">
                          <a:effectLst/>
                          <a:latin typeface="proxima_nova_rgregular"/>
                        </a:rPr>
                        <a:t>Sartorius</a:t>
                      </a:r>
                    </a:p>
                  </a:txBody>
                  <a:tcPr marR="171450" marT="133350" marB="133350"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Hip flexion, external rotation</a:t>
                      </a: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Femoral nerve</a:t>
                      </a:r>
                    </a:p>
                  </a:txBody>
                  <a:tcPr marL="171450" marR="171450" marT="133350" marB="133350"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868149707"/>
                  </a:ext>
                </a:extLst>
              </a:tr>
              <a:tr h="966256">
                <a:tc>
                  <a:txBody>
                    <a:bodyPr/>
                    <a:lstStyle/>
                    <a:p>
                      <a:r>
                        <a:rPr lang="en-GB">
                          <a:effectLst/>
                          <a:latin typeface="proxima_nova_rgregular"/>
                        </a:rPr>
                        <a:t>Iliopsoas</a:t>
                      </a:r>
                    </a:p>
                  </a:txBody>
                  <a:tcPr marR="171450" marT="133350" marB="133350"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Hip flexion</a:t>
                      </a: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Femoral nerve</a:t>
                      </a:r>
                    </a:p>
                  </a:txBody>
                  <a:tcPr marL="171450" marR="171450" marT="133350" marB="133350"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3502565846"/>
                  </a:ext>
                </a:extLst>
              </a:tr>
              <a:tr h="966256">
                <a:tc>
                  <a:txBody>
                    <a:bodyPr/>
                    <a:lstStyle/>
                    <a:p>
                      <a:r>
                        <a:rPr lang="en-GB">
                          <a:effectLst/>
                          <a:latin typeface="proxima_nova_rgregular"/>
                        </a:rPr>
                        <a:t>Pectineus</a:t>
                      </a:r>
                    </a:p>
                  </a:txBody>
                  <a:tcPr marR="171450" marT="133350" marB="133350"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Hip flexion</a:t>
                      </a: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Femoral nerve</a:t>
                      </a:r>
                    </a:p>
                  </a:txBody>
                  <a:tcPr marL="171450" marR="171450" marT="133350" marB="133350"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3993312986"/>
                  </a:ext>
                </a:extLst>
              </a:tr>
              <a:tr h="966256">
                <a:tc>
                  <a:txBody>
                    <a:bodyPr/>
                    <a:lstStyle/>
                    <a:p>
                      <a:r>
                        <a:rPr lang="en-GB">
                          <a:effectLst/>
                          <a:latin typeface="proxima_nova_rgregular"/>
                        </a:rPr>
                        <a:t>Rectus femoris</a:t>
                      </a:r>
                    </a:p>
                  </a:txBody>
                  <a:tcPr marR="171450" marT="133350" marB="133350"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Hip flexion, leg extension</a:t>
                      </a: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Femoral nerve</a:t>
                      </a:r>
                    </a:p>
                  </a:txBody>
                  <a:tcPr marL="171450" marR="171450" marT="133350" marB="133350"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1554028372"/>
                  </a:ext>
                </a:extLst>
              </a:tr>
              <a:tr h="1456188">
                <a:tc>
                  <a:txBody>
                    <a:bodyPr/>
                    <a:lstStyle/>
                    <a:p>
                      <a:r>
                        <a:rPr lang="en-GB">
                          <a:effectLst/>
                          <a:latin typeface="proxima_nova_rgregular"/>
                        </a:rPr>
                        <a:t>Adductor magnus (anterior part)</a:t>
                      </a:r>
                    </a:p>
                  </a:txBody>
                  <a:tcPr marR="171450" marT="133350" marB="133350"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Hip flexion, adduction</a:t>
                      </a: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dirty="0">
                          <a:effectLst/>
                          <a:latin typeface="proxima_nova_rgregular"/>
                        </a:rPr>
                        <a:t>Obturator</a:t>
                      </a:r>
                    </a:p>
                  </a:txBody>
                  <a:tcPr marL="171450" marR="171450" marT="133350" marB="133350"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186096153"/>
                  </a:ext>
                </a:extLst>
              </a:tr>
            </a:tbl>
          </a:graphicData>
        </a:graphic>
      </p:graphicFrame>
    </p:spTree>
    <p:extLst>
      <p:ext uri="{BB962C8B-B14F-4D97-AF65-F5344CB8AC3E}">
        <p14:creationId xmlns:p14="http://schemas.microsoft.com/office/powerpoint/2010/main" val="2674097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A63B2-5A78-4D7F-BFBF-B713426B302C}"/>
              </a:ext>
            </a:extLst>
          </p:cNvPr>
          <p:cNvSpPr>
            <a:spLocks noGrp="1"/>
          </p:cNvSpPr>
          <p:nvPr>
            <p:ph type="title"/>
          </p:nvPr>
        </p:nvSpPr>
        <p:spPr/>
        <p:txBody>
          <a:bodyPr/>
          <a:lstStyle/>
          <a:p>
            <a:endParaRPr lang="en-GB"/>
          </a:p>
        </p:txBody>
      </p:sp>
      <p:graphicFrame>
        <p:nvGraphicFramePr>
          <p:cNvPr id="4" name="Content Placeholder 3">
            <a:extLst>
              <a:ext uri="{FF2B5EF4-FFF2-40B4-BE49-F238E27FC236}">
                <a16:creationId xmlns:a16="http://schemas.microsoft.com/office/drawing/2014/main" id="{25DDBD33-66C8-4A0E-A98C-E926B119AA2E}"/>
              </a:ext>
            </a:extLst>
          </p:cNvPr>
          <p:cNvGraphicFramePr>
            <a:graphicFrameLocks noGrp="1"/>
          </p:cNvGraphicFramePr>
          <p:nvPr>
            <p:ph idx="1"/>
            <p:extLst>
              <p:ext uri="{D42A27DB-BD31-4B8C-83A1-F6EECF244321}">
                <p14:modId xmlns:p14="http://schemas.microsoft.com/office/powerpoint/2010/main" val="466475106"/>
              </p:ext>
            </p:extLst>
          </p:nvPr>
        </p:nvGraphicFramePr>
        <p:xfrm>
          <a:off x="838200" y="132523"/>
          <a:ext cx="10515600" cy="6725476"/>
        </p:xfrm>
        <a:graphic>
          <a:graphicData uri="http://schemas.openxmlformats.org/drawingml/2006/table">
            <a:tbl>
              <a:tblPr/>
              <a:tblGrid>
                <a:gridCol w="2957920">
                  <a:extLst>
                    <a:ext uri="{9D8B030D-6E8A-4147-A177-3AD203B41FA5}">
                      <a16:colId xmlns:a16="http://schemas.microsoft.com/office/drawing/2014/main" val="316378575"/>
                    </a:ext>
                  </a:extLst>
                </a:gridCol>
                <a:gridCol w="3778840">
                  <a:extLst>
                    <a:ext uri="{9D8B030D-6E8A-4147-A177-3AD203B41FA5}">
                      <a16:colId xmlns:a16="http://schemas.microsoft.com/office/drawing/2014/main" val="1089448964"/>
                    </a:ext>
                  </a:extLst>
                </a:gridCol>
                <a:gridCol w="3778840">
                  <a:extLst>
                    <a:ext uri="{9D8B030D-6E8A-4147-A177-3AD203B41FA5}">
                      <a16:colId xmlns:a16="http://schemas.microsoft.com/office/drawing/2014/main" val="1632236903"/>
                    </a:ext>
                  </a:extLst>
                </a:gridCol>
              </a:tblGrid>
              <a:tr h="723244">
                <a:tc>
                  <a:txBody>
                    <a:bodyPr/>
                    <a:lstStyle/>
                    <a:p>
                      <a:r>
                        <a:rPr lang="en-GB" sz="1000">
                          <a:effectLst/>
                          <a:latin typeface="proxima_nova_rgregular"/>
                        </a:rPr>
                        <a:t>Adductor magnus (posterior part)</a:t>
                      </a:r>
                    </a:p>
                  </a:txBody>
                  <a:tcPr marL="52478" marR="98397" marT="76531" marB="76531"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a:noFill/>
                    </a:lnT>
                    <a:lnB w="9525" cap="flat" cmpd="sng" algn="ctr">
                      <a:solidFill>
                        <a:srgbClr val="979797"/>
                      </a:solidFill>
                      <a:prstDash val="solid"/>
                      <a:round/>
                      <a:headEnd type="none" w="med" len="med"/>
                      <a:tailEnd type="none" w="med" len="med"/>
                    </a:lnB>
                    <a:solidFill>
                      <a:srgbClr val="FFFFFF"/>
                    </a:solidFill>
                  </a:tcPr>
                </a:tc>
                <a:tc>
                  <a:txBody>
                    <a:bodyPr/>
                    <a:lstStyle/>
                    <a:p>
                      <a:r>
                        <a:rPr lang="en-GB" sz="1000">
                          <a:effectLst/>
                          <a:latin typeface="proxima_nova_rgregular"/>
                        </a:rPr>
                        <a:t>Thigh extension</a:t>
                      </a:r>
                    </a:p>
                  </a:txBody>
                  <a:tcPr marL="98397" marR="98397" marT="76531" marB="76531"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a:noFill/>
                    </a:lnT>
                    <a:lnB w="9525" cap="flat" cmpd="sng" algn="ctr">
                      <a:solidFill>
                        <a:srgbClr val="979797"/>
                      </a:solidFill>
                      <a:prstDash val="solid"/>
                      <a:round/>
                      <a:headEnd type="none" w="med" len="med"/>
                      <a:tailEnd type="none" w="med" len="med"/>
                    </a:lnB>
                    <a:solidFill>
                      <a:srgbClr val="FFFFFF"/>
                    </a:solidFill>
                  </a:tcPr>
                </a:tc>
                <a:tc>
                  <a:txBody>
                    <a:bodyPr/>
                    <a:lstStyle/>
                    <a:p>
                      <a:r>
                        <a:rPr lang="en-GB" sz="1000">
                          <a:effectLst/>
                          <a:latin typeface="proxima_nova_rgregular"/>
                        </a:rPr>
                        <a:t>Tibial</a:t>
                      </a:r>
                    </a:p>
                  </a:txBody>
                  <a:tcPr marL="98397" marR="98397" marT="76531" marB="76531" anchor="ctr">
                    <a:lnL w="9525" cap="flat" cmpd="sng" algn="ctr">
                      <a:solidFill>
                        <a:srgbClr val="979797"/>
                      </a:solidFill>
                      <a:prstDash val="solid"/>
                      <a:round/>
                      <a:headEnd type="none" w="med" len="med"/>
                      <a:tailEnd type="none" w="med" len="med"/>
                    </a:lnL>
                    <a:lnR>
                      <a:noFill/>
                    </a:lnR>
                    <a:lnT>
                      <a:noFill/>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1260396528"/>
                  </a:ext>
                </a:extLst>
              </a:tr>
              <a:tr h="723244">
                <a:tc>
                  <a:txBody>
                    <a:bodyPr/>
                    <a:lstStyle/>
                    <a:p>
                      <a:r>
                        <a:rPr lang="en-GB" sz="1000">
                          <a:effectLst/>
                          <a:latin typeface="proxima_nova_rgregular"/>
                        </a:rPr>
                        <a:t>Gracilis</a:t>
                      </a:r>
                    </a:p>
                  </a:txBody>
                  <a:tcPr marL="52478" marR="98397" marT="76531" marB="76531"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000">
                          <a:effectLst/>
                          <a:latin typeface="proxima_nova_rgregular"/>
                        </a:rPr>
                        <a:t>Hip flexion, adduction, internal rotation</a:t>
                      </a:r>
                    </a:p>
                  </a:txBody>
                  <a:tcPr marL="98397" marR="98397" marT="76531" marB="76531"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000">
                          <a:effectLst/>
                          <a:latin typeface="proxima_nova_rgregular"/>
                        </a:rPr>
                        <a:t>Obturator</a:t>
                      </a:r>
                    </a:p>
                  </a:txBody>
                  <a:tcPr marL="98397" marR="98397" marT="76531" marB="76531"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691206117"/>
                  </a:ext>
                </a:extLst>
              </a:tr>
              <a:tr h="479908">
                <a:tc>
                  <a:txBody>
                    <a:bodyPr/>
                    <a:lstStyle/>
                    <a:p>
                      <a:r>
                        <a:rPr lang="en-GB" sz="1000">
                          <a:effectLst/>
                          <a:latin typeface="proxima_nova_rgregular"/>
                        </a:rPr>
                        <a:t>Tensor fascia lata</a:t>
                      </a:r>
                    </a:p>
                  </a:txBody>
                  <a:tcPr marL="52478" marR="98397" marT="76531" marB="76531"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000">
                          <a:effectLst/>
                          <a:latin typeface="proxima_nova_rgregular"/>
                        </a:rPr>
                        <a:t>Hip flexion, abduction</a:t>
                      </a:r>
                    </a:p>
                  </a:txBody>
                  <a:tcPr marL="98397" marR="98397" marT="76531" marB="76531"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000">
                          <a:effectLst/>
                          <a:latin typeface="proxima_nova_rgregular"/>
                        </a:rPr>
                        <a:t>Superior gluteal nerve</a:t>
                      </a:r>
                    </a:p>
                  </a:txBody>
                  <a:tcPr marL="98397" marR="98397" marT="76531" marB="76531"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667741767"/>
                  </a:ext>
                </a:extLst>
              </a:tr>
              <a:tr h="479908">
                <a:tc>
                  <a:txBody>
                    <a:bodyPr/>
                    <a:lstStyle/>
                    <a:p>
                      <a:r>
                        <a:rPr lang="en-GB" sz="1000">
                          <a:effectLst/>
                          <a:latin typeface="proxima_nova_rgregular"/>
                        </a:rPr>
                        <a:t>Adductor brevis</a:t>
                      </a:r>
                    </a:p>
                  </a:txBody>
                  <a:tcPr marL="52478" marR="98397" marT="76531" marB="76531"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000">
                          <a:effectLst/>
                          <a:latin typeface="proxima_nova_rgregular"/>
                        </a:rPr>
                        <a:t>Hip adduction</a:t>
                      </a:r>
                    </a:p>
                  </a:txBody>
                  <a:tcPr marL="98397" marR="98397" marT="76531" marB="76531"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000">
                          <a:effectLst/>
                          <a:latin typeface="proxima_nova_rgregular"/>
                        </a:rPr>
                        <a:t>Obturator nerve (posterior division)</a:t>
                      </a:r>
                    </a:p>
                  </a:txBody>
                  <a:tcPr marL="98397" marR="98397" marT="76531" marB="76531"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2913857314"/>
                  </a:ext>
                </a:extLst>
              </a:tr>
              <a:tr h="479908">
                <a:tc>
                  <a:txBody>
                    <a:bodyPr/>
                    <a:lstStyle/>
                    <a:p>
                      <a:r>
                        <a:rPr lang="en-GB" sz="1000">
                          <a:effectLst/>
                          <a:latin typeface="proxima_nova_rgregular"/>
                        </a:rPr>
                        <a:t>Adductor longus</a:t>
                      </a:r>
                    </a:p>
                  </a:txBody>
                  <a:tcPr marL="52478" marR="98397" marT="76531" marB="76531"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000">
                          <a:effectLst/>
                          <a:latin typeface="proxima_nova_rgregular"/>
                        </a:rPr>
                        <a:t>Hip adduction</a:t>
                      </a:r>
                    </a:p>
                  </a:txBody>
                  <a:tcPr marL="98397" marR="98397" marT="76531" marB="76531"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000">
                          <a:effectLst/>
                          <a:latin typeface="proxima_nova_rgregular"/>
                        </a:rPr>
                        <a:t>Obturator nerve (anterior division)</a:t>
                      </a:r>
                    </a:p>
                  </a:txBody>
                  <a:tcPr marL="98397" marR="98397" marT="76531" marB="76531"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142152369"/>
                  </a:ext>
                </a:extLst>
              </a:tr>
              <a:tr h="479908">
                <a:tc>
                  <a:txBody>
                    <a:bodyPr/>
                    <a:lstStyle/>
                    <a:p>
                      <a:r>
                        <a:rPr lang="en-GB" sz="1000">
                          <a:effectLst/>
                          <a:latin typeface="proxima_nova_rgregular"/>
                        </a:rPr>
                        <a:t>Pectineus</a:t>
                      </a:r>
                    </a:p>
                  </a:txBody>
                  <a:tcPr marL="52478" marR="98397" marT="76531" marB="76531"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000">
                          <a:effectLst/>
                          <a:latin typeface="proxima_nova_rgregular"/>
                        </a:rPr>
                        <a:t>Hip adduction, flexion</a:t>
                      </a:r>
                    </a:p>
                  </a:txBody>
                  <a:tcPr marL="98397" marR="98397" marT="76531" marB="76531"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000">
                          <a:effectLst/>
                          <a:latin typeface="proxima_nova_rgregular"/>
                        </a:rPr>
                        <a:t>Femoral</a:t>
                      </a:r>
                    </a:p>
                  </a:txBody>
                  <a:tcPr marL="98397" marR="98397" marT="76531" marB="76531"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2753287923"/>
                  </a:ext>
                </a:extLst>
              </a:tr>
              <a:tr h="479908">
                <a:tc>
                  <a:txBody>
                    <a:bodyPr/>
                    <a:lstStyle/>
                    <a:p>
                      <a:r>
                        <a:rPr lang="en-GB" sz="1000">
                          <a:effectLst/>
                          <a:latin typeface="proxima_nova_rgregular"/>
                        </a:rPr>
                        <a:t>Obturator externus</a:t>
                      </a:r>
                    </a:p>
                  </a:txBody>
                  <a:tcPr marL="52478" marR="98397" marT="76531" marB="76531"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000">
                          <a:effectLst/>
                          <a:latin typeface="proxima_nova_rgregular"/>
                        </a:rPr>
                        <a:t>Thigh external rotation</a:t>
                      </a:r>
                    </a:p>
                  </a:txBody>
                  <a:tcPr marL="98397" marR="98397" marT="76531" marB="76531"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000">
                          <a:effectLst/>
                          <a:latin typeface="proxima_nova_rgregular"/>
                        </a:rPr>
                        <a:t>Obturator nerve posterior division</a:t>
                      </a:r>
                    </a:p>
                  </a:txBody>
                  <a:tcPr marL="98397" marR="98397" marT="76531" marB="76531"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4227620904"/>
                  </a:ext>
                </a:extLst>
              </a:tr>
              <a:tr h="479908">
                <a:tc>
                  <a:txBody>
                    <a:bodyPr/>
                    <a:lstStyle/>
                    <a:p>
                      <a:r>
                        <a:rPr lang="en-GB" sz="1000">
                          <a:effectLst/>
                          <a:latin typeface="proxima_nova_rgregular"/>
                        </a:rPr>
                        <a:t>Gluteus maximus</a:t>
                      </a:r>
                    </a:p>
                  </a:txBody>
                  <a:tcPr marL="52478" marR="98397" marT="76531" marB="76531"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000">
                          <a:effectLst/>
                          <a:latin typeface="proxima_nova_rgregular"/>
                        </a:rPr>
                        <a:t>Lateral rotation, extension</a:t>
                      </a:r>
                    </a:p>
                  </a:txBody>
                  <a:tcPr marL="98397" marR="98397" marT="76531" marB="76531"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000">
                          <a:effectLst/>
                          <a:latin typeface="proxima_nova_rgregular"/>
                        </a:rPr>
                        <a:t>Inferior gluteal nerve</a:t>
                      </a:r>
                    </a:p>
                  </a:txBody>
                  <a:tcPr marL="98397" marR="98397" marT="76531" marB="76531"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1494173811"/>
                  </a:ext>
                </a:extLst>
              </a:tr>
              <a:tr h="479908">
                <a:tc>
                  <a:txBody>
                    <a:bodyPr/>
                    <a:lstStyle/>
                    <a:p>
                      <a:r>
                        <a:rPr lang="en-GB" sz="1000">
                          <a:effectLst/>
                          <a:latin typeface="proxima_nova_rgregular"/>
                        </a:rPr>
                        <a:t>Piriformis</a:t>
                      </a:r>
                    </a:p>
                  </a:txBody>
                  <a:tcPr marL="52478" marR="98397" marT="76531" marB="76531"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000">
                          <a:effectLst/>
                          <a:latin typeface="proxima_nova_rgregular"/>
                        </a:rPr>
                        <a:t>Lateral rotation</a:t>
                      </a:r>
                    </a:p>
                  </a:txBody>
                  <a:tcPr marL="98397" marR="98397" marT="76531" marB="76531"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000">
                          <a:effectLst/>
                          <a:latin typeface="proxima_nova_rgregular"/>
                        </a:rPr>
                        <a:t>Nerve to piriformis</a:t>
                      </a:r>
                    </a:p>
                  </a:txBody>
                  <a:tcPr marL="98397" marR="98397" marT="76531" marB="76531"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2620578903"/>
                  </a:ext>
                </a:extLst>
              </a:tr>
              <a:tr h="479908">
                <a:tc>
                  <a:txBody>
                    <a:bodyPr/>
                    <a:lstStyle/>
                    <a:p>
                      <a:r>
                        <a:rPr lang="en-GB" sz="1000">
                          <a:effectLst/>
                          <a:latin typeface="proxima_nova_rgregular"/>
                        </a:rPr>
                        <a:t>Obturator internus</a:t>
                      </a:r>
                    </a:p>
                  </a:txBody>
                  <a:tcPr marL="52478" marR="98397" marT="76531" marB="76531"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000">
                          <a:effectLst/>
                          <a:latin typeface="proxima_nova_rgregular"/>
                        </a:rPr>
                        <a:t>Lateral rotation</a:t>
                      </a:r>
                    </a:p>
                  </a:txBody>
                  <a:tcPr marL="98397" marR="98397" marT="76531" marB="76531"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000">
                          <a:effectLst/>
                          <a:latin typeface="proxima_nova_rgregular"/>
                        </a:rPr>
                        <a:t>Nerve to obturator internus</a:t>
                      </a:r>
                    </a:p>
                  </a:txBody>
                  <a:tcPr marL="98397" marR="98397" marT="76531" marB="76531"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190639002"/>
                  </a:ext>
                </a:extLst>
              </a:tr>
              <a:tr h="479908">
                <a:tc>
                  <a:txBody>
                    <a:bodyPr/>
                    <a:lstStyle/>
                    <a:p>
                      <a:r>
                        <a:rPr lang="en-GB" sz="1000">
                          <a:effectLst/>
                          <a:latin typeface="proxima_nova_rgregular"/>
                        </a:rPr>
                        <a:t>Gemellus superior</a:t>
                      </a:r>
                    </a:p>
                  </a:txBody>
                  <a:tcPr marL="52478" marR="98397" marT="76531" marB="76531"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000">
                          <a:effectLst/>
                          <a:latin typeface="proxima_nova_rgregular"/>
                        </a:rPr>
                        <a:t>Lateral rotation</a:t>
                      </a:r>
                    </a:p>
                  </a:txBody>
                  <a:tcPr marL="98397" marR="98397" marT="76531" marB="76531"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000">
                          <a:effectLst/>
                          <a:latin typeface="proxima_nova_rgregular"/>
                        </a:rPr>
                        <a:t>Nerve to obturator internus</a:t>
                      </a:r>
                    </a:p>
                  </a:txBody>
                  <a:tcPr marL="98397" marR="98397" marT="76531" marB="76531"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2559492217"/>
                  </a:ext>
                </a:extLst>
              </a:tr>
              <a:tr h="479908">
                <a:tc>
                  <a:txBody>
                    <a:bodyPr/>
                    <a:lstStyle/>
                    <a:p>
                      <a:r>
                        <a:rPr lang="en-GB" sz="1000">
                          <a:effectLst/>
                          <a:latin typeface="proxima_nova_rgregular"/>
                        </a:rPr>
                        <a:t>Gemellus inferior</a:t>
                      </a:r>
                    </a:p>
                  </a:txBody>
                  <a:tcPr marL="52478" marR="98397" marT="76531" marB="76531"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000">
                          <a:effectLst/>
                          <a:latin typeface="proxima_nova_rgregular"/>
                        </a:rPr>
                        <a:t>Lateral rotation</a:t>
                      </a:r>
                    </a:p>
                  </a:txBody>
                  <a:tcPr marL="98397" marR="98397" marT="76531" marB="76531"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000">
                          <a:effectLst/>
                          <a:latin typeface="proxima_nova_rgregular"/>
                        </a:rPr>
                        <a:t>Nerve to quadratus femoris</a:t>
                      </a:r>
                    </a:p>
                  </a:txBody>
                  <a:tcPr marL="98397" marR="98397" marT="76531" marB="76531"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3767316752"/>
                  </a:ext>
                </a:extLst>
              </a:tr>
              <a:tr h="479908">
                <a:tc>
                  <a:txBody>
                    <a:bodyPr/>
                    <a:lstStyle/>
                    <a:p>
                      <a:r>
                        <a:rPr lang="en-GB" sz="1000">
                          <a:effectLst/>
                          <a:latin typeface="proxima_nova_rgregular"/>
                        </a:rPr>
                        <a:t>Quadratus femoris</a:t>
                      </a:r>
                    </a:p>
                  </a:txBody>
                  <a:tcPr marL="52478" marR="98397" marT="76531" marB="76531"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000">
                          <a:effectLst/>
                          <a:latin typeface="proxima_nova_rgregular"/>
                        </a:rPr>
                        <a:t>Lateral rotation</a:t>
                      </a:r>
                    </a:p>
                  </a:txBody>
                  <a:tcPr marL="98397" marR="98397" marT="76531" marB="76531"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000" dirty="0">
                          <a:effectLst/>
                          <a:latin typeface="proxima_nova_rgregular"/>
                        </a:rPr>
                        <a:t>Nerve to quadratus femoris</a:t>
                      </a:r>
                    </a:p>
                  </a:txBody>
                  <a:tcPr marL="98397" marR="98397" marT="76531" marB="76531"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1951106248"/>
                  </a:ext>
                </a:extLst>
              </a:tr>
            </a:tbl>
          </a:graphicData>
        </a:graphic>
      </p:graphicFrame>
    </p:spTree>
    <p:extLst>
      <p:ext uri="{BB962C8B-B14F-4D97-AF65-F5344CB8AC3E}">
        <p14:creationId xmlns:p14="http://schemas.microsoft.com/office/powerpoint/2010/main" val="91984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85A95-B7CD-4168-AD69-FADF9AD2A74C}"/>
              </a:ext>
            </a:extLst>
          </p:cNvPr>
          <p:cNvSpPr>
            <a:spLocks noGrp="1"/>
          </p:cNvSpPr>
          <p:nvPr>
            <p:ph type="title"/>
          </p:nvPr>
        </p:nvSpPr>
        <p:spPr/>
        <p:txBody>
          <a:bodyPr/>
          <a:lstStyle/>
          <a:p>
            <a:endParaRPr lang="en-GB"/>
          </a:p>
        </p:txBody>
      </p:sp>
      <p:graphicFrame>
        <p:nvGraphicFramePr>
          <p:cNvPr id="4" name="Content Placeholder 3">
            <a:extLst>
              <a:ext uri="{FF2B5EF4-FFF2-40B4-BE49-F238E27FC236}">
                <a16:creationId xmlns:a16="http://schemas.microsoft.com/office/drawing/2014/main" id="{C35C67EF-636C-4BCD-9FAB-957635548D75}"/>
              </a:ext>
            </a:extLst>
          </p:cNvPr>
          <p:cNvGraphicFramePr>
            <a:graphicFrameLocks noGrp="1"/>
          </p:cNvGraphicFramePr>
          <p:nvPr>
            <p:ph idx="1"/>
            <p:extLst>
              <p:ext uri="{D42A27DB-BD31-4B8C-83A1-F6EECF244321}">
                <p14:modId xmlns:p14="http://schemas.microsoft.com/office/powerpoint/2010/main" val="4084989924"/>
              </p:ext>
            </p:extLst>
          </p:nvPr>
        </p:nvGraphicFramePr>
        <p:xfrm>
          <a:off x="838200" y="365125"/>
          <a:ext cx="10515600" cy="4988720"/>
        </p:xfrm>
        <a:graphic>
          <a:graphicData uri="http://schemas.openxmlformats.org/drawingml/2006/table">
            <a:tbl>
              <a:tblPr/>
              <a:tblGrid>
                <a:gridCol w="2957920">
                  <a:extLst>
                    <a:ext uri="{9D8B030D-6E8A-4147-A177-3AD203B41FA5}">
                      <a16:colId xmlns:a16="http://schemas.microsoft.com/office/drawing/2014/main" val="2530839518"/>
                    </a:ext>
                  </a:extLst>
                </a:gridCol>
                <a:gridCol w="3778840">
                  <a:extLst>
                    <a:ext uri="{9D8B030D-6E8A-4147-A177-3AD203B41FA5}">
                      <a16:colId xmlns:a16="http://schemas.microsoft.com/office/drawing/2014/main" val="4032640997"/>
                    </a:ext>
                  </a:extLst>
                </a:gridCol>
                <a:gridCol w="3778840">
                  <a:extLst>
                    <a:ext uri="{9D8B030D-6E8A-4147-A177-3AD203B41FA5}">
                      <a16:colId xmlns:a16="http://schemas.microsoft.com/office/drawing/2014/main" val="1264921643"/>
                    </a:ext>
                  </a:extLst>
                </a:gridCol>
              </a:tblGrid>
              <a:tr h="997744">
                <a:tc>
                  <a:txBody>
                    <a:bodyPr/>
                    <a:lstStyle/>
                    <a:p>
                      <a:r>
                        <a:rPr lang="en-GB">
                          <a:effectLst/>
                          <a:latin typeface="proxima_nova_rgregular"/>
                        </a:rPr>
                        <a:t>Gluteus medius</a:t>
                      </a:r>
                    </a:p>
                  </a:txBody>
                  <a:tcPr marR="171450" marT="133350" marB="133350"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a:noFill/>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Hip abduction</a:t>
                      </a: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a:noFill/>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Superior gluteal nerve</a:t>
                      </a:r>
                    </a:p>
                  </a:txBody>
                  <a:tcPr marL="171450" marR="171450" marT="133350" marB="133350" anchor="ctr">
                    <a:lnL w="9525" cap="flat" cmpd="sng" algn="ctr">
                      <a:solidFill>
                        <a:srgbClr val="979797"/>
                      </a:solidFill>
                      <a:prstDash val="solid"/>
                      <a:round/>
                      <a:headEnd type="none" w="med" len="med"/>
                      <a:tailEnd type="none" w="med" len="med"/>
                    </a:lnL>
                    <a:lnR>
                      <a:noFill/>
                    </a:lnR>
                    <a:lnT>
                      <a:noFill/>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2429332778"/>
                  </a:ext>
                </a:extLst>
              </a:tr>
              <a:tr h="997744">
                <a:tc>
                  <a:txBody>
                    <a:bodyPr/>
                    <a:lstStyle/>
                    <a:p>
                      <a:r>
                        <a:rPr lang="en-GB">
                          <a:effectLst/>
                          <a:latin typeface="proxima_nova_rgregular"/>
                        </a:rPr>
                        <a:t>Gluteus minimus</a:t>
                      </a:r>
                    </a:p>
                  </a:txBody>
                  <a:tcPr marR="171450" marT="133350" marB="133350"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Hip abduction</a:t>
                      </a: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Superior gluteal nerve</a:t>
                      </a:r>
                    </a:p>
                  </a:txBody>
                  <a:tcPr marL="171450" marR="171450" marT="133350" marB="133350"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1117855158"/>
                  </a:ext>
                </a:extLst>
              </a:tr>
              <a:tr h="997744">
                <a:tc>
                  <a:txBody>
                    <a:bodyPr/>
                    <a:lstStyle/>
                    <a:p>
                      <a:r>
                        <a:rPr lang="en-GB">
                          <a:effectLst/>
                          <a:latin typeface="proxima_nova_rgregular"/>
                        </a:rPr>
                        <a:t>Semimembranosus</a:t>
                      </a:r>
                    </a:p>
                  </a:txBody>
                  <a:tcPr marR="171450" marT="133350" marB="133350"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dirty="0">
                          <a:effectLst/>
                          <a:latin typeface="proxima_nova_rgregular"/>
                        </a:rPr>
                        <a:t>Thigh extension, leg flexion</a:t>
                      </a: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Tibial</a:t>
                      </a:r>
                    </a:p>
                  </a:txBody>
                  <a:tcPr marL="171450" marR="171450" marT="133350" marB="133350"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3290601223"/>
                  </a:ext>
                </a:extLst>
              </a:tr>
              <a:tr h="997744">
                <a:tc>
                  <a:txBody>
                    <a:bodyPr/>
                    <a:lstStyle/>
                    <a:p>
                      <a:r>
                        <a:rPr lang="en-GB">
                          <a:effectLst/>
                          <a:latin typeface="proxima_nova_rgregular"/>
                        </a:rPr>
                        <a:t>Semitendinosus</a:t>
                      </a:r>
                    </a:p>
                  </a:txBody>
                  <a:tcPr marR="171450" marT="133350" marB="133350"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Thigh extension, leg flexion</a:t>
                      </a: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Tibial</a:t>
                      </a:r>
                    </a:p>
                  </a:txBody>
                  <a:tcPr marL="171450" marR="171450" marT="133350" marB="133350"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1760256309"/>
                  </a:ext>
                </a:extLst>
              </a:tr>
              <a:tr h="997744">
                <a:tc>
                  <a:txBody>
                    <a:bodyPr/>
                    <a:lstStyle/>
                    <a:p>
                      <a:r>
                        <a:rPr lang="en-GB">
                          <a:effectLst/>
                          <a:latin typeface="proxima_nova_rgregular"/>
                        </a:rPr>
                        <a:t>Biceps femoris, long head</a:t>
                      </a:r>
                    </a:p>
                  </a:txBody>
                  <a:tcPr marR="171450" marT="133350" marB="133350"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a:effectLst/>
                          <a:latin typeface="proxima_nova_rgregular"/>
                        </a:rPr>
                        <a:t>Thigh extension, leg flexion</a:t>
                      </a: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dirty="0">
                          <a:effectLst/>
                          <a:latin typeface="proxima_nova_rgregular"/>
                        </a:rPr>
                        <a:t>Tibial</a:t>
                      </a:r>
                    </a:p>
                  </a:txBody>
                  <a:tcPr marL="171450" marR="171450" marT="133350" marB="133350"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2075599160"/>
                  </a:ext>
                </a:extLst>
              </a:tr>
            </a:tbl>
          </a:graphicData>
        </a:graphic>
      </p:graphicFrame>
    </p:spTree>
    <p:extLst>
      <p:ext uri="{BB962C8B-B14F-4D97-AF65-F5344CB8AC3E}">
        <p14:creationId xmlns:p14="http://schemas.microsoft.com/office/powerpoint/2010/main" val="3495618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91954-BF48-4E01-BD84-3A2339C21B76}"/>
              </a:ext>
            </a:extLst>
          </p:cNvPr>
          <p:cNvSpPr>
            <a:spLocks noGrp="1"/>
          </p:cNvSpPr>
          <p:nvPr>
            <p:ph type="title"/>
          </p:nvPr>
        </p:nvSpPr>
        <p:spPr/>
        <p:txBody>
          <a:bodyPr/>
          <a:lstStyle/>
          <a:p>
            <a:endParaRPr lang="en-GB"/>
          </a:p>
        </p:txBody>
      </p:sp>
      <p:graphicFrame>
        <p:nvGraphicFramePr>
          <p:cNvPr id="5" name="Content Placeholder 4">
            <a:extLst>
              <a:ext uri="{FF2B5EF4-FFF2-40B4-BE49-F238E27FC236}">
                <a16:creationId xmlns:a16="http://schemas.microsoft.com/office/drawing/2014/main" id="{BB822E50-C7A7-4ACE-8664-D19D3616C456}"/>
              </a:ext>
            </a:extLst>
          </p:cNvPr>
          <p:cNvGraphicFramePr>
            <a:graphicFrameLocks noGrp="1"/>
          </p:cNvGraphicFramePr>
          <p:nvPr>
            <p:ph idx="1"/>
            <p:extLst>
              <p:ext uri="{D42A27DB-BD31-4B8C-83A1-F6EECF244321}">
                <p14:modId xmlns:p14="http://schemas.microsoft.com/office/powerpoint/2010/main" val="3920440015"/>
              </p:ext>
            </p:extLst>
          </p:nvPr>
        </p:nvGraphicFramePr>
        <p:xfrm>
          <a:off x="838200" y="365125"/>
          <a:ext cx="10515600" cy="2594714"/>
        </p:xfrm>
        <a:graphic>
          <a:graphicData uri="http://schemas.openxmlformats.org/drawingml/2006/table">
            <a:tbl>
              <a:tblPr/>
              <a:tblGrid>
                <a:gridCol w="2957920">
                  <a:extLst>
                    <a:ext uri="{9D8B030D-6E8A-4147-A177-3AD203B41FA5}">
                      <a16:colId xmlns:a16="http://schemas.microsoft.com/office/drawing/2014/main" val="2768735024"/>
                    </a:ext>
                  </a:extLst>
                </a:gridCol>
                <a:gridCol w="3778840">
                  <a:extLst>
                    <a:ext uri="{9D8B030D-6E8A-4147-A177-3AD203B41FA5}">
                      <a16:colId xmlns:a16="http://schemas.microsoft.com/office/drawing/2014/main" val="166966508"/>
                    </a:ext>
                  </a:extLst>
                </a:gridCol>
                <a:gridCol w="3778840">
                  <a:extLst>
                    <a:ext uri="{9D8B030D-6E8A-4147-A177-3AD203B41FA5}">
                      <a16:colId xmlns:a16="http://schemas.microsoft.com/office/drawing/2014/main" val="1881900602"/>
                    </a:ext>
                  </a:extLst>
                </a:gridCol>
              </a:tblGrid>
              <a:tr h="2594714">
                <a:tc>
                  <a:txBody>
                    <a:bodyPr/>
                    <a:lstStyle/>
                    <a:p>
                      <a:r>
                        <a:rPr lang="en-GB">
                          <a:effectLst/>
                          <a:latin typeface="proxima_nova_rgregular"/>
                        </a:rPr>
                        <a:t>Biceps femoris, short head</a:t>
                      </a:r>
                    </a:p>
                  </a:txBody>
                  <a:tcPr marR="171450" marT="133350" marB="133350"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a:noFill/>
                    </a:lnT>
                    <a:lnB w="9525" cap="flat" cmpd="sng" algn="ctr">
                      <a:solidFill>
                        <a:srgbClr val="979797"/>
                      </a:solidFill>
                      <a:prstDash val="solid"/>
                      <a:round/>
                      <a:headEnd type="none" w="med" len="med"/>
                      <a:tailEnd type="none" w="med" len="med"/>
                    </a:lnB>
                    <a:solidFill>
                      <a:srgbClr val="FFFFFF"/>
                    </a:solidFill>
                  </a:tcPr>
                </a:tc>
                <a:tc>
                  <a:txBody>
                    <a:bodyPr/>
                    <a:lstStyle/>
                    <a:p>
                      <a:r>
                        <a:rPr lang="en-GB" dirty="0">
                          <a:effectLst/>
                          <a:latin typeface="proxima_nova_rgregular"/>
                        </a:rPr>
                        <a:t>Thigh extension, leg flexion</a:t>
                      </a:r>
                    </a:p>
                  </a:txBody>
                  <a:tcPr marL="171450" marR="171450" marT="133350" marB="133350" anchor="ctr">
                    <a:lnL w="9525"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a:noFill/>
                    </a:lnT>
                    <a:lnB w="9525" cap="flat" cmpd="sng" algn="ctr">
                      <a:solidFill>
                        <a:srgbClr val="979797"/>
                      </a:solidFill>
                      <a:prstDash val="solid"/>
                      <a:round/>
                      <a:headEnd type="none" w="med" len="med"/>
                      <a:tailEnd type="none" w="med" len="med"/>
                    </a:lnB>
                    <a:solidFill>
                      <a:srgbClr val="FFFFFF"/>
                    </a:solidFill>
                  </a:tcPr>
                </a:tc>
                <a:tc>
                  <a:txBody>
                    <a:bodyPr/>
                    <a:lstStyle/>
                    <a:p>
                      <a:r>
                        <a:rPr lang="en-GB" dirty="0">
                          <a:effectLst/>
                          <a:latin typeface="proxima_nova_rgregular"/>
                        </a:rPr>
                        <a:t>Common fibular</a:t>
                      </a:r>
                    </a:p>
                  </a:txBody>
                  <a:tcPr marL="171450" marR="171450" marT="133350" marB="133350" anchor="ctr">
                    <a:lnL w="9525" cap="flat" cmpd="sng" algn="ctr">
                      <a:solidFill>
                        <a:srgbClr val="979797"/>
                      </a:solidFill>
                      <a:prstDash val="solid"/>
                      <a:round/>
                      <a:headEnd type="none" w="med" len="med"/>
                      <a:tailEnd type="none" w="med" len="med"/>
                    </a:lnL>
                    <a:lnR>
                      <a:noFill/>
                    </a:lnR>
                    <a:lnT>
                      <a:noFill/>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1454041738"/>
                  </a:ext>
                </a:extLst>
              </a:tr>
            </a:tbl>
          </a:graphicData>
        </a:graphic>
      </p:graphicFrame>
    </p:spTree>
    <p:extLst>
      <p:ext uri="{BB962C8B-B14F-4D97-AF65-F5344CB8AC3E}">
        <p14:creationId xmlns:p14="http://schemas.microsoft.com/office/powerpoint/2010/main" val="34741042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134A-EA8C-449B-AFC4-A9C6D62E44C9}"/>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CFC76046-EA89-4B4E-836C-05A227D3319B}"/>
              </a:ext>
            </a:extLst>
          </p:cNvPr>
          <p:cNvPicPr>
            <a:picLocks noGrp="1" noChangeAspect="1"/>
          </p:cNvPicPr>
          <p:nvPr>
            <p:ph idx="1"/>
          </p:nvPr>
        </p:nvPicPr>
        <p:blipFill>
          <a:blip r:embed="rId2"/>
          <a:stretch>
            <a:fillRect/>
          </a:stretch>
        </p:blipFill>
        <p:spPr>
          <a:xfrm>
            <a:off x="838200" y="365125"/>
            <a:ext cx="10515600" cy="6492875"/>
          </a:xfrm>
          <a:prstGeom prst="rect">
            <a:avLst/>
          </a:prstGeom>
        </p:spPr>
      </p:pic>
    </p:spTree>
    <p:extLst>
      <p:ext uri="{BB962C8B-B14F-4D97-AF65-F5344CB8AC3E}">
        <p14:creationId xmlns:p14="http://schemas.microsoft.com/office/powerpoint/2010/main" val="25087449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4F86-2AF7-4DE4-9A4C-D4511EFC6E7C}"/>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D1848C01-3BF0-4C27-BE4B-F91FE38A8099}"/>
              </a:ext>
            </a:extLst>
          </p:cNvPr>
          <p:cNvPicPr>
            <a:picLocks noGrp="1" noChangeAspect="1"/>
          </p:cNvPicPr>
          <p:nvPr>
            <p:ph idx="1"/>
          </p:nvPr>
        </p:nvPicPr>
        <p:blipFill>
          <a:blip r:embed="rId2"/>
          <a:stretch>
            <a:fillRect/>
          </a:stretch>
        </p:blipFill>
        <p:spPr>
          <a:xfrm>
            <a:off x="838200" y="106017"/>
            <a:ext cx="10515600" cy="6751983"/>
          </a:xfrm>
          <a:prstGeom prst="rect">
            <a:avLst/>
          </a:prstGeom>
        </p:spPr>
      </p:pic>
    </p:spTree>
    <p:extLst>
      <p:ext uri="{BB962C8B-B14F-4D97-AF65-F5344CB8AC3E}">
        <p14:creationId xmlns:p14="http://schemas.microsoft.com/office/powerpoint/2010/main" val="1308837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F4AFB-C267-4B2A-8B16-C1CAD386F715}"/>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26C33A80-6E06-421D-BE69-2A21520F3079}"/>
              </a:ext>
            </a:extLst>
          </p:cNvPr>
          <p:cNvPicPr>
            <a:picLocks noGrp="1" noChangeAspect="1"/>
          </p:cNvPicPr>
          <p:nvPr>
            <p:ph idx="1"/>
          </p:nvPr>
        </p:nvPicPr>
        <p:blipFill>
          <a:blip r:embed="rId2"/>
          <a:stretch>
            <a:fillRect/>
          </a:stretch>
        </p:blipFill>
        <p:spPr>
          <a:xfrm>
            <a:off x="838199" y="365125"/>
            <a:ext cx="10515600" cy="5909066"/>
          </a:xfrm>
          <a:prstGeom prst="rect">
            <a:avLst/>
          </a:prstGeom>
        </p:spPr>
      </p:pic>
    </p:spTree>
    <p:extLst>
      <p:ext uri="{BB962C8B-B14F-4D97-AF65-F5344CB8AC3E}">
        <p14:creationId xmlns:p14="http://schemas.microsoft.com/office/powerpoint/2010/main" val="20081083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E67B-3141-4C69-A235-C2A0FD8A9FA0}"/>
              </a:ext>
            </a:extLst>
          </p:cNvPr>
          <p:cNvSpPr>
            <a:spLocks noGrp="1"/>
          </p:cNvSpPr>
          <p:nvPr>
            <p:ph type="title"/>
          </p:nvPr>
        </p:nvSpPr>
        <p:spPr/>
        <p:txBody>
          <a:bodyPr/>
          <a:lstStyle/>
          <a:p>
            <a:endParaRPr lang="en-GB"/>
          </a:p>
        </p:txBody>
      </p:sp>
      <p:graphicFrame>
        <p:nvGraphicFramePr>
          <p:cNvPr id="4" name="Content Placeholder 3">
            <a:extLst>
              <a:ext uri="{FF2B5EF4-FFF2-40B4-BE49-F238E27FC236}">
                <a16:creationId xmlns:a16="http://schemas.microsoft.com/office/drawing/2014/main" id="{FD61E150-58A1-4195-917C-38C3D04E941A}"/>
              </a:ext>
            </a:extLst>
          </p:cNvPr>
          <p:cNvGraphicFramePr>
            <a:graphicFrameLocks noGrp="1"/>
          </p:cNvGraphicFramePr>
          <p:nvPr>
            <p:ph idx="1"/>
            <p:extLst>
              <p:ext uri="{D42A27DB-BD31-4B8C-83A1-F6EECF244321}">
                <p14:modId xmlns:p14="http://schemas.microsoft.com/office/powerpoint/2010/main" val="3693222850"/>
              </p:ext>
            </p:extLst>
          </p:nvPr>
        </p:nvGraphicFramePr>
        <p:xfrm>
          <a:off x="838200" y="365125"/>
          <a:ext cx="10187887" cy="5824843"/>
        </p:xfrm>
        <a:graphic>
          <a:graphicData uri="http://schemas.openxmlformats.org/drawingml/2006/table">
            <a:tbl>
              <a:tblPr/>
              <a:tblGrid>
                <a:gridCol w="4473211">
                  <a:extLst>
                    <a:ext uri="{9D8B030D-6E8A-4147-A177-3AD203B41FA5}">
                      <a16:colId xmlns:a16="http://schemas.microsoft.com/office/drawing/2014/main" val="3229063888"/>
                    </a:ext>
                  </a:extLst>
                </a:gridCol>
                <a:gridCol w="5714676">
                  <a:extLst>
                    <a:ext uri="{9D8B030D-6E8A-4147-A177-3AD203B41FA5}">
                      <a16:colId xmlns:a16="http://schemas.microsoft.com/office/drawing/2014/main" val="963168778"/>
                    </a:ext>
                  </a:extLst>
                </a:gridCol>
              </a:tblGrid>
              <a:tr h="677523">
                <a:tc>
                  <a:txBody>
                    <a:bodyPr/>
                    <a:lstStyle/>
                    <a:p>
                      <a:r>
                        <a:rPr lang="en-GB" sz="1700" b="1" dirty="0">
                          <a:effectLst/>
                          <a:latin typeface="proxima_nova_rgbold"/>
                        </a:rPr>
                        <a:t>Artery</a:t>
                      </a:r>
                      <a:endParaRPr lang="en-GB" sz="1700" b="1" dirty="0">
                        <a:effectLst/>
                        <a:latin typeface="proxima_nova_rgregular"/>
                      </a:endParaRPr>
                    </a:p>
                  </a:txBody>
                  <a:tcPr marL="85741" marR="160764" marT="125038" marB="125038"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a:noFill/>
                    </a:lnT>
                    <a:lnB w="9525" cap="flat" cmpd="sng" algn="ctr">
                      <a:solidFill>
                        <a:srgbClr val="979797"/>
                      </a:solidFill>
                      <a:prstDash val="solid"/>
                      <a:round/>
                      <a:headEnd type="none" w="med" len="med"/>
                      <a:tailEnd type="none" w="med" len="med"/>
                    </a:lnB>
                    <a:solidFill>
                      <a:srgbClr val="FFFFFF"/>
                    </a:solidFill>
                  </a:tcPr>
                </a:tc>
                <a:tc>
                  <a:txBody>
                    <a:bodyPr/>
                    <a:lstStyle/>
                    <a:p>
                      <a:r>
                        <a:rPr lang="en-GB" sz="1700" b="1" dirty="0">
                          <a:effectLst/>
                          <a:latin typeface="proxima_nova_rgbold"/>
                        </a:rPr>
                        <a:t>Branches</a:t>
                      </a:r>
                      <a:endParaRPr lang="en-GB" sz="1700" b="1" dirty="0">
                        <a:effectLst/>
                        <a:latin typeface="proxima_nova_rgregular"/>
                      </a:endParaRPr>
                    </a:p>
                  </a:txBody>
                  <a:tcPr marL="160764" marR="160764" marT="125038" marB="125038" anchor="ctr">
                    <a:lnL w="9525" cap="flat" cmpd="sng" algn="ctr">
                      <a:solidFill>
                        <a:srgbClr val="979797"/>
                      </a:solidFill>
                      <a:prstDash val="solid"/>
                      <a:round/>
                      <a:headEnd type="none" w="med" len="med"/>
                      <a:tailEnd type="none" w="med" len="med"/>
                    </a:lnL>
                    <a:lnR>
                      <a:noFill/>
                    </a:lnR>
                    <a:lnT>
                      <a:noFill/>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1338296199"/>
                  </a:ext>
                </a:extLst>
              </a:tr>
              <a:tr h="677523">
                <a:tc>
                  <a:txBody>
                    <a:bodyPr/>
                    <a:lstStyle/>
                    <a:p>
                      <a:r>
                        <a:rPr lang="en-GB" sz="1700">
                          <a:effectLst/>
                          <a:latin typeface="proxima_nova_rgregular"/>
                        </a:rPr>
                        <a:t>Obturator</a:t>
                      </a:r>
                    </a:p>
                  </a:txBody>
                  <a:tcPr marL="85741" marR="160764" marT="125038" marB="125038"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700">
                          <a:effectLst/>
                          <a:latin typeface="proxima_nova_rgregular"/>
                        </a:rPr>
                        <a:t>Anterior and posterior branches</a:t>
                      </a:r>
                    </a:p>
                  </a:txBody>
                  <a:tcPr marL="160764" marR="160764" marT="125038" marB="125038"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246507951"/>
                  </a:ext>
                </a:extLst>
              </a:tr>
              <a:tr h="4469797">
                <a:tc>
                  <a:txBody>
                    <a:bodyPr/>
                    <a:lstStyle/>
                    <a:p>
                      <a:r>
                        <a:rPr lang="en-GB" sz="1700" dirty="0">
                          <a:effectLst/>
                          <a:latin typeface="proxima_nova_rgregular"/>
                        </a:rPr>
                        <a:t>Femoral</a:t>
                      </a:r>
                    </a:p>
                  </a:txBody>
                  <a:tcPr marL="85741" marR="160764" marT="125038" marB="125038"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700" dirty="0">
                          <a:effectLst/>
                          <a:latin typeface="proxima_nova_rgregular"/>
                        </a:rPr>
                        <a:t>In femoral triangle, runs in medial thigh between vastus medialis and adductor longus, in adductor canal, through adductor hiatus, then becomes popliteal artery behind knee</a:t>
                      </a:r>
                    </a:p>
                    <a:p>
                      <a:r>
                        <a:rPr lang="en-GB" sz="1700" dirty="0">
                          <a:effectLst/>
                          <a:latin typeface="proxima_nova_rgregular"/>
                        </a:rPr>
                        <a:t>Superficial circumflex iliac</a:t>
                      </a:r>
                    </a:p>
                    <a:p>
                      <a:r>
                        <a:rPr lang="en-GB" sz="1700" dirty="0">
                          <a:effectLst/>
                          <a:latin typeface="proxima_nova_rgregular"/>
                        </a:rPr>
                        <a:t>Superficial epigastric</a:t>
                      </a:r>
                    </a:p>
                    <a:p>
                      <a:r>
                        <a:rPr lang="en-GB" sz="1700" dirty="0">
                          <a:effectLst/>
                          <a:latin typeface="proxima_nova_rgregular"/>
                        </a:rPr>
                        <a:t>Superficial external pudendal</a:t>
                      </a:r>
                    </a:p>
                    <a:p>
                      <a:r>
                        <a:rPr lang="en-GB" sz="1700" dirty="0">
                          <a:effectLst/>
                          <a:latin typeface="proxima_nova_rgregular"/>
                        </a:rPr>
                        <a:t>Deep external pudendal</a:t>
                      </a:r>
                    </a:p>
                    <a:p>
                      <a:r>
                        <a:rPr lang="en-GB" sz="1700" dirty="0">
                          <a:effectLst/>
                          <a:latin typeface="proxima_nova_rgregular"/>
                        </a:rPr>
                        <a:t>Deep femoral artery</a:t>
                      </a:r>
                    </a:p>
                    <a:p>
                      <a:r>
                        <a:rPr lang="en-GB" sz="1700" dirty="0">
                          <a:effectLst/>
                          <a:latin typeface="proxima_nova_rgregular"/>
                        </a:rPr>
                        <a:t>Descending genicular artery</a:t>
                      </a:r>
                    </a:p>
                    <a:p>
                      <a:r>
                        <a:rPr lang="en-GB" sz="1700" dirty="0">
                          <a:effectLst/>
                          <a:latin typeface="proxima_nova_rgregular"/>
                        </a:rPr>
                        <a:t>Articular branch</a:t>
                      </a:r>
                    </a:p>
                    <a:p>
                      <a:r>
                        <a:rPr lang="en-GB" sz="1700" dirty="0">
                          <a:effectLst/>
                          <a:latin typeface="proxima_nova_rgregular"/>
                        </a:rPr>
                        <a:t>Saphenous branch</a:t>
                      </a:r>
                    </a:p>
                  </a:txBody>
                  <a:tcPr marL="160764" marR="160764" marT="125038" marB="125038"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3788802891"/>
                  </a:ext>
                </a:extLst>
              </a:tr>
            </a:tbl>
          </a:graphicData>
        </a:graphic>
      </p:graphicFrame>
    </p:spTree>
    <p:extLst>
      <p:ext uri="{BB962C8B-B14F-4D97-AF65-F5344CB8AC3E}">
        <p14:creationId xmlns:p14="http://schemas.microsoft.com/office/powerpoint/2010/main" val="11668891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666B1-856E-4C86-9DCA-03827A994DE9}"/>
              </a:ext>
            </a:extLst>
          </p:cNvPr>
          <p:cNvSpPr>
            <a:spLocks noGrp="1"/>
          </p:cNvSpPr>
          <p:nvPr>
            <p:ph type="title"/>
          </p:nvPr>
        </p:nvSpPr>
        <p:spPr/>
        <p:txBody>
          <a:bodyPr/>
          <a:lstStyle/>
          <a:p>
            <a:endParaRPr lang="en-GB"/>
          </a:p>
        </p:txBody>
      </p:sp>
      <p:graphicFrame>
        <p:nvGraphicFramePr>
          <p:cNvPr id="4" name="Content Placeholder 3">
            <a:extLst>
              <a:ext uri="{FF2B5EF4-FFF2-40B4-BE49-F238E27FC236}">
                <a16:creationId xmlns:a16="http://schemas.microsoft.com/office/drawing/2014/main" id="{6F111C28-13C7-44FD-9F72-CD410F3D9B2F}"/>
              </a:ext>
            </a:extLst>
          </p:cNvPr>
          <p:cNvGraphicFramePr>
            <a:graphicFrameLocks noGrp="1"/>
          </p:cNvGraphicFramePr>
          <p:nvPr>
            <p:ph idx="1"/>
            <p:extLst>
              <p:ext uri="{D42A27DB-BD31-4B8C-83A1-F6EECF244321}">
                <p14:modId xmlns:p14="http://schemas.microsoft.com/office/powerpoint/2010/main" val="2905617484"/>
              </p:ext>
            </p:extLst>
          </p:nvPr>
        </p:nvGraphicFramePr>
        <p:xfrm>
          <a:off x="838200" y="365125"/>
          <a:ext cx="10515600" cy="4592479"/>
        </p:xfrm>
        <a:graphic>
          <a:graphicData uri="http://schemas.openxmlformats.org/drawingml/2006/table">
            <a:tbl>
              <a:tblPr/>
              <a:tblGrid>
                <a:gridCol w="4617101">
                  <a:extLst>
                    <a:ext uri="{9D8B030D-6E8A-4147-A177-3AD203B41FA5}">
                      <a16:colId xmlns:a16="http://schemas.microsoft.com/office/drawing/2014/main" val="52574291"/>
                    </a:ext>
                  </a:extLst>
                </a:gridCol>
                <a:gridCol w="5898499">
                  <a:extLst>
                    <a:ext uri="{9D8B030D-6E8A-4147-A177-3AD203B41FA5}">
                      <a16:colId xmlns:a16="http://schemas.microsoft.com/office/drawing/2014/main" val="3998791079"/>
                    </a:ext>
                  </a:extLst>
                </a:gridCol>
              </a:tblGrid>
              <a:tr h="4592479">
                <a:tc>
                  <a:txBody>
                    <a:bodyPr/>
                    <a:lstStyle/>
                    <a:p>
                      <a:r>
                        <a:rPr lang="en-GB" dirty="0">
                          <a:effectLst/>
                          <a:latin typeface="proxima_nova_rgregular"/>
                        </a:rPr>
                        <a:t>Deep femoral artery</a:t>
                      </a:r>
                    </a:p>
                  </a:txBody>
                  <a:tcPr marR="171450" marT="133350" marB="133350"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a:noFill/>
                    </a:lnT>
                    <a:lnB w="9525" cap="flat" cmpd="sng" algn="ctr">
                      <a:solidFill>
                        <a:srgbClr val="979797"/>
                      </a:solidFill>
                      <a:prstDash val="solid"/>
                      <a:round/>
                      <a:headEnd type="none" w="med" len="med"/>
                      <a:tailEnd type="none" w="med" len="med"/>
                    </a:lnB>
                    <a:solidFill>
                      <a:srgbClr val="FFFFFF"/>
                    </a:solidFill>
                  </a:tcPr>
                </a:tc>
                <a:tc>
                  <a:txBody>
                    <a:bodyPr/>
                    <a:lstStyle/>
                    <a:p>
                      <a:r>
                        <a:rPr lang="en-GB" dirty="0">
                          <a:effectLst/>
                          <a:latin typeface="proxima_nova_rgregular"/>
                        </a:rPr>
                        <a:t>Medial circumflex femoral: major supply to femoral neck</a:t>
                      </a:r>
                    </a:p>
                    <a:p>
                      <a:r>
                        <a:rPr lang="en-GB" dirty="0">
                          <a:effectLst/>
                          <a:latin typeface="proxima_nova_rgregular"/>
                        </a:rPr>
                        <a:t>Lateral circumflex femoral: also supplies femoral neck</a:t>
                      </a:r>
                    </a:p>
                    <a:p>
                      <a:r>
                        <a:rPr lang="en-GB" dirty="0">
                          <a:effectLst/>
                          <a:latin typeface="proxima_nova_rgregular"/>
                        </a:rPr>
                        <a:t>Ascending branch</a:t>
                      </a:r>
                    </a:p>
                    <a:p>
                      <a:r>
                        <a:rPr lang="en-GB" dirty="0">
                          <a:effectLst/>
                          <a:latin typeface="proxima_nova_rgregular"/>
                        </a:rPr>
                        <a:t>Transverse branch</a:t>
                      </a:r>
                    </a:p>
                    <a:p>
                      <a:r>
                        <a:rPr lang="en-GB" dirty="0">
                          <a:effectLst/>
                          <a:latin typeface="proxima_nova_rgregular"/>
                        </a:rPr>
                        <a:t>Descending branch</a:t>
                      </a:r>
                    </a:p>
                    <a:p>
                      <a:r>
                        <a:rPr lang="en-GB" dirty="0">
                          <a:effectLst/>
                          <a:latin typeface="proxima_nova_rgregular"/>
                        </a:rPr>
                        <a:t>Perforators/muscular branches</a:t>
                      </a:r>
                    </a:p>
                  </a:txBody>
                  <a:tcPr marL="171450" marR="171450" marT="133350" marB="133350" anchor="ctr">
                    <a:lnL w="9525" cap="flat" cmpd="sng" algn="ctr">
                      <a:solidFill>
                        <a:srgbClr val="979797"/>
                      </a:solidFill>
                      <a:prstDash val="solid"/>
                      <a:round/>
                      <a:headEnd type="none" w="med" len="med"/>
                      <a:tailEnd type="none" w="med" len="med"/>
                    </a:lnL>
                    <a:lnR>
                      <a:noFill/>
                    </a:lnR>
                    <a:lnT>
                      <a:noFill/>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1056104807"/>
                  </a:ext>
                </a:extLst>
              </a:tr>
            </a:tbl>
          </a:graphicData>
        </a:graphic>
      </p:graphicFrame>
    </p:spTree>
    <p:extLst>
      <p:ext uri="{BB962C8B-B14F-4D97-AF65-F5344CB8AC3E}">
        <p14:creationId xmlns:p14="http://schemas.microsoft.com/office/powerpoint/2010/main" val="14954350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32BE3-3A52-456D-8E03-E62218FF7271}"/>
              </a:ext>
            </a:extLst>
          </p:cNvPr>
          <p:cNvSpPr>
            <a:spLocks noGrp="1"/>
          </p:cNvSpPr>
          <p:nvPr>
            <p:ph type="title"/>
          </p:nvPr>
        </p:nvSpPr>
        <p:spPr/>
        <p:txBody>
          <a:bodyPr/>
          <a:lstStyle/>
          <a:p>
            <a:endParaRPr lang="en-GB"/>
          </a:p>
        </p:txBody>
      </p:sp>
      <p:graphicFrame>
        <p:nvGraphicFramePr>
          <p:cNvPr id="4" name="Content Placeholder 3">
            <a:extLst>
              <a:ext uri="{FF2B5EF4-FFF2-40B4-BE49-F238E27FC236}">
                <a16:creationId xmlns:a16="http://schemas.microsoft.com/office/drawing/2014/main" id="{BA11C5F5-9DC9-4EB6-AC6F-3A9D7D00431F}"/>
              </a:ext>
            </a:extLst>
          </p:cNvPr>
          <p:cNvGraphicFramePr>
            <a:graphicFrameLocks noGrp="1"/>
          </p:cNvGraphicFramePr>
          <p:nvPr>
            <p:ph idx="1"/>
            <p:extLst>
              <p:ext uri="{D42A27DB-BD31-4B8C-83A1-F6EECF244321}">
                <p14:modId xmlns:p14="http://schemas.microsoft.com/office/powerpoint/2010/main" val="1590539008"/>
              </p:ext>
            </p:extLst>
          </p:nvPr>
        </p:nvGraphicFramePr>
        <p:xfrm>
          <a:off x="856169" y="365125"/>
          <a:ext cx="10479662" cy="5817930"/>
        </p:xfrm>
        <a:graphic>
          <a:graphicData uri="http://schemas.openxmlformats.org/drawingml/2006/table">
            <a:tbl>
              <a:tblPr/>
              <a:tblGrid>
                <a:gridCol w="4601322">
                  <a:extLst>
                    <a:ext uri="{9D8B030D-6E8A-4147-A177-3AD203B41FA5}">
                      <a16:colId xmlns:a16="http://schemas.microsoft.com/office/drawing/2014/main" val="2199293275"/>
                    </a:ext>
                  </a:extLst>
                </a:gridCol>
                <a:gridCol w="5878340">
                  <a:extLst>
                    <a:ext uri="{9D8B030D-6E8A-4147-A177-3AD203B41FA5}">
                      <a16:colId xmlns:a16="http://schemas.microsoft.com/office/drawing/2014/main" val="2329599600"/>
                    </a:ext>
                  </a:extLst>
                </a:gridCol>
              </a:tblGrid>
              <a:tr h="720131">
                <a:tc>
                  <a:txBody>
                    <a:bodyPr/>
                    <a:lstStyle/>
                    <a:p>
                      <a:r>
                        <a:rPr lang="en-GB" sz="1800" b="1">
                          <a:effectLst/>
                          <a:latin typeface="proxima_nova_rgbold"/>
                        </a:rPr>
                        <a:t>Artery</a:t>
                      </a:r>
                      <a:endParaRPr lang="en-GB" sz="1800" b="1">
                        <a:effectLst/>
                        <a:latin typeface="proxima_nova_rgregular"/>
                      </a:endParaRPr>
                    </a:p>
                  </a:txBody>
                  <a:tcPr marL="91127" marR="170864" marT="132894" marB="132894"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a:noFill/>
                    </a:lnT>
                    <a:lnB w="9525" cap="flat" cmpd="sng" algn="ctr">
                      <a:solidFill>
                        <a:srgbClr val="979797"/>
                      </a:solidFill>
                      <a:prstDash val="solid"/>
                      <a:round/>
                      <a:headEnd type="none" w="med" len="med"/>
                      <a:tailEnd type="none" w="med" len="med"/>
                    </a:lnB>
                    <a:solidFill>
                      <a:srgbClr val="FFFFFF"/>
                    </a:solidFill>
                  </a:tcPr>
                </a:tc>
                <a:tc>
                  <a:txBody>
                    <a:bodyPr/>
                    <a:lstStyle/>
                    <a:p>
                      <a:r>
                        <a:rPr lang="en-GB" sz="1800" b="1" dirty="0">
                          <a:effectLst/>
                          <a:latin typeface="proxima_nova_rgbold"/>
                        </a:rPr>
                        <a:t>Course</a:t>
                      </a:r>
                      <a:endParaRPr lang="en-GB" sz="1800" b="1" dirty="0">
                        <a:effectLst/>
                        <a:latin typeface="proxima_nova_rgregular"/>
                      </a:endParaRPr>
                    </a:p>
                  </a:txBody>
                  <a:tcPr marL="170864" marR="170864" marT="132894" marB="132894" anchor="ctr">
                    <a:lnL w="9525" cap="flat" cmpd="sng" algn="ctr">
                      <a:solidFill>
                        <a:srgbClr val="979797"/>
                      </a:solidFill>
                      <a:prstDash val="solid"/>
                      <a:round/>
                      <a:headEnd type="none" w="med" len="med"/>
                      <a:tailEnd type="none" w="med" len="med"/>
                    </a:lnL>
                    <a:lnR>
                      <a:noFill/>
                    </a:lnR>
                    <a:lnT>
                      <a:noFill/>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566170246"/>
                  </a:ext>
                </a:extLst>
              </a:tr>
              <a:tr h="1085885">
                <a:tc>
                  <a:txBody>
                    <a:bodyPr/>
                    <a:lstStyle/>
                    <a:p>
                      <a:r>
                        <a:rPr lang="en-GB" sz="1800">
                          <a:effectLst/>
                          <a:latin typeface="proxima_nova_rgregular"/>
                        </a:rPr>
                        <a:t>Obturator</a:t>
                      </a:r>
                    </a:p>
                    <a:p>
                      <a:r>
                        <a:rPr lang="en-GB" sz="1800">
                          <a:effectLst/>
                          <a:latin typeface="proxima_nova_rgregular"/>
                        </a:rPr>
                        <a:t>Artery of ligament teres</a:t>
                      </a:r>
                    </a:p>
                  </a:txBody>
                  <a:tcPr marL="91127" marR="170864" marT="132894" marB="132894"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800">
                          <a:effectLst/>
                          <a:latin typeface="proxima_nova_rgregular"/>
                        </a:rPr>
                        <a:t>Runs through ligament of femoral head</a:t>
                      </a:r>
                    </a:p>
                  </a:txBody>
                  <a:tcPr marL="170864" marR="170864" marT="132894" marB="132894"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2241205899"/>
                  </a:ext>
                </a:extLst>
              </a:tr>
              <a:tr h="4011914">
                <a:tc>
                  <a:txBody>
                    <a:bodyPr/>
                    <a:lstStyle/>
                    <a:p>
                      <a:r>
                        <a:rPr lang="en-GB" sz="1800">
                          <a:effectLst/>
                          <a:latin typeface="proxima_nova_rgregular"/>
                        </a:rPr>
                        <a:t>Deep femoral artery</a:t>
                      </a:r>
                    </a:p>
                    <a:p>
                      <a:r>
                        <a:rPr lang="en-GB" sz="1800">
                          <a:effectLst/>
                          <a:latin typeface="proxima_nova_rgregular"/>
                        </a:rPr>
                        <a:t>Medial circumflex femoral</a:t>
                      </a:r>
                    </a:p>
                    <a:p>
                      <a:r>
                        <a:rPr lang="en-GB" sz="1800">
                          <a:effectLst/>
                          <a:latin typeface="proxima_nova_rgregular"/>
                        </a:rPr>
                        <a:t>Ascending branch</a:t>
                      </a:r>
                    </a:p>
                    <a:p>
                      <a:r>
                        <a:rPr lang="en-GB" sz="1800">
                          <a:effectLst/>
                          <a:latin typeface="proxima_nova_rgregular"/>
                        </a:rPr>
                        <a:t>Descending branch</a:t>
                      </a:r>
                    </a:p>
                    <a:p>
                      <a:r>
                        <a:rPr lang="en-GB" sz="1800">
                          <a:effectLst/>
                          <a:latin typeface="proxima_nova_rgregular"/>
                        </a:rPr>
                        <a:t>Lateral circumflex femoral</a:t>
                      </a:r>
                    </a:p>
                    <a:p>
                      <a:r>
                        <a:rPr lang="en-GB" sz="1800">
                          <a:effectLst/>
                          <a:latin typeface="proxima_nova_rgregular"/>
                        </a:rPr>
                        <a:t>Ascending branch</a:t>
                      </a:r>
                    </a:p>
                    <a:p>
                      <a:r>
                        <a:rPr lang="en-GB" sz="1800">
                          <a:effectLst/>
                          <a:latin typeface="proxima_nova_rgregular"/>
                        </a:rPr>
                        <a:t>Cervical branches</a:t>
                      </a:r>
                    </a:p>
                    <a:p>
                      <a:r>
                        <a:rPr lang="en-GB" sz="1800">
                          <a:effectLst/>
                          <a:latin typeface="proxima_nova_rgregular"/>
                        </a:rPr>
                        <a:t>Retinacular arteries</a:t>
                      </a:r>
                    </a:p>
                    <a:p>
                      <a:r>
                        <a:rPr lang="en-GB" sz="1800">
                          <a:effectLst/>
                          <a:latin typeface="proxima_nova_rgregular"/>
                        </a:rPr>
                        <a:t>Transverse branch</a:t>
                      </a:r>
                    </a:p>
                    <a:p>
                      <a:r>
                        <a:rPr lang="en-GB" sz="1800">
                          <a:effectLst/>
                          <a:latin typeface="proxima_nova_rgregular"/>
                        </a:rPr>
                        <a:t>Descending branch</a:t>
                      </a:r>
                    </a:p>
                  </a:txBody>
                  <a:tcPr marL="91127" marR="170864" marT="132894" marB="132894" anchor="ctr">
                    <a:lnL w="12700" cap="flat" cmpd="sng" algn="ctr">
                      <a:solidFill>
                        <a:srgbClr val="979797"/>
                      </a:solidFill>
                      <a:prstDash val="solid"/>
                      <a:round/>
                      <a:headEnd type="none" w="med" len="med"/>
                      <a:tailEnd type="none" w="med" len="med"/>
                    </a:lnL>
                    <a:lnR w="9525" cap="flat" cmpd="sng" algn="ctr">
                      <a:solidFill>
                        <a:srgbClr val="979797"/>
                      </a:solidFill>
                      <a:prstDash val="solid"/>
                      <a:round/>
                      <a:headEnd type="none" w="med" len="med"/>
                      <a:tailEnd type="none" w="med" len="med"/>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tc>
                  <a:txBody>
                    <a:bodyPr/>
                    <a:lstStyle/>
                    <a:p>
                      <a:r>
                        <a:rPr lang="en-GB" sz="1800" dirty="0">
                          <a:effectLst/>
                          <a:latin typeface="proxima_nova_rgregular"/>
                        </a:rPr>
                        <a:t>Branches from femoral artery in femoral triangle</a:t>
                      </a:r>
                    </a:p>
                    <a:p>
                      <a:r>
                        <a:rPr lang="en-GB" sz="1800" dirty="0">
                          <a:effectLst/>
                          <a:latin typeface="proxima_nova_rgregular"/>
                        </a:rPr>
                        <a:t>Between pectineus and iliopsoas to posterior femoral neck</a:t>
                      </a:r>
                    </a:p>
                    <a:p>
                      <a:r>
                        <a:rPr lang="en-GB" sz="1800" dirty="0">
                          <a:effectLst/>
                          <a:latin typeface="proxima_nova_rgregular"/>
                        </a:rPr>
                        <a:t>Runs on quadratus femoris deep to sartorius and rectus femoris to greater trochanter anteriorly</a:t>
                      </a:r>
                    </a:p>
                    <a:p>
                      <a:r>
                        <a:rPr lang="en-GB" sz="1800" dirty="0">
                          <a:effectLst/>
                          <a:latin typeface="proxima_nova_rgregular"/>
                        </a:rPr>
                        <a:t>Extracapsular branches of anastomosis</a:t>
                      </a:r>
                    </a:p>
                    <a:p>
                      <a:r>
                        <a:rPr lang="en-GB" sz="1800" dirty="0">
                          <a:effectLst/>
                          <a:latin typeface="proxima_nova_rgregular"/>
                        </a:rPr>
                        <a:t>Intracapsular branches: run along neck, enter bone at base of femoral head</a:t>
                      </a:r>
                    </a:p>
                    <a:p>
                      <a:r>
                        <a:rPr lang="en-GB" sz="1800" dirty="0">
                          <a:effectLst/>
                          <a:latin typeface="proxima_nova_rgregular"/>
                        </a:rPr>
                        <a:t>Extends laterally</a:t>
                      </a:r>
                    </a:p>
                    <a:p>
                      <a:r>
                        <a:rPr lang="en-GB" sz="1800" dirty="0">
                          <a:effectLst/>
                          <a:latin typeface="proxima_nova_rgregular"/>
                        </a:rPr>
                        <a:t>Under rectus femoris</a:t>
                      </a:r>
                    </a:p>
                  </a:txBody>
                  <a:tcPr marL="170864" marR="170864" marT="132894" marB="132894" anchor="ctr">
                    <a:lnL w="9525" cap="flat" cmpd="sng" algn="ctr">
                      <a:solidFill>
                        <a:srgbClr val="979797"/>
                      </a:solidFill>
                      <a:prstDash val="solid"/>
                      <a:round/>
                      <a:headEnd type="none" w="med" len="med"/>
                      <a:tailEnd type="none" w="med" len="med"/>
                    </a:lnL>
                    <a:lnR>
                      <a:noFill/>
                    </a:lnR>
                    <a:lnT w="9525" cap="flat" cmpd="sng" algn="ctr">
                      <a:solidFill>
                        <a:srgbClr val="979797"/>
                      </a:solidFill>
                      <a:prstDash val="solid"/>
                      <a:round/>
                      <a:headEnd type="none" w="med" len="med"/>
                      <a:tailEnd type="none" w="med" len="med"/>
                    </a:lnT>
                    <a:lnB w="9525" cap="flat" cmpd="sng" algn="ctr">
                      <a:solidFill>
                        <a:srgbClr val="979797"/>
                      </a:solidFill>
                      <a:prstDash val="solid"/>
                      <a:round/>
                      <a:headEnd type="none" w="med" len="med"/>
                      <a:tailEnd type="none" w="med" len="med"/>
                    </a:lnB>
                    <a:solidFill>
                      <a:srgbClr val="FFFFFF"/>
                    </a:solidFill>
                  </a:tcPr>
                </a:tc>
                <a:extLst>
                  <a:ext uri="{0D108BD9-81ED-4DB2-BD59-A6C34878D82A}">
                    <a16:rowId xmlns:a16="http://schemas.microsoft.com/office/drawing/2014/main" val="97493649"/>
                  </a:ext>
                </a:extLst>
              </a:tr>
            </a:tbl>
          </a:graphicData>
        </a:graphic>
      </p:graphicFrame>
    </p:spTree>
    <p:extLst>
      <p:ext uri="{BB962C8B-B14F-4D97-AF65-F5344CB8AC3E}">
        <p14:creationId xmlns:p14="http://schemas.microsoft.com/office/powerpoint/2010/main" val="1230019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70807-5415-4E2B-89B3-E4014BD77CD5}"/>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A49E47E6-7748-43BA-894D-3FE1D56521CB}"/>
              </a:ext>
            </a:extLst>
          </p:cNvPr>
          <p:cNvPicPr>
            <a:picLocks noGrp="1" noChangeAspect="1"/>
          </p:cNvPicPr>
          <p:nvPr>
            <p:ph idx="1"/>
          </p:nvPr>
        </p:nvPicPr>
        <p:blipFill>
          <a:blip r:embed="rId2"/>
          <a:stretch>
            <a:fillRect/>
          </a:stretch>
        </p:blipFill>
        <p:spPr>
          <a:xfrm>
            <a:off x="838201" y="106017"/>
            <a:ext cx="4277138" cy="6639340"/>
          </a:xfrm>
          <a:prstGeom prst="rect">
            <a:avLst/>
          </a:prstGeom>
        </p:spPr>
      </p:pic>
    </p:spTree>
    <p:extLst>
      <p:ext uri="{BB962C8B-B14F-4D97-AF65-F5344CB8AC3E}">
        <p14:creationId xmlns:p14="http://schemas.microsoft.com/office/powerpoint/2010/main" val="2431993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57BCE-5D2B-4B8F-AEA3-4DCBD256A759}"/>
              </a:ext>
            </a:extLst>
          </p:cNvPr>
          <p:cNvSpPr>
            <a:spLocks noGrp="1"/>
          </p:cNvSpPr>
          <p:nvPr>
            <p:ph type="title"/>
          </p:nvPr>
        </p:nvSpPr>
        <p:spPr/>
        <p:txBody>
          <a:bodyPr/>
          <a:lstStyle/>
          <a:p>
            <a:r>
              <a:rPr lang="en-US" dirty="0"/>
              <a:t>THE KNEE </a:t>
            </a:r>
            <a:endParaRPr lang="en-GB" dirty="0"/>
          </a:p>
        </p:txBody>
      </p:sp>
      <p:sp>
        <p:nvSpPr>
          <p:cNvPr id="3" name="Content Placeholder 2">
            <a:extLst>
              <a:ext uri="{FF2B5EF4-FFF2-40B4-BE49-F238E27FC236}">
                <a16:creationId xmlns:a16="http://schemas.microsoft.com/office/drawing/2014/main" id="{4369D3E1-B081-4815-9218-6D958FA67FB1}"/>
              </a:ext>
            </a:extLst>
          </p:cNvPr>
          <p:cNvSpPr>
            <a:spLocks noGrp="1"/>
          </p:cNvSpPr>
          <p:nvPr>
            <p:ph idx="1"/>
          </p:nvPr>
        </p:nvSpPr>
        <p:spPr/>
        <p:txBody>
          <a:bodyPr/>
          <a:lstStyle/>
          <a:p>
            <a:r>
              <a:rPr lang="en-GB" dirty="0"/>
              <a:t>The knee is composed of 4 bones: </a:t>
            </a:r>
          </a:p>
          <a:p>
            <a:r>
              <a:rPr lang="en-GB" dirty="0"/>
              <a:t>the femur, tibia, fibula and patella. </a:t>
            </a:r>
          </a:p>
          <a:p>
            <a:r>
              <a:rPr lang="en-GB" dirty="0"/>
              <a:t>All these bones are functional in the knee joint, except for the fibula.</a:t>
            </a:r>
          </a:p>
          <a:p>
            <a:endParaRPr lang="en-GB" dirty="0"/>
          </a:p>
        </p:txBody>
      </p:sp>
    </p:spTree>
    <p:extLst>
      <p:ext uri="{BB962C8B-B14F-4D97-AF65-F5344CB8AC3E}">
        <p14:creationId xmlns:p14="http://schemas.microsoft.com/office/powerpoint/2010/main" val="339407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6EE8-8688-4D96-82BA-AC9780F26A01}"/>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998F97B3-EE5F-4BF0-ACA3-5F2A5B752E95}"/>
              </a:ext>
            </a:extLst>
          </p:cNvPr>
          <p:cNvPicPr>
            <a:picLocks noGrp="1" noChangeAspect="1"/>
          </p:cNvPicPr>
          <p:nvPr>
            <p:ph idx="1"/>
          </p:nvPr>
        </p:nvPicPr>
        <p:blipFill>
          <a:blip r:embed="rId2"/>
          <a:stretch>
            <a:fillRect/>
          </a:stretch>
        </p:blipFill>
        <p:spPr>
          <a:xfrm>
            <a:off x="838200" y="119270"/>
            <a:ext cx="9127435" cy="6738729"/>
          </a:xfrm>
          <a:prstGeom prst="rect">
            <a:avLst/>
          </a:prstGeom>
        </p:spPr>
      </p:pic>
    </p:spTree>
    <p:extLst>
      <p:ext uri="{BB962C8B-B14F-4D97-AF65-F5344CB8AC3E}">
        <p14:creationId xmlns:p14="http://schemas.microsoft.com/office/powerpoint/2010/main" val="10937352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51B57-C592-4EAA-8CD4-AB149DDD2CD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F2ACB75-711E-4808-B647-C1B4D16CFF88}"/>
              </a:ext>
            </a:extLst>
          </p:cNvPr>
          <p:cNvSpPr>
            <a:spLocks noGrp="1"/>
          </p:cNvSpPr>
          <p:nvPr>
            <p:ph idx="1"/>
          </p:nvPr>
        </p:nvSpPr>
        <p:spPr/>
        <p:txBody>
          <a:bodyPr/>
          <a:lstStyle/>
          <a:p>
            <a:r>
              <a:rPr lang="en-GB" dirty="0"/>
              <a:t>The femur is the longest and strongest bone in the human body. The proximal end forms the head of the femur, which projects </a:t>
            </a:r>
            <a:r>
              <a:rPr lang="en-GB" dirty="0" err="1"/>
              <a:t>anterosuperomedially</a:t>
            </a:r>
            <a:r>
              <a:rPr lang="en-GB" dirty="0"/>
              <a:t> to articulate with the acetabulum. </a:t>
            </a:r>
          </a:p>
          <a:p>
            <a:r>
              <a:rPr lang="en-GB" dirty="0"/>
              <a:t>The distal end is wider and forms a double condyle that articulates with the tibia and patella. </a:t>
            </a:r>
          </a:p>
          <a:p>
            <a:r>
              <a:rPr lang="en-GB" dirty="0"/>
              <a:t>The tibia articulates with the distal lateral and medial femoral condyles. </a:t>
            </a:r>
          </a:p>
          <a:p>
            <a:r>
              <a:rPr lang="en-GB" dirty="0"/>
              <a:t>The patella articulates anteriorly to the femoral condyles in the region of the intercondylar fossa (trochlear groove).</a:t>
            </a:r>
          </a:p>
        </p:txBody>
      </p:sp>
    </p:spTree>
    <p:extLst>
      <p:ext uri="{BB962C8B-B14F-4D97-AF65-F5344CB8AC3E}">
        <p14:creationId xmlns:p14="http://schemas.microsoft.com/office/powerpoint/2010/main" val="39337298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6992-E57D-4B49-886A-99F4B03F5A6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FE7D5AD-6D70-49DC-A0C7-66D651247077}"/>
              </a:ext>
            </a:extLst>
          </p:cNvPr>
          <p:cNvSpPr>
            <a:spLocks noGrp="1"/>
          </p:cNvSpPr>
          <p:nvPr>
            <p:ph idx="1"/>
          </p:nvPr>
        </p:nvSpPr>
        <p:spPr/>
        <p:txBody>
          <a:bodyPr>
            <a:normAutofit/>
          </a:bodyPr>
          <a:lstStyle/>
          <a:p>
            <a:r>
              <a:rPr lang="en-GB" dirty="0"/>
              <a:t>The tibia lies distal to the femur and medial to the fibula. The proximal end consists of medial and lateral condyles, an intercondylar area, and the tibial tuberosity that articulates with the medial and lateral condyles of the femur. </a:t>
            </a:r>
          </a:p>
          <a:p>
            <a:r>
              <a:rPr lang="en-GB" dirty="0"/>
              <a:t>Distally, the tibia articulates with the ankle. The distal and proximal ends of the tibia articulate with the fibula. In addition, the shaft of the tibia and fibula are connected with an interosseous membrane to form a syndesmosis joint.</a:t>
            </a:r>
          </a:p>
          <a:p>
            <a:r>
              <a:rPr lang="en-GB" dirty="0"/>
              <a:t>The fibula does not articulate with the femur or patella. Furthermore, the fibula is not directly involved in weight transmission.</a:t>
            </a:r>
          </a:p>
        </p:txBody>
      </p:sp>
    </p:spTree>
    <p:extLst>
      <p:ext uri="{BB962C8B-B14F-4D97-AF65-F5344CB8AC3E}">
        <p14:creationId xmlns:p14="http://schemas.microsoft.com/office/powerpoint/2010/main" val="1570014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05AC-F584-4B96-81E2-ADA52B21A45E}"/>
              </a:ext>
            </a:extLst>
          </p:cNvPr>
          <p:cNvSpPr>
            <a:spLocks noGrp="1"/>
          </p:cNvSpPr>
          <p:nvPr>
            <p:ph type="title"/>
          </p:nvPr>
        </p:nvSpPr>
        <p:spPr/>
        <p:txBody>
          <a:bodyPr/>
          <a:lstStyle/>
          <a:p>
            <a:r>
              <a:rPr lang="en-US" dirty="0"/>
              <a:t>PATELLA</a:t>
            </a:r>
            <a:endParaRPr lang="en-GB" dirty="0"/>
          </a:p>
        </p:txBody>
      </p:sp>
      <p:sp>
        <p:nvSpPr>
          <p:cNvPr id="3" name="Content Placeholder 2">
            <a:extLst>
              <a:ext uri="{FF2B5EF4-FFF2-40B4-BE49-F238E27FC236}">
                <a16:creationId xmlns:a16="http://schemas.microsoft.com/office/drawing/2014/main" id="{CE87368A-2171-49D1-AE90-8167C09C88CC}"/>
              </a:ext>
            </a:extLst>
          </p:cNvPr>
          <p:cNvSpPr>
            <a:spLocks noGrp="1"/>
          </p:cNvSpPr>
          <p:nvPr>
            <p:ph idx="1"/>
          </p:nvPr>
        </p:nvSpPr>
        <p:spPr/>
        <p:txBody>
          <a:bodyPr/>
          <a:lstStyle/>
          <a:p>
            <a:r>
              <a:rPr lang="en-GB" dirty="0"/>
              <a:t>The patella is the largest sesamoid bone in the human body. </a:t>
            </a:r>
          </a:p>
          <a:p>
            <a:r>
              <a:rPr lang="en-GB" dirty="0"/>
              <a:t>This bone is flat, proximally curved, and distally tapered; however, the shape can vary. </a:t>
            </a:r>
          </a:p>
          <a:p>
            <a:r>
              <a:rPr lang="en-GB" dirty="0"/>
              <a:t>The posterior patella articulates with the femur, but the apex sits proximal to the line of the knee joint. The tendon of the quadriceps femoris completely encompasses the patella.</a:t>
            </a:r>
          </a:p>
        </p:txBody>
      </p:sp>
    </p:spTree>
    <p:extLst>
      <p:ext uri="{BB962C8B-B14F-4D97-AF65-F5344CB8AC3E}">
        <p14:creationId xmlns:p14="http://schemas.microsoft.com/office/powerpoint/2010/main" val="1113517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E80D-A41C-4B82-8EFB-3A11F4604D50}"/>
              </a:ext>
            </a:extLst>
          </p:cNvPr>
          <p:cNvSpPr>
            <a:spLocks noGrp="1"/>
          </p:cNvSpPr>
          <p:nvPr>
            <p:ph type="title"/>
          </p:nvPr>
        </p:nvSpPr>
        <p:spPr/>
        <p:txBody>
          <a:bodyPr>
            <a:normAutofit fontScale="90000"/>
          </a:bodyPr>
          <a:lstStyle/>
          <a:p>
            <a:br>
              <a:rPr lang="en-GB" dirty="0"/>
            </a:br>
            <a:r>
              <a:rPr lang="en-GB" dirty="0"/>
              <a:t>Cartilaginous Menisci</a:t>
            </a:r>
            <a:br>
              <a:rPr lang="en-GB" dirty="0"/>
            </a:br>
            <a:endParaRPr lang="en-GB" dirty="0"/>
          </a:p>
        </p:txBody>
      </p:sp>
      <p:sp>
        <p:nvSpPr>
          <p:cNvPr id="3" name="Content Placeholder 2">
            <a:extLst>
              <a:ext uri="{FF2B5EF4-FFF2-40B4-BE49-F238E27FC236}">
                <a16:creationId xmlns:a16="http://schemas.microsoft.com/office/drawing/2014/main" id="{0C4A553B-76CA-4EAB-BEE1-41BC2CF1E62D}"/>
              </a:ext>
            </a:extLst>
          </p:cNvPr>
          <p:cNvSpPr>
            <a:spLocks noGrp="1"/>
          </p:cNvSpPr>
          <p:nvPr>
            <p:ph idx="1"/>
          </p:nvPr>
        </p:nvSpPr>
        <p:spPr/>
        <p:txBody>
          <a:bodyPr>
            <a:normAutofit fontScale="92500" lnSpcReduction="20000"/>
          </a:bodyPr>
          <a:lstStyle/>
          <a:p>
            <a:r>
              <a:rPr lang="en-GB" dirty="0"/>
              <a:t>The paired menisci are crescentic, fibrocartilaginous pads that attach to the intercondylar area and periphery of the tibial plateau. This cartilage serves to widen and deepen the articulating surface between the femoral condyles and the tibia. To deepen the surface, the peripheral borders are thick and convex, and the inner borders are thin and concave.</a:t>
            </a:r>
          </a:p>
          <a:p>
            <a:endParaRPr lang="en-GB" dirty="0"/>
          </a:p>
          <a:p>
            <a:r>
              <a:rPr lang="en-GB" dirty="0"/>
              <a:t>The outer region is well-vascularized from capillaries branching off the fibrous capsule and synovial membrane. The inner regions, however, are avascular. Therefore, tears of the peripheral meniscus typically heal well, whereas tears of the inner meniscus do not. A discoid lateral meniscus occurs in up to 5% of the population. The lateral meniscus is generally wider and gets caught between the femur and tibia, which can cause "clunking" in some patients.</a:t>
            </a:r>
          </a:p>
        </p:txBody>
      </p:sp>
    </p:spTree>
    <p:extLst>
      <p:ext uri="{BB962C8B-B14F-4D97-AF65-F5344CB8AC3E}">
        <p14:creationId xmlns:p14="http://schemas.microsoft.com/office/powerpoint/2010/main" val="253971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BE5A1-C3C2-4C55-9871-A4466EAF7F1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6B9AE2A-374B-4E97-9249-F149D55644DC}"/>
              </a:ext>
            </a:extLst>
          </p:cNvPr>
          <p:cNvSpPr>
            <a:spLocks noGrp="1"/>
          </p:cNvSpPr>
          <p:nvPr>
            <p:ph idx="1"/>
          </p:nvPr>
        </p:nvSpPr>
        <p:spPr/>
        <p:txBody>
          <a:bodyPr/>
          <a:lstStyle/>
          <a:p>
            <a:r>
              <a:rPr lang="en-GB" dirty="0"/>
              <a:t>The strong and rigid pelvis is adapted to serve a number of roles in the human body. The main functions being:</a:t>
            </a:r>
          </a:p>
          <a:p>
            <a:endParaRPr lang="en-GB" dirty="0"/>
          </a:p>
          <a:p>
            <a:r>
              <a:rPr lang="en-GB" dirty="0"/>
              <a:t>Transfer of weight from the upper axial skeleton to the lower appendicular components of the skeleton, especially during movement.</a:t>
            </a:r>
          </a:p>
          <a:p>
            <a:r>
              <a:rPr lang="en-GB" dirty="0"/>
              <a:t>Provides attachment for a number of muscles and ligaments used in locomotion.</a:t>
            </a:r>
          </a:p>
          <a:p>
            <a:r>
              <a:rPr lang="en-GB" dirty="0"/>
              <a:t>Contains and protects the abdominopelvic and pelvic viscera.</a:t>
            </a:r>
          </a:p>
        </p:txBody>
      </p:sp>
    </p:spTree>
    <p:extLst>
      <p:ext uri="{BB962C8B-B14F-4D97-AF65-F5344CB8AC3E}">
        <p14:creationId xmlns:p14="http://schemas.microsoft.com/office/powerpoint/2010/main" val="18186645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8B8F-F99C-4CEA-8359-4ABCF6704E1F}"/>
              </a:ext>
            </a:extLst>
          </p:cNvPr>
          <p:cNvSpPr>
            <a:spLocks noGrp="1"/>
          </p:cNvSpPr>
          <p:nvPr>
            <p:ph type="title"/>
          </p:nvPr>
        </p:nvSpPr>
        <p:spPr/>
        <p:txBody>
          <a:bodyPr>
            <a:normAutofit fontScale="90000"/>
          </a:bodyPr>
          <a:lstStyle/>
          <a:p>
            <a:br>
              <a:rPr lang="en-GB" dirty="0"/>
            </a:br>
            <a:r>
              <a:rPr lang="en-GB" dirty="0"/>
              <a:t>Ligaments</a:t>
            </a:r>
            <a:br>
              <a:rPr lang="en-GB" dirty="0"/>
            </a:br>
            <a:endParaRPr lang="en-GB" dirty="0"/>
          </a:p>
        </p:txBody>
      </p:sp>
      <p:sp>
        <p:nvSpPr>
          <p:cNvPr id="3" name="Content Placeholder 2">
            <a:extLst>
              <a:ext uri="{FF2B5EF4-FFF2-40B4-BE49-F238E27FC236}">
                <a16:creationId xmlns:a16="http://schemas.microsoft.com/office/drawing/2014/main" id="{D204B7AF-0F10-49EE-A0AD-7A6FD8C8C792}"/>
              </a:ext>
            </a:extLst>
          </p:cNvPr>
          <p:cNvSpPr>
            <a:spLocks noGrp="1"/>
          </p:cNvSpPr>
          <p:nvPr>
            <p:ph idx="1"/>
          </p:nvPr>
        </p:nvSpPr>
        <p:spPr/>
        <p:txBody>
          <a:bodyPr/>
          <a:lstStyle/>
          <a:p>
            <a:r>
              <a:rPr lang="en-GB" dirty="0"/>
              <a:t>The ligaments of the knee joint can be divided into the extracapsular ligaments and intra-articular ligaments. </a:t>
            </a:r>
          </a:p>
          <a:p>
            <a:r>
              <a:rPr lang="en-GB" dirty="0"/>
              <a:t>The extracapsular ligaments or external ligaments are the patellar ligament, medial collateral ligament (MCL), lateral collateral ligament (LCLs), oblique popliteal ligament, and arcuate popliteal ligament. </a:t>
            </a:r>
          </a:p>
          <a:p>
            <a:r>
              <a:rPr lang="en-GB" dirty="0"/>
              <a:t>The intra-articular ligaments are the anterior cruciate ligament (ACL), posterior cruciate ligament (PCL), and the posterior meniscofemoral ligament. </a:t>
            </a:r>
          </a:p>
        </p:txBody>
      </p:sp>
    </p:spTree>
    <p:extLst>
      <p:ext uri="{BB962C8B-B14F-4D97-AF65-F5344CB8AC3E}">
        <p14:creationId xmlns:p14="http://schemas.microsoft.com/office/powerpoint/2010/main" val="25418490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8BBAA-4A38-4BF7-AABB-D80819A2F5C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1C0C506-8DFA-4858-889C-CB03386A7306}"/>
              </a:ext>
            </a:extLst>
          </p:cNvPr>
          <p:cNvSpPr>
            <a:spLocks noGrp="1"/>
          </p:cNvSpPr>
          <p:nvPr>
            <p:ph idx="1"/>
          </p:nvPr>
        </p:nvSpPr>
        <p:spPr/>
        <p:txBody>
          <a:bodyPr/>
          <a:lstStyle/>
          <a:p>
            <a:r>
              <a:rPr lang="en-GB" dirty="0"/>
              <a:t>The patellar ligament is the anterior ligament of the knee joint. </a:t>
            </a:r>
          </a:p>
          <a:p>
            <a:r>
              <a:rPr lang="en-GB" dirty="0"/>
              <a:t>It is the distal part of the quadriceps tendon and attaches to the tibial tuberosity. </a:t>
            </a:r>
          </a:p>
          <a:p>
            <a:r>
              <a:rPr lang="en-GB" dirty="0"/>
              <a:t>The vastus medialis and lateralis contribute to the patellar ligament medially and laterally through the medial and lateral retinacula, which make up the joint capsule of the knee on either side of the patella. The retinacula also maintain alignment of the patella relative to the patellar surface of the femur.</a:t>
            </a:r>
          </a:p>
        </p:txBody>
      </p:sp>
    </p:spTree>
    <p:extLst>
      <p:ext uri="{BB962C8B-B14F-4D97-AF65-F5344CB8AC3E}">
        <p14:creationId xmlns:p14="http://schemas.microsoft.com/office/powerpoint/2010/main" val="41700316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9E8B-E9DF-474D-B16B-D2E21396960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AF41F2E-3C14-416B-93E6-87292198B698}"/>
              </a:ext>
            </a:extLst>
          </p:cNvPr>
          <p:cNvSpPr>
            <a:spLocks noGrp="1"/>
          </p:cNvSpPr>
          <p:nvPr>
            <p:ph idx="1"/>
          </p:nvPr>
        </p:nvSpPr>
        <p:spPr/>
        <p:txBody>
          <a:bodyPr/>
          <a:lstStyle/>
          <a:p>
            <a:r>
              <a:rPr lang="en-GB" dirty="0"/>
              <a:t>The LCL extends from the lateral epicondyle of the femur to the lateral surface of the fibular head. </a:t>
            </a:r>
          </a:p>
          <a:p>
            <a:r>
              <a:rPr lang="en-GB" dirty="0"/>
              <a:t>The LCL is separated from the lateral meniscus by the popliteus tendon. </a:t>
            </a:r>
          </a:p>
          <a:p>
            <a:r>
              <a:rPr lang="en-GB" dirty="0"/>
              <a:t>The LCL also splits the tendon of the biceps femoris into 2 parts.</a:t>
            </a:r>
          </a:p>
        </p:txBody>
      </p:sp>
    </p:spTree>
    <p:extLst>
      <p:ext uri="{BB962C8B-B14F-4D97-AF65-F5344CB8AC3E}">
        <p14:creationId xmlns:p14="http://schemas.microsoft.com/office/powerpoint/2010/main" val="33589643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765E5-B979-4228-A7C4-62AC25BE14D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9BBFA3C-5DAD-42C4-A90F-733EC22AA0FB}"/>
              </a:ext>
            </a:extLst>
          </p:cNvPr>
          <p:cNvSpPr>
            <a:spLocks noGrp="1"/>
          </p:cNvSpPr>
          <p:nvPr>
            <p:ph idx="1"/>
          </p:nvPr>
        </p:nvSpPr>
        <p:spPr/>
        <p:txBody>
          <a:bodyPr>
            <a:normAutofit fontScale="92500" lnSpcReduction="10000"/>
          </a:bodyPr>
          <a:lstStyle/>
          <a:p>
            <a:r>
              <a:rPr lang="en-GB" dirty="0"/>
              <a:t>The MCL extends from the medial epicondyle of the femur to the medial condyle and superior part of the medial surface of the tibia.</a:t>
            </a:r>
          </a:p>
          <a:p>
            <a:r>
              <a:rPr lang="en-GB" dirty="0"/>
              <a:t>The MCL is firmly attached to the medial meniscus, which is why these are commonly torn at the same time in contact sports. </a:t>
            </a:r>
          </a:p>
          <a:p>
            <a:r>
              <a:rPr lang="en-GB" dirty="0"/>
              <a:t>The oblique popliteal ligament and arcuate popliteal ligament reinforce the joint capsule on the posterior aspect. The oblique popliteal ligament is a recurrent expansion of the tendon of the semimembranosus, and it arises from the medial tibial condyle and passes toward the lateral femoral condyle, where it blends in with the rest of the joint capsule. </a:t>
            </a:r>
          </a:p>
          <a:p>
            <a:r>
              <a:rPr lang="en-GB" dirty="0"/>
              <a:t>The arcuate popliteal ligament arises from the posterior fibular head and passes over the tendon of the popliteus and spreads over the posterior surface of the knee.</a:t>
            </a:r>
          </a:p>
        </p:txBody>
      </p:sp>
    </p:spTree>
    <p:extLst>
      <p:ext uri="{BB962C8B-B14F-4D97-AF65-F5344CB8AC3E}">
        <p14:creationId xmlns:p14="http://schemas.microsoft.com/office/powerpoint/2010/main" val="30469861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2071-6757-4E49-9359-921849EA346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C9D1E40-B5D3-4141-8A56-236B5BF8ABE0}"/>
              </a:ext>
            </a:extLst>
          </p:cNvPr>
          <p:cNvSpPr>
            <a:spLocks noGrp="1"/>
          </p:cNvSpPr>
          <p:nvPr>
            <p:ph idx="1"/>
          </p:nvPr>
        </p:nvSpPr>
        <p:spPr/>
        <p:txBody>
          <a:bodyPr>
            <a:normAutofit fontScale="92500" lnSpcReduction="10000"/>
          </a:bodyPr>
          <a:lstStyle/>
          <a:p>
            <a:r>
              <a:rPr lang="en-GB" dirty="0"/>
              <a:t>The ACL attaches posterior to the attachment of the medical meniscus on the anterior intercondylar area of the tibia and passes superior, posterior, and lateral, where it attaches to the posterior part of the medial side of the lateral condyle of the femur. </a:t>
            </a:r>
          </a:p>
          <a:p>
            <a:r>
              <a:rPr lang="en-GB" dirty="0"/>
              <a:t>The PCL arises from the posterior intercondylar area and passes on the medial side of the ACL to attach to the anterior part of the lateral surface of the medial condyle of the femur. </a:t>
            </a:r>
          </a:p>
          <a:p>
            <a:r>
              <a:rPr lang="en-GB" dirty="0"/>
              <a:t>The menisci are wedge shaped and attach at their ends to the intercondylar area of the tibia. The medial meniscus is C shaped and firmly adheres to the deep surface of the MCL medially, the ACL anteriorly, and the PCL posteriorly. Because of these attachments, the medial meniscus is less mobile than the lateral meniscus.</a:t>
            </a:r>
          </a:p>
        </p:txBody>
      </p:sp>
    </p:spTree>
    <p:extLst>
      <p:ext uri="{BB962C8B-B14F-4D97-AF65-F5344CB8AC3E}">
        <p14:creationId xmlns:p14="http://schemas.microsoft.com/office/powerpoint/2010/main" val="1655518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1BDB-4469-4A52-80F4-D5AC04A6F386}"/>
              </a:ext>
            </a:extLst>
          </p:cNvPr>
          <p:cNvSpPr>
            <a:spLocks noGrp="1"/>
          </p:cNvSpPr>
          <p:nvPr>
            <p:ph type="title"/>
          </p:nvPr>
        </p:nvSpPr>
        <p:spPr/>
        <p:txBody>
          <a:bodyPr>
            <a:normAutofit fontScale="90000"/>
          </a:bodyPr>
          <a:lstStyle/>
          <a:p>
            <a:br>
              <a:rPr lang="en-GB" dirty="0"/>
            </a:br>
            <a:r>
              <a:rPr lang="en-GB" dirty="0"/>
              <a:t>Cutaneous Nerves</a:t>
            </a:r>
            <a:br>
              <a:rPr lang="en-GB" dirty="0"/>
            </a:br>
            <a:endParaRPr lang="en-GB" dirty="0"/>
          </a:p>
        </p:txBody>
      </p:sp>
      <p:sp>
        <p:nvSpPr>
          <p:cNvPr id="3" name="Content Placeholder 2">
            <a:extLst>
              <a:ext uri="{FF2B5EF4-FFF2-40B4-BE49-F238E27FC236}">
                <a16:creationId xmlns:a16="http://schemas.microsoft.com/office/drawing/2014/main" id="{2277CF82-3750-47B4-ADB0-83F47E948117}"/>
              </a:ext>
            </a:extLst>
          </p:cNvPr>
          <p:cNvSpPr>
            <a:spLocks noGrp="1"/>
          </p:cNvSpPr>
          <p:nvPr>
            <p:ph idx="1"/>
          </p:nvPr>
        </p:nvSpPr>
        <p:spPr/>
        <p:txBody>
          <a:bodyPr/>
          <a:lstStyle/>
          <a:p>
            <a:r>
              <a:rPr lang="en-GB" dirty="0"/>
              <a:t>Branches of the obturator, femoral, tibial, and common fibular nerves contribute to innervation of the knee joint. </a:t>
            </a:r>
          </a:p>
          <a:p>
            <a:r>
              <a:rPr lang="en-GB" dirty="0"/>
              <a:t>The infrapatellar branch of the saphenous nerve provides cutaneous sensation to the medial anterior aspect of the knee. </a:t>
            </a:r>
          </a:p>
          <a:p>
            <a:r>
              <a:rPr lang="en-GB" dirty="0"/>
              <a:t>The peripatellar plexus is composed of branches from anterior cutaneous branches of the femoral nerve and the lateral femoral cutaneous nerve to provide cutaneous sensation to the rest of the knee.</a:t>
            </a:r>
          </a:p>
        </p:txBody>
      </p:sp>
    </p:spTree>
    <p:extLst>
      <p:ext uri="{BB962C8B-B14F-4D97-AF65-F5344CB8AC3E}">
        <p14:creationId xmlns:p14="http://schemas.microsoft.com/office/powerpoint/2010/main" val="27320367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0C3AF-1B35-4A07-A7FB-82D014838E68}"/>
              </a:ext>
            </a:extLst>
          </p:cNvPr>
          <p:cNvSpPr>
            <a:spLocks noGrp="1"/>
          </p:cNvSpPr>
          <p:nvPr>
            <p:ph type="title"/>
          </p:nvPr>
        </p:nvSpPr>
        <p:spPr/>
        <p:txBody>
          <a:bodyPr>
            <a:normAutofit fontScale="90000"/>
          </a:bodyPr>
          <a:lstStyle/>
          <a:p>
            <a:br>
              <a:rPr lang="en-GB" dirty="0"/>
            </a:br>
            <a:r>
              <a:rPr lang="en-GB" dirty="0"/>
              <a:t>Muscles and Tendons</a:t>
            </a:r>
            <a:br>
              <a:rPr lang="en-GB" dirty="0"/>
            </a:br>
            <a:endParaRPr lang="en-GB" dirty="0"/>
          </a:p>
        </p:txBody>
      </p:sp>
      <p:sp>
        <p:nvSpPr>
          <p:cNvPr id="3" name="Content Placeholder 2">
            <a:extLst>
              <a:ext uri="{FF2B5EF4-FFF2-40B4-BE49-F238E27FC236}">
                <a16:creationId xmlns:a16="http://schemas.microsoft.com/office/drawing/2014/main" id="{8A886954-9275-47DD-B668-80741085DC3A}"/>
              </a:ext>
            </a:extLst>
          </p:cNvPr>
          <p:cNvSpPr>
            <a:spLocks noGrp="1"/>
          </p:cNvSpPr>
          <p:nvPr>
            <p:ph idx="1"/>
          </p:nvPr>
        </p:nvSpPr>
        <p:spPr/>
        <p:txBody>
          <a:bodyPr>
            <a:normAutofit fontScale="92500" lnSpcReduction="20000"/>
          </a:bodyPr>
          <a:lstStyle/>
          <a:p>
            <a:r>
              <a:rPr lang="en-GB" dirty="0"/>
              <a:t>The main motion of the knee joint is flexion and extension, with limited medial and lateral rotation. The main muscle for extension is the quadriceps femoris, which is the most important muscle in stabilizing the knee joint. The quadriceps is made up of the vastus medialis and lateralis, rectus femoris, and vastus intermedius. The tensor fasciae </a:t>
            </a:r>
            <a:r>
              <a:rPr lang="en-GB" dirty="0" err="1"/>
              <a:t>latae</a:t>
            </a:r>
            <a:r>
              <a:rPr lang="en-GB" dirty="0"/>
              <a:t> is a weak extensor.</a:t>
            </a:r>
          </a:p>
          <a:p>
            <a:r>
              <a:rPr lang="en-GB" dirty="0"/>
              <a:t>Flexion is produced by the hamstring muscles, which consist of the semitendinosus, semimembranosus, and long head of the biceps femoris along with the short head of the biceps and, weakly, the </a:t>
            </a:r>
            <a:r>
              <a:rPr lang="en-GB" dirty="0" err="1"/>
              <a:t>gracilis</a:t>
            </a:r>
            <a:r>
              <a:rPr lang="en-GB" dirty="0"/>
              <a:t>, sartorius, gastrocnemius, and popliteus. </a:t>
            </a:r>
          </a:p>
          <a:p>
            <a:r>
              <a:rPr lang="en-GB" dirty="0"/>
              <a:t>The medial rotators of the knee are the semitendinosus, semimembranosus, popliteus, </a:t>
            </a:r>
            <a:r>
              <a:rPr lang="en-GB" dirty="0" err="1"/>
              <a:t>gracilis</a:t>
            </a:r>
            <a:r>
              <a:rPr lang="en-GB" dirty="0"/>
              <a:t>, and sartorius. </a:t>
            </a:r>
          </a:p>
          <a:p>
            <a:r>
              <a:rPr lang="en-GB" dirty="0"/>
              <a:t>The lateral rotator of the knee is the biceps femoris.</a:t>
            </a:r>
          </a:p>
        </p:txBody>
      </p:sp>
    </p:spTree>
    <p:extLst>
      <p:ext uri="{BB962C8B-B14F-4D97-AF65-F5344CB8AC3E}">
        <p14:creationId xmlns:p14="http://schemas.microsoft.com/office/powerpoint/2010/main" val="16434278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6825-233B-43B6-B867-B7FDF62BC272}"/>
              </a:ext>
            </a:extLst>
          </p:cNvPr>
          <p:cNvSpPr>
            <a:spLocks noGrp="1"/>
          </p:cNvSpPr>
          <p:nvPr>
            <p:ph type="title"/>
          </p:nvPr>
        </p:nvSpPr>
        <p:spPr/>
        <p:txBody>
          <a:bodyPr>
            <a:normAutofit fontScale="90000"/>
          </a:bodyPr>
          <a:lstStyle/>
          <a:p>
            <a:br>
              <a:rPr lang="en-GB" dirty="0"/>
            </a:br>
            <a:r>
              <a:rPr lang="en-GB" dirty="0"/>
              <a:t>Vascular Supply</a:t>
            </a:r>
            <a:br>
              <a:rPr lang="en-GB" dirty="0"/>
            </a:br>
            <a:endParaRPr lang="en-GB" dirty="0"/>
          </a:p>
        </p:txBody>
      </p:sp>
      <p:sp>
        <p:nvSpPr>
          <p:cNvPr id="3" name="Content Placeholder 2">
            <a:extLst>
              <a:ext uri="{FF2B5EF4-FFF2-40B4-BE49-F238E27FC236}">
                <a16:creationId xmlns:a16="http://schemas.microsoft.com/office/drawing/2014/main" id="{85F96D86-B545-403E-A579-F36AD695C5C3}"/>
              </a:ext>
            </a:extLst>
          </p:cNvPr>
          <p:cNvSpPr>
            <a:spLocks noGrp="1"/>
          </p:cNvSpPr>
          <p:nvPr>
            <p:ph idx="1"/>
          </p:nvPr>
        </p:nvSpPr>
        <p:spPr/>
        <p:txBody>
          <a:bodyPr>
            <a:normAutofit fontScale="85000" lnSpcReduction="20000"/>
          </a:bodyPr>
          <a:lstStyle/>
          <a:p>
            <a:r>
              <a:rPr lang="en-GB" dirty="0"/>
              <a:t>Many vessels are involved in forming the arterial anastomosis around the knee joint. This anastomosis is formed by the superior, middle, and inferior genicular branches of the popliteal artery; the descending genicular branch of the femoral artery; and the descending branch of the lateral circumflex femoral artery, the circumflex fibular artery, and the anterior and posterior tibial recurrent arteries. The anastomosis supplies the patella, the femoral and tibial condyles, bone marrow, articular capsule, and synovial membrane.</a:t>
            </a:r>
          </a:p>
          <a:p>
            <a:r>
              <a:rPr lang="en-GB" dirty="0"/>
              <a:t>The popliteal artery, however, is the major artery that crosses the popliteal fossa in the posterior aspect of the knee. Because of its location, this artery is susceptible to damage in knee injuries.</a:t>
            </a:r>
          </a:p>
          <a:p>
            <a:r>
              <a:rPr lang="en-GB" dirty="0"/>
              <a:t>The venous system of the knee joint is primarily composed of the popliteal and femoral veins. These veins simply run with their corresponding arteries and drain deoxygenated blood from the arterial anastomosis. The popliteal veins contain 3-4 valves.</a:t>
            </a:r>
          </a:p>
        </p:txBody>
      </p:sp>
    </p:spTree>
    <p:extLst>
      <p:ext uri="{BB962C8B-B14F-4D97-AF65-F5344CB8AC3E}">
        <p14:creationId xmlns:p14="http://schemas.microsoft.com/office/powerpoint/2010/main" val="12256425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40FD4-AF47-464C-AC23-BA23DEF63E2F}"/>
              </a:ext>
            </a:extLst>
          </p:cNvPr>
          <p:cNvSpPr>
            <a:spLocks noGrp="1"/>
          </p:cNvSpPr>
          <p:nvPr>
            <p:ph type="title"/>
          </p:nvPr>
        </p:nvSpPr>
        <p:spPr/>
        <p:txBody>
          <a:bodyPr>
            <a:normAutofit fontScale="90000"/>
          </a:bodyPr>
          <a:lstStyle/>
          <a:p>
            <a:br>
              <a:rPr lang="en-GB" dirty="0"/>
            </a:br>
            <a:r>
              <a:rPr lang="en-GB" dirty="0"/>
              <a:t>Bursae</a:t>
            </a:r>
            <a:br>
              <a:rPr lang="en-GB" dirty="0"/>
            </a:br>
            <a:endParaRPr lang="en-GB" dirty="0"/>
          </a:p>
        </p:txBody>
      </p:sp>
      <p:sp>
        <p:nvSpPr>
          <p:cNvPr id="3" name="Content Placeholder 2">
            <a:extLst>
              <a:ext uri="{FF2B5EF4-FFF2-40B4-BE49-F238E27FC236}">
                <a16:creationId xmlns:a16="http://schemas.microsoft.com/office/drawing/2014/main" id="{9BEC5620-7A99-48C4-B44F-9CF314006F4E}"/>
              </a:ext>
            </a:extLst>
          </p:cNvPr>
          <p:cNvSpPr>
            <a:spLocks noGrp="1"/>
          </p:cNvSpPr>
          <p:nvPr>
            <p:ph idx="1"/>
          </p:nvPr>
        </p:nvSpPr>
        <p:spPr/>
        <p:txBody>
          <a:bodyPr>
            <a:normAutofit fontScale="92500"/>
          </a:bodyPr>
          <a:lstStyle/>
          <a:p>
            <a:r>
              <a:rPr lang="en-GB" dirty="0"/>
              <a:t>Many bursae surround the knee and the arrangement is complex and variable. </a:t>
            </a:r>
          </a:p>
          <a:p>
            <a:r>
              <a:rPr lang="en-GB" dirty="0"/>
              <a:t>However, the medial group, including the anserine bursa and the semimembranosus bursa, are clinically important. The anserine bursa is located 4-5 cm distal to the anteromedial joint line and deep to the pes anserinus, the conjoint tendon formed by the sartorius, </a:t>
            </a:r>
            <a:r>
              <a:rPr lang="en-GB" dirty="0" err="1"/>
              <a:t>gracilis</a:t>
            </a:r>
            <a:r>
              <a:rPr lang="en-GB" dirty="0"/>
              <a:t>, and semitendinosus tendons. </a:t>
            </a:r>
          </a:p>
          <a:p>
            <a:r>
              <a:rPr lang="en-GB" dirty="0"/>
              <a:t>Deep to the anserine bursa is the insertion of the MCL. This bursa can become inflamed with excessive physical activity. The semimembranosus bursa is located in the popliteal fossa and commonly causes posterior swelling of the knee joint secondary to degeneration within the knee joint.</a:t>
            </a:r>
          </a:p>
        </p:txBody>
      </p:sp>
    </p:spTree>
    <p:extLst>
      <p:ext uri="{BB962C8B-B14F-4D97-AF65-F5344CB8AC3E}">
        <p14:creationId xmlns:p14="http://schemas.microsoft.com/office/powerpoint/2010/main" val="10631882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CB73B-0EBA-4535-A22F-86F7552289A9}"/>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3EE6E5AD-3ECF-4493-8D34-39A3D5BE1F27}"/>
              </a:ext>
            </a:extLst>
          </p:cNvPr>
          <p:cNvPicPr>
            <a:picLocks noGrp="1" noChangeAspect="1"/>
          </p:cNvPicPr>
          <p:nvPr>
            <p:ph idx="1"/>
          </p:nvPr>
        </p:nvPicPr>
        <p:blipFill>
          <a:blip r:embed="rId2"/>
          <a:stretch>
            <a:fillRect/>
          </a:stretch>
        </p:blipFill>
        <p:spPr>
          <a:xfrm>
            <a:off x="728870" y="212035"/>
            <a:ext cx="8454887" cy="6645965"/>
          </a:xfrm>
          <a:prstGeom prst="rect">
            <a:avLst/>
          </a:prstGeom>
        </p:spPr>
      </p:pic>
    </p:spTree>
    <p:extLst>
      <p:ext uri="{BB962C8B-B14F-4D97-AF65-F5344CB8AC3E}">
        <p14:creationId xmlns:p14="http://schemas.microsoft.com/office/powerpoint/2010/main" val="3073583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9F73-E9E8-4165-A1B2-92C5F1CBCD1C}"/>
              </a:ext>
            </a:extLst>
          </p:cNvPr>
          <p:cNvSpPr>
            <a:spLocks noGrp="1"/>
          </p:cNvSpPr>
          <p:nvPr>
            <p:ph type="title"/>
          </p:nvPr>
        </p:nvSpPr>
        <p:spPr/>
        <p:txBody>
          <a:bodyPr>
            <a:normAutofit fontScale="90000"/>
          </a:bodyPr>
          <a:lstStyle/>
          <a:p>
            <a:br>
              <a:rPr lang="en-GB" dirty="0"/>
            </a:br>
            <a:r>
              <a:rPr lang="en-GB" dirty="0"/>
              <a:t>The Greater and Lesser Pelvis</a:t>
            </a:r>
            <a:br>
              <a:rPr lang="en-GB" dirty="0"/>
            </a:br>
            <a:endParaRPr lang="en-GB" dirty="0"/>
          </a:p>
        </p:txBody>
      </p:sp>
      <p:sp>
        <p:nvSpPr>
          <p:cNvPr id="3" name="Content Placeholder 2">
            <a:extLst>
              <a:ext uri="{FF2B5EF4-FFF2-40B4-BE49-F238E27FC236}">
                <a16:creationId xmlns:a16="http://schemas.microsoft.com/office/drawing/2014/main" id="{C847F40A-D901-49EB-A3AB-F52192682816}"/>
              </a:ext>
            </a:extLst>
          </p:cNvPr>
          <p:cNvSpPr>
            <a:spLocks noGrp="1"/>
          </p:cNvSpPr>
          <p:nvPr>
            <p:ph idx="1"/>
          </p:nvPr>
        </p:nvSpPr>
        <p:spPr/>
        <p:txBody>
          <a:bodyPr>
            <a:normAutofit fontScale="92500"/>
          </a:bodyPr>
          <a:lstStyle/>
          <a:p>
            <a:r>
              <a:rPr lang="en-GB" dirty="0"/>
              <a:t>The osteology of the pelvic girdle allows the pelvic region to be divided into two:</a:t>
            </a:r>
          </a:p>
          <a:p>
            <a:endParaRPr lang="en-GB" dirty="0"/>
          </a:p>
          <a:p>
            <a:r>
              <a:rPr lang="en-GB" dirty="0"/>
              <a:t>Greater pelvis (false pelvis) – located superiorly, it provides support of the lower abdominal viscera (such as the ileum and sigmoid colon). It has little obstetric relevance.</a:t>
            </a:r>
          </a:p>
          <a:p>
            <a:r>
              <a:rPr lang="en-GB" dirty="0"/>
              <a:t>Lesser pelvis (true pelvis) – located inferiorly. Within the lesser pelvis reside the pelvic cavity and pelvic viscera.</a:t>
            </a:r>
          </a:p>
          <a:p>
            <a:r>
              <a:rPr lang="en-GB" dirty="0"/>
              <a:t>The junction between the greater and lesser pelvis is known as the pelvic inlet. The outer bony edges of the pelvic inlet are called the pelvic brim.</a:t>
            </a:r>
          </a:p>
          <a:p>
            <a:endParaRPr lang="en-GB" dirty="0"/>
          </a:p>
          <a:p>
            <a:endParaRPr lang="en-GB" dirty="0"/>
          </a:p>
          <a:p>
            <a:endParaRPr lang="en-GB" dirty="0"/>
          </a:p>
        </p:txBody>
      </p:sp>
    </p:spTree>
    <p:extLst>
      <p:ext uri="{BB962C8B-B14F-4D97-AF65-F5344CB8AC3E}">
        <p14:creationId xmlns:p14="http://schemas.microsoft.com/office/powerpoint/2010/main" val="32765619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2811-E671-4C5C-A53F-CB300B70184F}"/>
              </a:ext>
            </a:extLst>
          </p:cNvPr>
          <p:cNvSpPr>
            <a:spLocks noGrp="1"/>
          </p:cNvSpPr>
          <p:nvPr>
            <p:ph type="title"/>
          </p:nvPr>
        </p:nvSpPr>
        <p:spPr/>
        <p:txBody>
          <a:bodyPr/>
          <a:lstStyle/>
          <a:p>
            <a:r>
              <a:rPr lang="en-GB" dirty="0"/>
              <a:t>Joint Capsule</a:t>
            </a:r>
          </a:p>
        </p:txBody>
      </p:sp>
      <p:sp>
        <p:nvSpPr>
          <p:cNvPr id="3" name="Content Placeholder 2">
            <a:extLst>
              <a:ext uri="{FF2B5EF4-FFF2-40B4-BE49-F238E27FC236}">
                <a16:creationId xmlns:a16="http://schemas.microsoft.com/office/drawing/2014/main" id="{A8AED0E4-862F-48E2-B148-4ADCAC9DD43C}"/>
              </a:ext>
            </a:extLst>
          </p:cNvPr>
          <p:cNvSpPr>
            <a:spLocks noGrp="1"/>
          </p:cNvSpPr>
          <p:nvPr>
            <p:ph idx="1"/>
          </p:nvPr>
        </p:nvSpPr>
        <p:spPr/>
        <p:txBody>
          <a:bodyPr>
            <a:normAutofit fontScale="92500"/>
          </a:bodyPr>
          <a:lstStyle/>
          <a:p>
            <a:endParaRPr lang="en-GB" dirty="0"/>
          </a:p>
          <a:p>
            <a:r>
              <a:rPr lang="en-GB" dirty="0"/>
              <a:t>The joint capsule consists of the external fibrous layer and the internal synovial membrane. The fibrous layer is thin, except for the thickened parts that make up the intrinsic ligaments of the knee. On the posterior aspect, it encloses the condyles and the intercondylar fossa. Distally, it attaches to the margin of the superior articular surface of the tibia.</a:t>
            </a:r>
          </a:p>
          <a:p>
            <a:r>
              <a:rPr lang="en-GB" dirty="0"/>
              <a:t>The synovial membrane lines all surfaces of the articular cavity not covered with articular cartilage. It attaches to the periphery of the articular cartilage, which covers the femoral and tibial condyles, posterior surface of the patella, and the popliteal surface of the femur.</a:t>
            </a:r>
          </a:p>
        </p:txBody>
      </p:sp>
    </p:spTree>
    <p:extLst>
      <p:ext uri="{BB962C8B-B14F-4D97-AF65-F5344CB8AC3E}">
        <p14:creationId xmlns:p14="http://schemas.microsoft.com/office/powerpoint/2010/main" val="40431375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3503-35F8-4CB7-9871-9B0004A7452E}"/>
              </a:ext>
            </a:extLst>
          </p:cNvPr>
          <p:cNvSpPr>
            <a:spLocks noGrp="1"/>
          </p:cNvSpPr>
          <p:nvPr>
            <p:ph type="title"/>
          </p:nvPr>
        </p:nvSpPr>
        <p:spPr/>
        <p:txBody>
          <a:bodyPr>
            <a:normAutofit fontScale="90000"/>
          </a:bodyPr>
          <a:lstStyle/>
          <a:p>
            <a:br>
              <a:rPr lang="en-GB" dirty="0"/>
            </a:br>
            <a:r>
              <a:rPr lang="en-GB" dirty="0"/>
              <a:t>Synovial Fluid</a:t>
            </a:r>
            <a:br>
              <a:rPr lang="en-GB" dirty="0"/>
            </a:br>
            <a:endParaRPr lang="en-GB" dirty="0"/>
          </a:p>
        </p:txBody>
      </p:sp>
      <p:sp>
        <p:nvSpPr>
          <p:cNvPr id="3" name="Content Placeholder 2">
            <a:extLst>
              <a:ext uri="{FF2B5EF4-FFF2-40B4-BE49-F238E27FC236}">
                <a16:creationId xmlns:a16="http://schemas.microsoft.com/office/drawing/2014/main" id="{0CCBD265-582E-48F8-92A4-40CDD32F96E2}"/>
              </a:ext>
            </a:extLst>
          </p:cNvPr>
          <p:cNvSpPr>
            <a:spLocks noGrp="1"/>
          </p:cNvSpPr>
          <p:nvPr>
            <p:ph idx="1"/>
          </p:nvPr>
        </p:nvSpPr>
        <p:spPr/>
        <p:txBody>
          <a:bodyPr/>
          <a:lstStyle/>
          <a:p>
            <a:r>
              <a:rPr lang="en-GB" dirty="0"/>
              <a:t>All freely moveable joints have some synovial fluid in them. </a:t>
            </a:r>
          </a:p>
          <a:p>
            <a:r>
              <a:rPr lang="en-GB" dirty="0"/>
              <a:t>Synovial fluid originates from plasma that is filtered by the capillary net and diffuses into the knee along with hyaluronic acid, which is locally synthesized. </a:t>
            </a:r>
          </a:p>
          <a:p>
            <a:r>
              <a:rPr lang="en-GB" dirty="0"/>
              <a:t>Synovial fluid transports nutrients, assists in the joint's </a:t>
            </a:r>
            <a:r>
              <a:rPr lang="en-GB" dirty="0" err="1"/>
              <a:t>defense</a:t>
            </a:r>
            <a:r>
              <a:rPr lang="en-GB" dirty="0"/>
              <a:t>, and lubricates the joint.</a:t>
            </a:r>
          </a:p>
        </p:txBody>
      </p:sp>
    </p:spTree>
    <p:extLst>
      <p:ext uri="{BB962C8B-B14F-4D97-AF65-F5344CB8AC3E}">
        <p14:creationId xmlns:p14="http://schemas.microsoft.com/office/powerpoint/2010/main" val="25816308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1856-5F4D-402E-B03C-F97359DB49C6}"/>
              </a:ext>
            </a:extLst>
          </p:cNvPr>
          <p:cNvSpPr>
            <a:spLocks noGrp="1"/>
          </p:cNvSpPr>
          <p:nvPr>
            <p:ph type="title"/>
          </p:nvPr>
        </p:nvSpPr>
        <p:spPr/>
        <p:txBody>
          <a:bodyPr>
            <a:normAutofit fontScale="90000"/>
          </a:bodyPr>
          <a:lstStyle/>
          <a:p>
            <a:br>
              <a:rPr lang="en-GB" dirty="0"/>
            </a:br>
            <a:r>
              <a:rPr lang="en-GB" dirty="0"/>
              <a:t>Natural Variants</a:t>
            </a:r>
            <a:br>
              <a:rPr lang="en-GB" dirty="0"/>
            </a:br>
            <a:endParaRPr lang="en-GB" dirty="0"/>
          </a:p>
        </p:txBody>
      </p:sp>
      <p:sp>
        <p:nvSpPr>
          <p:cNvPr id="3" name="Content Placeholder 2">
            <a:extLst>
              <a:ext uri="{FF2B5EF4-FFF2-40B4-BE49-F238E27FC236}">
                <a16:creationId xmlns:a16="http://schemas.microsoft.com/office/drawing/2014/main" id="{406EEA06-0203-42B5-B1E6-6C80B6C37AF1}"/>
              </a:ext>
            </a:extLst>
          </p:cNvPr>
          <p:cNvSpPr>
            <a:spLocks noGrp="1"/>
          </p:cNvSpPr>
          <p:nvPr>
            <p:ph idx="1"/>
          </p:nvPr>
        </p:nvSpPr>
        <p:spPr/>
        <p:txBody>
          <a:bodyPr>
            <a:normAutofit fontScale="92500" lnSpcReduction="10000"/>
          </a:bodyPr>
          <a:lstStyle/>
          <a:p>
            <a:r>
              <a:rPr lang="en-GB" dirty="0"/>
              <a:t>In children, the appearance of bowlegged knees for the first 1-2 years of life right after the child is learning how to walk is common. "Knock knees" are commonly seen in the 2-4 – year-old age group. If these deformities persist into later childhood, the deformity may have a pathophysiologic cause.</a:t>
            </a:r>
          </a:p>
          <a:p>
            <a:endParaRPr lang="en-GB" dirty="0"/>
          </a:p>
          <a:p>
            <a:r>
              <a:rPr lang="en-GB" dirty="0"/>
              <a:t>Osgood-Schlatter is a disease that causes pain at the tibial tuberosity in young adolescents, which is exacerbated with activities and direct contact. Repetitive overload at the patellar ligament insertion can cause inflammation, irregularity, and partial avulsion of the secondary ossification </a:t>
            </a:r>
            <a:r>
              <a:rPr lang="en-GB" dirty="0" err="1"/>
              <a:t>center</a:t>
            </a:r>
            <a:r>
              <a:rPr lang="en-GB" dirty="0"/>
              <a:t>. Radiographs typically reveal irregularity and fragmentation.</a:t>
            </a:r>
          </a:p>
        </p:txBody>
      </p:sp>
    </p:spTree>
    <p:extLst>
      <p:ext uri="{BB962C8B-B14F-4D97-AF65-F5344CB8AC3E}">
        <p14:creationId xmlns:p14="http://schemas.microsoft.com/office/powerpoint/2010/main" val="14420747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9144B-2F8B-4268-96C9-0094692DAFEF}"/>
              </a:ext>
            </a:extLst>
          </p:cNvPr>
          <p:cNvSpPr>
            <a:spLocks noGrp="1"/>
          </p:cNvSpPr>
          <p:nvPr>
            <p:ph type="title"/>
          </p:nvPr>
        </p:nvSpPr>
        <p:spPr/>
        <p:txBody>
          <a:bodyPr/>
          <a:lstStyle/>
          <a:p>
            <a:r>
              <a:rPr lang="en-GB" dirty="0"/>
              <a:t>Pathophysiologic Variants</a:t>
            </a:r>
          </a:p>
        </p:txBody>
      </p:sp>
      <p:sp>
        <p:nvSpPr>
          <p:cNvPr id="3" name="Content Placeholder 2">
            <a:extLst>
              <a:ext uri="{FF2B5EF4-FFF2-40B4-BE49-F238E27FC236}">
                <a16:creationId xmlns:a16="http://schemas.microsoft.com/office/drawing/2014/main" id="{F058F541-3F3E-4CB2-897E-29574113D9D4}"/>
              </a:ext>
            </a:extLst>
          </p:cNvPr>
          <p:cNvSpPr>
            <a:spLocks noGrp="1"/>
          </p:cNvSpPr>
          <p:nvPr>
            <p:ph idx="1"/>
          </p:nvPr>
        </p:nvSpPr>
        <p:spPr/>
        <p:txBody>
          <a:bodyPr>
            <a:normAutofit fontScale="92500" lnSpcReduction="10000"/>
          </a:bodyPr>
          <a:lstStyle/>
          <a:p>
            <a:pPr marL="0" indent="0">
              <a:buNone/>
            </a:pPr>
            <a:r>
              <a:rPr lang="en-GB" dirty="0"/>
              <a:t>Valgus and Varus</a:t>
            </a:r>
          </a:p>
          <a:p>
            <a:r>
              <a:rPr lang="en-GB" dirty="0"/>
              <a:t>Genu </a:t>
            </a:r>
            <a:r>
              <a:rPr lang="en-GB" dirty="0" err="1"/>
              <a:t>valgum</a:t>
            </a:r>
            <a:r>
              <a:rPr lang="en-GB" dirty="0"/>
              <a:t> or "knock knees" is a lateral angulation of the leg in relation to the thigh, which causes excess pressure to be placed on the outside or lateral aspect of the knee joint; this, in turn, can lead to joint-space narrowing and degenerative changes.</a:t>
            </a:r>
          </a:p>
          <a:p>
            <a:endParaRPr lang="en-GB" dirty="0"/>
          </a:p>
          <a:p>
            <a:r>
              <a:rPr lang="en-GB" dirty="0"/>
              <a:t>Genu varum or bowleg is a medial angulation of the leg in relation to the thigh, which causes excess pressure to be placed on the inside or medial aspect of the knee joint; this, in turn, can cause arthritis, which is destruction of the cartilage between the femur and tibia. This leads to joint-space narrowing and places stress on the fibular collateral ligament.</a:t>
            </a:r>
          </a:p>
        </p:txBody>
      </p:sp>
    </p:spTree>
    <p:extLst>
      <p:ext uri="{BB962C8B-B14F-4D97-AF65-F5344CB8AC3E}">
        <p14:creationId xmlns:p14="http://schemas.microsoft.com/office/powerpoint/2010/main" val="2844502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6E4C8-1261-4F57-9D55-DFB6161427BE}"/>
              </a:ext>
            </a:extLst>
          </p:cNvPr>
          <p:cNvSpPr>
            <a:spLocks noGrp="1"/>
          </p:cNvSpPr>
          <p:nvPr>
            <p:ph type="title"/>
          </p:nvPr>
        </p:nvSpPr>
        <p:spPr/>
        <p:txBody>
          <a:bodyPr/>
          <a:lstStyle/>
          <a:p>
            <a:endParaRPr lang="en-GB"/>
          </a:p>
        </p:txBody>
      </p:sp>
      <p:pic>
        <p:nvPicPr>
          <p:cNvPr id="4" name="Content Placeholder 3">
            <a:extLst>
              <a:ext uri="{FF2B5EF4-FFF2-40B4-BE49-F238E27FC236}">
                <a16:creationId xmlns:a16="http://schemas.microsoft.com/office/drawing/2014/main" id="{491354D3-338A-4186-80EF-8E73901643DF}"/>
              </a:ext>
            </a:extLst>
          </p:cNvPr>
          <p:cNvPicPr>
            <a:picLocks noGrp="1" noChangeAspect="1"/>
          </p:cNvPicPr>
          <p:nvPr>
            <p:ph idx="1"/>
          </p:nvPr>
        </p:nvPicPr>
        <p:blipFill>
          <a:blip r:embed="rId2"/>
          <a:stretch>
            <a:fillRect/>
          </a:stretch>
        </p:blipFill>
        <p:spPr>
          <a:xfrm>
            <a:off x="838201" y="365125"/>
            <a:ext cx="10515600" cy="6127750"/>
          </a:xfrm>
          <a:prstGeom prst="rect">
            <a:avLst/>
          </a:prstGeom>
        </p:spPr>
      </p:pic>
    </p:spTree>
    <p:extLst>
      <p:ext uri="{BB962C8B-B14F-4D97-AF65-F5344CB8AC3E}">
        <p14:creationId xmlns:p14="http://schemas.microsoft.com/office/powerpoint/2010/main" val="428657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D46AE-B000-4D1B-84FD-EA41DD264945}"/>
              </a:ext>
            </a:extLst>
          </p:cNvPr>
          <p:cNvSpPr>
            <a:spLocks noGrp="1"/>
          </p:cNvSpPr>
          <p:nvPr>
            <p:ph type="title"/>
          </p:nvPr>
        </p:nvSpPr>
        <p:spPr/>
        <p:txBody>
          <a:bodyPr/>
          <a:lstStyle/>
          <a:p>
            <a:r>
              <a:rPr lang="en-US" dirty="0"/>
              <a:t>PELVIC INLET</a:t>
            </a:r>
            <a:endParaRPr lang="en-GB" dirty="0"/>
          </a:p>
        </p:txBody>
      </p:sp>
      <p:sp>
        <p:nvSpPr>
          <p:cNvPr id="3" name="Content Placeholder 2">
            <a:extLst>
              <a:ext uri="{FF2B5EF4-FFF2-40B4-BE49-F238E27FC236}">
                <a16:creationId xmlns:a16="http://schemas.microsoft.com/office/drawing/2014/main" id="{E7FF8B14-058C-411E-8C03-9208B9DE50D5}"/>
              </a:ext>
            </a:extLst>
          </p:cNvPr>
          <p:cNvSpPr>
            <a:spLocks noGrp="1"/>
          </p:cNvSpPr>
          <p:nvPr>
            <p:ph idx="1"/>
          </p:nvPr>
        </p:nvSpPr>
        <p:spPr/>
        <p:txBody>
          <a:bodyPr>
            <a:normAutofit fontScale="77500" lnSpcReduction="20000"/>
          </a:bodyPr>
          <a:lstStyle/>
          <a:p>
            <a:r>
              <a:rPr lang="en-GB" dirty="0"/>
              <a:t>The pelvic inlet marks the boundary between the greater pelvis and lesser pelvis. Its size is defined by its edge, the pelvic brim.</a:t>
            </a:r>
          </a:p>
          <a:p>
            <a:pPr marL="0" indent="0">
              <a:buNone/>
            </a:pPr>
            <a:r>
              <a:rPr lang="en-GB" dirty="0"/>
              <a:t>The borders of the pelvic inlet:</a:t>
            </a:r>
          </a:p>
          <a:p>
            <a:r>
              <a:rPr lang="en-GB" dirty="0"/>
              <a:t>Posterior – sacral promontory (the superior portion of the sacrum) and sacral wings (ala).</a:t>
            </a:r>
          </a:p>
          <a:p>
            <a:r>
              <a:rPr lang="en-GB" dirty="0"/>
              <a:t>Lateral – arcuate line on the inner surface of the ilium, and the pectineal line on the superior pubic ramus.</a:t>
            </a:r>
          </a:p>
          <a:p>
            <a:r>
              <a:rPr lang="en-GB" dirty="0"/>
              <a:t>Anterior – pubic symphysis.</a:t>
            </a:r>
          </a:p>
          <a:p>
            <a:r>
              <a:rPr lang="en-GB" dirty="0"/>
              <a:t>The pelvic inlet determines the size and shape of the birth canal, with the prominent ridges a key site for attachment of muscle and ligaments.</a:t>
            </a:r>
          </a:p>
          <a:p>
            <a:pPr marL="0" indent="0">
              <a:buNone/>
            </a:pPr>
            <a:r>
              <a:rPr lang="en-GB" dirty="0"/>
              <a:t>Some alternative descriptive terminology can be used in describing the pelvic inlet:</a:t>
            </a:r>
          </a:p>
          <a:p>
            <a:r>
              <a:rPr lang="en-GB" dirty="0"/>
              <a:t>Linea terminalis – the combined pectineal line, arcuate line and sacral promontory.</a:t>
            </a:r>
          </a:p>
          <a:p>
            <a:r>
              <a:rPr lang="en-GB" dirty="0"/>
              <a:t>Iliopectineal line – the combined arcuate and pectineal lines. This represents the lateral border of the pelvic inlet.</a:t>
            </a:r>
          </a:p>
        </p:txBody>
      </p:sp>
    </p:spTree>
    <p:extLst>
      <p:ext uri="{BB962C8B-B14F-4D97-AF65-F5344CB8AC3E}">
        <p14:creationId xmlns:p14="http://schemas.microsoft.com/office/powerpoint/2010/main" val="1119923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02D49E758D04E4CB96D18B86C3025E2" ma:contentTypeVersion="4" ma:contentTypeDescription="Create a new document." ma:contentTypeScope="" ma:versionID="e3a4c94ced70a786d7acab4bc125055c">
  <xsd:schema xmlns:xsd="http://www.w3.org/2001/XMLSchema" xmlns:xs="http://www.w3.org/2001/XMLSchema" xmlns:p="http://schemas.microsoft.com/office/2006/metadata/properties" xmlns:ns3="5ee038bc-22ce-4c58-8b52-fe7be4f7eb04" targetNamespace="http://schemas.microsoft.com/office/2006/metadata/properties" ma:root="true" ma:fieldsID="26a8c673b9d654a4478948e1a9eb4c6a" ns3:_="">
    <xsd:import namespace="5ee038bc-22ce-4c58-8b52-fe7be4f7eb0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e038bc-22ce-4c58-8b52-fe7be4f7eb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7FC4D6-A2FD-4720-8219-674ED5709211}">
  <ds:schemaRefs>
    <ds:schemaRef ds:uri="http://schemas.microsoft.com/sharepoint/v3/contenttype/forms"/>
  </ds:schemaRefs>
</ds:datastoreItem>
</file>

<file path=customXml/itemProps2.xml><?xml version="1.0" encoding="utf-8"?>
<ds:datastoreItem xmlns:ds="http://schemas.openxmlformats.org/officeDocument/2006/customXml" ds:itemID="{4F989273-CB64-488D-B0FE-A2CA110146E6}">
  <ds:schemaRefs>
    <ds:schemaRef ds:uri="http://schemas.microsoft.com/office/infopath/2007/PartnerControls"/>
    <ds:schemaRef ds:uri="http://purl.org/dc/terms/"/>
    <ds:schemaRef ds:uri="http://schemas.openxmlformats.org/package/2006/metadata/core-properties"/>
    <ds:schemaRef ds:uri="http://purl.org/dc/elements/1.1/"/>
    <ds:schemaRef ds:uri="http://www.w3.org/XML/1998/namespace"/>
    <ds:schemaRef ds:uri="http://purl.org/dc/dcmitype/"/>
    <ds:schemaRef ds:uri="http://schemas.microsoft.com/office/2006/documentManagement/types"/>
    <ds:schemaRef ds:uri="5ee038bc-22ce-4c58-8b52-fe7be4f7eb04"/>
    <ds:schemaRef ds:uri="http://schemas.microsoft.com/office/2006/metadata/properties"/>
  </ds:schemaRefs>
</ds:datastoreItem>
</file>

<file path=customXml/itemProps3.xml><?xml version="1.0" encoding="utf-8"?>
<ds:datastoreItem xmlns:ds="http://schemas.openxmlformats.org/officeDocument/2006/customXml" ds:itemID="{D36F236E-F2DF-4E82-A5A4-A9C9D6511A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e038bc-22ce-4c58-8b52-fe7be4f7eb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265</TotalTime>
  <Words>5144</Words>
  <Application>Microsoft Office PowerPoint</Application>
  <PresentationFormat>Widescreen</PresentationFormat>
  <Paragraphs>358</Paragraphs>
  <Slides>73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acumin-pro</vt:lpstr>
      <vt:lpstr>Arial</vt:lpstr>
      <vt:lpstr>Calibri</vt:lpstr>
      <vt:lpstr>Calibri Light</vt:lpstr>
      <vt:lpstr>proxima_nova_rgbold</vt:lpstr>
      <vt:lpstr>proxima_nova_rgregular</vt:lpstr>
      <vt:lpstr>Office Theme</vt:lpstr>
      <vt:lpstr>Osteology of Pelvic girdle, thigh and knee joint.</vt:lpstr>
      <vt:lpstr>PELVIC GIRDLE</vt:lpstr>
      <vt:lpstr>PowerPoint Presentation</vt:lpstr>
      <vt:lpstr>PowerPoint Presentation</vt:lpstr>
      <vt:lpstr>PowerPoint Presentation</vt:lpstr>
      <vt:lpstr>PowerPoint Presentation</vt:lpstr>
      <vt:lpstr> The Greater and Lesser Pelvis </vt:lpstr>
      <vt:lpstr>PowerPoint Presentation</vt:lpstr>
      <vt:lpstr>PELVIC INLET</vt:lpstr>
      <vt:lpstr>PowerPoint Presentation</vt:lpstr>
      <vt:lpstr>PELVIC OUTLET</vt:lpstr>
      <vt:lpstr>PowerPoint Presentation</vt:lpstr>
      <vt:lpstr> Adaptation for Childbirth </vt:lpstr>
      <vt:lpstr>PowerPoint Presentation</vt:lpstr>
      <vt:lpstr>CLINICAL SIGNIFICANCE – ASSESEMENT OF THE FEMALE PELVIS</vt:lpstr>
      <vt:lpstr>PowerPoint Presentation</vt:lpstr>
      <vt:lpstr>PowerPoint Presentation</vt:lpstr>
      <vt:lpstr>THE HIP</vt:lpstr>
      <vt:lpstr>PowerPoint Presentation</vt:lpstr>
      <vt:lpstr> Femur </vt:lpstr>
      <vt:lpstr>PowerPoint Presentation</vt:lpstr>
      <vt:lpstr>PowerPoint Presentation</vt:lpstr>
      <vt:lpstr>PowerPoint Presentation</vt:lpstr>
      <vt:lpstr>PowerPoint Presentation</vt:lpstr>
      <vt:lpstr> Pelvis </vt:lpstr>
      <vt:lpstr>PowerPoint Presentation</vt:lpstr>
      <vt:lpstr>PowerPoint Presentation</vt:lpstr>
      <vt:lpstr>PowerPoint Presentation</vt:lpstr>
      <vt:lpstr> Ilium </vt:lpstr>
      <vt:lpstr> Ischium </vt:lpstr>
      <vt:lpstr> Pubis </vt:lpstr>
      <vt:lpstr> Acetabulum </vt:lpstr>
      <vt:lpstr> Ligaments </vt:lpstr>
      <vt:lpstr>PowerPoint Presentation</vt:lpstr>
      <vt:lpstr>PowerPoint Presentation</vt:lpstr>
      <vt:lpstr>PowerPoint Presentation</vt:lpstr>
      <vt:lpstr>PowerPoint Presentation</vt:lpstr>
      <vt:lpstr>PowerPoint Presentation</vt:lpstr>
      <vt:lpstr>NERVE SUPPLY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KNEE </vt:lpstr>
      <vt:lpstr>PowerPoint Presentation</vt:lpstr>
      <vt:lpstr>PowerPoint Presentation</vt:lpstr>
      <vt:lpstr>PowerPoint Presentation</vt:lpstr>
      <vt:lpstr>PATELLA</vt:lpstr>
      <vt:lpstr> Cartilaginous Menisci </vt:lpstr>
      <vt:lpstr> Ligaments </vt:lpstr>
      <vt:lpstr>PowerPoint Presentation</vt:lpstr>
      <vt:lpstr>PowerPoint Presentation</vt:lpstr>
      <vt:lpstr>PowerPoint Presentation</vt:lpstr>
      <vt:lpstr>PowerPoint Presentation</vt:lpstr>
      <vt:lpstr> Cutaneous Nerves </vt:lpstr>
      <vt:lpstr> Muscles and Tendons </vt:lpstr>
      <vt:lpstr> Vascular Supply </vt:lpstr>
      <vt:lpstr> Bursae </vt:lpstr>
      <vt:lpstr>PowerPoint Presentation</vt:lpstr>
      <vt:lpstr>Joint Capsule</vt:lpstr>
      <vt:lpstr> Synovial Fluid </vt:lpstr>
      <vt:lpstr> Natural Variants </vt:lpstr>
      <vt:lpstr>Pathophysiologic Variants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Osteology of Pelvic girdle, thigh and knee joint.</dc:title>
  <dc:creator>Juliet Gathara</dc:creator>
  <cp:lastModifiedBy>Juliet Gathara</cp:lastModifiedBy>
  <cp:revision>15</cp:revision>
  <dcterms:created xsi:type="dcterms:W3CDTF">2021-01-07T04:47:58Z</dcterms:created>
  <dcterms:modified xsi:type="dcterms:W3CDTF">2021-01-08T14:34:06Z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0x010100902D49E758D04E4CB96D18B86C3025E2</vt:lpwstr>
  </property>
</Properties>
</file>