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8" r:id="rId5"/>
    <p:sldId id="270" r:id="rId6"/>
    <p:sldId id="258" r:id="rId7"/>
    <p:sldId id="259" r:id="rId8"/>
    <p:sldId id="261" r:id="rId9"/>
    <p:sldId id="262" r:id="rId10"/>
    <p:sldId id="263" r:id="rId11"/>
    <p:sldId id="264" r:id="rId12"/>
    <p:sldId id="265" r:id="rId13"/>
    <p:sldId id="266" r:id="rId14"/>
    <p:sldId id="267" r:id="rId15"/>
    <p:sldId id="269" r:id="rId16"/>
    <p:sldId id="280" r:id="rId17"/>
    <p:sldId id="271" r:id="rId18"/>
    <p:sldId id="272" r:id="rId19"/>
    <p:sldId id="273" r:id="rId20"/>
    <p:sldId id="275" r:id="rId21"/>
    <p:sldId id="276" r:id="rId22"/>
    <p:sldId id="277" r:id="rId23"/>
    <p:sldId id="274" r:id="rId24"/>
    <p:sldId id="278" r:id="rId25"/>
    <p:sldId id="279" r:id="rId26"/>
    <p:sldId id="281" r:id="rId27"/>
    <p:sldId id="288" r:id="rId28"/>
    <p:sldId id="289"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D7D5-A284-4D35-BA54-2DD4E31A6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AFFAA1-3598-43E7-AA23-87E80F4B6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00958B0-CD21-416E-B5A9-DD14167C54E2}"/>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5" name="Footer Placeholder 4">
            <a:extLst>
              <a:ext uri="{FF2B5EF4-FFF2-40B4-BE49-F238E27FC236}">
                <a16:creationId xmlns:a16="http://schemas.microsoft.com/office/drawing/2014/main" id="{224F249A-35AC-4F62-BF90-9A13D42797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5EA368-ADB8-437F-9DB1-95D1A9578328}"/>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83271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F9AF-FDD9-46D2-B0C7-21645586142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FF5296-8C04-46C7-8E64-E10C8BCDB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AB4D92-3449-4FDA-9BB3-36DD6E550046}"/>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5" name="Footer Placeholder 4">
            <a:extLst>
              <a:ext uri="{FF2B5EF4-FFF2-40B4-BE49-F238E27FC236}">
                <a16:creationId xmlns:a16="http://schemas.microsoft.com/office/drawing/2014/main" id="{105D927A-8FAF-416E-B895-C13CFA8B7F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0A381-066C-4BF8-B38F-6ACBE433542F}"/>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260566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5BBF4-7E17-4BC4-AA25-94C8E8E416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F2EB07-01CF-4104-B6F8-BED04A2D9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76F2B0-6167-40A2-90E6-F9A05FD5C1EA}"/>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5" name="Footer Placeholder 4">
            <a:extLst>
              <a:ext uri="{FF2B5EF4-FFF2-40B4-BE49-F238E27FC236}">
                <a16:creationId xmlns:a16="http://schemas.microsoft.com/office/drawing/2014/main" id="{95CBC9FD-9CF3-4C79-9573-706ED3F600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C64E2C-0E63-46AF-BE28-98C3C462AA3F}"/>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309243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2B74-EC3C-4E99-BB90-B1CBE11003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6FFC15-5805-4132-B806-3539147F94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673840-591B-4A63-94F3-9561CA54C5A8}"/>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5" name="Footer Placeholder 4">
            <a:extLst>
              <a:ext uri="{FF2B5EF4-FFF2-40B4-BE49-F238E27FC236}">
                <a16:creationId xmlns:a16="http://schemas.microsoft.com/office/drawing/2014/main" id="{785A158F-5BC9-474A-8FB7-6294DD7AE2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95C9CA-8F56-40F0-AF97-9DCA9700A52C}"/>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16273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CD59-507C-460B-9D99-A75D015BE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D6B049-E102-42C3-859E-44D7DE355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B21A8-F83E-40EB-AE34-5D09A7CF03B4}"/>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5" name="Footer Placeholder 4">
            <a:extLst>
              <a:ext uri="{FF2B5EF4-FFF2-40B4-BE49-F238E27FC236}">
                <a16:creationId xmlns:a16="http://schemas.microsoft.com/office/drawing/2014/main" id="{0E52097D-FD0A-4A5D-A155-D9FB860B52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289800-C24D-4B84-AD64-9A12F9F3F966}"/>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115785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8BED-91B5-4199-986A-985433C4B1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A261B8-FF34-4D3E-B9A7-8243A2027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7DDFE2-0B18-4C2E-8AA4-7F65131973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281F8E-4919-4AF5-996A-9A70F46B61E0}"/>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6" name="Footer Placeholder 5">
            <a:extLst>
              <a:ext uri="{FF2B5EF4-FFF2-40B4-BE49-F238E27FC236}">
                <a16:creationId xmlns:a16="http://schemas.microsoft.com/office/drawing/2014/main" id="{710907AF-D2FA-4673-87AA-B91DC96938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FB785-EB34-4B69-AD1E-2D43BE303746}"/>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329585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D45E-C3DE-4194-ABDA-CE5687AF36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7C7044-48C4-40FC-859A-C39637A876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45AD0-689F-441B-A221-2F7E92282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7C74BE-225A-4E27-88D6-1DDED3F8C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78B0CD-5B2B-4B1B-B25C-1F1A203BD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92398BE-5DEA-46EB-8F0D-991C17EA4747}"/>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8" name="Footer Placeholder 7">
            <a:extLst>
              <a:ext uri="{FF2B5EF4-FFF2-40B4-BE49-F238E27FC236}">
                <a16:creationId xmlns:a16="http://schemas.microsoft.com/office/drawing/2014/main" id="{72BDF666-DADB-43E3-A65A-DD7EB2D46E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5695CC-7588-4714-AC1F-968D33868E8B}"/>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385363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D0B2-F411-48D0-83E1-07DB8CFE66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8EB422-9A11-4939-A343-494C98A044D3}"/>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4" name="Footer Placeholder 3">
            <a:extLst>
              <a:ext uri="{FF2B5EF4-FFF2-40B4-BE49-F238E27FC236}">
                <a16:creationId xmlns:a16="http://schemas.microsoft.com/office/drawing/2014/main" id="{856C06D4-6429-4CFB-81FD-A74785F4A7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E90F82-C72D-409C-86AD-413E3161D351}"/>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241977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7F08F-2DE2-4419-BB1E-2A1C1C5C2A70}"/>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3" name="Footer Placeholder 2">
            <a:extLst>
              <a:ext uri="{FF2B5EF4-FFF2-40B4-BE49-F238E27FC236}">
                <a16:creationId xmlns:a16="http://schemas.microsoft.com/office/drawing/2014/main" id="{AA59217F-6B3E-4476-A02B-9024F30223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B89846-8DDE-4D34-ADFF-E0CA46BC75F5}"/>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403106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0630-94E5-44E8-8458-50783181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136161-8EB5-4C22-9B61-5FB19FE97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380C65-5A3D-43B1-8074-E96F270A0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2F647-383D-425D-A6D2-ADD3F10909AC}"/>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6" name="Footer Placeholder 5">
            <a:extLst>
              <a:ext uri="{FF2B5EF4-FFF2-40B4-BE49-F238E27FC236}">
                <a16:creationId xmlns:a16="http://schemas.microsoft.com/office/drawing/2014/main" id="{53E9B267-241A-47EE-8508-1D4C0F4CFC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F99C84-623F-4D7D-81AD-1E3415B8FD7F}"/>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297999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02FC-C3B3-4282-ADD8-9BD97D667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A0C8B5-CA1C-4CC3-95AB-6DBF79B98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4D7386-E653-43AA-9AFE-C5AC568C7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08232-1D39-41B9-B45B-F1EDEBBAA174}"/>
              </a:ext>
            </a:extLst>
          </p:cNvPr>
          <p:cNvSpPr>
            <a:spLocks noGrp="1"/>
          </p:cNvSpPr>
          <p:nvPr>
            <p:ph type="dt" sz="half" idx="10"/>
          </p:nvPr>
        </p:nvSpPr>
        <p:spPr/>
        <p:txBody>
          <a:bodyPr/>
          <a:lstStyle/>
          <a:p>
            <a:fld id="{E2E33E19-5C40-41A0-8DFD-7B036F20DCC8}" type="datetimeFigureOut">
              <a:rPr lang="en-GB" smtClean="0"/>
              <a:t>20/01/2021</a:t>
            </a:fld>
            <a:endParaRPr lang="en-GB"/>
          </a:p>
        </p:txBody>
      </p:sp>
      <p:sp>
        <p:nvSpPr>
          <p:cNvPr id="6" name="Footer Placeholder 5">
            <a:extLst>
              <a:ext uri="{FF2B5EF4-FFF2-40B4-BE49-F238E27FC236}">
                <a16:creationId xmlns:a16="http://schemas.microsoft.com/office/drawing/2014/main" id="{25B88E84-EC52-4C46-B74A-3A5AE0E283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615229-C401-4566-A858-7398C6BAE3EF}"/>
              </a:ext>
            </a:extLst>
          </p:cNvPr>
          <p:cNvSpPr>
            <a:spLocks noGrp="1"/>
          </p:cNvSpPr>
          <p:nvPr>
            <p:ph type="sldNum" sz="quarter" idx="12"/>
          </p:nvPr>
        </p:nvSpPr>
        <p:spPr/>
        <p:txBody>
          <a:bodyPr/>
          <a:lstStyle/>
          <a:p>
            <a:fld id="{5CCB4469-A06E-4E47-B29B-5F3571131C5A}" type="slidenum">
              <a:rPr lang="en-GB" smtClean="0"/>
              <a:t>‹#›</a:t>
            </a:fld>
            <a:endParaRPr lang="en-GB"/>
          </a:p>
        </p:txBody>
      </p:sp>
    </p:spTree>
    <p:extLst>
      <p:ext uri="{BB962C8B-B14F-4D97-AF65-F5344CB8AC3E}">
        <p14:creationId xmlns:p14="http://schemas.microsoft.com/office/powerpoint/2010/main" val="195089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1F30B-5FDB-442A-9AC1-21C590A7F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DB7C95-EA0B-442E-9342-65A22423E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678DC5-09AD-4AF6-A42D-AF180B711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33E19-5C40-41A0-8DFD-7B036F20DCC8}" type="datetimeFigureOut">
              <a:rPr lang="en-GB" smtClean="0"/>
              <a:t>20/01/2021</a:t>
            </a:fld>
            <a:endParaRPr lang="en-GB"/>
          </a:p>
        </p:txBody>
      </p:sp>
      <p:sp>
        <p:nvSpPr>
          <p:cNvPr id="5" name="Footer Placeholder 4">
            <a:extLst>
              <a:ext uri="{FF2B5EF4-FFF2-40B4-BE49-F238E27FC236}">
                <a16:creationId xmlns:a16="http://schemas.microsoft.com/office/drawing/2014/main" id="{C0401087-7AF4-4FB8-BB9F-4BD1DBB3E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0AFF2D8-B036-4A3E-8C33-3236D0C74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B4469-A06E-4E47-B29B-5F3571131C5A}" type="slidenum">
              <a:rPr lang="en-GB" smtClean="0"/>
              <a:t>‹#›</a:t>
            </a:fld>
            <a:endParaRPr lang="en-GB"/>
          </a:p>
        </p:txBody>
      </p:sp>
    </p:spTree>
    <p:extLst>
      <p:ext uri="{BB962C8B-B14F-4D97-AF65-F5344CB8AC3E}">
        <p14:creationId xmlns:p14="http://schemas.microsoft.com/office/powerpoint/2010/main" val="133374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82D8-72F4-4857-BBFD-11EAEB305F4C}"/>
              </a:ext>
            </a:extLst>
          </p:cNvPr>
          <p:cNvSpPr>
            <a:spLocks noGrp="1"/>
          </p:cNvSpPr>
          <p:nvPr>
            <p:ph type="ctrTitle"/>
          </p:nvPr>
        </p:nvSpPr>
        <p:spPr/>
        <p:txBody>
          <a:bodyPr>
            <a:normAutofit/>
          </a:bodyPr>
          <a:lstStyle/>
          <a:p>
            <a:r>
              <a:rPr lang="en-GB" dirty="0"/>
              <a:t>Anterior and posterior thigh </a:t>
            </a:r>
            <a:r>
              <a:rPr lang="en-GB"/>
              <a:t>musculature.</a:t>
            </a:r>
          </a:p>
        </p:txBody>
      </p:sp>
      <p:sp>
        <p:nvSpPr>
          <p:cNvPr id="3" name="Subtitle 2">
            <a:extLst>
              <a:ext uri="{FF2B5EF4-FFF2-40B4-BE49-F238E27FC236}">
                <a16:creationId xmlns:a16="http://schemas.microsoft.com/office/drawing/2014/main" id="{97A5CC1A-D8BF-4B81-92FD-1E484A37530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1084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6AC5-361C-4DBB-B4A4-E2BC36460C6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4BE555-E75D-4CD9-98D7-FEB126A92B5F}"/>
              </a:ext>
            </a:extLst>
          </p:cNvPr>
          <p:cNvSpPr>
            <a:spLocks noGrp="1"/>
          </p:cNvSpPr>
          <p:nvPr>
            <p:ph idx="1"/>
          </p:nvPr>
        </p:nvSpPr>
        <p:spPr/>
        <p:txBody>
          <a:bodyPr/>
          <a:lstStyle/>
          <a:p>
            <a:pPr marL="0" indent="0">
              <a:buNone/>
            </a:pPr>
            <a:r>
              <a:rPr lang="en-GB" dirty="0"/>
              <a:t>Vastus Medialis</a:t>
            </a:r>
          </a:p>
          <a:p>
            <a:r>
              <a:rPr lang="en-GB" dirty="0"/>
              <a:t>Proximal attachment: The intertrochanteric line and medial lip of the </a:t>
            </a:r>
            <a:r>
              <a:rPr lang="en-GB" dirty="0" err="1"/>
              <a:t>linea</a:t>
            </a:r>
            <a:r>
              <a:rPr lang="en-GB" dirty="0"/>
              <a:t> aspera.</a:t>
            </a:r>
          </a:p>
          <a:p>
            <a:r>
              <a:rPr lang="en-GB" dirty="0"/>
              <a:t>Actions: Extends the knee joint and stabilises the patella, particularly due to its horizontal fibres at the distal end.</a:t>
            </a:r>
          </a:p>
          <a:p>
            <a:r>
              <a:rPr lang="en-GB" dirty="0"/>
              <a:t>Innervation: Femoral nerve.</a:t>
            </a:r>
          </a:p>
        </p:txBody>
      </p:sp>
    </p:spTree>
    <p:extLst>
      <p:ext uri="{BB962C8B-B14F-4D97-AF65-F5344CB8AC3E}">
        <p14:creationId xmlns:p14="http://schemas.microsoft.com/office/powerpoint/2010/main" val="104361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7CB8-13DD-4424-80CF-2A72FCF69C9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8AA08DD-D3D2-4C66-8C97-E6658094DFC2}"/>
              </a:ext>
            </a:extLst>
          </p:cNvPr>
          <p:cNvSpPr>
            <a:spLocks noGrp="1"/>
          </p:cNvSpPr>
          <p:nvPr>
            <p:ph idx="1"/>
          </p:nvPr>
        </p:nvSpPr>
        <p:spPr/>
        <p:txBody>
          <a:bodyPr/>
          <a:lstStyle/>
          <a:p>
            <a:pPr marL="0" indent="0">
              <a:buNone/>
            </a:pPr>
            <a:r>
              <a:rPr lang="en-GB" dirty="0"/>
              <a:t>Rectus Femoris</a:t>
            </a:r>
          </a:p>
          <a:p>
            <a:r>
              <a:rPr lang="en-GB" dirty="0"/>
              <a:t>Attachments: Originates from the anterior inferior iliac spine and the area of the ilium immediately superior to the acetabulum. It runs straight down the leg and attaches to the patella via the quadriceps femoris tendon.</a:t>
            </a:r>
          </a:p>
          <a:p>
            <a:r>
              <a:rPr lang="en-GB" dirty="0"/>
              <a:t>Actions: The only muscle of the quadriceps to cross both the hip and knee joints. It flexes the thigh at the hip joint, and extends at the knee joint.</a:t>
            </a:r>
          </a:p>
          <a:p>
            <a:r>
              <a:rPr lang="en-GB" dirty="0"/>
              <a:t>Innervation: Femoral nerve.</a:t>
            </a:r>
          </a:p>
        </p:txBody>
      </p:sp>
    </p:spTree>
    <p:extLst>
      <p:ext uri="{BB962C8B-B14F-4D97-AF65-F5344CB8AC3E}">
        <p14:creationId xmlns:p14="http://schemas.microsoft.com/office/powerpoint/2010/main" val="376917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E953-560D-4EF5-B10B-78417F818980}"/>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3A94DF97-DA17-4FBC-A906-577120DEC2B8}"/>
              </a:ext>
            </a:extLst>
          </p:cNvPr>
          <p:cNvPicPr>
            <a:picLocks noGrp="1" noChangeAspect="1"/>
          </p:cNvPicPr>
          <p:nvPr>
            <p:ph idx="1"/>
          </p:nvPr>
        </p:nvPicPr>
        <p:blipFill>
          <a:blip r:embed="rId2"/>
          <a:stretch>
            <a:fillRect/>
          </a:stretch>
        </p:blipFill>
        <p:spPr>
          <a:xfrm>
            <a:off x="3405809" y="365124"/>
            <a:ext cx="4646131" cy="6313971"/>
          </a:xfrm>
          <a:prstGeom prst="rect">
            <a:avLst/>
          </a:prstGeom>
        </p:spPr>
      </p:pic>
    </p:spTree>
    <p:extLst>
      <p:ext uri="{BB962C8B-B14F-4D97-AF65-F5344CB8AC3E}">
        <p14:creationId xmlns:p14="http://schemas.microsoft.com/office/powerpoint/2010/main" val="373655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0CFD-3309-41F0-BB7D-F86572A2664E}"/>
              </a:ext>
            </a:extLst>
          </p:cNvPr>
          <p:cNvSpPr>
            <a:spLocks noGrp="1"/>
          </p:cNvSpPr>
          <p:nvPr>
            <p:ph type="title"/>
          </p:nvPr>
        </p:nvSpPr>
        <p:spPr/>
        <p:txBody>
          <a:bodyPr/>
          <a:lstStyle/>
          <a:p>
            <a:r>
              <a:rPr lang="en-GB" dirty="0"/>
              <a:t>The sartorius </a:t>
            </a:r>
          </a:p>
        </p:txBody>
      </p:sp>
      <p:sp>
        <p:nvSpPr>
          <p:cNvPr id="3" name="Content Placeholder 2">
            <a:extLst>
              <a:ext uri="{FF2B5EF4-FFF2-40B4-BE49-F238E27FC236}">
                <a16:creationId xmlns:a16="http://schemas.microsoft.com/office/drawing/2014/main" id="{5A184060-B7BE-42AF-9EA7-672E1D6C2769}"/>
              </a:ext>
            </a:extLst>
          </p:cNvPr>
          <p:cNvSpPr>
            <a:spLocks noGrp="1"/>
          </p:cNvSpPr>
          <p:nvPr>
            <p:ph idx="1"/>
          </p:nvPr>
        </p:nvSpPr>
        <p:spPr/>
        <p:txBody>
          <a:bodyPr/>
          <a:lstStyle/>
          <a:p>
            <a:r>
              <a:rPr lang="en-GB" dirty="0"/>
              <a:t>The sartorius is the longest muscle in the body. It is long and thin, running across the thigh in a inferomedial direction. The sartorius is positioned more superficially than the other muscles in the leg.</a:t>
            </a:r>
          </a:p>
          <a:p>
            <a:endParaRPr lang="en-GB" dirty="0"/>
          </a:p>
          <a:p>
            <a:r>
              <a:rPr lang="en-GB" dirty="0"/>
              <a:t>Attachments: Originates from the anterior superior iliac spine, and attaches to the superior, medial surface of the tibia.</a:t>
            </a:r>
          </a:p>
          <a:p>
            <a:r>
              <a:rPr lang="en-GB" dirty="0"/>
              <a:t>Actions: At the hip joint, it is a flexor, abductor and lateral rotator. At the knee joint, it is also a flexor.</a:t>
            </a:r>
          </a:p>
          <a:p>
            <a:r>
              <a:rPr lang="en-GB" dirty="0"/>
              <a:t>Innervation: Femoral nerve.</a:t>
            </a:r>
          </a:p>
        </p:txBody>
      </p:sp>
    </p:spTree>
    <p:extLst>
      <p:ext uri="{BB962C8B-B14F-4D97-AF65-F5344CB8AC3E}">
        <p14:creationId xmlns:p14="http://schemas.microsoft.com/office/powerpoint/2010/main" val="374334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FEFC-10D0-446E-9F58-64EA9A708DD9}"/>
              </a:ext>
            </a:extLst>
          </p:cNvPr>
          <p:cNvSpPr>
            <a:spLocks noGrp="1"/>
          </p:cNvSpPr>
          <p:nvPr>
            <p:ph type="title"/>
          </p:nvPr>
        </p:nvSpPr>
        <p:spPr/>
        <p:txBody>
          <a:bodyPr/>
          <a:lstStyle/>
          <a:p>
            <a:r>
              <a:rPr lang="en-GB" dirty="0"/>
              <a:t>The pectineus muscle </a:t>
            </a:r>
          </a:p>
        </p:txBody>
      </p:sp>
      <p:sp>
        <p:nvSpPr>
          <p:cNvPr id="3" name="Content Placeholder 2">
            <a:extLst>
              <a:ext uri="{FF2B5EF4-FFF2-40B4-BE49-F238E27FC236}">
                <a16:creationId xmlns:a16="http://schemas.microsoft.com/office/drawing/2014/main" id="{61DB6CB4-2CF0-47E6-BE4A-97EC0B71F148}"/>
              </a:ext>
            </a:extLst>
          </p:cNvPr>
          <p:cNvSpPr>
            <a:spLocks noGrp="1"/>
          </p:cNvSpPr>
          <p:nvPr>
            <p:ph idx="1"/>
          </p:nvPr>
        </p:nvSpPr>
        <p:spPr/>
        <p:txBody>
          <a:bodyPr>
            <a:normAutofit fontScale="92500"/>
          </a:bodyPr>
          <a:lstStyle/>
          <a:p>
            <a:r>
              <a:rPr lang="en-GB" dirty="0"/>
              <a:t>The pectineus muscle is a flat muscle that forms the base of the femoral triangle. It has a dual innervation, and thus can be considered a transitional muscle between the anterior thigh and medial thigh compartments.</a:t>
            </a:r>
          </a:p>
          <a:p>
            <a:endParaRPr lang="en-GB" dirty="0"/>
          </a:p>
          <a:p>
            <a:r>
              <a:rPr lang="en-GB" dirty="0"/>
              <a:t>Attachments: It originates from the pectineal line on the anterior surface of the pelvis, and attaches to the pectineal line on the posterior side of the femur, just inferior to the lesser trochanter.</a:t>
            </a:r>
          </a:p>
          <a:p>
            <a:r>
              <a:rPr lang="en-GB" dirty="0"/>
              <a:t>Actions: Adduction and flexion at the hip joint.</a:t>
            </a:r>
          </a:p>
          <a:p>
            <a:r>
              <a:rPr lang="en-GB" dirty="0"/>
              <a:t>Innervation: Femoral nerve. May also receive a branch from the obturator nerve.</a:t>
            </a:r>
          </a:p>
        </p:txBody>
      </p:sp>
    </p:spTree>
    <p:extLst>
      <p:ext uri="{BB962C8B-B14F-4D97-AF65-F5344CB8AC3E}">
        <p14:creationId xmlns:p14="http://schemas.microsoft.com/office/powerpoint/2010/main" val="272357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EC60-311A-4095-8F88-F5A0E16EBADD}"/>
              </a:ext>
            </a:extLst>
          </p:cNvPr>
          <p:cNvSpPr>
            <a:spLocks noGrp="1"/>
          </p:cNvSpPr>
          <p:nvPr>
            <p:ph type="title"/>
          </p:nvPr>
        </p:nvSpPr>
        <p:spPr/>
        <p:txBody>
          <a:bodyPr/>
          <a:lstStyle/>
          <a:p>
            <a:r>
              <a:rPr lang="en-US" dirty="0"/>
              <a:t>MEDIAL THIGH</a:t>
            </a:r>
            <a:endParaRPr lang="en-GB" dirty="0"/>
          </a:p>
        </p:txBody>
      </p:sp>
      <p:sp>
        <p:nvSpPr>
          <p:cNvPr id="3" name="Content Placeholder 2">
            <a:extLst>
              <a:ext uri="{FF2B5EF4-FFF2-40B4-BE49-F238E27FC236}">
                <a16:creationId xmlns:a16="http://schemas.microsoft.com/office/drawing/2014/main" id="{1A4AF5A1-D84F-4852-8D75-2BA9A66D254A}"/>
              </a:ext>
            </a:extLst>
          </p:cNvPr>
          <p:cNvSpPr>
            <a:spLocks noGrp="1"/>
          </p:cNvSpPr>
          <p:nvPr>
            <p:ph idx="1"/>
          </p:nvPr>
        </p:nvSpPr>
        <p:spPr/>
        <p:txBody>
          <a:bodyPr/>
          <a:lstStyle/>
          <a:p>
            <a:r>
              <a:rPr lang="en-GB" dirty="0"/>
              <a:t>The muscles in the medial compartment of the thigh are collectively known as the hip adductors. There are five muscles in this group; </a:t>
            </a:r>
            <a:r>
              <a:rPr lang="en-GB" dirty="0" err="1"/>
              <a:t>gracilis</a:t>
            </a:r>
            <a:r>
              <a:rPr lang="en-GB" dirty="0"/>
              <a:t>, obturator externus, adductor brevis, adductor longus and adductor magnus.</a:t>
            </a:r>
          </a:p>
          <a:p>
            <a:endParaRPr lang="en-GB" dirty="0"/>
          </a:p>
          <a:p>
            <a:r>
              <a:rPr lang="en-GB" dirty="0"/>
              <a:t>All the medial thigh muscles are innervated by the obturator nerve, which arises from the lumbar plexus. Arterial supply is via the obturator artery.</a:t>
            </a:r>
          </a:p>
        </p:txBody>
      </p:sp>
    </p:spTree>
    <p:extLst>
      <p:ext uri="{BB962C8B-B14F-4D97-AF65-F5344CB8AC3E}">
        <p14:creationId xmlns:p14="http://schemas.microsoft.com/office/powerpoint/2010/main" val="327516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894-544C-456F-91EB-FF970FD28B13}"/>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25AC00DE-763B-42D7-BEC4-02FC968FF998}"/>
              </a:ext>
            </a:extLst>
          </p:cNvPr>
          <p:cNvPicPr>
            <a:picLocks noGrp="1" noChangeAspect="1"/>
          </p:cNvPicPr>
          <p:nvPr>
            <p:ph idx="1"/>
          </p:nvPr>
        </p:nvPicPr>
        <p:blipFill>
          <a:blip r:embed="rId2"/>
          <a:stretch>
            <a:fillRect/>
          </a:stretch>
        </p:blipFill>
        <p:spPr>
          <a:xfrm>
            <a:off x="838200" y="365125"/>
            <a:ext cx="7391017" cy="6373300"/>
          </a:xfrm>
          <a:prstGeom prst="rect">
            <a:avLst/>
          </a:prstGeom>
        </p:spPr>
      </p:pic>
    </p:spTree>
    <p:extLst>
      <p:ext uri="{BB962C8B-B14F-4D97-AF65-F5344CB8AC3E}">
        <p14:creationId xmlns:p14="http://schemas.microsoft.com/office/powerpoint/2010/main" val="18032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80B-7BC8-4153-9069-B6B1E22C99BC}"/>
              </a:ext>
            </a:extLst>
          </p:cNvPr>
          <p:cNvSpPr>
            <a:spLocks noGrp="1"/>
          </p:cNvSpPr>
          <p:nvPr>
            <p:ph type="title"/>
          </p:nvPr>
        </p:nvSpPr>
        <p:spPr/>
        <p:txBody>
          <a:bodyPr/>
          <a:lstStyle/>
          <a:p>
            <a:r>
              <a:rPr lang="en-US" dirty="0"/>
              <a:t>OBTURATOR NERVE</a:t>
            </a:r>
            <a:endParaRPr lang="en-GB" dirty="0"/>
          </a:p>
        </p:txBody>
      </p:sp>
      <p:sp>
        <p:nvSpPr>
          <p:cNvPr id="3" name="Content Placeholder 2">
            <a:extLst>
              <a:ext uri="{FF2B5EF4-FFF2-40B4-BE49-F238E27FC236}">
                <a16:creationId xmlns:a16="http://schemas.microsoft.com/office/drawing/2014/main" id="{EB30A383-66D9-46FE-9C42-D2C1D7C642D0}"/>
              </a:ext>
            </a:extLst>
          </p:cNvPr>
          <p:cNvSpPr>
            <a:spLocks noGrp="1"/>
          </p:cNvSpPr>
          <p:nvPr>
            <p:ph idx="1"/>
          </p:nvPr>
        </p:nvSpPr>
        <p:spPr/>
        <p:txBody>
          <a:bodyPr>
            <a:normAutofit fontScale="92500" lnSpcReduction="10000"/>
          </a:bodyPr>
          <a:lstStyle/>
          <a:p>
            <a:r>
              <a:rPr lang="en-GB" dirty="0"/>
              <a:t>The obturator nerve is formed from the lumbar plexus. It receives fibres from the anterior divisions of L2, L3 and L4.</a:t>
            </a:r>
          </a:p>
          <a:p>
            <a:endParaRPr lang="en-GB" dirty="0"/>
          </a:p>
          <a:p>
            <a:r>
              <a:rPr lang="en-GB" dirty="0"/>
              <a:t>After its formation, the obturator nerve descends through the fibres of the psoas major and emerges from its medial border. It then travels posteriorly to the common iliac arteries and laterally along the pelvic wall – towards the obturator foramen of the pelvis.</a:t>
            </a:r>
          </a:p>
          <a:p>
            <a:endParaRPr lang="en-GB" dirty="0"/>
          </a:p>
          <a:p>
            <a:r>
              <a:rPr lang="en-GB" dirty="0"/>
              <a:t>The obturator nerve enters the medial thigh via the obturator canal (formed within the obturator foramen by the obturator membrane). It then divides into anterior and posterior branches:</a:t>
            </a:r>
          </a:p>
          <a:p>
            <a:endParaRPr lang="en-GB" dirty="0"/>
          </a:p>
        </p:txBody>
      </p:sp>
    </p:spTree>
    <p:extLst>
      <p:ext uri="{BB962C8B-B14F-4D97-AF65-F5344CB8AC3E}">
        <p14:creationId xmlns:p14="http://schemas.microsoft.com/office/powerpoint/2010/main" val="94516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6DCF-16A3-44A1-A756-53DAC539EFE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7E3CA1-495D-4327-A2FD-18D9751C50F0}"/>
              </a:ext>
            </a:extLst>
          </p:cNvPr>
          <p:cNvSpPr>
            <a:spLocks noGrp="1"/>
          </p:cNvSpPr>
          <p:nvPr>
            <p:ph idx="1"/>
          </p:nvPr>
        </p:nvSpPr>
        <p:spPr/>
        <p:txBody>
          <a:bodyPr>
            <a:normAutofit fontScale="92500" lnSpcReduction="10000"/>
          </a:bodyPr>
          <a:lstStyle/>
          <a:p>
            <a:pPr marL="0" indent="0">
              <a:buNone/>
            </a:pPr>
            <a:r>
              <a:rPr lang="en-GB" dirty="0"/>
              <a:t>Anterior division:</a:t>
            </a:r>
          </a:p>
          <a:p>
            <a:r>
              <a:rPr lang="en-GB" dirty="0"/>
              <a:t>Descends between the adductor longus and adductor brevis (towards the femoral artery).</a:t>
            </a:r>
          </a:p>
          <a:p>
            <a:r>
              <a:rPr lang="en-GB" dirty="0"/>
              <a:t>Here, it supplies motor fibres to the adductor longus, adductor brevis and </a:t>
            </a:r>
            <a:r>
              <a:rPr lang="en-GB" dirty="0" err="1"/>
              <a:t>gracilis</a:t>
            </a:r>
            <a:r>
              <a:rPr lang="en-GB" dirty="0"/>
              <a:t>. In rare cases, it can also supply the pectineus muscle.</a:t>
            </a:r>
          </a:p>
          <a:p>
            <a:r>
              <a:rPr lang="en-GB" dirty="0"/>
              <a:t>It then pierces the fascia </a:t>
            </a:r>
            <a:r>
              <a:rPr lang="en-GB" dirty="0" err="1"/>
              <a:t>lata</a:t>
            </a:r>
            <a:r>
              <a:rPr lang="en-GB" dirty="0"/>
              <a:t> to become the cutaneous branch of the obturator nerve.</a:t>
            </a:r>
          </a:p>
          <a:p>
            <a:pPr marL="0" indent="0">
              <a:buNone/>
            </a:pPr>
            <a:r>
              <a:rPr lang="en-GB" dirty="0"/>
              <a:t>Posterior division:</a:t>
            </a:r>
          </a:p>
          <a:p>
            <a:r>
              <a:rPr lang="en-GB" dirty="0"/>
              <a:t>Passes through the obturator externus muscle and then travels anteriorly to reach the adductor magnus.</a:t>
            </a:r>
          </a:p>
          <a:p>
            <a:r>
              <a:rPr lang="en-GB" dirty="0"/>
              <a:t>Innervates the obturator externus and adductor magnus muscles.</a:t>
            </a:r>
          </a:p>
          <a:p>
            <a:endParaRPr lang="en-GB" dirty="0"/>
          </a:p>
        </p:txBody>
      </p:sp>
    </p:spTree>
    <p:extLst>
      <p:ext uri="{BB962C8B-B14F-4D97-AF65-F5344CB8AC3E}">
        <p14:creationId xmlns:p14="http://schemas.microsoft.com/office/powerpoint/2010/main" val="203807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74CA-500E-4C85-B25B-FCB9FBD0C260}"/>
              </a:ext>
            </a:extLst>
          </p:cNvPr>
          <p:cNvSpPr>
            <a:spLocks noGrp="1"/>
          </p:cNvSpPr>
          <p:nvPr>
            <p:ph type="title"/>
          </p:nvPr>
        </p:nvSpPr>
        <p:spPr/>
        <p:txBody>
          <a:bodyPr>
            <a:normAutofit fontScale="90000"/>
          </a:bodyPr>
          <a:lstStyle/>
          <a:p>
            <a:br>
              <a:rPr lang="en-GB" dirty="0"/>
            </a:br>
            <a:r>
              <a:rPr lang="en-GB" dirty="0"/>
              <a:t>Adductor Magnus</a:t>
            </a:r>
            <a:br>
              <a:rPr lang="en-GB" dirty="0"/>
            </a:br>
            <a:endParaRPr lang="en-GB" dirty="0"/>
          </a:p>
        </p:txBody>
      </p:sp>
      <p:sp>
        <p:nvSpPr>
          <p:cNvPr id="3" name="Content Placeholder 2">
            <a:extLst>
              <a:ext uri="{FF2B5EF4-FFF2-40B4-BE49-F238E27FC236}">
                <a16:creationId xmlns:a16="http://schemas.microsoft.com/office/drawing/2014/main" id="{020452C8-5DBB-4812-B53B-E8EB1E77917B}"/>
              </a:ext>
            </a:extLst>
          </p:cNvPr>
          <p:cNvSpPr>
            <a:spLocks noGrp="1"/>
          </p:cNvSpPr>
          <p:nvPr>
            <p:ph idx="1"/>
          </p:nvPr>
        </p:nvSpPr>
        <p:spPr/>
        <p:txBody>
          <a:bodyPr>
            <a:normAutofit fontScale="85000" lnSpcReduction="20000"/>
          </a:bodyPr>
          <a:lstStyle/>
          <a:p>
            <a:r>
              <a:rPr lang="en-GB" dirty="0"/>
              <a:t>The adductor magnus is the largest muscle in the medial compartment. It lies posteriorly to the other muscles.</a:t>
            </a:r>
          </a:p>
          <a:p>
            <a:r>
              <a:rPr lang="en-GB" dirty="0"/>
              <a:t>Functionally, the muscle can be divided into two parts; the adductor part, and the hamstring part.</a:t>
            </a:r>
          </a:p>
          <a:p>
            <a:pPr marL="0" indent="0">
              <a:buNone/>
            </a:pPr>
            <a:r>
              <a:rPr lang="en-GB" dirty="0"/>
              <a:t>Attachments</a:t>
            </a:r>
          </a:p>
          <a:p>
            <a:r>
              <a:rPr lang="en-GB" dirty="0"/>
              <a:t>Adductor part – Originates from the inferior rami of the pubis and the rami of ischium, attaching to the </a:t>
            </a:r>
            <a:r>
              <a:rPr lang="en-GB" dirty="0" err="1"/>
              <a:t>linea</a:t>
            </a:r>
            <a:r>
              <a:rPr lang="en-GB" dirty="0"/>
              <a:t> aspera of the femur.</a:t>
            </a:r>
          </a:p>
          <a:p>
            <a:r>
              <a:rPr lang="en-GB" dirty="0"/>
              <a:t>Hamstring part – Originates from the ischial tuberosity and attaches to the adductor tubercle and medial supracondylar line of the femur.</a:t>
            </a:r>
          </a:p>
          <a:p>
            <a:r>
              <a:rPr lang="en-GB" dirty="0"/>
              <a:t>Actions: They both adduct the thigh. The adductor component also flexes the thigh, with the hamstring portion extending the thigh.</a:t>
            </a:r>
          </a:p>
          <a:p>
            <a:r>
              <a:rPr lang="en-GB" dirty="0"/>
              <a:t>Innervation: Adductor part is innervated by the obturator nerve (L2-L4), the hamstring part is innervated by the tibial component of the sciatic nerve (L4-S3).</a:t>
            </a:r>
          </a:p>
        </p:txBody>
      </p:sp>
    </p:spTree>
    <p:extLst>
      <p:ext uri="{BB962C8B-B14F-4D97-AF65-F5344CB8AC3E}">
        <p14:creationId xmlns:p14="http://schemas.microsoft.com/office/powerpoint/2010/main" val="38415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06B9-39A8-43CE-BC7C-CF3D7C5C75E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1F4BDE-3C9F-4C96-9BAF-046A43E9A6D8}"/>
              </a:ext>
            </a:extLst>
          </p:cNvPr>
          <p:cNvSpPr>
            <a:spLocks noGrp="1"/>
          </p:cNvSpPr>
          <p:nvPr>
            <p:ph idx="1"/>
          </p:nvPr>
        </p:nvSpPr>
        <p:spPr/>
        <p:txBody>
          <a:bodyPr>
            <a:normAutofit/>
          </a:bodyPr>
          <a:lstStyle/>
          <a:p>
            <a:r>
              <a:rPr lang="en-GB" dirty="0"/>
              <a:t>The musculature of the thigh can be split into three sections; anterior, medial and posterior. Each compartment has a distinct innervation and function.</a:t>
            </a:r>
          </a:p>
          <a:p>
            <a:r>
              <a:rPr lang="en-GB" dirty="0"/>
              <a:t>The muscles in the anterior compartment of the thigh are innervated by the femoral nerve (L2-L4), and as a general rule, act to extend the leg at the knee joint.</a:t>
            </a:r>
          </a:p>
          <a:p>
            <a:r>
              <a:rPr lang="en-GB" dirty="0"/>
              <a:t>There are three major muscles in the anterior thigh – the pectineus, sartorius and quadriceps femoris. </a:t>
            </a:r>
          </a:p>
          <a:p>
            <a:r>
              <a:rPr lang="en-GB" dirty="0"/>
              <a:t>In addition to these, the end of the iliopsoas muscle passes into the anterior compartment</a:t>
            </a:r>
          </a:p>
        </p:txBody>
      </p:sp>
    </p:spTree>
    <p:extLst>
      <p:ext uri="{BB962C8B-B14F-4D97-AF65-F5344CB8AC3E}">
        <p14:creationId xmlns:p14="http://schemas.microsoft.com/office/powerpoint/2010/main" val="250771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2404-EDA8-4F73-B2B0-5731A80902E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A82B369-C643-4587-96D3-C90D69A361B3}"/>
              </a:ext>
            </a:extLst>
          </p:cNvPr>
          <p:cNvSpPr>
            <a:spLocks noGrp="1"/>
          </p:cNvSpPr>
          <p:nvPr>
            <p:ph idx="1"/>
          </p:nvPr>
        </p:nvSpPr>
        <p:spPr/>
        <p:txBody>
          <a:bodyPr/>
          <a:lstStyle/>
          <a:p>
            <a:pPr marL="0" indent="0">
              <a:buNone/>
            </a:pPr>
            <a:r>
              <a:rPr lang="en-GB" dirty="0"/>
              <a:t>Adductor Longus</a:t>
            </a:r>
          </a:p>
          <a:p>
            <a:r>
              <a:rPr lang="en-GB" dirty="0"/>
              <a:t>The adductor longus is a large, flat muscle. It partially covers the adductor brevis and magnus. The muscle forms the medial border of the femoral triangle.</a:t>
            </a:r>
          </a:p>
          <a:p>
            <a:endParaRPr lang="en-GB" dirty="0"/>
          </a:p>
          <a:p>
            <a:r>
              <a:rPr lang="en-GB" dirty="0"/>
              <a:t>Attachments: Originates from the pubis, and expands into a fan shape, attaching broadly to the </a:t>
            </a:r>
            <a:r>
              <a:rPr lang="en-GB" dirty="0" err="1"/>
              <a:t>linea</a:t>
            </a:r>
            <a:r>
              <a:rPr lang="en-GB" dirty="0"/>
              <a:t> aspera of the femur</a:t>
            </a:r>
          </a:p>
          <a:p>
            <a:r>
              <a:rPr lang="en-GB" dirty="0"/>
              <a:t>Actions: Adduction of the thigh.</a:t>
            </a:r>
          </a:p>
          <a:p>
            <a:r>
              <a:rPr lang="en-GB" dirty="0"/>
              <a:t>Innervation: Obturator nerve (L2-L4).</a:t>
            </a:r>
          </a:p>
        </p:txBody>
      </p:sp>
    </p:spTree>
    <p:extLst>
      <p:ext uri="{BB962C8B-B14F-4D97-AF65-F5344CB8AC3E}">
        <p14:creationId xmlns:p14="http://schemas.microsoft.com/office/powerpoint/2010/main" val="170845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E3B4-E558-49BC-B797-A63F4E70DB00}"/>
              </a:ext>
            </a:extLst>
          </p:cNvPr>
          <p:cNvSpPr>
            <a:spLocks noGrp="1"/>
          </p:cNvSpPr>
          <p:nvPr>
            <p:ph type="title"/>
          </p:nvPr>
        </p:nvSpPr>
        <p:spPr/>
        <p:txBody>
          <a:bodyPr>
            <a:normAutofit fontScale="90000"/>
          </a:bodyPr>
          <a:lstStyle/>
          <a:p>
            <a:br>
              <a:rPr lang="en-GB" dirty="0"/>
            </a:br>
            <a:r>
              <a:rPr lang="en-GB" dirty="0"/>
              <a:t>Adductor Brevis</a:t>
            </a:r>
            <a:br>
              <a:rPr lang="en-GB" dirty="0"/>
            </a:br>
            <a:endParaRPr lang="en-GB" dirty="0"/>
          </a:p>
        </p:txBody>
      </p:sp>
      <p:sp>
        <p:nvSpPr>
          <p:cNvPr id="3" name="Content Placeholder 2">
            <a:extLst>
              <a:ext uri="{FF2B5EF4-FFF2-40B4-BE49-F238E27FC236}">
                <a16:creationId xmlns:a16="http://schemas.microsoft.com/office/drawing/2014/main" id="{A48620E2-ADF8-4FA6-8958-0F6C16DDDE91}"/>
              </a:ext>
            </a:extLst>
          </p:cNvPr>
          <p:cNvSpPr>
            <a:spLocks noGrp="1"/>
          </p:cNvSpPr>
          <p:nvPr>
            <p:ph idx="1"/>
          </p:nvPr>
        </p:nvSpPr>
        <p:spPr/>
        <p:txBody>
          <a:bodyPr>
            <a:normAutofit fontScale="92500" lnSpcReduction="20000"/>
          </a:bodyPr>
          <a:lstStyle/>
          <a:p>
            <a:r>
              <a:rPr lang="en-GB" dirty="0"/>
              <a:t>The adductor brevis is a short muscle, lying underneath the adductor longus.</a:t>
            </a:r>
          </a:p>
          <a:p>
            <a:endParaRPr lang="en-GB" dirty="0"/>
          </a:p>
          <a:p>
            <a:r>
              <a:rPr lang="en-GB" dirty="0"/>
              <a:t>It lies in between the anterior and posterior divisions of the obturator nerve. Therefore, it can be used as an anatomical landmark to identify the aforementioned branches.</a:t>
            </a:r>
          </a:p>
          <a:p>
            <a:endParaRPr lang="en-GB" dirty="0"/>
          </a:p>
          <a:p>
            <a:r>
              <a:rPr lang="en-GB" dirty="0"/>
              <a:t>Attachments: Originates from the body of pubis and inferior pubic rami. It attaches to the </a:t>
            </a:r>
            <a:r>
              <a:rPr lang="en-GB" dirty="0" err="1"/>
              <a:t>linea</a:t>
            </a:r>
            <a:r>
              <a:rPr lang="en-GB" dirty="0"/>
              <a:t> aspera on the posterior surface of the femur, proximal to the adductor longus.</a:t>
            </a:r>
          </a:p>
          <a:p>
            <a:r>
              <a:rPr lang="en-GB" dirty="0"/>
              <a:t>Actions: Adduction of the thigh.</a:t>
            </a:r>
          </a:p>
          <a:p>
            <a:r>
              <a:rPr lang="en-GB" dirty="0"/>
              <a:t>Innervation: Obturator nerve (L2-L4).</a:t>
            </a:r>
          </a:p>
        </p:txBody>
      </p:sp>
    </p:spTree>
    <p:extLst>
      <p:ext uri="{BB962C8B-B14F-4D97-AF65-F5344CB8AC3E}">
        <p14:creationId xmlns:p14="http://schemas.microsoft.com/office/powerpoint/2010/main" val="323461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73E9-CD14-4EAD-B97B-EAC0D3344C57}"/>
              </a:ext>
            </a:extLst>
          </p:cNvPr>
          <p:cNvSpPr>
            <a:spLocks noGrp="1"/>
          </p:cNvSpPr>
          <p:nvPr>
            <p:ph type="title"/>
          </p:nvPr>
        </p:nvSpPr>
        <p:spPr/>
        <p:txBody>
          <a:bodyPr>
            <a:normAutofit fontScale="90000"/>
          </a:bodyPr>
          <a:lstStyle/>
          <a:p>
            <a:br>
              <a:rPr lang="en-GB" dirty="0"/>
            </a:br>
            <a:r>
              <a:rPr lang="en-GB" dirty="0"/>
              <a:t>Obturator Externus</a:t>
            </a:r>
            <a:br>
              <a:rPr lang="en-GB" dirty="0"/>
            </a:br>
            <a:endParaRPr lang="en-GB" dirty="0"/>
          </a:p>
        </p:txBody>
      </p:sp>
      <p:sp>
        <p:nvSpPr>
          <p:cNvPr id="3" name="Content Placeholder 2">
            <a:extLst>
              <a:ext uri="{FF2B5EF4-FFF2-40B4-BE49-F238E27FC236}">
                <a16:creationId xmlns:a16="http://schemas.microsoft.com/office/drawing/2014/main" id="{FC534254-77C7-4176-8499-F61B047BB26E}"/>
              </a:ext>
            </a:extLst>
          </p:cNvPr>
          <p:cNvSpPr>
            <a:spLocks noGrp="1"/>
          </p:cNvSpPr>
          <p:nvPr>
            <p:ph idx="1"/>
          </p:nvPr>
        </p:nvSpPr>
        <p:spPr/>
        <p:txBody>
          <a:bodyPr/>
          <a:lstStyle/>
          <a:p>
            <a:r>
              <a:rPr lang="en-GB" dirty="0"/>
              <a:t>This is one of the smaller muscles of the medial thigh, and it is located most superiorly.</a:t>
            </a:r>
          </a:p>
          <a:p>
            <a:endParaRPr lang="en-GB" dirty="0"/>
          </a:p>
          <a:p>
            <a:r>
              <a:rPr lang="en-GB" dirty="0"/>
              <a:t>Attachments: It originates from the membrane of the obturator foramen, and adjacent bone. It passes under the neck of femur, attaching to the posterior aspect of the greater trochanter.</a:t>
            </a:r>
          </a:p>
          <a:p>
            <a:r>
              <a:rPr lang="en-GB" dirty="0"/>
              <a:t>Actions: Adduction and lateral rotation of the thigh.</a:t>
            </a:r>
          </a:p>
          <a:p>
            <a:r>
              <a:rPr lang="en-GB" dirty="0"/>
              <a:t>Innervation: Obturator nerve (L2-L4).</a:t>
            </a:r>
          </a:p>
        </p:txBody>
      </p:sp>
    </p:spTree>
    <p:extLst>
      <p:ext uri="{BB962C8B-B14F-4D97-AF65-F5344CB8AC3E}">
        <p14:creationId xmlns:p14="http://schemas.microsoft.com/office/powerpoint/2010/main" val="110863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C179-CA5F-4A4C-B517-7BECA800C348}"/>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66FFD61F-7054-41C9-A769-5C5D3DA8F3C3}"/>
              </a:ext>
            </a:extLst>
          </p:cNvPr>
          <p:cNvPicPr>
            <a:picLocks noGrp="1" noChangeAspect="1"/>
          </p:cNvPicPr>
          <p:nvPr>
            <p:ph idx="1"/>
          </p:nvPr>
        </p:nvPicPr>
        <p:blipFill>
          <a:blip r:embed="rId2"/>
          <a:stretch>
            <a:fillRect/>
          </a:stretch>
        </p:blipFill>
        <p:spPr>
          <a:xfrm>
            <a:off x="838200" y="0"/>
            <a:ext cx="6943177" cy="6857999"/>
          </a:xfrm>
          <a:prstGeom prst="rect">
            <a:avLst/>
          </a:prstGeom>
        </p:spPr>
      </p:pic>
    </p:spTree>
    <p:extLst>
      <p:ext uri="{BB962C8B-B14F-4D97-AF65-F5344CB8AC3E}">
        <p14:creationId xmlns:p14="http://schemas.microsoft.com/office/powerpoint/2010/main" val="91691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D647-E3AB-4264-9465-C121009431A3}"/>
              </a:ext>
            </a:extLst>
          </p:cNvPr>
          <p:cNvSpPr>
            <a:spLocks noGrp="1"/>
          </p:cNvSpPr>
          <p:nvPr>
            <p:ph type="title"/>
          </p:nvPr>
        </p:nvSpPr>
        <p:spPr/>
        <p:txBody>
          <a:bodyPr/>
          <a:lstStyle/>
          <a:p>
            <a:r>
              <a:rPr lang="en-US" dirty="0"/>
              <a:t>GRACILIS</a:t>
            </a:r>
            <a:endParaRPr lang="en-GB" dirty="0"/>
          </a:p>
        </p:txBody>
      </p:sp>
      <p:sp>
        <p:nvSpPr>
          <p:cNvPr id="3" name="Content Placeholder 2">
            <a:extLst>
              <a:ext uri="{FF2B5EF4-FFF2-40B4-BE49-F238E27FC236}">
                <a16:creationId xmlns:a16="http://schemas.microsoft.com/office/drawing/2014/main" id="{FB453B4A-A0CA-4EAC-BC10-9F3CEDA1BF1B}"/>
              </a:ext>
            </a:extLst>
          </p:cNvPr>
          <p:cNvSpPr>
            <a:spLocks noGrp="1"/>
          </p:cNvSpPr>
          <p:nvPr>
            <p:ph idx="1"/>
          </p:nvPr>
        </p:nvSpPr>
        <p:spPr/>
        <p:txBody>
          <a:bodyPr>
            <a:normAutofit lnSpcReduction="10000"/>
          </a:bodyPr>
          <a:lstStyle/>
          <a:p>
            <a:pPr marL="0" indent="0">
              <a:buNone/>
            </a:pPr>
            <a:r>
              <a:rPr lang="en-GB" dirty="0"/>
              <a:t>The </a:t>
            </a:r>
            <a:r>
              <a:rPr lang="en-GB" dirty="0" err="1"/>
              <a:t>gracilis</a:t>
            </a:r>
            <a:r>
              <a:rPr lang="en-GB" dirty="0"/>
              <a:t> is the most superficial and medial of the muscles in this compartment. It crosses at both the hip and knee joints. It is sometimes transplanted into the hand or forearm to replace a damaged muscle.</a:t>
            </a:r>
          </a:p>
          <a:p>
            <a:r>
              <a:rPr lang="en-GB" dirty="0"/>
              <a:t>Attachments: It originates from the inferior rami of the pubis, and the body of the pubis. Descending almost vertically down the leg, it attaches to the medial surface of the tibia, between the tendons of the sartorius (anteriorly) and the semitendinosus (posteriorly).</a:t>
            </a:r>
          </a:p>
          <a:p>
            <a:r>
              <a:rPr lang="en-GB" dirty="0"/>
              <a:t>Actions: Adduction of the thigh at the hip, and flexion of the leg at the knee.</a:t>
            </a:r>
          </a:p>
          <a:p>
            <a:r>
              <a:rPr lang="en-GB" dirty="0"/>
              <a:t>Innervation: Obturator nerve (L2-L4).</a:t>
            </a:r>
          </a:p>
        </p:txBody>
      </p:sp>
    </p:spTree>
    <p:extLst>
      <p:ext uri="{BB962C8B-B14F-4D97-AF65-F5344CB8AC3E}">
        <p14:creationId xmlns:p14="http://schemas.microsoft.com/office/powerpoint/2010/main" val="3846397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7581-7E8C-4818-87CE-39DEC023C32F}"/>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322CACA4-1AFC-445B-A9E0-EC94F681D9EB}"/>
              </a:ext>
            </a:extLst>
          </p:cNvPr>
          <p:cNvPicPr>
            <a:picLocks noGrp="1" noChangeAspect="1"/>
          </p:cNvPicPr>
          <p:nvPr>
            <p:ph idx="1"/>
          </p:nvPr>
        </p:nvPicPr>
        <p:blipFill>
          <a:blip r:embed="rId2"/>
          <a:stretch>
            <a:fillRect/>
          </a:stretch>
        </p:blipFill>
        <p:spPr>
          <a:xfrm>
            <a:off x="1716259" y="365124"/>
            <a:ext cx="6530780" cy="6492875"/>
          </a:xfrm>
          <a:prstGeom prst="rect">
            <a:avLst/>
          </a:prstGeom>
        </p:spPr>
      </p:pic>
    </p:spTree>
    <p:extLst>
      <p:ext uri="{BB962C8B-B14F-4D97-AF65-F5344CB8AC3E}">
        <p14:creationId xmlns:p14="http://schemas.microsoft.com/office/powerpoint/2010/main" val="137755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4CF5-F73C-4FA8-89B8-F6AB6D2813F8}"/>
              </a:ext>
            </a:extLst>
          </p:cNvPr>
          <p:cNvSpPr>
            <a:spLocks noGrp="1"/>
          </p:cNvSpPr>
          <p:nvPr>
            <p:ph type="title"/>
          </p:nvPr>
        </p:nvSpPr>
        <p:spPr/>
        <p:txBody>
          <a:bodyPr/>
          <a:lstStyle/>
          <a:p>
            <a:r>
              <a:rPr lang="en-US" dirty="0"/>
              <a:t>POSTERIOR THIGH</a:t>
            </a:r>
            <a:endParaRPr lang="en-GB" dirty="0"/>
          </a:p>
        </p:txBody>
      </p:sp>
      <p:sp>
        <p:nvSpPr>
          <p:cNvPr id="3" name="Content Placeholder 2">
            <a:extLst>
              <a:ext uri="{FF2B5EF4-FFF2-40B4-BE49-F238E27FC236}">
                <a16:creationId xmlns:a16="http://schemas.microsoft.com/office/drawing/2014/main" id="{5EAA4EED-EA5A-4B54-ACC2-5CD587700FFC}"/>
              </a:ext>
            </a:extLst>
          </p:cNvPr>
          <p:cNvSpPr>
            <a:spLocks noGrp="1"/>
          </p:cNvSpPr>
          <p:nvPr>
            <p:ph idx="1"/>
          </p:nvPr>
        </p:nvSpPr>
        <p:spPr/>
        <p:txBody>
          <a:bodyPr>
            <a:normAutofit/>
          </a:bodyPr>
          <a:lstStyle/>
          <a:p>
            <a:r>
              <a:rPr lang="en-GB" dirty="0"/>
              <a:t>The muscles in the posterior compartment of the thigh are collectively known as the hamstrings. They consist of the biceps femoris, semitendinosus and semimembranosus, which form prominent tendons medially and laterally at the back of the knee.</a:t>
            </a:r>
          </a:p>
          <a:p>
            <a:endParaRPr lang="en-GB" dirty="0"/>
          </a:p>
          <a:p>
            <a:r>
              <a:rPr lang="en-GB" dirty="0"/>
              <a:t>As group, these muscles act to extend at the hip, and flex at the knee. They are innervated by the sciatic nerve (L4-S3).</a:t>
            </a:r>
          </a:p>
        </p:txBody>
      </p:sp>
    </p:spTree>
    <p:extLst>
      <p:ext uri="{BB962C8B-B14F-4D97-AF65-F5344CB8AC3E}">
        <p14:creationId xmlns:p14="http://schemas.microsoft.com/office/powerpoint/2010/main" val="3917761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119D-E550-4CA2-A0CF-F3EB20847CEE}"/>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AFC76D84-BAE9-4096-88DB-EB41AFC56465}"/>
              </a:ext>
            </a:extLst>
          </p:cNvPr>
          <p:cNvPicPr>
            <a:picLocks noGrp="1" noChangeAspect="1"/>
          </p:cNvPicPr>
          <p:nvPr>
            <p:ph idx="1"/>
          </p:nvPr>
        </p:nvPicPr>
        <p:blipFill>
          <a:blip r:embed="rId2"/>
          <a:stretch>
            <a:fillRect/>
          </a:stretch>
        </p:blipFill>
        <p:spPr>
          <a:xfrm>
            <a:off x="998806" y="365124"/>
            <a:ext cx="8454683" cy="6492875"/>
          </a:xfrm>
          <a:prstGeom prst="rect">
            <a:avLst/>
          </a:prstGeom>
        </p:spPr>
      </p:pic>
    </p:spTree>
    <p:extLst>
      <p:ext uri="{BB962C8B-B14F-4D97-AF65-F5344CB8AC3E}">
        <p14:creationId xmlns:p14="http://schemas.microsoft.com/office/powerpoint/2010/main" val="1054895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5D39-722B-403D-AB9A-7229371A6E68}"/>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2B300D9-31CC-4B24-A848-78CB48FA8D60}"/>
              </a:ext>
            </a:extLst>
          </p:cNvPr>
          <p:cNvPicPr>
            <a:picLocks noGrp="1" noChangeAspect="1"/>
          </p:cNvPicPr>
          <p:nvPr>
            <p:ph idx="1"/>
          </p:nvPr>
        </p:nvPicPr>
        <p:blipFill>
          <a:blip r:embed="rId2"/>
          <a:stretch>
            <a:fillRect/>
          </a:stretch>
        </p:blipFill>
        <p:spPr>
          <a:xfrm>
            <a:off x="838200" y="225082"/>
            <a:ext cx="8228313" cy="6632917"/>
          </a:xfrm>
          <a:prstGeom prst="rect">
            <a:avLst/>
          </a:prstGeom>
        </p:spPr>
      </p:pic>
    </p:spTree>
    <p:extLst>
      <p:ext uri="{BB962C8B-B14F-4D97-AF65-F5344CB8AC3E}">
        <p14:creationId xmlns:p14="http://schemas.microsoft.com/office/powerpoint/2010/main" val="328364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B786-2B94-49D2-B97B-7EBF3A57234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D4DA04-A075-48F1-8BF6-521907AD193C}"/>
              </a:ext>
            </a:extLst>
          </p:cNvPr>
          <p:cNvSpPr>
            <a:spLocks noGrp="1"/>
          </p:cNvSpPr>
          <p:nvPr>
            <p:ph idx="1"/>
          </p:nvPr>
        </p:nvSpPr>
        <p:spPr/>
        <p:txBody>
          <a:bodyPr/>
          <a:lstStyle/>
          <a:p>
            <a:r>
              <a:rPr lang="en-GB" dirty="0"/>
              <a:t>The muscles located within the posterior compartment of the thigh are the biceps femoris, semitendinosus and semimembranosus.</a:t>
            </a:r>
          </a:p>
          <a:p>
            <a:endParaRPr lang="en-GB" dirty="0"/>
          </a:p>
          <a:p>
            <a:r>
              <a:rPr lang="en-GB" dirty="0"/>
              <a:t>Note: The hamstring portion of the adductor magnus has a similar action to these muscles, but is located in the medial thigh.</a:t>
            </a:r>
          </a:p>
        </p:txBody>
      </p:sp>
    </p:spTree>
    <p:extLst>
      <p:ext uri="{BB962C8B-B14F-4D97-AF65-F5344CB8AC3E}">
        <p14:creationId xmlns:p14="http://schemas.microsoft.com/office/powerpoint/2010/main" val="392552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3868-1DBA-4364-AEC9-1AB0468726BE}"/>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343BEE7C-0457-4D3F-9153-3F87362DE713}"/>
              </a:ext>
            </a:extLst>
          </p:cNvPr>
          <p:cNvPicPr>
            <a:picLocks noGrp="1" noChangeAspect="1"/>
          </p:cNvPicPr>
          <p:nvPr>
            <p:ph idx="1"/>
          </p:nvPr>
        </p:nvPicPr>
        <p:blipFill>
          <a:blip r:embed="rId2"/>
          <a:stretch>
            <a:fillRect/>
          </a:stretch>
        </p:blipFill>
        <p:spPr>
          <a:xfrm>
            <a:off x="838200" y="365125"/>
            <a:ext cx="6506818" cy="6858000"/>
          </a:xfrm>
          <a:prstGeom prst="rect">
            <a:avLst/>
          </a:prstGeom>
        </p:spPr>
      </p:pic>
    </p:spTree>
    <p:extLst>
      <p:ext uri="{BB962C8B-B14F-4D97-AF65-F5344CB8AC3E}">
        <p14:creationId xmlns:p14="http://schemas.microsoft.com/office/powerpoint/2010/main" val="40244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D72F-096B-4793-BCAD-99BC77420795}"/>
              </a:ext>
            </a:extLst>
          </p:cNvPr>
          <p:cNvSpPr>
            <a:spLocks noGrp="1"/>
          </p:cNvSpPr>
          <p:nvPr>
            <p:ph type="title"/>
          </p:nvPr>
        </p:nvSpPr>
        <p:spPr/>
        <p:txBody>
          <a:bodyPr/>
          <a:lstStyle/>
          <a:p>
            <a:r>
              <a:rPr lang="en-GB" dirty="0"/>
              <a:t>Biceps Femoris</a:t>
            </a:r>
            <a:br>
              <a:rPr lang="en-GB" dirty="0"/>
            </a:br>
            <a:endParaRPr lang="en-GB" dirty="0"/>
          </a:p>
        </p:txBody>
      </p:sp>
      <p:sp>
        <p:nvSpPr>
          <p:cNvPr id="3" name="Content Placeholder 2">
            <a:extLst>
              <a:ext uri="{FF2B5EF4-FFF2-40B4-BE49-F238E27FC236}">
                <a16:creationId xmlns:a16="http://schemas.microsoft.com/office/drawing/2014/main" id="{DA4C2C50-7DDC-4BD4-956A-D5BFA98AB1C5}"/>
              </a:ext>
            </a:extLst>
          </p:cNvPr>
          <p:cNvSpPr>
            <a:spLocks noGrp="1"/>
          </p:cNvSpPr>
          <p:nvPr>
            <p:ph idx="1"/>
          </p:nvPr>
        </p:nvSpPr>
        <p:spPr/>
        <p:txBody>
          <a:bodyPr>
            <a:normAutofit fontScale="85000" lnSpcReduction="20000"/>
          </a:bodyPr>
          <a:lstStyle/>
          <a:p>
            <a:r>
              <a:rPr lang="en-GB" dirty="0"/>
              <a:t>Like the biceps brachii in the arm, the biceps femoris muscle has two heads – a long head and a short head.</a:t>
            </a:r>
          </a:p>
          <a:p>
            <a:endParaRPr lang="en-GB" dirty="0"/>
          </a:p>
          <a:p>
            <a:r>
              <a:rPr lang="en-GB" dirty="0"/>
              <a:t>It is the most lateral of the muscles in the posterior thigh – the common tendon of the two heads can be felt laterally at the posterior knee.</a:t>
            </a:r>
          </a:p>
          <a:p>
            <a:endParaRPr lang="en-GB" dirty="0"/>
          </a:p>
          <a:p>
            <a:r>
              <a:rPr lang="en-GB" dirty="0"/>
              <a:t>Attachments: The long head originates from the ischial tuberosity of the pelvis. The short head originates from the </a:t>
            </a:r>
            <a:r>
              <a:rPr lang="en-GB" dirty="0" err="1"/>
              <a:t>linea</a:t>
            </a:r>
            <a:r>
              <a:rPr lang="en-GB" dirty="0"/>
              <a:t> aspera on posterior surface of the femur. Together, the heads form a tendon, which inserts into the head of the fibula.</a:t>
            </a:r>
          </a:p>
          <a:p>
            <a:r>
              <a:rPr lang="en-GB" dirty="0"/>
              <a:t>Actions: Main action is flexion at the knee. It also extends the thigh at the hip, and laterally rotates at the hip and knee.</a:t>
            </a:r>
          </a:p>
          <a:p>
            <a:r>
              <a:rPr lang="en-GB" dirty="0"/>
              <a:t>Innervation: Long head innervated by the tibial part of the sciatic nerve, whereas the short head is innervated by the common fibular part of the sciatic nerve.</a:t>
            </a:r>
          </a:p>
        </p:txBody>
      </p:sp>
    </p:spTree>
    <p:extLst>
      <p:ext uri="{BB962C8B-B14F-4D97-AF65-F5344CB8AC3E}">
        <p14:creationId xmlns:p14="http://schemas.microsoft.com/office/powerpoint/2010/main" val="1719533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6BB8-D894-4964-AA22-135CBB1B5606}"/>
              </a:ext>
            </a:extLst>
          </p:cNvPr>
          <p:cNvSpPr>
            <a:spLocks noGrp="1"/>
          </p:cNvSpPr>
          <p:nvPr>
            <p:ph type="title"/>
          </p:nvPr>
        </p:nvSpPr>
        <p:spPr/>
        <p:txBody>
          <a:bodyPr/>
          <a:lstStyle/>
          <a:p>
            <a:r>
              <a:rPr lang="en-US" dirty="0"/>
              <a:t>SCIATIC NERVE</a:t>
            </a:r>
            <a:endParaRPr lang="en-GB" dirty="0"/>
          </a:p>
        </p:txBody>
      </p:sp>
      <p:sp>
        <p:nvSpPr>
          <p:cNvPr id="3" name="Content Placeholder 2">
            <a:extLst>
              <a:ext uri="{FF2B5EF4-FFF2-40B4-BE49-F238E27FC236}">
                <a16:creationId xmlns:a16="http://schemas.microsoft.com/office/drawing/2014/main" id="{A590862D-BE7E-4AFB-8550-3BF8E52B24A7}"/>
              </a:ext>
            </a:extLst>
          </p:cNvPr>
          <p:cNvSpPr>
            <a:spLocks noGrp="1"/>
          </p:cNvSpPr>
          <p:nvPr>
            <p:ph idx="1"/>
          </p:nvPr>
        </p:nvSpPr>
        <p:spPr/>
        <p:txBody>
          <a:bodyPr>
            <a:normAutofit fontScale="77500" lnSpcReduction="20000"/>
          </a:bodyPr>
          <a:lstStyle/>
          <a:p>
            <a:endParaRPr lang="en-GB" dirty="0"/>
          </a:p>
          <a:p>
            <a:r>
              <a:rPr lang="en-GB" dirty="0"/>
              <a:t>The sciatic nerve is a major nerve of the lower limb. It is a thick flat band, approximately 2cm wide – the largest nerve in the body.</a:t>
            </a:r>
          </a:p>
          <a:p>
            <a:endParaRPr lang="en-GB" dirty="0"/>
          </a:p>
          <a:p>
            <a:r>
              <a:rPr lang="en-GB" dirty="0"/>
              <a:t>Nerve roots: L4-S3.</a:t>
            </a:r>
          </a:p>
          <a:p>
            <a:r>
              <a:rPr lang="en-GB" dirty="0"/>
              <a:t>Motor functions:</a:t>
            </a:r>
          </a:p>
          <a:p>
            <a:r>
              <a:rPr lang="en-GB" dirty="0"/>
              <a:t>Innervates the muscles of the posterior thigh (biceps femoris, semimembranosus and semitendinosus) and the hamstring portion of the adductor magnus (remaining portion of which is supplied by the obturator nerve).</a:t>
            </a:r>
          </a:p>
          <a:p>
            <a:r>
              <a:rPr lang="en-GB" dirty="0"/>
              <a:t>Indirectly innervates (via its terminal branches) all the muscles of the leg and foot.</a:t>
            </a:r>
          </a:p>
          <a:p>
            <a:r>
              <a:rPr lang="en-GB" dirty="0"/>
              <a:t>Sensory functions: No direct sensory functions. Indirectly innervates (via its terminal branches) the skin of the lateral leg, heel, and both the dorsal and plantar surfaces of the foot.</a:t>
            </a:r>
          </a:p>
        </p:txBody>
      </p:sp>
    </p:spTree>
    <p:extLst>
      <p:ext uri="{BB962C8B-B14F-4D97-AF65-F5344CB8AC3E}">
        <p14:creationId xmlns:p14="http://schemas.microsoft.com/office/powerpoint/2010/main" val="3488636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A464-81C6-4A77-BDB0-7473C6DDB683}"/>
              </a:ext>
            </a:extLst>
          </p:cNvPr>
          <p:cNvSpPr>
            <a:spLocks noGrp="1"/>
          </p:cNvSpPr>
          <p:nvPr>
            <p:ph type="title"/>
          </p:nvPr>
        </p:nvSpPr>
        <p:spPr/>
        <p:txBody>
          <a:bodyPr>
            <a:normAutofit fontScale="90000"/>
          </a:bodyPr>
          <a:lstStyle/>
          <a:p>
            <a:br>
              <a:rPr lang="en-GB" dirty="0"/>
            </a:br>
            <a:r>
              <a:rPr lang="en-GB" dirty="0"/>
              <a:t>Semitendinosus</a:t>
            </a:r>
            <a:br>
              <a:rPr lang="en-GB" dirty="0"/>
            </a:br>
            <a:endParaRPr lang="en-GB" dirty="0"/>
          </a:p>
        </p:txBody>
      </p:sp>
      <p:sp>
        <p:nvSpPr>
          <p:cNvPr id="3" name="Content Placeholder 2">
            <a:extLst>
              <a:ext uri="{FF2B5EF4-FFF2-40B4-BE49-F238E27FC236}">
                <a16:creationId xmlns:a16="http://schemas.microsoft.com/office/drawing/2014/main" id="{ED45CC9E-EB3B-4A01-849F-97860D9B0014}"/>
              </a:ext>
            </a:extLst>
          </p:cNvPr>
          <p:cNvSpPr>
            <a:spLocks noGrp="1"/>
          </p:cNvSpPr>
          <p:nvPr>
            <p:ph idx="1"/>
          </p:nvPr>
        </p:nvSpPr>
        <p:spPr/>
        <p:txBody>
          <a:bodyPr>
            <a:normAutofit/>
          </a:bodyPr>
          <a:lstStyle/>
          <a:p>
            <a:r>
              <a:rPr lang="en-GB" dirty="0"/>
              <a:t>The semitendinosus is a largely tendinous muscle. It lies medially to the biceps femoris, and covers the majority of the semimembranosus.</a:t>
            </a:r>
          </a:p>
          <a:p>
            <a:endParaRPr lang="en-GB" dirty="0"/>
          </a:p>
          <a:p>
            <a:r>
              <a:rPr lang="en-GB" dirty="0"/>
              <a:t>Attachments: It originates from the ischial tuberosity of the pelvis, and attaches to the medial surface of the tibia.</a:t>
            </a:r>
          </a:p>
          <a:p>
            <a:r>
              <a:rPr lang="en-GB" dirty="0"/>
              <a:t>Actions: Flexion of the leg at the knee joint. Extension of thigh at the hip. Medially rotates the thigh at the hip joint and the leg at the knee joint.</a:t>
            </a:r>
          </a:p>
          <a:p>
            <a:r>
              <a:rPr lang="en-GB" dirty="0"/>
              <a:t>Innervation: Tibial part of the sciatic nerve.</a:t>
            </a:r>
          </a:p>
        </p:txBody>
      </p:sp>
    </p:spTree>
    <p:extLst>
      <p:ext uri="{BB962C8B-B14F-4D97-AF65-F5344CB8AC3E}">
        <p14:creationId xmlns:p14="http://schemas.microsoft.com/office/powerpoint/2010/main" val="88291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D44-9828-492E-AEEB-851DA9B675A1}"/>
              </a:ext>
            </a:extLst>
          </p:cNvPr>
          <p:cNvSpPr>
            <a:spLocks noGrp="1"/>
          </p:cNvSpPr>
          <p:nvPr>
            <p:ph type="title"/>
          </p:nvPr>
        </p:nvSpPr>
        <p:spPr/>
        <p:txBody>
          <a:bodyPr>
            <a:normAutofit fontScale="90000"/>
          </a:bodyPr>
          <a:lstStyle/>
          <a:p>
            <a:br>
              <a:rPr lang="en-GB" dirty="0"/>
            </a:br>
            <a:r>
              <a:rPr lang="en-GB" dirty="0"/>
              <a:t>Semimembranosus</a:t>
            </a:r>
            <a:br>
              <a:rPr lang="en-GB" dirty="0"/>
            </a:br>
            <a:endParaRPr lang="en-GB" dirty="0"/>
          </a:p>
        </p:txBody>
      </p:sp>
      <p:sp>
        <p:nvSpPr>
          <p:cNvPr id="3" name="Content Placeholder 2">
            <a:extLst>
              <a:ext uri="{FF2B5EF4-FFF2-40B4-BE49-F238E27FC236}">
                <a16:creationId xmlns:a16="http://schemas.microsoft.com/office/drawing/2014/main" id="{8683A3CC-81AB-4E52-BDC8-6B4CC8E6A48D}"/>
              </a:ext>
            </a:extLst>
          </p:cNvPr>
          <p:cNvSpPr>
            <a:spLocks noGrp="1"/>
          </p:cNvSpPr>
          <p:nvPr>
            <p:ph idx="1"/>
          </p:nvPr>
        </p:nvSpPr>
        <p:spPr/>
        <p:txBody>
          <a:bodyPr>
            <a:normAutofit lnSpcReduction="10000"/>
          </a:bodyPr>
          <a:lstStyle/>
          <a:p>
            <a:r>
              <a:rPr lang="en-GB" dirty="0"/>
              <a:t>The semimembranosus muscle is flattened and broad. It is located underneath the semitendinosus.</a:t>
            </a:r>
          </a:p>
          <a:p>
            <a:endParaRPr lang="en-GB" dirty="0"/>
          </a:p>
          <a:p>
            <a:r>
              <a:rPr lang="en-GB" dirty="0"/>
              <a:t>Attachments: It originates from the ischial tuberosity, but does so more superiorly than the semitendinosus and biceps femoris. It attaches to the medial tibial condyle.</a:t>
            </a:r>
          </a:p>
          <a:p>
            <a:r>
              <a:rPr lang="en-GB" dirty="0"/>
              <a:t>Actions: Flexion of the leg at the knee joint. Extension of thigh at the hip. Medially rotates the thigh at the hip joint and the leg at the knee joint.</a:t>
            </a:r>
          </a:p>
          <a:p>
            <a:r>
              <a:rPr lang="en-GB" dirty="0"/>
              <a:t>Innervation: Tibial part of the sciatic nerve.</a:t>
            </a:r>
          </a:p>
        </p:txBody>
      </p:sp>
    </p:spTree>
    <p:extLst>
      <p:ext uri="{BB962C8B-B14F-4D97-AF65-F5344CB8AC3E}">
        <p14:creationId xmlns:p14="http://schemas.microsoft.com/office/powerpoint/2010/main" val="81090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AD6C-931C-47F2-A931-9990B584737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72C1F7D-6428-4C25-BE24-DB61FB381E8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3520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2601-5BE9-4647-A04E-77FD99EB5226}"/>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0F739E75-B04D-4B51-B793-1E3199BF19C5}"/>
              </a:ext>
            </a:extLst>
          </p:cNvPr>
          <p:cNvPicPr>
            <a:picLocks noGrp="1" noChangeAspect="1"/>
          </p:cNvPicPr>
          <p:nvPr>
            <p:ph idx="1"/>
          </p:nvPr>
        </p:nvPicPr>
        <p:blipFill>
          <a:blip r:embed="rId2"/>
          <a:stretch>
            <a:fillRect/>
          </a:stretch>
        </p:blipFill>
        <p:spPr>
          <a:xfrm>
            <a:off x="689317" y="251790"/>
            <a:ext cx="8220669" cy="6430363"/>
          </a:xfrm>
          <a:prstGeom prst="rect">
            <a:avLst/>
          </a:prstGeom>
        </p:spPr>
      </p:pic>
    </p:spTree>
    <p:extLst>
      <p:ext uri="{BB962C8B-B14F-4D97-AF65-F5344CB8AC3E}">
        <p14:creationId xmlns:p14="http://schemas.microsoft.com/office/powerpoint/2010/main" val="364812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D5CD-4D1C-4DE9-B2D9-40995C8E794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8B63044B-4782-465C-AD0B-09D9808A554E}"/>
              </a:ext>
            </a:extLst>
          </p:cNvPr>
          <p:cNvPicPr>
            <a:picLocks noGrp="1" noChangeAspect="1"/>
          </p:cNvPicPr>
          <p:nvPr>
            <p:ph idx="1"/>
          </p:nvPr>
        </p:nvPicPr>
        <p:blipFill>
          <a:blip r:embed="rId2"/>
          <a:stretch>
            <a:fillRect/>
          </a:stretch>
        </p:blipFill>
        <p:spPr>
          <a:xfrm>
            <a:off x="838200" y="154744"/>
            <a:ext cx="8158692" cy="6703255"/>
          </a:xfrm>
          <a:prstGeom prst="rect">
            <a:avLst/>
          </a:prstGeom>
        </p:spPr>
      </p:pic>
    </p:spTree>
    <p:extLst>
      <p:ext uri="{BB962C8B-B14F-4D97-AF65-F5344CB8AC3E}">
        <p14:creationId xmlns:p14="http://schemas.microsoft.com/office/powerpoint/2010/main" val="229009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6965-541A-4935-B058-7468A311965A}"/>
              </a:ext>
            </a:extLst>
          </p:cNvPr>
          <p:cNvSpPr>
            <a:spLocks noGrp="1"/>
          </p:cNvSpPr>
          <p:nvPr>
            <p:ph type="title"/>
          </p:nvPr>
        </p:nvSpPr>
        <p:spPr/>
        <p:txBody>
          <a:bodyPr/>
          <a:lstStyle/>
          <a:p>
            <a:r>
              <a:rPr lang="en-US" dirty="0"/>
              <a:t>ILIO PSOAS </a:t>
            </a:r>
            <a:endParaRPr lang="en-GB" dirty="0"/>
          </a:p>
        </p:txBody>
      </p:sp>
      <p:sp>
        <p:nvSpPr>
          <p:cNvPr id="3" name="Content Placeholder 2">
            <a:extLst>
              <a:ext uri="{FF2B5EF4-FFF2-40B4-BE49-F238E27FC236}">
                <a16:creationId xmlns:a16="http://schemas.microsoft.com/office/drawing/2014/main" id="{D870436C-F319-46B2-B103-C66B68B2877C}"/>
              </a:ext>
            </a:extLst>
          </p:cNvPr>
          <p:cNvSpPr>
            <a:spLocks noGrp="1"/>
          </p:cNvSpPr>
          <p:nvPr>
            <p:ph idx="1"/>
          </p:nvPr>
        </p:nvSpPr>
        <p:spPr/>
        <p:txBody>
          <a:bodyPr>
            <a:normAutofit fontScale="92500" lnSpcReduction="10000"/>
          </a:bodyPr>
          <a:lstStyle/>
          <a:p>
            <a:r>
              <a:rPr lang="en-GB" dirty="0"/>
              <a:t>The iliopsoas is actually two muscles, the psoas major and the iliacus. They originate in different areas, but come together to form a tendon, hence why they are commonly referred to as one muscle. </a:t>
            </a:r>
          </a:p>
          <a:p>
            <a:r>
              <a:rPr lang="en-GB" dirty="0"/>
              <a:t>Unlike many of the anterior thigh muscles, the iliopsoas does not extend the leg at the knee joint.</a:t>
            </a:r>
          </a:p>
          <a:p>
            <a:r>
              <a:rPr lang="en-GB" dirty="0"/>
              <a:t>Attachments: The psoas major originates from the twelfth thoracic﻿ and all five lumbar vertebrae﻿ and the iliacus originates from the iliac fossa of the pelvis. They insert together onto the lesser trochanter of the femur.</a:t>
            </a:r>
          </a:p>
          <a:p>
            <a:r>
              <a:rPr lang="en-GB" dirty="0"/>
              <a:t>Actions: Flexes the thigh at the hip joint.</a:t>
            </a:r>
          </a:p>
          <a:p>
            <a:r>
              <a:rPr lang="en-GB" dirty="0"/>
              <a:t>Innervation: The psoas major is innervated by anterior rami of L1-3, while the iliacus is innervated by the femoral nerve.</a:t>
            </a:r>
          </a:p>
        </p:txBody>
      </p:sp>
    </p:spTree>
    <p:extLst>
      <p:ext uri="{BB962C8B-B14F-4D97-AF65-F5344CB8AC3E}">
        <p14:creationId xmlns:p14="http://schemas.microsoft.com/office/powerpoint/2010/main" val="393570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0D37-17F9-4E64-9897-6A363D63433B}"/>
              </a:ext>
            </a:extLst>
          </p:cNvPr>
          <p:cNvSpPr>
            <a:spLocks noGrp="1"/>
          </p:cNvSpPr>
          <p:nvPr>
            <p:ph type="title"/>
          </p:nvPr>
        </p:nvSpPr>
        <p:spPr/>
        <p:txBody>
          <a:bodyPr/>
          <a:lstStyle/>
          <a:p>
            <a:r>
              <a:rPr lang="en-GB" dirty="0"/>
              <a:t>The quadriceps femoris </a:t>
            </a:r>
          </a:p>
        </p:txBody>
      </p:sp>
      <p:sp>
        <p:nvSpPr>
          <p:cNvPr id="3" name="Content Placeholder 2">
            <a:extLst>
              <a:ext uri="{FF2B5EF4-FFF2-40B4-BE49-F238E27FC236}">
                <a16:creationId xmlns:a16="http://schemas.microsoft.com/office/drawing/2014/main" id="{25422422-38C3-429B-BA79-122BB369B0CC}"/>
              </a:ext>
            </a:extLst>
          </p:cNvPr>
          <p:cNvSpPr>
            <a:spLocks noGrp="1"/>
          </p:cNvSpPr>
          <p:nvPr>
            <p:ph idx="1"/>
          </p:nvPr>
        </p:nvSpPr>
        <p:spPr/>
        <p:txBody>
          <a:bodyPr/>
          <a:lstStyle/>
          <a:p>
            <a:r>
              <a:rPr lang="en-GB" dirty="0"/>
              <a:t>The quadriceps femoris consists of four individual muscles; three vastus muscles and the rectus femoris. They form the main bulk of the thigh, and collectively are one of the most powerful muscles in the body.</a:t>
            </a:r>
          </a:p>
          <a:p>
            <a:endParaRPr lang="en-GB" dirty="0"/>
          </a:p>
          <a:p>
            <a:r>
              <a:rPr lang="en-GB" dirty="0"/>
              <a:t>The muscles that form the quadriceps femoris unite proximal to the knee and attach to the patella via the quadriceps tendon. In turn, the patella is attached to the tibia by the patella ligament. The quadriceps femoris is the main extensor of the knee.</a:t>
            </a:r>
          </a:p>
        </p:txBody>
      </p:sp>
    </p:spTree>
    <p:extLst>
      <p:ext uri="{BB962C8B-B14F-4D97-AF65-F5344CB8AC3E}">
        <p14:creationId xmlns:p14="http://schemas.microsoft.com/office/powerpoint/2010/main" val="177476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C8F2-3130-4A38-BE11-A0AC1A5FC6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64BEEE-9918-4DBA-8AEA-0688772BA103}"/>
              </a:ext>
            </a:extLst>
          </p:cNvPr>
          <p:cNvSpPr>
            <a:spLocks noGrp="1"/>
          </p:cNvSpPr>
          <p:nvPr>
            <p:ph idx="1"/>
          </p:nvPr>
        </p:nvSpPr>
        <p:spPr/>
        <p:txBody>
          <a:bodyPr/>
          <a:lstStyle/>
          <a:p>
            <a:pPr marL="0" indent="0">
              <a:buNone/>
            </a:pPr>
            <a:r>
              <a:rPr lang="en-GB" dirty="0"/>
              <a:t>Vastus Lateralis</a:t>
            </a:r>
          </a:p>
          <a:p>
            <a:r>
              <a:rPr lang="en-GB" dirty="0"/>
              <a:t>Proximal attachment: Originates from the greater trochanter and the lateral lip of </a:t>
            </a:r>
            <a:r>
              <a:rPr lang="en-GB" dirty="0" err="1"/>
              <a:t>linea</a:t>
            </a:r>
            <a:r>
              <a:rPr lang="en-GB" dirty="0"/>
              <a:t> aspera.</a:t>
            </a:r>
          </a:p>
          <a:p>
            <a:r>
              <a:rPr lang="en-GB" dirty="0"/>
              <a:t>Actions: Extends the knee joint and stabilises the patella.</a:t>
            </a:r>
          </a:p>
          <a:p>
            <a:r>
              <a:rPr lang="en-GB" dirty="0"/>
              <a:t>Innervation: Femoral nerve.</a:t>
            </a:r>
          </a:p>
        </p:txBody>
      </p:sp>
    </p:spTree>
    <p:extLst>
      <p:ext uri="{BB962C8B-B14F-4D97-AF65-F5344CB8AC3E}">
        <p14:creationId xmlns:p14="http://schemas.microsoft.com/office/powerpoint/2010/main" val="225270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C517-B5D9-4A00-9EE8-8EA437B8AC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5667BAB-66BA-475C-B9BF-DE2D66D8746A}"/>
              </a:ext>
            </a:extLst>
          </p:cNvPr>
          <p:cNvSpPr>
            <a:spLocks noGrp="1"/>
          </p:cNvSpPr>
          <p:nvPr>
            <p:ph idx="1"/>
          </p:nvPr>
        </p:nvSpPr>
        <p:spPr/>
        <p:txBody>
          <a:bodyPr/>
          <a:lstStyle/>
          <a:p>
            <a:pPr marL="0" indent="0">
              <a:buNone/>
            </a:pPr>
            <a:r>
              <a:rPr lang="en-GB" dirty="0"/>
              <a:t>Vastus Intermedius</a:t>
            </a:r>
          </a:p>
          <a:p>
            <a:r>
              <a:rPr lang="en-GB" dirty="0"/>
              <a:t>Proximal attachment: Anterior and lateral surfaces of the femoral shaft.</a:t>
            </a:r>
          </a:p>
          <a:p>
            <a:r>
              <a:rPr lang="en-GB" dirty="0"/>
              <a:t>Actions: Extends the knee joint and stabilises the patella.</a:t>
            </a:r>
          </a:p>
          <a:p>
            <a:r>
              <a:rPr lang="en-GB" dirty="0"/>
              <a:t>Innervation: Femoral nerve.</a:t>
            </a:r>
          </a:p>
        </p:txBody>
      </p:sp>
    </p:spTree>
    <p:extLst>
      <p:ext uri="{BB962C8B-B14F-4D97-AF65-F5344CB8AC3E}">
        <p14:creationId xmlns:p14="http://schemas.microsoft.com/office/powerpoint/2010/main" val="2118272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2055</Words>
  <Application>Microsoft Office PowerPoint</Application>
  <PresentationFormat>Widescreen</PresentationFormat>
  <Paragraphs>129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Anterior and posterior thigh musculature.</vt:lpstr>
      <vt:lpstr>PowerPoint Presentation</vt:lpstr>
      <vt:lpstr>PowerPoint Presentation</vt:lpstr>
      <vt:lpstr>PowerPoint Presentation</vt:lpstr>
      <vt:lpstr>PowerPoint Presentation</vt:lpstr>
      <vt:lpstr>ILIO PSOAS </vt:lpstr>
      <vt:lpstr>The quadriceps femoris </vt:lpstr>
      <vt:lpstr>PowerPoint Presentation</vt:lpstr>
      <vt:lpstr>PowerPoint Presentation</vt:lpstr>
      <vt:lpstr>PowerPoint Presentation</vt:lpstr>
      <vt:lpstr>PowerPoint Presentation</vt:lpstr>
      <vt:lpstr>PowerPoint Presentation</vt:lpstr>
      <vt:lpstr>The sartorius </vt:lpstr>
      <vt:lpstr>The pectineus muscle </vt:lpstr>
      <vt:lpstr>MEDIAL THIGH</vt:lpstr>
      <vt:lpstr>PowerPoint Presentation</vt:lpstr>
      <vt:lpstr>OBTURATOR NERVE</vt:lpstr>
      <vt:lpstr>PowerPoint Presentation</vt:lpstr>
      <vt:lpstr> Adductor Magnus </vt:lpstr>
      <vt:lpstr>PowerPoint Presentation</vt:lpstr>
      <vt:lpstr> Adductor Brevis </vt:lpstr>
      <vt:lpstr> Obturator Externus </vt:lpstr>
      <vt:lpstr>PowerPoint Presentation</vt:lpstr>
      <vt:lpstr>GRACILIS</vt:lpstr>
      <vt:lpstr>PowerPoint Presentation</vt:lpstr>
      <vt:lpstr>POSTERIOR THIGH</vt:lpstr>
      <vt:lpstr>PowerPoint Presentation</vt:lpstr>
      <vt:lpstr>PowerPoint Presentation</vt:lpstr>
      <vt:lpstr>PowerPoint Presentation</vt:lpstr>
      <vt:lpstr>Biceps Femoris </vt:lpstr>
      <vt:lpstr>SCIATIC NERVE</vt:lpstr>
      <vt:lpstr> Semitendinosus </vt:lpstr>
      <vt:lpstr> Semimembranosus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Anterior and posterior thigh musculature. Popliteal fossa. Knee joint.</dc:title>
  <dc:creator>Juliet Gathara</dc:creator>
  <cp:lastModifiedBy>Juliet Gathara</cp:lastModifiedBy>
  <cp:revision>16</cp:revision>
  <dcterms:created xsi:type="dcterms:W3CDTF">2021-01-07T04:54:42Z</dcterms:created>
  <dcterms:modified xsi:type="dcterms:W3CDTF">2021-01-20T14:47:18Z</dcterms:modified>
</cp:coreProperties>
</file>