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81" r:id="rId5"/>
    <p:sldId id="259" r:id="rId6"/>
    <p:sldId id="285" r:id="rId7"/>
    <p:sldId id="282" r:id="rId8"/>
    <p:sldId id="261" r:id="rId9"/>
    <p:sldId id="262" r:id="rId10"/>
    <p:sldId id="263" r:id="rId11"/>
    <p:sldId id="266" r:id="rId12"/>
    <p:sldId id="267" r:id="rId13"/>
    <p:sldId id="268" r:id="rId14"/>
    <p:sldId id="270" r:id="rId15"/>
    <p:sldId id="271" r:id="rId16"/>
    <p:sldId id="283" r:id="rId17"/>
    <p:sldId id="264" r:id="rId18"/>
    <p:sldId id="284" r:id="rId19"/>
    <p:sldId id="265" r:id="rId20"/>
    <p:sldId id="279" r:id="rId21"/>
    <p:sldId id="28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1"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7D28E-1836-451C-B91E-0942AD4CE7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E99EC5B-AB61-4CA2-9C7C-E6EDA011C6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317A1B1-1850-435E-93AD-373273C3C70B}"/>
              </a:ext>
            </a:extLst>
          </p:cNvPr>
          <p:cNvSpPr>
            <a:spLocks noGrp="1"/>
          </p:cNvSpPr>
          <p:nvPr>
            <p:ph type="dt" sz="half" idx="10"/>
          </p:nvPr>
        </p:nvSpPr>
        <p:spPr/>
        <p:txBody>
          <a:bodyPr/>
          <a:lstStyle/>
          <a:p>
            <a:fld id="{F7A3AFB6-A2D9-4335-8B4F-B9BC60061373}" type="datetimeFigureOut">
              <a:rPr lang="en-GB" smtClean="0"/>
              <a:t>13/10/2021</a:t>
            </a:fld>
            <a:endParaRPr lang="en-GB"/>
          </a:p>
        </p:txBody>
      </p:sp>
      <p:sp>
        <p:nvSpPr>
          <p:cNvPr id="5" name="Footer Placeholder 4">
            <a:extLst>
              <a:ext uri="{FF2B5EF4-FFF2-40B4-BE49-F238E27FC236}">
                <a16:creationId xmlns:a16="http://schemas.microsoft.com/office/drawing/2014/main" id="{715847A9-9C42-4E29-A8DB-E8EEC8978D5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C67AFC5-EA42-4AAE-878D-8780EC1736AC}"/>
              </a:ext>
            </a:extLst>
          </p:cNvPr>
          <p:cNvSpPr>
            <a:spLocks noGrp="1"/>
          </p:cNvSpPr>
          <p:nvPr>
            <p:ph type="sldNum" sz="quarter" idx="12"/>
          </p:nvPr>
        </p:nvSpPr>
        <p:spPr/>
        <p:txBody>
          <a:bodyPr/>
          <a:lstStyle/>
          <a:p>
            <a:fld id="{5A42E994-2C8E-409A-A3F9-1C8B04F3EC94}" type="slidenum">
              <a:rPr lang="en-GB" smtClean="0"/>
              <a:t>‹#›</a:t>
            </a:fld>
            <a:endParaRPr lang="en-GB"/>
          </a:p>
        </p:txBody>
      </p:sp>
    </p:spTree>
    <p:extLst>
      <p:ext uri="{BB962C8B-B14F-4D97-AF65-F5344CB8AC3E}">
        <p14:creationId xmlns:p14="http://schemas.microsoft.com/office/powerpoint/2010/main" val="1148062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B7DE5-C0E8-4667-9577-DFA70AD35FF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04AF3B9-BA1E-46A7-9122-C6CA7FEFF9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14030CC-5BB3-400D-A227-6899752C1F0A}"/>
              </a:ext>
            </a:extLst>
          </p:cNvPr>
          <p:cNvSpPr>
            <a:spLocks noGrp="1"/>
          </p:cNvSpPr>
          <p:nvPr>
            <p:ph type="dt" sz="half" idx="10"/>
          </p:nvPr>
        </p:nvSpPr>
        <p:spPr/>
        <p:txBody>
          <a:bodyPr/>
          <a:lstStyle/>
          <a:p>
            <a:fld id="{F7A3AFB6-A2D9-4335-8B4F-B9BC60061373}" type="datetimeFigureOut">
              <a:rPr lang="en-GB" smtClean="0"/>
              <a:t>13/10/2021</a:t>
            </a:fld>
            <a:endParaRPr lang="en-GB"/>
          </a:p>
        </p:txBody>
      </p:sp>
      <p:sp>
        <p:nvSpPr>
          <p:cNvPr id="5" name="Footer Placeholder 4">
            <a:extLst>
              <a:ext uri="{FF2B5EF4-FFF2-40B4-BE49-F238E27FC236}">
                <a16:creationId xmlns:a16="http://schemas.microsoft.com/office/drawing/2014/main" id="{1ABA2404-39CA-49A9-80C2-3875B9CBCFD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834B960-286A-4BE8-B92C-7A32668EEAE5}"/>
              </a:ext>
            </a:extLst>
          </p:cNvPr>
          <p:cNvSpPr>
            <a:spLocks noGrp="1"/>
          </p:cNvSpPr>
          <p:nvPr>
            <p:ph type="sldNum" sz="quarter" idx="12"/>
          </p:nvPr>
        </p:nvSpPr>
        <p:spPr/>
        <p:txBody>
          <a:bodyPr/>
          <a:lstStyle/>
          <a:p>
            <a:fld id="{5A42E994-2C8E-409A-A3F9-1C8B04F3EC94}" type="slidenum">
              <a:rPr lang="en-GB" smtClean="0"/>
              <a:t>‹#›</a:t>
            </a:fld>
            <a:endParaRPr lang="en-GB"/>
          </a:p>
        </p:txBody>
      </p:sp>
    </p:spTree>
    <p:extLst>
      <p:ext uri="{BB962C8B-B14F-4D97-AF65-F5344CB8AC3E}">
        <p14:creationId xmlns:p14="http://schemas.microsoft.com/office/powerpoint/2010/main" val="3777444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E3D392-007C-4CE7-B0C7-91B846036B0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BBB56F9-104C-467F-AEB6-BBB3F063AF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A5D0C8-04E6-471E-BA10-CF2CAA278DF0}"/>
              </a:ext>
            </a:extLst>
          </p:cNvPr>
          <p:cNvSpPr>
            <a:spLocks noGrp="1"/>
          </p:cNvSpPr>
          <p:nvPr>
            <p:ph type="dt" sz="half" idx="10"/>
          </p:nvPr>
        </p:nvSpPr>
        <p:spPr/>
        <p:txBody>
          <a:bodyPr/>
          <a:lstStyle/>
          <a:p>
            <a:fld id="{F7A3AFB6-A2D9-4335-8B4F-B9BC60061373}" type="datetimeFigureOut">
              <a:rPr lang="en-GB" smtClean="0"/>
              <a:t>13/10/2021</a:t>
            </a:fld>
            <a:endParaRPr lang="en-GB"/>
          </a:p>
        </p:txBody>
      </p:sp>
      <p:sp>
        <p:nvSpPr>
          <p:cNvPr id="5" name="Footer Placeholder 4">
            <a:extLst>
              <a:ext uri="{FF2B5EF4-FFF2-40B4-BE49-F238E27FC236}">
                <a16:creationId xmlns:a16="http://schemas.microsoft.com/office/drawing/2014/main" id="{9DEFF4F6-A95E-4329-AC59-2F06DEC60CB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CEE3F17-2297-4BD4-A9F0-3AEA87561DD8}"/>
              </a:ext>
            </a:extLst>
          </p:cNvPr>
          <p:cNvSpPr>
            <a:spLocks noGrp="1"/>
          </p:cNvSpPr>
          <p:nvPr>
            <p:ph type="sldNum" sz="quarter" idx="12"/>
          </p:nvPr>
        </p:nvSpPr>
        <p:spPr/>
        <p:txBody>
          <a:bodyPr/>
          <a:lstStyle/>
          <a:p>
            <a:fld id="{5A42E994-2C8E-409A-A3F9-1C8B04F3EC94}" type="slidenum">
              <a:rPr lang="en-GB" smtClean="0"/>
              <a:t>‹#›</a:t>
            </a:fld>
            <a:endParaRPr lang="en-GB"/>
          </a:p>
        </p:txBody>
      </p:sp>
    </p:spTree>
    <p:extLst>
      <p:ext uri="{BB962C8B-B14F-4D97-AF65-F5344CB8AC3E}">
        <p14:creationId xmlns:p14="http://schemas.microsoft.com/office/powerpoint/2010/main" val="3377169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3082D-974E-4DE8-A262-2284E5F0C8E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407D323-196A-4F82-9158-13C83C6174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D884A0A-01DB-4181-B020-34D1691F28E1}"/>
              </a:ext>
            </a:extLst>
          </p:cNvPr>
          <p:cNvSpPr>
            <a:spLocks noGrp="1"/>
          </p:cNvSpPr>
          <p:nvPr>
            <p:ph type="dt" sz="half" idx="10"/>
          </p:nvPr>
        </p:nvSpPr>
        <p:spPr/>
        <p:txBody>
          <a:bodyPr/>
          <a:lstStyle/>
          <a:p>
            <a:fld id="{F7A3AFB6-A2D9-4335-8B4F-B9BC60061373}" type="datetimeFigureOut">
              <a:rPr lang="en-GB" smtClean="0"/>
              <a:t>13/10/2021</a:t>
            </a:fld>
            <a:endParaRPr lang="en-GB"/>
          </a:p>
        </p:txBody>
      </p:sp>
      <p:sp>
        <p:nvSpPr>
          <p:cNvPr id="5" name="Footer Placeholder 4">
            <a:extLst>
              <a:ext uri="{FF2B5EF4-FFF2-40B4-BE49-F238E27FC236}">
                <a16:creationId xmlns:a16="http://schemas.microsoft.com/office/drawing/2014/main" id="{A2347569-1303-4CBF-8FCE-4E5B4AF1603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E67E9FA-7DA0-431C-8942-9D6FABD83660}"/>
              </a:ext>
            </a:extLst>
          </p:cNvPr>
          <p:cNvSpPr>
            <a:spLocks noGrp="1"/>
          </p:cNvSpPr>
          <p:nvPr>
            <p:ph type="sldNum" sz="quarter" idx="12"/>
          </p:nvPr>
        </p:nvSpPr>
        <p:spPr/>
        <p:txBody>
          <a:bodyPr/>
          <a:lstStyle/>
          <a:p>
            <a:fld id="{5A42E994-2C8E-409A-A3F9-1C8B04F3EC94}" type="slidenum">
              <a:rPr lang="en-GB" smtClean="0"/>
              <a:t>‹#›</a:t>
            </a:fld>
            <a:endParaRPr lang="en-GB"/>
          </a:p>
        </p:txBody>
      </p:sp>
    </p:spTree>
    <p:extLst>
      <p:ext uri="{BB962C8B-B14F-4D97-AF65-F5344CB8AC3E}">
        <p14:creationId xmlns:p14="http://schemas.microsoft.com/office/powerpoint/2010/main" val="348508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EB571-836E-4C59-AFC7-0FC02C041D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6234621-0404-4CB5-B89F-4E12D33E58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5F1865-1558-48E2-A1EF-11D6B2491FE0}"/>
              </a:ext>
            </a:extLst>
          </p:cNvPr>
          <p:cNvSpPr>
            <a:spLocks noGrp="1"/>
          </p:cNvSpPr>
          <p:nvPr>
            <p:ph type="dt" sz="half" idx="10"/>
          </p:nvPr>
        </p:nvSpPr>
        <p:spPr/>
        <p:txBody>
          <a:bodyPr/>
          <a:lstStyle/>
          <a:p>
            <a:fld id="{F7A3AFB6-A2D9-4335-8B4F-B9BC60061373}" type="datetimeFigureOut">
              <a:rPr lang="en-GB" smtClean="0"/>
              <a:t>13/10/2021</a:t>
            </a:fld>
            <a:endParaRPr lang="en-GB"/>
          </a:p>
        </p:txBody>
      </p:sp>
      <p:sp>
        <p:nvSpPr>
          <p:cNvPr id="5" name="Footer Placeholder 4">
            <a:extLst>
              <a:ext uri="{FF2B5EF4-FFF2-40B4-BE49-F238E27FC236}">
                <a16:creationId xmlns:a16="http://schemas.microsoft.com/office/drawing/2014/main" id="{FCFA1FB7-A0C1-41EF-9F0E-DB280D838AE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D0A6365-1B49-4E1E-9331-6A102B1B281B}"/>
              </a:ext>
            </a:extLst>
          </p:cNvPr>
          <p:cNvSpPr>
            <a:spLocks noGrp="1"/>
          </p:cNvSpPr>
          <p:nvPr>
            <p:ph type="sldNum" sz="quarter" idx="12"/>
          </p:nvPr>
        </p:nvSpPr>
        <p:spPr/>
        <p:txBody>
          <a:bodyPr/>
          <a:lstStyle/>
          <a:p>
            <a:fld id="{5A42E994-2C8E-409A-A3F9-1C8B04F3EC94}" type="slidenum">
              <a:rPr lang="en-GB" smtClean="0"/>
              <a:t>‹#›</a:t>
            </a:fld>
            <a:endParaRPr lang="en-GB"/>
          </a:p>
        </p:txBody>
      </p:sp>
    </p:spTree>
    <p:extLst>
      <p:ext uri="{BB962C8B-B14F-4D97-AF65-F5344CB8AC3E}">
        <p14:creationId xmlns:p14="http://schemas.microsoft.com/office/powerpoint/2010/main" val="2865626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87FD2-18F0-4041-AAC6-EF368AC0508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F3148D2-9478-4E6F-976A-FEB2124EEE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DEEB0FF-0AED-4CB4-BA3E-3051069E8C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56158B9-2EDD-49C3-A8A5-43A747E1F497}"/>
              </a:ext>
            </a:extLst>
          </p:cNvPr>
          <p:cNvSpPr>
            <a:spLocks noGrp="1"/>
          </p:cNvSpPr>
          <p:nvPr>
            <p:ph type="dt" sz="half" idx="10"/>
          </p:nvPr>
        </p:nvSpPr>
        <p:spPr/>
        <p:txBody>
          <a:bodyPr/>
          <a:lstStyle/>
          <a:p>
            <a:fld id="{F7A3AFB6-A2D9-4335-8B4F-B9BC60061373}" type="datetimeFigureOut">
              <a:rPr lang="en-GB" smtClean="0"/>
              <a:t>13/10/2021</a:t>
            </a:fld>
            <a:endParaRPr lang="en-GB"/>
          </a:p>
        </p:txBody>
      </p:sp>
      <p:sp>
        <p:nvSpPr>
          <p:cNvPr id="6" name="Footer Placeholder 5">
            <a:extLst>
              <a:ext uri="{FF2B5EF4-FFF2-40B4-BE49-F238E27FC236}">
                <a16:creationId xmlns:a16="http://schemas.microsoft.com/office/drawing/2014/main" id="{25D2713C-71AD-4BF4-80C0-74F34615667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662B05B-88D3-4159-B25F-CC477BE832DB}"/>
              </a:ext>
            </a:extLst>
          </p:cNvPr>
          <p:cNvSpPr>
            <a:spLocks noGrp="1"/>
          </p:cNvSpPr>
          <p:nvPr>
            <p:ph type="sldNum" sz="quarter" idx="12"/>
          </p:nvPr>
        </p:nvSpPr>
        <p:spPr/>
        <p:txBody>
          <a:bodyPr/>
          <a:lstStyle/>
          <a:p>
            <a:fld id="{5A42E994-2C8E-409A-A3F9-1C8B04F3EC94}" type="slidenum">
              <a:rPr lang="en-GB" smtClean="0"/>
              <a:t>‹#›</a:t>
            </a:fld>
            <a:endParaRPr lang="en-GB"/>
          </a:p>
        </p:txBody>
      </p:sp>
    </p:spTree>
    <p:extLst>
      <p:ext uri="{BB962C8B-B14F-4D97-AF65-F5344CB8AC3E}">
        <p14:creationId xmlns:p14="http://schemas.microsoft.com/office/powerpoint/2010/main" val="916221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DF3AF-8060-41DC-9BF5-78F234878C6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4F8CC21-09D7-4C1A-9C8D-6AEF998566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BABD43-0E67-46C3-8DDE-4C2EFE4F1A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E6246BC-44E8-4317-A754-77380E18FF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09DB6B-354D-4A2E-8A49-DBA412AC48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E6FDE27-6F73-46EC-8B4C-AD6B6C78732E}"/>
              </a:ext>
            </a:extLst>
          </p:cNvPr>
          <p:cNvSpPr>
            <a:spLocks noGrp="1"/>
          </p:cNvSpPr>
          <p:nvPr>
            <p:ph type="dt" sz="half" idx="10"/>
          </p:nvPr>
        </p:nvSpPr>
        <p:spPr/>
        <p:txBody>
          <a:bodyPr/>
          <a:lstStyle/>
          <a:p>
            <a:fld id="{F7A3AFB6-A2D9-4335-8B4F-B9BC60061373}" type="datetimeFigureOut">
              <a:rPr lang="en-GB" smtClean="0"/>
              <a:t>13/10/2021</a:t>
            </a:fld>
            <a:endParaRPr lang="en-GB"/>
          </a:p>
        </p:txBody>
      </p:sp>
      <p:sp>
        <p:nvSpPr>
          <p:cNvPr id="8" name="Footer Placeholder 7">
            <a:extLst>
              <a:ext uri="{FF2B5EF4-FFF2-40B4-BE49-F238E27FC236}">
                <a16:creationId xmlns:a16="http://schemas.microsoft.com/office/drawing/2014/main" id="{07DF314C-68C2-4729-A422-2E888FBA429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150AE1D-EBF5-4F45-94C9-AE7314D7607B}"/>
              </a:ext>
            </a:extLst>
          </p:cNvPr>
          <p:cNvSpPr>
            <a:spLocks noGrp="1"/>
          </p:cNvSpPr>
          <p:nvPr>
            <p:ph type="sldNum" sz="quarter" idx="12"/>
          </p:nvPr>
        </p:nvSpPr>
        <p:spPr/>
        <p:txBody>
          <a:bodyPr/>
          <a:lstStyle/>
          <a:p>
            <a:fld id="{5A42E994-2C8E-409A-A3F9-1C8B04F3EC94}" type="slidenum">
              <a:rPr lang="en-GB" smtClean="0"/>
              <a:t>‹#›</a:t>
            </a:fld>
            <a:endParaRPr lang="en-GB"/>
          </a:p>
        </p:txBody>
      </p:sp>
    </p:spTree>
    <p:extLst>
      <p:ext uri="{BB962C8B-B14F-4D97-AF65-F5344CB8AC3E}">
        <p14:creationId xmlns:p14="http://schemas.microsoft.com/office/powerpoint/2010/main" val="1654677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7B2CF-26DE-40DF-8882-A9E062079CE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E03BE1F-2D68-42D1-AE79-C67127EB721E}"/>
              </a:ext>
            </a:extLst>
          </p:cNvPr>
          <p:cNvSpPr>
            <a:spLocks noGrp="1"/>
          </p:cNvSpPr>
          <p:nvPr>
            <p:ph type="dt" sz="half" idx="10"/>
          </p:nvPr>
        </p:nvSpPr>
        <p:spPr/>
        <p:txBody>
          <a:bodyPr/>
          <a:lstStyle/>
          <a:p>
            <a:fld id="{F7A3AFB6-A2D9-4335-8B4F-B9BC60061373}" type="datetimeFigureOut">
              <a:rPr lang="en-GB" smtClean="0"/>
              <a:t>13/10/2021</a:t>
            </a:fld>
            <a:endParaRPr lang="en-GB"/>
          </a:p>
        </p:txBody>
      </p:sp>
      <p:sp>
        <p:nvSpPr>
          <p:cNvPr id="4" name="Footer Placeholder 3">
            <a:extLst>
              <a:ext uri="{FF2B5EF4-FFF2-40B4-BE49-F238E27FC236}">
                <a16:creationId xmlns:a16="http://schemas.microsoft.com/office/drawing/2014/main" id="{2ECA1316-5908-4DA7-9A70-247352B2A0C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C7E51BC-20E9-4A67-8C0D-3138DDE13A28}"/>
              </a:ext>
            </a:extLst>
          </p:cNvPr>
          <p:cNvSpPr>
            <a:spLocks noGrp="1"/>
          </p:cNvSpPr>
          <p:nvPr>
            <p:ph type="sldNum" sz="quarter" idx="12"/>
          </p:nvPr>
        </p:nvSpPr>
        <p:spPr/>
        <p:txBody>
          <a:bodyPr/>
          <a:lstStyle/>
          <a:p>
            <a:fld id="{5A42E994-2C8E-409A-A3F9-1C8B04F3EC94}" type="slidenum">
              <a:rPr lang="en-GB" smtClean="0"/>
              <a:t>‹#›</a:t>
            </a:fld>
            <a:endParaRPr lang="en-GB"/>
          </a:p>
        </p:txBody>
      </p:sp>
    </p:spTree>
    <p:extLst>
      <p:ext uri="{BB962C8B-B14F-4D97-AF65-F5344CB8AC3E}">
        <p14:creationId xmlns:p14="http://schemas.microsoft.com/office/powerpoint/2010/main" val="511913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03D55A-1FFD-4762-A218-12CDB515AA04}"/>
              </a:ext>
            </a:extLst>
          </p:cNvPr>
          <p:cNvSpPr>
            <a:spLocks noGrp="1"/>
          </p:cNvSpPr>
          <p:nvPr>
            <p:ph type="dt" sz="half" idx="10"/>
          </p:nvPr>
        </p:nvSpPr>
        <p:spPr/>
        <p:txBody>
          <a:bodyPr/>
          <a:lstStyle/>
          <a:p>
            <a:fld id="{F7A3AFB6-A2D9-4335-8B4F-B9BC60061373}" type="datetimeFigureOut">
              <a:rPr lang="en-GB" smtClean="0"/>
              <a:t>13/10/2021</a:t>
            </a:fld>
            <a:endParaRPr lang="en-GB"/>
          </a:p>
        </p:txBody>
      </p:sp>
      <p:sp>
        <p:nvSpPr>
          <p:cNvPr id="3" name="Footer Placeholder 2">
            <a:extLst>
              <a:ext uri="{FF2B5EF4-FFF2-40B4-BE49-F238E27FC236}">
                <a16:creationId xmlns:a16="http://schemas.microsoft.com/office/drawing/2014/main" id="{497BE96A-3D62-430E-8818-0EEC51EFA3B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0507445-E974-44D3-8C1B-A155FF9F6873}"/>
              </a:ext>
            </a:extLst>
          </p:cNvPr>
          <p:cNvSpPr>
            <a:spLocks noGrp="1"/>
          </p:cNvSpPr>
          <p:nvPr>
            <p:ph type="sldNum" sz="quarter" idx="12"/>
          </p:nvPr>
        </p:nvSpPr>
        <p:spPr/>
        <p:txBody>
          <a:bodyPr/>
          <a:lstStyle/>
          <a:p>
            <a:fld id="{5A42E994-2C8E-409A-A3F9-1C8B04F3EC94}" type="slidenum">
              <a:rPr lang="en-GB" smtClean="0"/>
              <a:t>‹#›</a:t>
            </a:fld>
            <a:endParaRPr lang="en-GB"/>
          </a:p>
        </p:txBody>
      </p:sp>
    </p:spTree>
    <p:extLst>
      <p:ext uri="{BB962C8B-B14F-4D97-AF65-F5344CB8AC3E}">
        <p14:creationId xmlns:p14="http://schemas.microsoft.com/office/powerpoint/2010/main" val="1402846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1EE05-FF0C-4450-B913-314238B1ED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1FF511B-660C-46C9-A2B2-E53FDD0F9C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A96F8F3-F6B2-4A7A-B4A5-8D2BFE35D6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332A77-A0C5-4DE1-BC52-BD13EB9AD319}"/>
              </a:ext>
            </a:extLst>
          </p:cNvPr>
          <p:cNvSpPr>
            <a:spLocks noGrp="1"/>
          </p:cNvSpPr>
          <p:nvPr>
            <p:ph type="dt" sz="half" idx="10"/>
          </p:nvPr>
        </p:nvSpPr>
        <p:spPr/>
        <p:txBody>
          <a:bodyPr/>
          <a:lstStyle/>
          <a:p>
            <a:fld id="{F7A3AFB6-A2D9-4335-8B4F-B9BC60061373}" type="datetimeFigureOut">
              <a:rPr lang="en-GB" smtClean="0"/>
              <a:t>13/10/2021</a:t>
            </a:fld>
            <a:endParaRPr lang="en-GB"/>
          </a:p>
        </p:txBody>
      </p:sp>
      <p:sp>
        <p:nvSpPr>
          <p:cNvPr id="6" name="Footer Placeholder 5">
            <a:extLst>
              <a:ext uri="{FF2B5EF4-FFF2-40B4-BE49-F238E27FC236}">
                <a16:creationId xmlns:a16="http://schemas.microsoft.com/office/drawing/2014/main" id="{9A18DE39-E82C-4F1B-9C00-36130648620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42F5BDB-D61B-44D8-914E-17DE6DD0EA1C}"/>
              </a:ext>
            </a:extLst>
          </p:cNvPr>
          <p:cNvSpPr>
            <a:spLocks noGrp="1"/>
          </p:cNvSpPr>
          <p:nvPr>
            <p:ph type="sldNum" sz="quarter" idx="12"/>
          </p:nvPr>
        </p:nvSpPr>
        <p:spPr/>
        <p:txBody>
          <a:bodyPr/>
          <a:lstStyle/>
          <a:p>
            <a:fld id="{5A42E994-2C8E-409A-A3F9-1C8B04F3EC94}" type="slidenum">
              <a:rPr lang="en-GB" smtClean="0"/>
              <a:t>‹#›</a:t>
            </a:fld>
            <a:endParaRPr lang="en-GB"/>
          </a:p>
        </p:txBody>
      </p:sp>
    </p:spTree>
    <p:extLst>
      <p:ext uri="{BB962C8B-B14F-4D97-AF65-F5344CB8AC3E}">
        <p14:creationId xmlns:p14="http://schemas.microsoft.com/office/powerpoint/2010/main" val="1790805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D9452-8C50-473A-B1E7-FDBAF64C34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26366F2-59E3-436C-8856-6408B2C960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C78A508-8BAF-441F-A542-5647ABD9D3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56180A-BFB3-4E42-AAB0-DE9ADBF8001C}"/>
              </a:ext>
            </a:extLst>
          </p:cNvPr>
          <p:cNvSpPr>
            <a:spLocks noGrp="1"/>
          </p:cNvSpPr>
          <p:nvPr>
            <p:ph type="dt" sz="half" idx="10"/>
          </p:nvPr>
        </p:nvSpPr>
        <p:spPr/>
        <p:txBody>
          <a:bodyPr/>
          <a:lstStyle/>
          <a:p>
            <a:fld id="{F7A3AFB6-A2D9-4335-8B4F-B9BC60061373}" type="datetimeFigureOut">
              <a:rPr lang="en-GB" smtClean="0"/>
              <a:t>13/10/2021</a:t>
            </a:fld>
            <a:endParaRPr lang="en-GB"/>
          </a:p>
        </p:txBody>
      </p:sp>
      <p:sp>
        <p:nvSpPr>
          <p:cNvPr id="6" name="Footer Placeholder 5">
            <a:extLst>
              <a:ext uri="{FF2B5EF4-FFF2-40B4-BE49-F238E27FC236}">
                <a16:creationId xmlns:a16="http://schemas.microsoft.com/office/drawing/2014/main" id="{CC95D99B-8CA0-4341-AAB6-95259C36F9B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174CBFF-BAFF-49BA-A61A-1BF72CDEE0E4}"/>
              </a:ext>
            </a:extLst>
          </p:cNvPr>
          <p:cNvSpPr>
            <a:spLocks noGrp="1"/>
          </p:cNvSpPr>
          <p:nvPr>
            <p:ph type="sldNum" sz="quarter" idx="12"/>
          </p:nvPr>
        </p:nvSpPr>
        <p:spPr/>
        <p:txBody>
          <a:bodyPr/>
          <a:lstStyle/>
          <a:p>
            <a:fld id="{5A42E994-2C8E-409A-A3F9-1C8B04F3EC94}" type="slidenum">
              <a:rPr lang="en-GB" smtClean="0"/>
              <a:t>‹#›</a:t>
            </a:fld>
            <a:endParaRPr lang="en-GB"/>
          </a:p>
        </p:txBody>
      </p:sp>
    </p:spTree>
    <p:extLst>
      <p:ext uri="{BB962C8B-B14F-4D97-AF65-F5344CB8AC3E}">
        <p14:creationId xmlns:p14="http://schemas.microsoft.com/office/powerpoint/2010/main" val="1323643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5FE0BD-260F-4E50-B446-9C480064AA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119C45A-A888-4AF8-971A-45CF998C37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04893B8-BF9F-4E54-9B92-32BEBD3037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A3AFB6-A2D9-4335-8B4F-B9BC60061373}" type="datetimeFigureOut">
              <a:rPr lang="en-GB" smtClean="0"/>
              <a:t>13/10/2021</a:t>
            </a:fld>
            <a:endParaRPr lang="en-GB"/>
          </a:p>
        </p:txBody>
      </p:sp>
      <p:sp>
        <p:nvSpPr>
          <p:cNvPr id="5" name="Footer Placeholder 4">
            <a:extLst>
              <a:ext uri="{FF2B5EF4-FFF2-40B4-BE49-F238E27FC236}">
                <a16:creationId xmlns:a16="http://schemas.microsoft.com/office/drawing/2014/main" id="{7F0F77C2-5D41-47BC-B30C-9ABA4DD2F6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67C37DA-A778-4E58-9A83-A7E0B55E38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42E994-2C8E-409A-A3F9-1C8B04F3EC94}" type="slidenum">
              <a:rPr lang="en-GB" smtClean="0"/>
              <a:t>‹#›</a:t>
            </a:fld>
            <a:endParaRPr lang="en-GB"/>
          </a:p>
        </p:txBody>
      </p:sp>
    </p:spTree>
    <p:extLst>
      <p:ext uri="{BB962C8B-B14F-4D97-AF65-F5344CB8AC3E}">
        <p14:creationId xmlns:p14="http://schemas.microsoft.com/office/powerpoint/2010/main" val="33683899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31A65-3D73-4950-98F0-47180B5F3E33}"/>
              </a:ext>
            </a:extLst>
          </p:cNvPr>
          <p:cNvSpPr>
            <a:spLocks noGrp="1"/>
          </p:cNvSpPr>
          <p:nvPr>
            <p:ph type="ctrTitle"/>
          </p:nvPr>
        </p:nvSpPr>
        <p:spPr/>
        <p:txBody>
          <a:bodyPr/>
          <a:lstStyle/>
          <a:p>
            <a:r>
              <a:rPr lang="en-US" dirty="0"/>
              <a:t>GLUTEAL REGION</a:t>
            </a:r>
            <a:endParaRPr lang="en-GB" dirty="0"/>
          </a:p>
        </p:txBody>
      </p:sp>
      <p:sp>
        <p:nvSpPr>
          <p:cNvPr id="3" name="Subtitle 2">
            <a:extLst>
              <a:ext uri="{FF2B5EF4-FFF2-40B4-BE49-F238E27FC236}">
                <a16:creationId xmlns:a16="http://schemas.microsoft.com/office/drawing/2014/main" id="{78A51006-747A-4145-8CB3-6667818AFABC}"/>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2708703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168E3-55F2-4158-A3F4-07AC4035783E}"/>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B367DE32-0D6A-4B13-87A0-C4BC9A2C1AB4}"/>
              </a:ext>
            </a:extLst>
          </p:cNvPr>
          <p:cNvSpPr>
            <a:spLocks noGrp="1"/>
          </p:cNvSpPr>
          <p:nvPr>
            <p:ph idx="1"/>
          </p:nvPr>
        </p:nvSpPr>
        <p:spPr/>
        <p:txBody>
          <a:bodyPr>
            <a:normAutofit lnSpcReduction="10000"/>
          </a:bodyPr>
          <a:lstStyle/>
          <a:p>
            <a:pPr marL="0" indent="0">
              <a:buNone/>
            </a:pPr>
            <a:r>
              <a:rPr lang="en-GB" b="1" u="sng" dirty="0"/>
              <a:t>Tensor Fascia Lata</a:t>
            </a:r>
            <a:endParaRPr lang="en-GB" dirty="0"/>
          </a:p>
          <a:p>
            <a:r>
              <a:rPr lang="en-GB" dirty="0"/>
              <a:t>Tensor fasciae </a:t>
            </a:r>
            <a:r>
              <a:rPr lang="en-GB" dirty="0" err="1"/>
              <a:t>lata</a:t>
            </a:r>
            <a:r>
              <a:rPr lang="en-GB" dirty="0"/>
              <a:t> is a small superficial muscle which lies towards the anterior edge of the iliac crest. It functions to tighten the fascia </a:t>
            </a:r>
            <a:r>
              <a:rPr lang="en-GB" dirty="0" err="1"/>
              <a:t>lata</a:t>
            </a:r>
            <a:r>
              <a:rPr lang="en-GB" dirty="0"/>
              <a:t>, and so abducts and medially rotates the lower limb.</a:t>
            </a:r>
          </a:p>
          <a:p>
            <a:r>
              <a:rPr lang="en-GB" b="1" dirty="0"/>
              <a:t>Attachments: </a:t>
            </a:r>
            <a:r>
              <a:rPr lang="en-GB" dirty="0"/>
              <a:t>Originates from the anterior iliac crest, attaching to the anterior superior iliac spine (ASIS). It inserts into the iliotibial tract, which itself attaches to the lateral condyle of the tibia.</a:t>
            </a:r>
          </a:p>
          <a:p>
            <a:r>
              <a:rPr lang="en-GB" b="1" dirty="0"/>
              <a:t>Actions: </a:t>
            </a:r>
            <a:r>
              <a:rPr lang="en-GB" dirty="0"/>
              <a:t>Assists the gluteus </a:t>
            </a:r>
            <a:r>
              <a:rPr lang="en-GB" dirty="0" err="1"/>
              <a:t>medius</a:t>
            </a:r>
            <a:r>
              <a:rPr lang="en-GB" dirty="0"/>
              <a:t> and </a:t>
            </a:r>
            <a:r>
              <a:rPr lang="en-GB" dirty="0" err="1"/>
              <a:t>minimus</a:t>
            </a:r>
            <a:r>
              <a:rPr lang="en-GB" dirty="0"/>
              <a:t> in abduction and medial rotation of the lower limb. </a:t>
            </a:r>
          </a:p>
          <a:p>
            <a:r>
              <a:rPr lang="en-GB" b="1" dirty="0"/>
              <a:t>Innervation: </a:t>
            </a:r>
            <a:r>
              <a:rPr lang="en-GB" dirty="0"/>
              <a:t>Superior gluteal nerve.</a:t>
            </a:r>
          </a:p>
          <a:p>
            <a:endParaRPr lang="en-GB" dirty="0"/>
          </a:p>
        </p:txBody>
      </p:sp>
    </p:spTree>
    <p:extLst>
      <p:ext uri="{BB962C8B-B14F-4D97-AF65-F5344CB8AC3E}">
        <p14:creationId xmlns:p14="http://schemas.microsoft.com/office/powerpoint/2010/main" val="2763994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6542A-9522-4AB8-BDBB-7A64303BB545}"/>
              </a:ext>
            </a:extLst>
          </p:cNvPr>
          <p:cNvSpPr>
            <a:spLocks noGrp="1"/>
          </p:cNvSpPr>
          <p:nvPr>
            <p:ph type="title"/>
          </p:nvPr>
        </p:nvSpPr>
        <p:spPr/>
        <p:txBody>
          <a:bodyPr/>
          <a:lstStyle/>
          <a:p>
            <a:r>
              <a:rPr lang="en-GB" b="1" dirty="0"/>
              <a:t>Deep Muscles</a:t>
            </a:r>
            <a:endParaRPr lang="en-GB" dirty="0"/>
          </a:p>
        </p:txBody>
      </p:sp>
      <p:sp>
        <p:nvSpPr>
          <p:cNvPr id="3" name="Content Placeholder 2">
            <a:extLst>
              <a:ext uri="{FF2B5EF4-FFF2-40B4-BE49-F238E27FC236}">
                <a16:creationId xmlns:a16="http://schemas.microsoft.com/office/drawing/2014/main" id="{0E828C14-31A1-4FF2-AA0D-6695C3B77E5A}"/>
              </a:ext>
            </a:extLst>
          </p:cNvPr>
          <p:cNvSpPr>
            <a:spLocks noGrp="1"/>
          </p:cNvSpPr>
          <p:nvPr>
            <p:ph idx="1"/>
          </p:nvPr>
        </p:nvSpPr>
        <p:spPr/>
        <p:txBody>
          <a:bodyPr/>
          <a:lstStyle/>
          <a:p>
            <a:pPr marL="0" indent="0">
              <a:buNone/>
            </a:pPr>
            <a:endParaRPr lang="en-GB" b="1" dirty="0"/>
          </a:p>
          <a:p>
            <a:r>
              <a:rPr lang="en-GB" dirty="0"/>
              <a:t>The deep gluteal muscles are a set of smaller muscles, located underneath the gluteus </a:t>
            </a:r>
            <a:r>
              <a:rPr lang="en-GB" dirty="0" err="1"/>
              <a:t>minimus</a:t>
            </a:r>
            <a:r>
              <a:rPr lang="en-GB" dirty="0"/>
              <a:t>. </a:t>
            </a:r>
          </a:p>
          <a:p>
            <a:r>
              <a:rPr lang="en-GB" dirty="0"/>
              <a:t>The general action of these muscles is to laterally rotate the lower limb. </a:t>
            </a:r>
          </a:p>
          <a:p>
            <a:r>
              <a:rPr lang="en-GB" dirty="0"/>
              <a:t>They also stabilise the hip joint by ‘pulling’ the femoral head into the acetabulum of the pelvis.</a:t>
            </a:r>
          </a:p>
          <a:p>
            <a:endParaRPr lang="en-GB" dirty="0"/>
          </a:p>
        </p:txBody>
      </p:sp>
    </p:spTree>
    <p:extLst>
      <p:ext uri="{BB962C8B-B14F-4D97-AF65-F5344CB8AC3E}">
        <p14:creationId xmlns:p14="http://schemas.microsoft.com/office/powerpoint/2010/main" val="3577790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FDDF4-422E-4360-B561-0CE1809FC360}"/>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8A7850FB-FA07-4210-8D81-2F0B0733431B}"/>
              </a:ext>
            </a:extLst>
          </p:cNvPr>
          <p:cNvSpPr>
            <a:spLocks noGrp="1"/>
          </p:cNvSpPr>
          <p:nvPr>
            <p:ph idx="1"/>
          </p:nvPr>
        </p:nvSpPr>
        <p:spPr/>
        <p:txBody>
          <a:bodyPr>
            <a:normAutofit lnSpcReduction="10000"/>
          </a:bodyPr>
          <a:lstStyle/>
          <a:p>
            <a:pPr marL="0" indent="0">
              <a:buNone/>
            </a:pPr>
            <a:r>
              <a:rPr lang="en-GB" b="1" u="sng" dirty="0"/>
              <a:t>Piriformis</a:t>
            </a:r>
            <a:endParaRPr lang="en-GB" dirty="0"/>
          </a:p>
          <a:p>
            <a:r>
              <a:rPr lang="en-GB" dirty="0"/>
              <a:t>The piriformis muscle is a key landmark in the gluteal region. It is the most superior of the deep muscles.</a:t>
            </a:r>
          </a:p>
          <a:p>
            <a:r>
              <a:rPr lang="en-GB" b="1" dirty="0"/>
              <a:t>Attachments</a:t>
            </a:r>
            <a:r>
              <a:rPr lang="en-GB" dirty="0"/>
              <a:t>: Originates from the anterior surface of the sacrum. It then travels </a:t>
            </a:r>
            <a:r>
              <a:rPr lang="en-GB" dirty="0" err="1"/>
              <a:t>infero</a:t>
            </a:r>
            <a:r>
              <a:rPr lang="en-GB" dirty="0"/>
              <a:t>-laterally, through the greater sciatic foramen, to insert into the greater trochanter of the femur.</a:t>
            </a:r>
          </a:p>
          <a:p>
            <a:r>
              <a:rPr lang="en-GB" b="1" dirty="0"/>
              <a:t>Actions</a:t>
            </a:r>
            <a:r>
              <a:rPr lang="en-GB" dirty="0"/>
              <a:t>: Lateral rotation and abduction.</a:t>
            </a:r>
          </a:p>
          <a:p>
            <a:r>
              <a:rPr lang="en-GB" b="1" dirty="0"/>
              <a:t>Innervation</a:t>
            </a:r>
            <a:r>
              <a:rPr lang="en-GB" dirty="0"/>
              <a:t>: Nerve to piriformis.</a:t>
            </a:r>
          </a:p>
          <a:p>
            <a:pPr marL="0" indent="0">
              <a:buNone/>
            </a:pPr>
            <a:br>
              <a:rPr lang="en-GB" dirty="0"/>
            </a:br>
            <a:endParaRPr lang="en-GB" dirty="0"/>
          </a:p>
        </p:txBody>
      </p:sp>
    </p:spTree>
    <p:extLst>
      <p:ext uri="{BB962C8B-B14F-4D97-AF65-F5344CB8AC3E}">
        <p14:creationId xmlns:p14="http://schemas.microsoft.com/office/powerpoint/2010/main" val="1277699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5754B-CD72-4D78-BF69-B8A5C73CC10A}"/>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6773D5DE-6AA5-47C3-8C93-A594498EEC25}"/>
              </a:ext>
            </a:extLst>
          </p:cNvPr>
          <p:cNvSpPr>
            <a:spLocks noGrp="1"/>
          </p:cNvSpPr>
          <p:nvPr>
            <p:ph idx="1"/>
          </p:nvPr>
        </p:nvSpPr>
        <p:spPr/>
        <p:txBody>
          <a:bodyPr/>
          <a:lstStyle/>
          <a:p>
            <a:pPr marL="0" indent="0">
              <a:buNone/>
            </a:pPr>
            <a:r>
              <a:rPr lang="en-GB" b="1" u="sng" dirty="0"/>
              <a:t>Obturator Internus</a:t>
            </a:r>
            <a:endParaRPr lang="en-GB" dirty="0"/>
          </a:p>
          <a:p>
            <a:r>
              <a:rPr lang="en-GB" dirty="0"/>
              <a:t>The obturator internus forms the lateral walls of the pelvic cavity. In some texts, the obturator internus and the gemelli muscles are considered as one muscle – the triceps coxae.</a:t>
            </a:r>
          </a:p>
          <a:p>
            <a:r>
              <a:rPr lang="en-GB" b="1" dirty="0"/>
              <a:t>Attachments</a:t>
            </a:r>
            <a:r>
              <a:rPr lang="en-GB" dirty="0"/>
              <a:t>: Originates from the pubis and ischium at the obturator foramen. It travels through the lesser sciatic foramen, and attaches to the greater trochanter of the femur.</a:t>
            </a:r>
          </a:p>
          <a:p>
            <a:r>
              <a:rPr lang="en-GB" b="1" dirty="0"/>
              <a:t>Actions</a:t>
            </a:r>
            <a:r>
              <a:rPr lang="en-GB" dirty="0"/>
              <a:t>: Lateral rotation and abduction.</a:t>
            </a:r>
          </a:p>
          <a:p>
            <a:r>
              <a:rPr lang="en-GB" b="1" dirty="0"/>
              <a:t>Innervation</a:t>
            </a:r>
            <a:r>
              <a:rPr lang="en-GB" dirty="0"/>
              <a:t>: Nerve to obturator internus.</a:t>
            </a:r>
          </a:p>
          <a:p>
            <a:endParaRPr lang="en-GB" dirty="0"/>
          </a:p>
        </p:txBody>
      </p:sp>
    </p:spTree>
    <p:extLst>
      <p:ext uri="{BB962C8B-B14F-4D97-AF65-F5344CB8AC3E}">
        <p14:creationId xmlns:p14="http://schemas.microsoft.com/office/powerpoint/2010/main" val="2092062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FD369-29B7-40D4-8DEC-B2A12A8532B2}"/>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4DE8893A-5683-49CA-AE54-172FDA80614B}"/>
              </a:ext>
            </a:extLst>
          </p:cNvPr>
          <p:cNvSpPr>
            <a:spLocks noGrp="1"/>
          </p:cNvSpPr>
          <p:nvPr>
            <p:ph idx="1"/>
          </p:nvPr>
        </p:nvSpPr>
        <p:spPr/>
        <p:txBody>
          <a:bodyPr>
            <a:normAutofit lnSpcReduction="10000"/>
          </a:bodyPr>
          <a:lstStyle/>
          <a:p>
            <a:pPr marL="0" indent="0">
              <a:buNone/>
            </a:pPr>
            <a:r>
              <a:rPr lang="en-GB" b="1" u="sng" dirty="0"/>
              <a:t>The Gemelli – Superior and Inferior</a:t>
            </a:r>
            <a:endParaRPr lang="en-GB" dirty="0"/>
          </a:p>
          <a:p>
            <a:r>
              <a:rPr lang="en-GB" dirty="0"/>
              <a:t>The gemelli are two narrow and triangular muscles. They are separated by the obturator internus tendon.</a:t>
            </a:r>
          </a:p>
          <a:p>
            <a:r>
              <a:rPr lang="en-GB" b="1" dirty="0"/>
              <a:t>Attachments</a:t>
            </a:r>
            <a:r>
              <a:rPr lang="en-GB" dirty="0"/>
              <a:t>: The superior gemellus muscle originates from the ischial spine, the inferior from the ischial tuberosity. They both attach to the greater trochanter of the femur.</a:t>
            </a:r>
          </a:p>
          <a:p>
            <a:r>
              <a:rPr lang="en-GB" b="1" dirty="0"/>
              <a:t>Actions</a:t>
            </a:r>
            <a:r>
              <a:rPr lang="en-GB" dirty="0"/>
              <a:t>: Lateral rotation and abduction.</a:t>
            </a:r>
          </a:p>
          <a:p>
            <a:r>
              <a:rPr lang="en-GB" b="1" dirty="0"/>
              <a:t>Innervation</a:t>
            </a:r>
            <a:r>
              <a:rPr lang="en-GB" dirty="0"/>
              <a:t>: The superior gemellus muscle is innervated by the nerve to obturator internus, the inferior gemellus is innervated by the nerve to quadratus femoris.</a:t>
            </a:r>
          </a:p>
          <a:p>
            <a:endParaRPr lang="en-GB" dirty="0"/>
          </a:p>
        </p:txBody>
      </p:sp>
    </p:spTree>
    <p:extLst>
      <p:ext uri="{BB962C8B-B14F-4D97-AF65-F5344CB8AC3E}">
        <p14:creationId xmlns:p14="http://schemas.microsoft.com/office/powerpoint/2010/main" val="4125276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77C7A-2805-4F69-AFD8-20A56130A34A}"/>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27581870-6905-411A-9D71-A3023CB0926E}"/>
              </a:ext>
            </a:extLst>
          </p:cNvPr>
          <p:cNvSpPr>
            <a:spLocks noGrp="1"/>
          </p:cNvSpPr>
          <p:nvPr>
            <p:ph idx="1"/>
          </p:nvPr>
        </p:nvSpPr>
        <p:spPr/>
        <p:txBody>
          <a:bodyPr/>
          <a:lstStyle/>
          <a:p>
            <a:pPr marL="0" indent="0">
              <a:buNone/>
            </a:pPr>
            <a:r>
              <a:rPr lang="en-GB" b="1" u="sng" dirty="0"/>
              <a:t>Quadratus Femoris</a:t>
            </a:r>
            <a:endParaRPr lang="en-GB" dirty="0"/>
          </a:p>
          <a:p>
            <a:r>
              <a:rPr lang="en-GB" dirty="0"/>
              <a:t>The quadratus femoris is a flat, square-shaped muscle. It is the most inferior of the deep gluteal muscles, located below the gemelli and obturator internus.</a:t>
            </a:r>
          </a:p>
          <a:p>
            <a:r>
              <a:rPr lang="en-GB" b="1" dirty="0"/>
              <a:t>Attachments</a:t>
            </a:r>
            <a:r>
              <a:rPr lang="en-GB" dirty="0"/>
              <a:t>: It originates from the lateral side of the ischial tuberosity, and attaches to the quadrate tuberosity on the intertrochanteric crest.</a:t>
            </a:r>
          </a:p>
          <a:p>
            <a:r>
              <a:rPr lang="en-GB" b="1" dirty="0"/>
              <a:t>Actions</a:t>
            </a:r>
            <a:r>
              <a:rPr lang="en-GB" dirty="0"/>
              <a:t>: Lateral rotation.</a:t>
            </a:r>
          </a:p>
          <a:p>
            <a:r>
              <a:rPr lang="en-GB" b="1" dirty="0"/>
              <a:t>Innervation</a:t>
            </a:r>
            <a:r>
              <a:rPr lang="en-GB" dirty="0"/>
              <a:t>: Nerve to quadratus femoris.</a:t>
            </a:r>
          </a:p>
          <a:p>
            <a:endParaRPr lang="en-GB" dirty="0"/>
          </a:p>
        </p:txBody>
      </p:sp>
    </p:spTree>
    <p:extLst>
      <p:ext uri="{BB962C8B-B14F-4D97-AF65-F5344CB8AC3E}">
        <p14:creationId xmlns:p14="http://schemas.microsoft.com/office/powerpoint/2010/main" val="3105041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9CFB9-1C51-490B-9149-D491D6E43AEB}"/>
              </a:ext>
            </a:extLst>
          </p:cNvPr>
          <p:cNvSpPr>
            <a:spLocks noGrp="1"/>
          </p:cNvSpPr>
          <p:nvPr>
            <p:ph type="title"/>
          </p:nvPr>
        </p:nvSpPr>
        <p:spPr/>
        <p:txBody>
          <a:bodyPr/>
          <a:lstStyle/>
          <a:p>
            <a:endParaRPr lang="en-GB"/>
          </a:p>
        </p:txBody>
      </p:sp>
      <p:pic>
        <p:nvPicPr>
          <p:cNvPr id="4" name="Content Placeholder 3">
            <a:extLst>
              <a:ext uri="{FF2B5EF4-FFF2-40B4-BE49-F238E27FC236}">
                <a16:creationId xmlns:a16="http://schemas.microsoft.com/office/drawing/2014/main" id="{8B945E6C-D7FD-4622-B1C4-1524CA2F6102}"/>
              </a:ext>
            </a:extLst>
          </p:cNvPr>
          <p:cNvPicPr>
            <a:picLocks noGrp="1" noChangeAspect="1"/>
          </p:cNvPicPr>
          <p:nvPr>
            <p:ph idx="1"/>
          </p:nvPr>
        </p:nvPicPr>
        <p:blipFill>
          <a:blip r:embed="rId2"/>
          <a:stretch>
            <a:fillRect/>
          </a:stretch>
        </p:blipFill>
        <p:spPr>
          <a:xfrm>
            <a:off x="661183" y="0"/>
            <a:ext cx="7877906" cy="6668085"/>
          </a:xfrm>
          <a:prstGeom prst="rect">
            <a:avLst/>
          </a:prstGeom>
        </p:spPr>
      </p:pic>
    </p:spTree>
    <p:extLst>
      <p:ext uri="{BB962C8B-B14F-4D97-AF65-F5344CB8AC3E}">
        <p14:creationId xmlns:p14="http://schemas.microsoft.com/office/powerpoint/2010/main" val="2621515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F87E9-4C6A-4BBE-A4A6-9E32D3074E1A}"/>
              </a:ext>
            </a:extLst>
          </p:cNvPr>
          <p:cNvSpPr>
            <a:spLocks noGrp="1"/>
          </p:cNvSpPr>
          <p:nvPr>
            <p:ph type="title"/>
          </p:nvPr>
        </p:nvSpPr>
        <p:spPr/>
        <p:txBody>
          <a:bodyPr/>
          <a:lstStyle/>
          <a:p>
            <a:r>
              <a:rPr lang="en-US" dirty="0"/>
              <a:t>CLINICAL SIGNIFICANCE</a:t>
            </a:r>
            <a:endParaRPr lang="en-GB" dirty="0"/>
          </a:p>
        </p:txBody>
      </p:sp>
      <p:sp>
        <p:nvSpPr>
          <p:cNvPr id="3" name="Content Placeholder 2">
            <a:extLst>
              <a:ext uri="{FF2B5EF4-FFF2-40B4-BE49-F238E27FC236}">
                <a16:creationId xmlns:a16="http://schemas.microsoft.com/office/drawing/2014/main" id="{21A9B88E-71DC-4550-9F18-84C222BCBD6B}"/>
              </a:ext>
            </a:extLst>
          </p:cNvPr>
          <p:cNvSpPr>
            <a:spLocks noGrp="1"/>
          </p:cNvSpPr>
          <p:nvPr>
            <p:ph idx="1"/>
          </p:nvPr>
        </p:nvSpPr>
        <p:spPr/>
        <p:txBody>
          <a:bodyPr>
            <a:normAutofit lnSpcReduction="10000"/>
          </a:bodyPr>
          <a:lstStyle/>
          <a:p>
            <a:r>
              <a:rPr lang="en-GB" dirty="0">
                <a:effectLst/>
              </a:rPr>
              <a:t>The </a:t>
            </a:r>
            <a:r>
              <a:rPr lang="en-GB" b="1" dirty="0">
                <a:effectLst/>
              </a:rPr>
              <a:t>superior gluteal nerve</a:t>
            </a:r>
            <a:r>
              <a:rPr lang="en-GB" dirty="0">
                <a:effectLst/>
              </a:rPr>
              <a:t> innervates the gluteus </a:t>
            </a:r>
            <a:r>
              <a:rPr lang="en-GB" dirty="0" err="1">
                <a:effectLst/>
              </a:rPr>
              <a:t>medius</a:t>
            </a:r>
            <a:r>
              <a:rPr lang="en-GB" dirty="0">
                <a:effectLst/>
              </a:rPr>
              <a:t> and the gluteus </a:t>
            </a:r>
            <a:r>
              <a:rPr lang="en-GB" dirty="0" err="1">
                <a:effectLst/>
              </a:rPr>
              <a:t>minimus</a:t>
            </a:r>
            <a:r>
              <a:rPr lang="en-GB" dirty="0">
                <a:effectLst/>
              </a:rPr>
              <a:t>. These muscles have an important role in stabilising the pelvis during locomotion. In the standing position, the gluteus </a:t>
            </a:r>
            <a:r>
              <a:rPr lang="en-GB" dirty="0" err="1">
                <a:effectLst/>
              </a:rPr>
              <a:t>minimus</a:t>
            </a:r>
            <a:r>
              <a:rPr lang="en-GB" dirty="0">
                <a:effectLst/>
              </a:rPr>
              <a:t> and </a:t>
            </a:r>
            <a:r>
              <a:rPr lang="en-GB" dirty="0" err="1">
                <a:effectLst/>
              </a:rPr>
              <a:t>medius</a:t>
            </a:r>
            <a:r>
              <a:rPr lang="en-GB" dirty="0">
                <a:effectLst/>
              </a:rPr>
              <a:t> contract when the contralateral leg is raised, preventing the pelvis from dropping on that side.</a:t>
            </a:r>
          </a:p>
          <a:p>
            <a:r>
              <a:rPr lang="en-GB" dirty="0">
                <a:effectLst/>
              </a:rPr>
              <a:t>If the superior gluteal nerve is damaged, the previously described muscles are paralysed – and the pelvis becomes unsteady. A characteristic finding of gluteal muscle weakness is the </a:t>
            </a:r>
            <a:r>
              <a:rPr lang="en-GB" b="1" dirty="0">
                <a:effectLst/>
              </a:rPr>
              <a:t>Trendelenburg sign</a:t>
            </a:r>
            <a:r>
              <a:rPr lang="en-GB" dirty="0">
                <a:effectLst/>
              </a:rPr>
              <a:t>.</a:t>
            </a:r>
          </a:p>
          <a:p>
            <a:pPr marL="0" indent="0">
              <a:buNone/>
            </a:pPr>
            <a:br>
              <a:rPr lang="en-GB" dirty="0"/>
            </a:br>
            <a:endParaRPr lang="en-GB" dirty="0"/>
          </a:p>
        </p:txBody>
      </p:sp>
    </p:spTree>
    <p:extLst>
      <p:ext uri="{BB962C8B-B14F-4D97-AF65-F5344CB8AC3E}">
        <p14:creationId xmlns:p14="http://schemas.microsoft.com/office/powerpoint/2010/main" val="22239885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DB609-9DF7-4815-AD26-38D1D24C4F87}"/>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CD3326D6-4238-4E09-A743-73207B19151E}"/>
              </a:ext>
            </a:extLst>
          </p:cNvPr>
          <p:cNvSpPr>
            <a:spLocks noGrp="1"/>
          </p:cNvSpPr>
          <p:nvPr>
            <p:ph idx="1"/>
          </p:nvPr>
        </p:nvSpPr>
        <p:spPr/>
        <p:txBody>
          <a:bodyPr/>
          <a:lstStyle/>
          <a:p>
            <a:pPr marL="0" indent="0">
              <a:buNone/>
            </a:pPr>
            <a:r>
              <a:rPr lang="en-GB" b="1" u="sng" dirty="0">
                <a:effectLst/>
              </a:rPr>
              <a:t>Trendelenburg Sign</a:t>
            </a:r>
            <a:endParaRPr lang="en-GB" dirty="0">
              <a:effectLst/>
            </a:endParaRPr>
          </a:p>
          <a:p>
            <a:r>
              <a:rPr lang="en-GB" dirty="0">
                <a:effectLst/>
              </a:rPr>
              <a:t>The Trendelenburg sign is produced when the patient is asked to stand unassisted on each leg in turn. In a positive sign, </a:t>
            </a:r>
            <a:r>
              <a:rPr lang="en-GB" b="1" dirty="0">
                <a:effectLst/>
              </a:rPr>
              <a:t>pelvic drop</a:t>
            </a:r>
            <a:r>
              <a:rPr lang="en-GB" dirty="0">
                <a:effectLst/>
              </a:rPr>
              <a:t> will occur on the unsupported leg. Pelvic drop can be recognised by observing the level of the </a:t>
            </a:r>
            <a:r>
              <a:rPr lang="en-GB" b="1" dirty="0">
                <a:effectLst/>
              </a:rPr>
              <a:t>iliac crests</a:t>
            </a:r>
            <a:r>
              <a:rPr lang="en-GB" dirty="0">
                <a:effectLst/>
              </a:rPr>
              <a:t> on both sides.</a:t>
            </a:r>
          </a:p>
          <a:p>
            <a:r>
              <a:rPr lang="en-GB" dirty="0">
                <a:effectLst/>
              </a:rPr>
              <a:t>For example, if the left gluteal muscles are weak, the right side of the pelvis will drop when the patient stands on their left leg (and the right leg is unsupported).</a:t>
            </a:r>
            <a:endParaRPr lang="en-GB" dirty="0"/>
          </a:p>
          <a:p>
            <a:endParaRPr lang="en-GB" dirty="0"/>
          </a:p>
        </p:txBody>
      </p:sp>
    </p:spTree>
    <p:extLst>
      <p:ext uri="{BB962C8B-B14F-4D97-AF65-F5344CB8AC3E}">
        <p14:creationId xmlns:p14="http://schemas.microsoft.com/office/powerpoint/2010/main" val="36946376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A3227-9765-4C50-8801-786D2D0ADA10}"/>
              </a:ext>
            </a:extLst>
          </p:cNvPr>
          <p:cNvSpPr>
            <a:spLocks noGrp="1"/>
          </p:cNvSpPr>
          <p:nvPr>
            <p:ph type="title"/>
          </p:nvPr>
        </p:nvSpPr>
        <p:spPr/>
        <p:txBody>
          <a:bodyPr/>
          <a:lstStyle/>
          <a:p>
            <a:endParaRPr lang="en-GB"/>
          </a:p>
        </p:txBody>
      </p:sp>
      <p:pic>
        <p:nvPicPr>
          <p:cNvPr id="4" name="Content Placeholder 3">
            <a:extLst>
              <a:ext uri="{FF2B5EF4-FFF2-40B4-BE49-F238E27FC236}">
                <a16:creationId xmlns:a16="http://schemas.microsoft.com/office/drawing/2014/main" id="{3960B0EC-29B0-40EC-AFE2-FD7AA5A4B005}"/>
              </a:ext>
            </a:extLst>
          </p:cNvPr>
          <p:cNvPicPr>
            <a:picLocks noGrp="1" noChangeAspect="1"/>
          </p:cNvPicPr>
          <p:nvPr>
            <p:ph idx="1"/>
          </p:nvPr>
        </p:nvPicPr>
        <p:blipFill>
          <a:blip r:embed="rId2"/>
          <a:stretch>
            <a:fillRect/>
          </a:stretch>
        </p:blipFill>
        <p:spPr>
          <a:xfrm>
            <a:off x="838199" y="365125"/>
            <a:ext cx="7590183" cy="6313971"/>
          </a:xfrm>
          <a:prstGeom prst="rect">
            <a:avLst/>
          </a:prstGeom>
        </p:spPr>
      </p:pic>
    </p:spTree>
    <p:extLst>
      <p:ext uri="{BB962C8B-B14F-4D97-AF65-F5344CB8AC3E}">
        <p14:creationId xmlns:p14="http://schemas.microsoft.com/office/powerpoint/2010/main" val="3652779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F6E8E-F3FB-419D-9D73-78DA17604DDA}"/>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8085776E-3D39-429F-B604-618045A818C7}"/>
              </a:ext>
            </a:extLst>
          </p:cNvPr>
          <p:cNvSpPr>
            <a:spLocks noGrp="1"/>
          </p:cNvSpPr>
          <p:nvPr>
            <p:ph idx="1"/>
          </p:nvPr>
        </p:nvSpPr>
        <p:spPr/>
        <p:txBody>
          <a:bodyPr>
            <a:normAutofit/>
          </a:bodyPr>
          <a:lstStyle/>
          <a:p>
            <a:pPr algn="just"/>
            <a:r>
              <a:rPr lang="en-GB" dirty="0">
                <a:solidFill>
                  <a:srgbClr val="32323C"/>
                </a:solidFill>
                <a:latin typeface="acumin-pro"/>
              </a:rPr>
              <a:t>The gluteal region is located posterior to the pelvic girdle, at the proximal end of the femur. </a:t>
            </a:r>
          </a:p>
          <a:p>
            <a:pPr algn="just"/>
            <a:r>
              <a:rPr lang="en-GB" dirty="0">
                <a:solidFill>
                  <a:srgbClr val="32323C"/>
                </a:solidFill>
                <a:latin typeface="acumin-pro"/>
              </a:rPr>
              <a:t>The muscles of the gluteal region can be broadly divided into two groups:</a:t>
            </a:r>
          </a:p>
          <a:p>
            <a:pPr algn="just"/>
            <a:r>
              <a:rPr lang="en-GB" b="1" dirty="0">
                <a:solidFill>
                  <a:srgbClr val="32323C"/>
                </a:solidFill>
                <a:latin typeface="acumin-pro"/>
              </a:rPr>
              <a:t>Superficial abductors and extensors </a:t>
            </a:r>
            <a:r>
              <a:rPr lang="en-GB" dirty="0">
                <a:solidFill>
                  <a:srgbClr val="32323C"/>
                </a:solidFill>
                <a:latin typeface="acumin-pro"/>
              </a:rPr>
              <a:t>– group of large muscles that abduct and extend the femur. Includes the gluteus maximus, gluteus </a:t>
            </a:r>
            <a:r>
              <a:rPr lang="en-GB" dirty="0" err="1">
                <a:solidFill>
                  <a:srgbClr val="32323C"/>
                </a:solidFill>
                <a:latin typeface="acumin-pro"/>
              </a:rPr>
              <a:t>medius</a:t>
            </a:r>
            <a:r>
              <a:rPr lang="en-GB" dirty="0">
                <a:solidFill>
                  <a:srgbClr val="32323C"/>
                </a:solidFill>
                <a:latin typeface="acumin-pro"/>
              </a:rPr>
              <a:t>, gluteus </a:t>
            </a:r>
            <a:r>
              <a:rPr lang="en-GB" dirty="0" err="1">
                <a:solidFill>
                  <a:srgbClr val="32323C"/>
                </a:solidFill>
                <a:latin typeface="acumin-pro"/>
              </a:rPr>
              <a:t>minimus</a:t>
            </a:r>
            <a:r>
              <a:rPr lang="en-GB" dirty="0">
                <a:solidFill>
                  <a:srgbClr val="32323C"/>
                </a:solidFill>
                <a:latin typeface="acumin-pro"/>
              </a:rPr>
              <a:t> and tensor fascia </a:t>
            </a:r>
            <a:r>
              <a:rPr lang="en-GB" dirty="0" err="1">
                <a:solidFill>
                  <a:srgbClr val="32323C"/>
                </a:solidFill>
                <a:latin typeface="acumin-pro"/>
              </a:rPr>
              <a:t>lata</a:t>
            </a:r>
            <a:r>
              <a:rPr lang="en-GB" dirty="0">
                <a:solidFill>
                  <a:srgbClr val="32323C"/>
                </a:solidFill>
                <a:latin typeface="acumin-pro"/>
              </a:rPr>
              <a:t>.</a:t>
            </a:r>
          </a:p>
          <a:p>
            <a:pPr algn="just"/>
            <a:r>
              <a:rPr lang="en-GB" b="1" dirty="0">
                <a:solidFill>
                  <a:srgbClr val="32323C"/>
                </a:solidFill>
                <a:latin typeface="acumin-pro"/>
              </a:rPr>
              <a:t>Deep lateral rotators </a:t>
            </a:r>
            <a:r>
              <a:rPr lang="en-GB" dirty="0">
                <a:solidFill>
                  <a:srgbClr val="32323C"/>
                </a:solidFill>
                <a:latin typeface="acumin-pro"/>
              </a:rPr>
              <a:t>– group of smaller muscles that mainly act to laterally rotate the femur. Includes the quadratus femoris, piriformis, gemellus superior, gemellus inferior and obturator internus.</a:t>
            </a:r>
          </a:p>
          <a:p>
            <a:endParaRPr lang="en-GB" dirty="0"/>
          </a:p>
        </p:txBody>
      </p:sp>
    </p:spTree>
    <p:extLst>
      <p:ext uri="{BB962C8B-B14F-4D97-AF65-F5344CB8AC3E}">
        <p14:creationId xmlns:p14="http://schemas.microsoft.com/office/powerpoint/2010/main" val="20405099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E07DE-EE85-4726-80D4-F74026E5C27D}"/>
              </a:ext>
            </a:extLst>
          </p:cNvPr>
          <p:cNvSpPr>
            <a:spLocks noGrp="1"/>
          </p:cNvSpPr>
          <p:nvPr>
            <p:ph type="title"/>
          </p:nvPr>
        </p:nvSpPr>
        <p:spPr/>
        <p:txBody>
          <a:bodyPr/>
          <a:lstStyle/>
          <a:p>
            <a:r>
              <a:rPr lang="en-US" dirty="0"/>
              <a:t>Dissection notes</a:t>
            </a:r>
            <a:endParaRPr lang="en-GB" dirty="0"/>
          </a:p>
        </p:txBody>
      </p:sp>
      <p:sp>
        <p:nvSpPr>
          <p:cNvPr id="3" name="Content Placeholder 2">
            <a:extLst>
              <a:ext uri="{FF2B5EF4-FFF2-40B4-BE49-F238E27FC236}">
                <a16:creationId xmlns:a16="http://schemas.microsoft.com/office/drawing/2014/main" id="{0B194474-84E9-4DDC-AFF5-C81786A9645F}"/>
              </a:ext>
            </a:extLst>
          </p:cNvPr>
          <p:cNvSpPr>
            <a:spLocks noGrp="1"/>
          </p:cNvSpPr>
          <p:nvPr>
            <p:ph idx="1"/>
          </p:nvPr>
        </p:nvSpPr>
        <p:spPr/>
        <p:txBody>
          <a:bodyPr>
            <a:normAutofit lnSpcReduction="10000"/>
          </a:bodyPr>
          <a:lstStyle/>
          <a:p>
            <a:r>
              <a:rPr lang="en-GB" dirty="0"/>
              <a:t>The piriformis is an important </a:t>
            </a:r>
            <a:r>
              <a:rPr lang="en-GB" b="1" dirty="0"/>
              <a:t>anatomical landmark</a:t>
            </a:r>
            <a:r>
              <a:rPr lang="en-GB" dirty="0"/>
              <a:t> in the gluteal region.</a:t>
            </a:r>
          </a:p>
          <a:p>
            <a:r>
              <a:rPr lang="en-GB" dirty="0"/>
              <a:t>As the muscle travels through the greater sciatic foramen, it effectively divides the gluteal region into an inferior and superior part. This division determines the name of the vessels and nerves that supply the area. The </a:t>
            </a:r>
            <a:r>
              <a:rPr lang="en-GB" b="1" dirty="0"/>
              <a:t>superior gluteal nerve</a:t>
            </a:r>
            <a:r>
              <a:rPr lang="en-GB" dirty="0"/>
              <a:t> and vessels emerge into the gluteal region superiorly to the piriformis (and vice versa for the inferior gluteal nerve).</a:t>
            </a:r>
          </a:p>
          <a:p>
            <a:r>
              <a:rPr lang="en-GB" dirty="0"/>
              <a:t>In addition, the piriformis can be used to locate the </a:t>
            </a:r>
            <a:r>
              <a:rPr lang="en-GB" b="1" dirty="0"/>
              <a:t>sciatic nerve</a:t>
            </a:r>
            <a:r>
              <a:rPr lang="en-GB" dirty="0"/>
              <a:t>. </a:t>
            </a:r>
          </a:p>
          <a:p>
            <a:r>
              <a:rPr lang="en-GB" dirty="0"/>
              <a:t>The sciatic nerve enters the gluteal region directly inferior to the piriformis, and is visible as a flat band, approximately 2cm wide.</a:t>
            </a:r>
          </a:p>
          <a:p>
            <a:endParaRPr lang="en-GB" dirty="0"/>
          </a:p>
        </p:txBody>
      </p:sp>
    </p:spTree>
    <p:extLst>
      <p:ext uri="{BB962C8B-B14F-4D97-AF65-F5344CB8AC3E}">
        <p14:creationId xmlns:p14="http://schemas.microsoft.com/office/powerpoint/2010/main" val="25457363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6065B-17CA-4011-8DA8-6EC3C33C6CC9}"/>
              </a:ext>
            </a:extLst>
          </p:cNvPr>
          <p:cNvSpPr>
            <a:spLocks noGrp="1"/>
          </p:cNvSpPr>
          <p:nvPr>
            <p:ph type="title"/>
          </p:nvPr>
        </p:nvSpPr>
        <p:spPr/>
        <p:txBody>
          <a:bodyPr/>
          <a:lstStyle/>
          <a:p>
            <a:endParaRPr lang="en-GB"/>
          </a:p>
        </p:txBody>
      </p:sp>
      <p:pic>
        <p:nvPicPr>
          <p:cNvPr id="4" name="Content Placeholder 3">
            <a:extLst>
              <a:ext uri="{FF2B5EF4-FFF2-40B4-BE49-F238E27FC236}">
                <a16:creationId xmlns:a16="http://schemas.microsoft.com/office/drawing/2014/main" id="{C192D4F9-DDAA-492A-8C42-AE37C82A94DE}"/>
              </a:ext>
            </a:extLst>
          </p:cNvPr>
          <p:cNvPicPr>
            <a:picLocks noGrp="1" noChangeAspect="1"/>
          </p:cNvPicPr>
          <p:nvPr>
            <p:ph idx="1"/>
          </p:nvPr>
        </p:nvPicPr>
        <p:blipFill>
          <a:blip r:embed="rId2"/>
          <a:stretch>
            <a:fillRect/>
          </a:stretch>
        </p:blipFill>
        <p:spPr>
          <a:xfrm>
            <a:off x="838200" y="365124"/>
            <a:ext cx="9684026" cy="6492875"/>
          </a:xfrm>
          <a:prstGeom prst="rect">
            <a:avLst/>
          </a:prstGeom>
        </p:spPr>
      </p:pic>
    </p:spTree>
    <p:extLst>
      <p:ext uri="{BB962C8B-B14F-4D97-AF65-F5344CB8AC3E}">
        <p14:creationId xmlns:p14="http://schemas.microsoft.com/office/powerpoint/2010/main" val="167618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9F234-F6BE-46B7-94AB-17017B9738DF}"/>
              </a:ext>
            </a:extLst>
          </p:cNvPr>
          <p:cNvSpPr>
            <a:spLocks noGrp="1"/>
          </p:cNvSpPr>
          <p:nvPr>
            <p:ph type="title"/>
          </p:nvPr>
        </p:nvSpPr>
        <p:spPr/>
        <p:txBody>
          <a:bodyPr/>
          <a:lstStyle/>
          <a:p>
            <a:r>
              <a:rPr lang="en-US" dirty="0"/>
              <a:t>Blood supply</a:t>
            </a:r>
            <a:endParaRPr lang="en-GB" dirty="0"/>
          </a:p>
        </p:txBody>
      </p:sp>
      <p:sp>
        <p:nvSpPr>
          <p:cNvPr id="3" name="Content Placeholder 2">
            <a:extLst>
              <a:ext uri="{FF2B5EF4-FFF2-40B4-BE49-F238E27FC236}">
                <a16:creationId xmlns:a16="http://schemas.microsoft.com/office/drawing/2014/main" id="{4604CB68-988D-4EB8-AA0A-6BDEC7610003}"/>
              </a:ext>
            </a:extLst>
          </p:cNvPr>
          <p:cNvSpPr>
            <a:spLocks noGrp="1"/>
          </p:cNvSpPr>
          <p:nvPr>
            <p:ph idx="1"/>
          </p:nvPr>
        </p:nvSpPr>
        <p:spPr/>
        <p:txBody>
          <a:bodyPr/>
          <a:lstStyle/>
          <a:p>
            <a:r>
              <a:rPr lang="en-GB" dirty="0"/>
              <a:t>The arterial supply to these muscles is mostly via the superior and inferior gluteal arteries – branches of the </a:t>
            </a:r>
            <a:r>
              <a:rPr lang="en-GB" b="1" dirty="0"/>
              <a:t>internal iliac artery</a:t>
            </a:r>
            <a:r>
              <a:rPr lang="en-GB" dirty="0"/>
              <a:t>. </a:t>
            </a:r>
          </a:p>
          <a:p>
            <a:r>
              <a:rPr lang="en-GB" dirty="0"/>
              <a:t>Venous drainage follows the arterial supply.</a:t>
            </a:r>
          </a:p>
        </p:txBody>
      </p:sp>
    </p:spTree>
    <p:extLst>
      <p:ext uri="{BB962C8B-B14F-4D97-AF65-F5344CB8AC3E}">
        <p14:creationId xmlns:p14="http://schemas.microsoft.com/office/powerpoint/2010/main" val="1709718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DA5A3-D338-4876-AF60-042788EAA983}"/>
              </a:ext>
            </a:extLst>
          </p:cNvPr>
          <p:cNvSpPr>
            <a:spLocks noGrp="1"/>
          </p:cNvSpPr>
          <p:nvPr>
            <p:ph type="title"/>
          </p:nvPr>
        </p:nvSpPr>
        <p:spPr/>
        <p:txBody>
          <a:bodyPr/>
          <a:lstStyle/>
          <a:p>
            <a:r>
              <a:rPr lang="en-US" dirty="0"/>
              <a:t>Lymphatic drainage</a:t>
            </a:r>
            <a:endParaRPr lang="en-GB" dirty="0"/>
          </a:p>
        </p:txBody>
      </p:sp>
      <p:sp>
        <p:nvSpPr>
          <p:cNvPr id="3" name="Content Placeholder 2">
            <a:extLst>
              <a:ext uri="{FF2B5EF4-FFF2-40B4-BE49-F238E27FC236}">
                <a16:creationId xmlns:a16="http://schemas.microsoft.com/office/drawing/2014/main" id="{EB46A1F5-E72A-467B-A408-AB1497DFFE9D}"/>
              </a:ext>
            </a:extLst>
          </p:cNvPr>
          <p:cNvSpPr>
            <a:spLocks noGrp="1"/>
          </p:cNvSpPr>
          <p:nvPr>
            <p:ph idx="1"/>
          </p:nvPr>
        </p:nvSpPr>
        <p:spPr/>
        <p:txBody>
          <a:bodyPr/>
          <a:lstStyle/>
          <a:p>
            <a:r>
              <a:rPr lang="en-US" dirty="0">
                <a:solidFill>
                  <a:schemeClr val="accent6"/>
                </a:solidFill>
              </a:rPr>
              <a:t>Medical students to read and make short notes on this</a:t>
            </a:r>
          </a:p>
          <a:p>
            <a:r>
              <a:rPr lang="en-US" dirty="0">
                <a:solidFill>
                  <a:schemeClr val="accent6"/>
                </a:solidFill>
              </a:rPr>
              <a:t>Refer to illustrations</a:t>
            </a:r>
            <a:endParaRPr lang="en-GB" dirty="0">
              <a:solidFill>
                <a:schemeClr val="accent6"/>
              </a:solidFill>
            </a:endParaRPr>
          </a:p>
        </p:txBody>
      </p:sp>
    </p:spTree>
    <p:extLst>
      <p:ext uri="{BB962C8B-B14F-4D97-AF65-F5344CB8AC3E}">
        <p14:creationId xmlns:p14="http://schemas.microsoft.com/office/powerpoint/2010/main" val="709519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4C2EA-F5FC-46E3-8C47-CD99D5F3EB6B}"/>
              </a:ext>
            </a:extLst>
          </p:cNvPr>
          <p:cNvSpPr>
            <a:spLocks noGrp="1"/>
          </p:cNvSpPr>
          <p:nvPr>
            <p:ph type="title"/>
          </p:nvPr>
        </p:nvSpPr>
        <p:spPr/>
        <p:txBody>
          <a:bodyPr/>
          <a:lstStyle/>
          <a:p>
            <a:r>
              <a:rPr lang="en-GB" b="1" dirty="0"/>
              <a:t>Superficial Muscles</a:t>
            </a:r>
            <a:endParaRPr lang="en-GB" dirty="0"/>
          </a:p>
        </p:txBody>
      </p:sp>
      <p:sp>
        <p:nvSpPr>
          <p:cNvPr id="3" name="Content Placeholder 2">
            <a:extLst>
              <a:ext uri="{FF2B5EF4-FFF2-40B4-BE49-F238E27FC236}">
                <a16:creationId xmlns:a16="http://schemas.microsoft.com/office/drawing/2014/main" id="{4E688272-321F-417A-BCFE-944128C13E25}"/>
              </a:ext>
            </a:extLst>
          </p:cNvPr>
          <p:cNvSpPr>
            <a:spLocks noGrp="1"/>
          </p:cNvSpPr>
          <p:nvPr>
            <p:ph idx="1"/>
          </p:nvPr>
        </p:nvSpPr>
        <p:spPr/>
        <p:txBody>
          <a:bodyPr>
            <a:normAutofit fontScale="92500"/>
          </a:bodyPr>
          <a:lstStyle/>
          <a:p>
            <a:pPr marL="0" indent="0">
              <a:buNone/>
            </a:pPr>
            <a:r>
              <a:rPr lang="en-GB" b="1" u="sng" dirty="0"/>
              <a:t>Gluteus Maximus</a:t>
            </a:r>
            <a:endParaRPr lang="en-GB" dirty="0"/>
          </a:p>
          <a:p>
            <a:r>
              <a:rPr lang="en-GB" dirty="0"/>
              <a:t>The gluteus maximus is the largest of the gluteal muscles. It is also the most superficial, producing the shape of the buttocks.</a:t>
            </a:r>
          </a:p>
          <a:p>
            <a:r>
              <a:rPr lang="en-GB" b="1" dirty="0"/>
              <a:t>Attachments</a:t>
            </a:r>
            <a:r>
              <a:rPr lang="en-GB" dirty="0"/>
              <a:t>: Originates from the gluteal (posterior) surface of the ilium, sacrum and coccyx. It slopes across the buttock at a 45 degree angle, then inserts into the iliotibial tract and the gluteal tuberosity of the femur.</a:t>
            </a:r>
          </a:p>
          <a:p>
            <a:r>
              <a:rPr lang="en-GB" b="1" dirty="0"/>
              <a:t>Actions</a:t>
            </a:r>
            <a:r>
              <a:rPr lang="en-GB" dirty="0"/>
              <a:t>: It is the main extensor of the thigh, and assists with lateral rotation. However, it is only used when force is required, such as running or climbing.</a:t>
            </a:r>
          </a:p>
          <a:p>
            <a:r>
              <a:rPr lang="en-GB" b="1" dirty="0"/>
              <a:t>Innervation</a:t>
            </a:r>
            <a:r>
              <a:rPr lang="en-GB" dirty="0"/>
              <a:t>: Inferior gluteal nerve.</a:t>
            </a:r>
          </a:p>
          <a:p>
            <a:endParaRPr lang="en-GB" dirty="0"/>
          </a:p>
        </p:txBody>
      </p:sp>
    </p:spTree>
    <p:extLst>
      <p:ext uri="{BB962C8B-B14F-4D97-AF65-F5344CB8AC3E}">
        <p14:creationId xmlns:p14="http://schemas.microsoft.com/office/powerpoint/2010/main" val="1813869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E533D-9B3E-4210-A5AC-CA9740B60818}"/>
              </a:ext>
            </a:extLst>
          </p:cNvPr>
          <p:cNvSpPr>
            <a:spLocks noGrp="1"/>
          </p:cNvSpPr>
          <p:nvPr>
            <p:ph type="title"/>
          </p:nvPr>
        </p:nvSpPr>
        <p:spPr/>
        <p:txBody>
          <a:bodyPr/>
          <a:lstStyle/>
          <a:p>
            <a:endParaRPr lang="en-GB"/>
          </a:p>
        </p:txBody>
      </p:sp>
      <p:pic>
        <p:nvPicPr>
          <p:cNvPr id="4" name="Content Placeholder 3">
            <a:extLst>
              <a:ext uri="{FF2B5EF4-FFF2-40B4-BE49-F238E27FC236}">
                <a16:creationId xmlns:a16="http://schemas.microsoft.com/office/drawing/2014/main" id="{0BE6EF7E-5DBA-4AC4-9C86-F774FCA801D0}"/>
              </a:ext>
            </a:extLst>
          </p:cNvPr>
          <p:cNvPicPr>
            <a:picLocks noGrp="1" noChangeAspect="1"/>
          </p:cNvPicPr>
          <p:nvPr>
            <p:ph idx="1"/>
          </p:nvPr>
        </p:nvPicPr>
        <p:blipFill>
          <a:blip r:embed="rId2"/>
          <a:stretch>
            <a:fillRect/>
          </a:stretch>
        </p:blipFill>
        <p:spPr>
          <a:xfrm>
            <a:off x="967409" y="365124"/>
            <a:ext cx="9634330" cy="6313971"/>
          </a:xfrm>
          <a:prstGeom prst="rect">
            <a:avLst/>
          </a:prstGeom>
        </p:spPr>
      </p:pic>
    </p:spTree>
    <p:extLst>
      <p:ext uri="{BB962C8B-B14F-4D97-AF65-F5344CB8AC3E}">
        <p14:creationId xmlns:p14="http://schemas.microsoft.com/office/powerpoint/2010/main" val="4178809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7B1BB-DCCB-4A79-98B9-801BCE4AC947}"/>
              </a:ext>
            </a:extLst>
          </p:cNvPr>
          <p:cNvSpPr>
            <a:spLocks noGrp="1"/>
          </p:cNvSpPr>
          <p:nvPr>
            <p:ph type="title"/>
          </p:nvPr>
        </p:nvSpPr>
        <p:spPr/>
        <p:txBody>
          <a:bodyPr/>
          <a:lstStyle/>
          <a:p>
            <a:endParaRPr lang="en-GB"/>
          </a:p>
        </p:txBody>
      </p:sp>
      <p:pic>
        <p:nvPicPr>
          <p:cNvPr id="5" name="Content Placeholder 4">
            <a:extLst>
              <a:ext uri="{FF2B5EF4-FFF2-40B4-BE49-F238E27FC236}">
                <a16:creationId xmlns:a16="http://schemas.microsoft.com/office/drawing/2014/main" id="{7DA1A6C6-23AF-4ADF-B064-62D667CF49B8}"/>
              </a:ext>
            </a:extLst>
          </p:cNvPr>
          <p:cNvPicPr>
            <a:picLocks noGrp="1" noChangeAspect="1"/>
          </p:cNvPicPr>
          <p:nvPr>
            <p:ph idx="1"/>
          </p:nvPr>
        </p:nvPicPr>
        <p:blipFill>
          <a:blip r:embed="rId2"/>
          <a:stretch>
            <a:fillRect/>
          </a:stretch>
        </p:blipFill>
        <p:spPr>
          <a:xfrm>
            <a:off x="838201" y="0"/>
            <a:ext cx="7883768" cy="6738425"/>
          </a:xfrm>
          <a:prstGeom prst="rect">
            <a:avLst/>
          </a:prstGeom>
        </p:spPr>
      </p:pic>
    </p:spTree>
    <p:extLst>
      <p:ext uri="{BB962C8B-B14F-4D97-AF65-F5344CB8AC3E}">
        <p14:creationId xmlns:p14="http://schemas.microsoft.com/office/powerpoint/2010/main" val="2148626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32934-927B-4323-A569-F4DFF43635D5}"/>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2888EE36-FB6E-4EE8-9732-9B0BCD86D214}"/>
              </a:ext>
            </a:extLst>
          </p:cNvPr>
          <p:cNvSpPr>
            <a:spLocks noGrp="1"/>
          </p:cNvSpPr>
          <p:nvPr>
            <p:ph idx="1"/>
          </p:nvPr>
        </p:nvSpPr>
        <p:spPr/>
        <p:txBody>
          <a:bodyPr>
            <a:normAutofit lnSpcReduction="10000"/>
          </a:bodyPr>
          <a:lstStyle/>
          <a:p>
            <a:pPr marL="0" indent="0">
              <a:buNone/>
            </a:pPr>
            <a:r>
              <a:rPr lang="en-GB" b="1" u="sng" dirty="0"/>
              <a:t>Gluteus Medius</a:t>
            </a:r>
            <a:endParaRPr lang="en-GB" dirty="0"/>
          </a:p>
          <a:p>
            <a:r>
              <a:rPr lang="en-GB" dirty="0"/>
              <a:t>The gluteus </a:t>
            </a:r>
            <a:r>
              <a:rPr lang="en-GB" dirty="0" err="1"/>
              <a:t>medius</a:t>
            </a:r>
            <a:r>
              <a:rPr lang="en-GB" dirty="0"/>
              <a:t> muscle is fan-shaped and lies between to the gluteus maximus and the </a:t>
            </a:r>
            <a:r>
              <a:rPr lang="en-GB" dirty="0" err="1"/>
              <a:t>minimus</a:t>
            </a:r>
            <a:r>
              <a:rPr lang="en-GB" dirty="0"/>
              <a:t>. It is similar in shape and function to the gluteus </a:t>
            </a:r>
            <a:r>
              <a:rPr lang="en-GB" dirty="0" err="1"/>
              <a:t>minimus</a:t>
            </a:r>
            <a:r>
              <a:rPr lang="en-GB" dirty="0"/>
              <a:t>.</a:t>
            </a:r>
          </a:p>
          <a:p>
            <a:r>
              <a:rPr lang="en-GB" b="1" dirty="0"/>
              <a:t>Attachments</a:t>
            </a:r>
            <a:r>
              <a:rPr lang="en-GB" dirty="0"/>
              <a:t>: Originates from the gluteal surface of the ilium and inserts into the lateral surface of the greater trochanter.</a:t>
            </a:r>
          </a:p>
          <a:p>
            <a:r>
              <a:rPr lang="en-GB" b="1" dirty="0"/>
              <a:t>Actions</a:t>
            </a:r>
            <a:r>
              <a:rPr lang="en-GB" dirty="0"/>
              <a:t>: Abducts and medially rotates the lower limb. During locomotion, it secures the pelvis, preventing pelvic drop of the opposite limb. </a:t>
            </a:r>
          </a:p>
          <a:p>
            <a:r>
              <a:rPr lang="en-GB" b="1" dirty="0"/>
              <a:t>Innervation</a:t>
            </a:r>
            <a:r>
              <a:rPr lang="en-GB" dirty="0"/>
              <a:t>: Superior gluteal nerve.</a:t>
            </a:r>
          </a:p>
          <a:p>
            <a:endParaRPr lang="en-GB" dirty="0"/>
          </a:p>
        </p:txBody>
      </p:sp>
    </p:spTree>
    <p:extLst>
      <p:ext uri="{BB962C8B-B14F-4D97-AF65-F5344CB8AC3E}">
        <p14:creationId xmlns:p14="http://schemas.microsoft.com/office/powerpoint/2010/main" val="1881875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AD3B1-BBD7-4B62-99ED-7C0F89B8F15A}"/>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F22C6F3C-5348-47DC-A8EC-21E56817C301}"/>
              </a:ext>
            </a:extLst>
          </p:cNvPr>
          <p:cNvSpPr>
            <a:spLocks noGrp="1"/>
          </p:cNvSpPr>
          <p:nvPr>
            <p:ph idx="1"/>
          </p:nvPr>
        </p:nvSpPr>
        <p:spPr/>
        <p:txBody>
          <a:bodyPr>
            <a:normAutofit lnSpcReduction="10000"/>
          </a:bodyPr>
          <a:lstStyle/>
          <a:p>
            <a:pPr marL="0" indent="0">
              <a:buNone/>
            </a:pPr>
            <a:r>
              <a:rPr lang="en-GB" b="1" u="sng" dirty="0"/>
              <a:t>Gluteus </a:t>
            </a:r>
            <a:r>
              <a:rPr lang="en-GB" b="1" u="sng" dirty="0" err="1"/>
              <a:t>Minimus</a:t>
            </a:r>
            <a:endParaRPr lang="en-GB" dirty="0"/>
          </a:p>
          <a:p>
            <a:r>
              <a:rPr lang="en-GB" dirty="0"/>
              <a:t>The gluteus </a:t>
            </a:r>
            <a:r>
              <a:rPr lang="en-GB" dirty="0" err="1"/>
              <a:t>minimus</a:t>
            </a:r>
            <a:r>
              <a:rPr lang="en-GB" dirty="0"/>
              <a:t> is the deepest and smallest of the superficial gluteal muscles. It is similar in shape and function to the gluteus </a:t>
            </a:r>
            <a:r>
              <a:rPr lang="en-GB" dirty="0" err="1"/>
              <a:t>medius</a:t>
            </a:r>
            <a:r>
              <a:rPr lang="en-GB" dirty="0"/>
              <a:t>.</a:t>
            </a:r>
          </a:p>
          <a:p>
            <a:r>
              <a:rPr lang="en-GB" b="1" dirty="0"/>
              <a:t>Attachments</a:t>
            </a:r>
            <a:r>
              <a:rPr lang="en-GB" dirty="0"/>
              <a:t>: Originates from the ilium and converges to form a tendon, inserting to the anterior side of the greater trochanter.</a:t>
            </a:r>
          </a:p>
          <a:p>
            <a:r>
              <a:rPr lang="en-GB" b="1" dirty="0"/>
              <a:t>Actions</a:t>
            </a:r>
            <a:r>
              <a:rPr lang="en-GB" dirty="0"/>
              <a:t>: Abducts and medially rotates the lower limb. During locomotion, it secures the pelvis, preventing pelvic drop of the opposite limb.</a:t>
            </a:r>
          </a:p>
          <a:p>
            <a:r>
              <a:rPr lang="en-GB" b="1" dirty="0"/>
              <a:t>Innervation</a:t>
            </a:r>
            <a:r>
              <a:rPr lang="en-GB" dirty="0"/>
              <a:t>: Superior gluteal nerve.</a:t>
            </a:r>
          </a:p>
          <a:p>
            <a:endParaRPr lang="en-GB" dirty="0"/>
          </a:p>
        </p:txBody>
      </p:sp>
    </p:spTree>
    <p:extLst>
      <p:ext uri="{BB962C8B-B14F-4D97-AF65-F5344CB8AC3E}">
        <p14:creationId xmlns:p14="http://schemas.microsoft.com/office/powerpoint/2010/main" val="8654048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1175</Words>
  <Application>Microsoft Office PowerPoint</Application>
  <PresentationFormat>Widescreen</PresentationFormat>
  <Paragraphs>70</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acumin-pro</vt:lpstr>
      <vt:lpstr>Arial</vt:lpstr>
      <vt:lpstr>Calibri</vt:lpstr>
      <vt:lpstr>Calibri Light</vt:lpstr>
      <vt:lpstr>Office Theme</vt:lpstr>
      <vt:lpstr>GLUTEAL REGION</vt:lpstr>
      <vt:lpstr>PowerPoint Presentation</vt:lpstr>
      <vt:lpstr>Blood supply</vt:lpstr>
      <vt:lpstr>Lymphatic drainage</vt:lpstr>
      <vt:lpstr>Superficial Muscles</vt:lpstr>
      <vt:lpstr>PowerPoint Presentation</vt:lpstr>
      <vt:lpstr>PowerPoint Presentation</vt:lpstr>
      <vt:lpstr>PowerPoint Presentation</vt:lpstr>
      <vt:lpstr>PowerPoint Presentation</vt:lpstr>
      <vt:lpstr>PowerPoint Presentation</vt:lpstr>
      <vt:lpstr>Deep Muscles</vt:lpstr>
      <vt:lpstr>PowerPoint Presentation</vt:lpstr>
      <vt:lpstr>PowerPoint Presentation</vt:lpstr>
      <vt:lpstr>PowerPoint Presentation</vt:lpstr>
      <vt:lpstr>PowerPoint Presentation</vt:lpstr>
      <vt:lpstr>PowerPoint Presentation</vt:lpstr>
      <vt:lpstr>CLINICAL SIGNIFICANCE</vt:lpstr>
      <vt:lpstr>PowerPoint Presentation</vt:lpstr>
      <vt:lpstr>PowerPoint Presentation</vt:lpstr>
      <vt:lpstr>Dissection notes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GLUTEAL REGION</dc:title>
  <dc:creator>Juliet Gathara</dc:creator>
  <cp:lastModifiedBy>Juliet Gathara</cp:lastModifiedBy>
  <cp:revision>9</cp:revision>
  <dcterms:created xsi:type="dcterms:W3CDTF">2021-10-13T07:24:55Z</dcterms:created>
  <dcterms:modified xsi:type="dcterms:W3CDTF">2021-10-13T08:12:07Z</dcterms:modified>
</cp:coreProperties>
</file>