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7" r:id="rId9"/>
    <p:sldId id="263" r:id="rId10"/>
    <p:sldId id="264" r:id="rId11"/>
    <p:sldId id="265" r:id="rId12"/>
    <p:sldId id="266" r:id="rId13"/>
    <p:sldId id="272"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3" r:id="rId27"/>
    <p:sldId id="294" r:id="rId28"/>
    <p:sldId id="295" r:id="rId29"/>
    <p:sldId id="281" r:id="rId30"/>
    <p:sldId id="284" r:id="rId31"/>
    <p:sldId id="285" r:id="rId32"/>
    <p:sldId id="286" r:id="rId33"/>
    <p:sldId id="287" r:id="rId34"/>
    <p:sldId id="288" r:id="rId35"/>
    <p:sldId id="289" r:id="rId36"/>
    <p:sldId id="282" r:id="rId37"/>
    <p:sldId id="296" r:id="rId38"/>
    <p:sldId id="290" r:id="rId39"/>
    <p:sldId id="293" r:id="rId40"/>
    <p:sldId id="291"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C08B-97C7-4859-AAA5-05D6A6A00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78BD8B-853D-45F7-A788-D02B33D2E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CBC7EB-71BA-4D27-A514-19285A3BD4FC}"/>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4D8D8444-BF4A-483F-A58A-72BF5001E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DA692-058A-4B44-838B-ED85D10D107C}"/>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325356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1944-CF5D-4BF3-8AF7-296945052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657FF0-2003-4689-B6A5-D5CC9A1D5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3C7AC1-D21C-4D83-BEEC-72A05F330B07}"/>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8FF30CA8-F9F9-46AD-8EAF-7D040911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F0CABA-BDD4-49FD-B2F7-43CBAAE62777}"/>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47317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D4234-885E-43D9-A2A2-F7DD2CE3E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27E924-D693-4B23-AE82-9130A57BB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4E2519-7040-4D85-B53A-B45964CF3E22}"/>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BEC33CB8-FAAA-4BA5-9777-CE968E3BF2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47771-32BC-439E-BF98-87CC04E5FE9B}"/>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87674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3CE-9BD8-4374-B2E8-275324FA2C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3386EB-135C-4F63-8722-425BAA6D9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01F1A3-F766-4098-AECF-97CEEDE1F982}"/>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2C0C7A55-FFBE-4E05-9C55-13921BF727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32BFC-03FF-4FE5-9A0A-EAAD1C40AC80}"/>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210495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C96-E069-4212-95EF-BF1FFC26E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8AA5F0F-D5FB-4EBE-BC05-DE229CB49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5CE9B-710E-4E8B-8C1B-BFB5919224BA}"/>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60CCDDCF-144C-4314-85FE-FC0D6D166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B8F1D8-F939-4432-A752-DB78A8EFBE5B}"/>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272897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F18F-868B-4EA1-98AB-90E9A4FFB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B4084E-8CD7-43E3-9FDB-A0545BF34B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354FFD-2B3D-49AE-85D9-756CD9102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1D75FB-D209-4A42-8911-F13A4F5AE1DA}"/>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6" name="Footer Placeholder 5">
            <a:extLst>
              <a:ext uri="{FF2B5EF4-FFF2-40B4-BE49-F238E27FC236}">
                <a16:creationId xmlns:a16="http://schemas.microsoft.com/office/drawing/2014/main" id="{225E1B3B-8C23-47A9-9C81-EDE2F406DF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5F3647-793E-4C79-A6F9-6A66A0616843}"/>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252020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7B3C-6872-474F-849A-B2B8734596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C95891-DF21-462A-BD24-6C19F10F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DE3228-348A-47A8-B865-5F30BBFC0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55A46F-AED1-4490-A9F0-9059E51EA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498F8-6B78-487C-9F7F-0DD7B1D1B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A70B39-E18B-48CF-93B0-5B7BEF8B40B3}"/>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8" name="Footer Placeholder 7">
            <a:extLst>
              <a:ext uri="{FF2B5EF4-FFF2-40B4-BE49-F238E27FC236}">
                <a16:creationId xmlns:a16="http://schemas.microsoft.com/office/drawing/2014/main" id="{607FAA58-0A32-42D8-959A-7807F3CAC5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BA93BC-7E52-4E50-BF7E-17C27F50D6DE}"/>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90568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89FA-83D7-48BC-ACBF-A9AD87186F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546F89-C85F-4AD0-B529-9B664C8A53EF}"/>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4" name="Footer Placeholder 3">
            <a:extLst>
              <a:ext uri="{FF2B5EF4-FFF2-40B4-BE49-F238E27FC236}">
                <a16:creationId xmlns:a16="http://schemas.microsoft.com/office/drawing/2014/main" id="{EEEBB90A-7123-4B5A-9E1F-63134B22FD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BECE86-AFA2-42A0-B920-B41B8EB774C9}"/>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353404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96FCE-1CDA-40A4-B43C-9774376D0FAE}"/>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3" name="Footer Placeholder 2">
            <a:extLst>
              <a:ext uri="{FF2B5EF4-FFF2-40B4-BE49-F238E27FC236}">
                <a16:creationId xmlns:a16="http://schemas.microsoft.com/office/drawing/2014/main" id="{82E52791-4B30-4B99-AB26-D1C7A128F1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2AA71D-E425-4431-9822-43931371935D}"/>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406381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145E-8527-4F46-8A5A-1D447A38D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03566D-5A4B-4206-ABB6-92E0730C2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4F50D9-00FF-44EB-93CA-816A8EA5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278A1-F463-4CD6-8014-3AB34C50FA78}"/>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6" name="Footer Placeholder 5">
            <a:extLst>
              <a:ext uri="{FF2B5EF4-FFF2-40B4-BE49-F238E27FC236}">
                <a16:creationId xmlns:a16="http://schemas.microsoft.com/office/drawing/2014/main" id="{9A5AEBD5-0766-4357-BD53-DAC6739989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23D98F-302A-4467-9FAD-F26081B341C9}"/>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127449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B321-5EBB-473A-81B6-2F128BEF8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8F51E7-FABC-423C-BA5D-6814D3441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53A8A9-FAD9-43CD-B9B4-9899D5B02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ADB4C-846F-46FD-947D-1C34B3C2BFFE}"/>
              </a:ext>
            </a:extLst>
          </p:cNvPr>
          <p:cNvSpPr>
            <a:spLocks noGrp="1"/>
          </p:cNvSpPr>
          <p:nvPr>
            <p:ph type="dt" sz="half" idx="10"/>
          </p:nvPr>
        </p:nvSpPr>
        <p:spPr/>
        <p:txBody>
          <a:bodyPr/>
          <a:lstStyle/>
          <a:p>
            <a:fld id="{13B08808-CC35-4462-951C-6D2B57FD69F1}" type="datetimeFigureOut">
              <a:rPr lang="en-GB" smtClean="0"/>
              <a:t>19/04/2023</a:t>
            </a:fld>
            <a:endParaRPr lang="en-GB"/>
          </a:p>
        </p:txBody>
      </p:sp>
      <p:sp>
        <p:nvSpPr>
          <p:cNvPr id="6" name="Footer Placeholder 5">
            <a:extLst>
              <a:ext uri="{FF2B5EF4-FFF2-40B4-BE49-F238E27FC236}">
                <a16:creationId xmlns:a16="http://schemas.microsoft.com/office/drawing/2014/main" id="{1F369B0B-DA0E-4A6D-AF46-E17789979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E8C8DF-07AA-4311-BDDA-6B163260BCB4}"/>
              </a:ext>
            </a:extLst>
          </p:cNvPr>
          <p:cNvSpPr>
            <a:spLocks noGrp="1"/>
          </p:cNvSpPr>
          <p:nvPr>
            <p:ph type="sldNum" sz="quarter" idx="12"/>
          </p:nvPr>
        </p:nvSpPr>
        <p:spPr/>
        <p:txBody>
          <a:bodyPr/>
          <a:lstStyle/>
          <a:p>
            <a:fld id="{819501CD-3D95-4F81-BC2B-E467BB0F33E6}" type="slidenum">
              <a:rPr lang="en-GB" smtClean="0"/>
              <a:t>‹#›</a:t>
            </a:fld>
            <a:endParaRPr lang="en-GB"/>
          </a:p>
        </p:txBody>
      </p:sp>
    </p:spTree>
    <p:extLst>
      <p:ext uri="{BB962C8B-B14F-4D97-AF65-F5344CB8AC3E}">
        <p14:creationId xmlns:p14="http://schemas.microsoft.com/office/powerpoint/2010/main" val="274817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79B49-F1F9-4F2E-9FFC-727567571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C5D12C-6764-4CAD-9B95-CE5DB5F5A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D1A457-BAD2-4BFA-A257-05B092750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08808-CC35-4462-951C-6D2B57FD69F1}" type="datetimeFigureOut">
              <a:rPr lang="en-GB" smtClean="0"/>
              <a:t>19/04/2023</a:t>
            </a:fld>
            <a:endParaRPr lang="en-GB"/>
          </a:p>
        </p:txBody>
      </p:sp>
      <p:sp>
        <p:nvSpPr>
          <p:cNvPr id="5" name="Footer Placeholder 4">
            <a:extLst>
              <a:ext uri="{FF2B5EF4-FFF2-40B4-BE49-F238E27FC236}">
                <a16:creationId xmlns:a16="http://schemas.microsoft.com/office/drawing/2014/main" id="{D26AA13F-65BA-4FB3-B4D1-06C133FC7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9BD33C-970F-4639-B4EF-C1D49FBB0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501CD-3D95-4F81-BC2B-E467BB0F33E6}" type="slidenum">
              <a:rPr lang="en-GB" smtClean="0"/>
              <a:t>‹#›</a:t>
            </a:fld>
            <a:endParaRPr lang="en-GB"/>
          </a:p>
        </p:txBody>
      </p:sp>
    </p:spTree>
    <p:extLst>
      <p:ext uri="{BB962C8B-B14F-4D97-AF65-F5344CB8AC3E}">
        <p14:creationId xmlns:p14="http://schemas.microsoft.com/office/powerpoint/2010/main" val="367465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0740-5975-4F1B-AF28-BE0859B096D2}"/>
              </a:ext>
            </a:extLst>
          </p:cNvPr>
          <p:cNvSpPr>
            <a:spLocks noGrp="1"/>
          </p:cNvSpPr>
          <p:nvPr>
            <p:ph type="ctrTitle"/>
          </p:nvPr>
        </p:nvSpPr>
        <p:spPr/>
        <p:txBody>
          <a:bodyPr/>
          <a:lstStyle/>
          <a:p>
            <a:r>
              <a:rPr lang="en-US" dirty="0"/>
              <a:t>MUSCLES OF THE HEAD</a:t>
            </a:r>
            <a:endParaRPr lang="en-GB" dirty="0"/>
          </a:p>
        </p:txBody>
      </p:sp>
      <p:sp>
        <p:nvSpPr>
          <p:cNvPr id="3" name="Subtitle 2">
            <a:extLst>
              <a:ext uri="{FF2B5EF4-FFF2-40B4-BE49-F238E27FC236}">
                <a16:creationId xmlns:a16="http://schemas.microsoft.com/office/drawing/2014/main" id="{DB7FBD90-FE45-4A08-855A-3D6F445C269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4296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7C56-FEA6-40F0-931D-F20749B758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EBBF9D-F6BC-4960-81E4-9AA6847EED6F}"/>
              </a:ext>
            </a:extLst>
          </p:cNvPr>
          <p:cNvSpPr>
            <a:spLocks noGrp="1"/>
          </p:cNvSpPr>
          <p:nvPr>
            <p:ph idx="1"/>
          </p:nvPr>
        </p:nvSpPr>
        <p:spPr/>
        <p:txBody>
          <a:bodyPr/>
          <a:lstStyle/>
          <a:p>
            <a:r>
              <a:rPr lang="en-GB" dirty="0"/>
              <a:t>The </a:t>
            </a:r>
            <a:r>
              <a:rPr lang="en-GB" b="1" dirty="0"/>
              <a:t>procerus</a:t>
            </a:r>
            <a:r>
              <a:rPr lang="en-GB" dirty="0"/>
              <a:t> is the most superior of the nasal muscles. It also lies superficially to the other muscles of facial expression.</a:t>
            </a:r>
          </a:p>
          <a:p>
            <a:endParaRPr lang="en-GB" dirty="0"/>
          </a:p>
          <a:p>
            <a:r>
              <a:rPr lang="en-GB" dirty="0"/>
              <a:t>Attachments: It originates from the nasal bone, inserting into the lower medial forehead.</a:t>
            </a:r>
          </a:p>
          <a:p>
            <a:r>
              <a:rPr lang="en-GB" dirty="0"/>
              <a:t>Actions:  Contraction of this muscle pulls the eyebrows downward to produce transverse wrinkles over the nose.</a:t>
            </a:r>
          </a:p>
          <a:p>
            <a:r>
              <a:rPr lang="en-GB" dirty="0"/>
              <a:t>Innervation: Facial nerve.</a:t>
            </a:r>
          </a:p>
        </p:txBody>
      </p:sp>
    </p:spTree>
    <p:extLst>
      <p:ext uri="{BB962C8B-B14F-4D97-AF65-F5344CB8AC3E}">
        <p14:creationId xmlns:p14="http://schemas.microsoft.com/office/powerpoint/2010/main" val="265532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DE40-366B-4104-BABA-4199FCA0FBD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3174EA-3488-4722-AC19-B33D14658816}"/>
              </a:ext>
            </a:extLst>
          </p:cNvPr>
          <p:cNvSpPr>
            <a:spLocks noGrp="1"/>
          </p:cNvSpPr>
          <p:nvPr>
            <p:ph idx="1"/>
          </p:nvPr>
        </p:nvSpPr>
        <p:spPr/>
        <p:txBody>
          <a:bodyPr/>
          <a:lstStyle/>
          <a:p>
            <a:pPr marL="0" indent="0">
              <a:buNone/>
            </a:pPr>
            <a:r>
              <a:rPr lang="en-GB" b="1" dirty="0"/>
              <a:t>Depressor </a:t>
            </a:r>
            <a:r>
              <a:rPr lang="en-GB" b="1" dirty="0" err="1"/>
              <a:t>Septi</a:t>
            </a:r>
            <a:r>
              <a:rPr lang="en-GB" b="1" dirty="0"/>
              <a:t> Nasi</a:t>
            </a:r>
          </a:p>
          <a:p>
            <a:endParaRPr lang="en-GB" dirty="0"/>
          </a:p>
          <a:p>
            <a:r>
              <a:rPr lang="en-GB" dirty="0"/>
              <a:t>This muscle assists the alar part of the </a:t>
            </a:r>
            <a:r>
              <a:rPr lang="en-GB" dirty="0" err="1"/>
              <a:t>nasali</a:t>
            </a:r>
            <a:r>
              <a:rPr lang="en-GB" dirty="0"/>
              <a:t> in opening the nostrils.</a:t>
            </a:r>
          </a:p>
          <a:p>
            <a:endParaRPr lang="en-GB" dirty="0"/>
          </a:p>
          <a:p>
            <a:r>
              <a:rPr lang="en-GB" dirty="0"/>
              <a:t>Attachments: It runs from the maxilla (above the medial incisor tooth) to the nasal septum.</a:t>
            </a:r>
          </a:p>
          <a:p>
            <a:r>
              <a:rPr lang="en-GB" dirty="0"/>
              <a:t>Actions: It pulls the nose inferiorly, opening the nares.</a:t>
            </a:r>
          </a:p>
          <a:p>
            <a:r>
              <a:rPr lang="en-GB" dirty="0"/>
              <a:t>Innervation: Facial nerve.</a:t>
            </a:r>
          </a:p>
        </p:txBody>
      </p:sp>
    </p:spTree>
    <p:extLst>
      <p:ext uri="{BB962C8B-B14F-4D97-AF65-F5344CB8AC3E}">
        <p14:creationId xmlns:p14="http://schemas.microsoft.com/office/powerpoint/2010/main" val="286529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CB78-BBAB-402A-BE80-7B6C9E7F977D}"/>
              </a:ext>
            </a:extLst>
          </p:cNvPr>
          <p:cNvSpPr>
            <a:spLocks noGrp="1"/>
          </p:cNvSpPr>
          <p:nvPr>
            <p:ph type="title"/>
          </p:nvPr>
        </p:nvSpPr>
        <p:spPr/>
        <p:txBody>
          <a:bodyPr/>
          <a:lstStyle/>
          <a:p>
            <a:r>
              <a:rPr lang="en-US" dirty="0"/>
              <a:t>ORAL GROUP</a:t>
            </a:r>
            <a:endParaRPr lang="en-GB" dirty="0"/>
          </a:p>
        </p:txBody>
      </p:sp>
      <p:sp>
        <p:nvSpPr>
          <p:cNvPr id="3" name="Content Placeholder 2">
            <a:extLst>
              <a:ext uri="{FF2B5EF4-FFF2-40B4-BE49-F238E27FC236}">
                <a16:creationId xmlns:a16="http://schemas.microsoft.com/office/drawing/2014/main" id="{BF7A92A1-CDC9-46E0-9822-1C7575472F40}"/>
              </a:ext>
            </a:extLst>
          </p:cNvPr>
          <p:cNvSpPr>
            <a:spLocks noGrp="1"/>
          </p:cNvSpPr>
          <p:nvPr>
            <p:ph idx="1"/>
          </p:nvPr>
        </p:nvSpPr>
        <p:spPr/>
        <p:txBody>
          <a:bodyPr/>
          <a:lstStyle/>
          <a:p>
            <a:r>
              <a:rPr lang="en-GB" dirty="0"/>
              <a:t>These are the most important group of the facial expressors: responsible for movements of the mouth and lips. </a:t>
            </a:r>
          </a:p>
          <a:p>
            <a:r>
              <a:rPr lang="en-GB" dirty="0"/>
              <a:t>Such movements are required in singing and whistling and add emphasis to vocal communication.</a:t>
            </a:r>
          </a:p>
          <a:p>
            <a:endParaRPr lang="en-GB" dirty="0"/>
          </a:p>
          <a:p>
            <a:r>
              <a:rPr lang="en-GB" dirty="0"/>
              <a:t>The oral group of muscles consists of the orbicularis </a:t>
            </a:r>
            <a:r>
              <a:rPr lang="en-GB" dirty="0" err="1"/>
              <a:t>oris</a:t>
            </a:r>
            <a:r>
              <a:rPr lang="en-GB" dirty="0"/>
              <a:t>, buccinator, and various smaller muscles.</a:t>
            </a:r>
          </a:p>
        </p:txBody>
      </p:sp>
    </p:spTree>
    <p:extLst>
      <p:ext uri="{BB962C8B-B14F-4D97-AF65-F5344CB8AC3E}">
        <p14:creationId xmlns:p14="http://schemas.microsoft.com/office/powerpoint/2010/main" val="66793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9E9C-C516-4F16-A536-053C59A299B3}"/>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C64A146-A0FC-4350-928E-D5FB6140DE13}"/>
              </a:ext>
            </a:extLst>
          </p:cNvPr>
          <p:cNvPicPr>
            <a:picLocks noGrp="1" noChangeAspect="1"/>
          </p:cNvPicPr>
          <p:nvPr>
            <p:ph idx="1"/>
          </p:nvPr>
        </p:nvPicPr>
        <p:blipFill>
          <a:blip r:embed="rId2"/>
          <a:stretch>
            <a:fillRect/>
          </a:stretch>
        </p:blipFill>
        <p:spPr>
          <a:xfrm>
            <a:off x="728870" y="503583"/>
            <a:ext cx="7491205" cy="6096000"/>
          </a:xfrm>
          <a:prstGeom prst="rect">
            <a:avLst/>
          </a:prstGeom>
        </p:spPr>
      </p:pic>
    </p:spTree>
    <p:extLst>
      <p:ext uri="{BB962C8B-B14F-4D97-AF65-F5344CB8AC3E}">
        <p14:creationId xmlns:p14="http://schemas.microsoft.com/office/powerpoint/2010/main" val="148319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4551-A318-48DA-AE30-58F640C083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FA59460-CF1C-4A79-8FD1-F04A05183552}"/>
              </a:ext>
            </a:extLst>
          </p:cNvPr>
          <p:cNvSpPr>
            <a:spLocks noGrp="1"/>
          </p:cNvSpPr>
          <p:nvPr>
            <p:ph idx="1"/>
          </p:nvPr>
        </p:nvSpPr>
        <p:spPr/>
        <p:txBody>
          <a:bodyPr/>
          <a:lstStyle/>
          <a:p>
            <a:pPr marL="0" indent="0">
              <a:buNone/>
            </a:pPr>
            <a:r>
              <a:rPr lang="en-GB" b="1" dirty="0"/>
              <a:t>Orbicularis </a:t>
            </a:r>
            <a:r>
              <a:rPr lang="en-GB" b="1" dirty="0" err="1"/>
              <a:t>Oris</a:t>
            </a:r>
            <a:endParaRPr lang="en-GB" b="1" dirty="0"/>
          </a:p>
          <a:p>
            <a:endParaRPr lang="en-GB" dirty="0"/>
          </a:p>
          <a:p>
            <a:r>
              <a:rPr lang="en-GB" dirty="0"/>
              <a:t>The fibres of the orbicularis </a:t>
            </a:r>
            <a:r>
              <a:rPr lang="en-GB" dirty="0" err="1"/>
              <a:t>oris</a:t>
            </a:r>
            <a:r>
              <a:rPr lang="en-GB" dirty="0"/>
              <a:t> enclose the opening to the oral cavity.</a:t>
            </a:r>
          </a:p>
          <a:p>
            <a:endParaRPr lang="en-GB" dirty="0"/>
          </a:p>
          <a:p>
            <a:r>
              <a:rPr lang="en-GB" dirty="0"/>
              <a:t>Attachments: Arises from the maxilla and from the other muscles of the cheek. It inserts into the skin and mucous membranes of the lips.</a:t>
            </a:r>
          </a:p>
          <a:p>
            <a:r>
              <a:rPr lang="en-GB" dirty="0"/>
              <a:t>Action: Purses the lips.</a:t>
            </a:r>
          </a:p>
          <a:p>
            <a:r>
              <a:rPr lang="en-GB" dirty="0"/>
              <a:t>Innervation: Facial nerve.</a:t>
            </a:r>
          </a:p>
        </p:txBody>
      </p:sp>
    </p:spTree>
    <p:extLst>
      <p:ext uri="{BB962C8B-B14F-4D97-AF65-F5344CB8AC3E}">
        <p14:creationId xmlns:p14="http://schemas.microsoft.com/office/powerpoint/2010/main" val="111361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A38A-F731-464E-8DA7-8D53534289E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4B726C-E0A5-47EB-B6FF-CFA108F8A629}"/>
              </a:ext>
            </a:extLst>
          </p:cNvPr>
          <p:cNvSpPr>
            <a:spLocks noGrp="1"/>
          </p:cNvSpPr>
          <p:nvPr>
            <p:ph idx="1"/>
          </p:nvPr>
        </p:nvSpPr>
        <p:spPr/>
        <p:txBody>
          <a:bodyPr>
            <a:normAutofit fontScale="92500" lnSpcReduction="10000"/>
          </a:bodyPr>
          <a:lstStyle/>
          <a:p>
            <a:pPr marL="0" indent="0">
              <a:buNone/>
            </a:pPr>
            <a:r>
              <a:rPr lang="en-GB" b="1" dirty="0"/>
              <a:t>Buccinator</a:t>
            </a:r>
          </a:p>
          <a:p>
            <a:endParaRPr lang="en-GB" dirty="0"/>
          </a:p>
          <a:p>
            <a:r>
              <a:rPr lang="en-GB" dirty="0"/>
              <a:t>This muscle is located between the mandible and maxilla, deep to the other muscles of the face.</a:t>
            </a:r>
          </a:p>
          <a:p>
            <a:endParaRPr lang="en-GB" dirty="0"/>
          </a:p>
          <a:p>
            <a:r>
              <a:rPr lang="en-GB" dirty="0"/>
              <a:t>Attachments: It originates from the maxilla and mandible. The fibres run in an inferomedial direction, blending with the orbicularis </a:t>
            </a:r>
            <a:r>
              <a:rPr lang="en-GB" dirty="0" err="1"/>
              <a:t>oris</a:t>
            </a:r>
            <a:r>
              <a:rPr lang="en-GB" dirty="0"/>
              <a:t> and the skin of the lips.</a:t>
            </a:r>
          </a:p>
          <a:p>
            <a:r>
              <a:rPr lang="en-GB" dirty="0"/>
              <a:t>Actions: The buccinator pulls the cheek inwards against the teeth, preventing accumulation of food in that area.</a:t>
            </a:r>
          </a:p>
          <a:p>
            <a:r>
              <a:rPr lang="en-GB" dirty="0"/>
              <a:t>Innervation: Facial nerve.</a:t>
            </a:r>
          </a:p>
        </p:txBody>
      </p:sp>
    </p:spTree>
    <p:extLst>
      <p:ext uri="{BB962C8B-B14F-4D97-AF65-F5344CB8AC3E}">
        <p14:creationId xmlns:p14="http://schemas.microsoft.com/office/powerpoint/2010/main" val="179391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1A85-B65F-428C-97FE-92C4D8C22AD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16E054-443D-4ED5-A73F-1C8F338E3461}"/>
              </a:ext>
            </a:extLst>
          </p:cNvPr>
          <p:cNvSpPr>
            <a:spLocks noGrp="1"/>
          </p:cNvSpPr>
          <p:nvPr>
            <p:ph idx="1"/>
          </p:nvPr>
        </p:nvSpPr>
        <p:spPr/>
        <p:txBody>
          <a:bodyPr/>
          <a:lstStyle/>
          <a:p>
            <a:r>
              <a:rPr lang="en-GB" dirty="0"/>
              <a:t>There are other muscles that act on the lips and mouth. Anatomically, they can be divided into upper and lower groups:</a:t>
            </a:r>
          </a:p>
          <a:p>
            <a:endParaRPr lang="en-GB" dirty="0"/>
          </a:p>
          <a:p>
            <a:r>
              <a:rPr lang="en-GB" dirty="0"/>
              <a:t>The lower group contains the depressor </a:t>
            </a:r>
            <a:r>
              <a:rPr lang="en-GB" dirty="0" err="1"/>
              <a:t>anguli</a:t>
            </a:r>
            <a:r>
              <a:rPr lang="en-GB" dirty="0"/>
              <a:t> </a:t>
            </a:r>
            <a:r>
              <a:rPr lang="en-GB" dirty="0" err="1"/>
              <a:t>oris</a:t>
            </a:r>
            <a:r>
              <a:rPr lang="en-GB" dirty="0"/>
              <a:t>, depressor labii </a:t>
            </a:r>
            <a:r>
              <a:rPr lang="en-GB" dirty="0" err="1"/>
              <a:t>inferioris</a:t>
            </a:r>
            <a:r>
              <a:rPr lang="en-GB" dirty="0"/>
              <a:t> and the mentalis.</a:t>
            </a:r>
          </a:p>
          <a:p>
            <a:r>
              <a:rPr lang="en-GB" dirty="0"/>
              <a:t>The upper group contains the risorius, zygomaticus major, zygomaticus minor, </a:t>
            </a:r>
            <a:r>
              <a:rPr lang="en-GB" dirty="0" err="1"/>
              <a:t>levator</a:t>
            </a:r>
            <a:r>
              <a:rPr lang="en-GB" dirty="0"/>
              <a:t> labii superioris, </a:t>
            </a:r>
            <a:r>
              <a:rPr lang="en-GB" dirty="0" err="1"/>
              <a:t>levator</a:t>
            </a:r>
            <a:r>
              <a:rPr lang="en-GB" dirty="0"/>
              <a:t> labii superioris alaeque nasi and </a:t>
            </a:r>
            <a:r>
              <a:rPr lang="en-GB" dirty="0" err="1"/>
              <a:t>levator</a:t>
            </a:r>
            <a:r>
              <a:rPr lang="en-GB" dirty="0"/>
              <a:t> </a:t>
            </a:r>
            <a:r>
              <a:rPr lang="en-GB" dirty="0" err="1"/>
              <a:t>anguli</a:t>
            </a:r>
            <a:r>
              <a:rPr lang="en-GB" dirty="0"/>
              <a:t> </a:t>
            </a:r>
            <a:r>
              <a:rPr lang="en-GB" dirty="0" err="1"/>
              <a:t>oris</a:t>
            </a:r>
            <a:r>
              <a:rPr lang="en-GB" dirty="0"/>
              <a:t>.</a:t>
            </a:r>
          </a:p>
        </p:txBody>
      </p:sp>
    </p:spTree>
    <p:extLst>
      <p:ext uri="{BB962C8B-B14F-4D97-AF65-F5344CB8AC3E}">
        <p14:creationId xmlns:p14="http://schemas.microsoft.com/office/powerpoint/2010/main" val="386337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0768-0B56-4DAD-9483-A97FA637D57A}"/>
              </a:ext>
            </a:extLst>
          </p:cNvPr>
          <p:cNvSpPr>
            <a:spLocks noGrp="1"/>
          </p:cNvSpPr>
          <p:nvPr>
            <p:ph type="title"/>
          </p:nvPr>
        </p:nvSpPr>
        <p:spPr/>
        <p:txBody>
          <a:bodyPr/>
          <a:lstStyle/>
          <a:p>
            <a:r>
              <a:rPr lang="en-US" dirty="0">
                <a:solidFill>
                  <a:srgbClr val="FF0000"/>
                </a:solidFill>
              </a:rPr>
              <a:t>FACIAL NERVE PARALYSIS</a:t>
            </a:r>
            <a:endParaRPr lang="en-GB" dirty="0">
              <a:solidFill>
                <a:srgbClr val="FF0000"/>
              </a:solidFill>
            </a:endParaRPr>
          </a:p>
        </p:txBody>
      </p:sp>
      <p:sp>
        <p:nvSpPr>
          <p:cNvPr id="3" name="Content Placeholder 2">
            <a:extLst>
              <a:ext uri="{FF2B5EF4-FFF2-40B4-BE49-F238E27FC236}">
                <a16:creationId xmlns:a16="http://schemas.microsoft.com/office/drawing/2014/main" id="{F8AC295D-6516-4AD1-A658-7A55EAFD418E}"/>
              </a:ext>
            </a:extLst>
          </p:cNvPr>
          <p:cNvSpPr>
            <a:spLocks noGrp="1"/>
          </p:cNvSpPr>
          <p:nvPr>
            <p:ph idx="1"/>
          </p:nvPr>
        </p:nvSpPr>
        <p:spPr/>
        <p:txBody>
          <a:bodyPr/>
          <a:lstStyle/>
          <a:p>
            <a:pPr marL="514350" indent="-514350">
              <a:buFont typeface="+mj-lt"/>
              <a:buAutoNum type="arabicPeriod"/>
            </a:pPr>
            <a:r>
              <a:rPr lang="en-US" dirty="0">
                <a:solidFill>
                  <a:srgbClr val="FF0000"/>
                </a:solidFill>
              </a:rPr>
              <a:t>DISCUSS INSTANCES WHERE FACIAL NERVE PARALYSIS CAN OCCUR</a:t>
            </a:r>
          </a:p>
          <a:p>
            <a:pPr marL="514350" indent="-514350">
              <a:buFont typeface="+mj-lt"/>
              <a:buAutoNum type="arabicPeriod"/>
            </a:pPr>
            <a:r>
              <a:rPr lang="en-US" dirty="0">
                <a:solidFill>
                  <a:srgbClr val="FF0000"/>
                </a:solidFill>
              </a:rPr>
              <a:t>LIST 10 SIGNS OF FACIAL PARALYSIS</a:t>
            </a:r>
          </a:p>
          <a:p>
            <a:pPr marL="514350" indent="-514350">
              <a:buFont typeface="+mj-lt"/>
              <a:buAutoNum type="arabicPeriod"/>
            </a:pPr>
            <a:r>
              <a:rPr lang="en-US" dirty="0">
                <a:solidFill>
                  <a:srgbClr val="FF0000"/>
                </a:solidFill>
              </a:rPr>
              <a:t>LIST 10 WAYS IN WHICH YOU CAN CLINICALLY TEST FOR DYSFUNCTION OF THE FACIAL NERVE</a:t>
            </a:r>
            <a:endParaRPr lang="en-GB" dirty="0">
              <a:solidFill>
                <a:srgbClr val="FF0000"/>
              </a:solidFill>
            </a:endParaRPr>
          </a:p>
        </p:txBody>
      </p:sp>
    </p:spTree>
    <p:extLst>
      <p:ext uri="{BB962C8B-B14F-4D97-AF65-F5344CB8AC3E}">
        <p14:creationId xmlns:p14="http://schemas.microsoft.com/office/powerpoint/2010/main" val="33636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B4B8-DE52-4943-88DF-56E311514A4C}"/>
              </a:ext>
            </a:extLst>
          </p:cNvPr>
          <p:cNvSpPr>
            <a:spLocks noGrp="1"/>
          </p:cNvSpPr>
          <p:nvPr>
            <p:ph type="title"/>
          </p:nvPr>
        </p:nvSpPr>
        <p:spPr/>
        <p:txBody>
          <a:bodyPr/>
          <a:lstStyle/>
          <a:p>
            <a:r>
              <a:rPr lang="en-US" b="1" dirty="0"/>
              <a:t>2. MUSCLES OF MASTICATION</a:t>
            </a:r>
            <a:endParaRPr lang="en-GB" b="1" dirty="0"/>
          </a:p>
        </p:txBody>
      </p:sp>
      <p:sp>
        <p:nvSpPr>
          <p:cNvPr id="3" name="Content Placeholder 2">
            <a:extLst>
              <a:ext uri="{FF2B5EF4-FFF2-40B4-BE49-F238E27FC236}">
                <a16:creationId xmlns:a16="http://schemas.microsoft.com/office/drawing/2014/main" id="{444A0D50-BC2D-4C7D-93D4-38E26FF38F63}"/>
              </a:ext>
            </a:extLst>
          </p:cNvPr>
          <p:cNvSpPr>
            <a:spLocks noGrp="1"/>
          </p:cNvSpPr>
          <p:nvPr>
            <p:ph idx="1"/>
          </p:nvPr>
        </p:nvSpPr>
        <p:spPr/>
        <p:txBody>
          <a:bodyPr>
            <a:normAutofit fontScale="92500" lnSpcReduction="20000"/>
          </a:bodyPr>
          <a:lstStyle/>
          <a:p>
            <a:r>
              <a:rPr lang="en-GB" dirty="0"/>
              <a:t>The muscles of mastication are associated with movements of the jaw (temporomandibular joint). </a:t>
            </a:r>
          </a:p>
          <a:p>
            <a:pPr marL="0" indent="0">
              <a:buNone/>
            </a:pPr>
            <a:r>
              <a:rPr lang="en-GB" dirty="0"/>
              <a:t>There are four muscles:</a:t>
            </a:r>
          </a:p>
          <a:p>
            <a:endParaRPr lang="en-GB" dirty="0"/>
          </a:p>
          <a:p>
            <a:r>
              <a:rPr lang="en-GB" dirty="0"/>
              <a:t>Masseter</a:t>
            </a:r>
          </a:p>
          <a:p>
            <a:r>
              <a:rPr lang="en-GB" dirty="0"/>
              <a:t>Temporalis</a:t>
            </a:r>
          </a:p>
          <a:p>
            <a:r>
              <a:rPr lang="en-GB" dirty="0"/>
              <a:t>Medial pterygoid</a:t>
            </a:r>
          </a:p>
          <a:p>
            <a:r>
              <a:rPr lang="en-GB" dirty="0"/>
              <a:t>Lateral pterygoid</a:t>
            </a:r>
          </a:p>
          <a:p>
            <a:r>
              <a:rPr lang="en-GB" dirty="0"/>
              <a:t>The muscles of mastication develop from the first pharyngeal arch. Thus, they are innervated by a branch of the trigeminal nerve (CN V), the mandibular nerve.</a:t>
            </a:r>
          </a:p>
        </p:txBody>
      </p:sp>
    </p:spTree>
    <p:extLst>
      <p:ext uri="{BB962C8B-B14F-4D97-AF65-F5344CB8AC3E}">
        <p14:creationId xmlns:p14="http://schemas.microsoft.com/office/powerpoint/2010/main" val="38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058-B8DA-4416-8A66-123F3985CD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6193BC9-1A31-44F0-94E6-B67B3B29C170}"/>
              </a:ext>
            </a:extLst>
          </p:cNvPr>
          <p:cNvSpPr>
            <a:spLocks noGrp="1"/>
          </p:cNvSpPr>
          <p:nvPr>
            <p:ph idx="1"/>
          </p:nvPr>
        </p:nvSpPr>
        <p:spPr/>
        <p:txBody>
          <a:bodyPr>
            <a:normAutofit fontScale="92500" lnSpcReduction="10000"/>
          </a:bodyPr>
          <a:lstStyle/>
          <a:p>
            <a:pPr marL="0" indent="0">
              <a:buNone/>
            </a:pPr>
            <a:r>
              <a:rPr lang="en-GB" dirty="0"/>
              <a:t>The </a:t>
            </a:r>
            <a:r>
              <a:rPr lang="en-GB" b="1" dirty="0"/>
              <a:t>masseter muscle </a:t>
            </a:r>
            <a:r>
              <a:rPr lang="en-GB" dirty="0"/>
              <a:t>is the most powerful muscle of mastication. It is quadrangular in shape and has two parts: deep and superficial.</a:t>
            </a:r>
          </a:p>
          <a:p>
            <a:endParaRPr lang="en-GB" dirty="0"/>
          </a:p>
          <a:p>
            <a:r>
              <a:rPr lang="en-GB" dirty="0"/>
              <a:t>The entirety of the muscle lies superficially to the pterygoids and temporalis, covering them.</a:t>
            </a:r>
          </a:p>
          <a:p>
            <a:endParaRPr lang="en-GB" dirty="0"/>
          </a:p>
          <a:p>
            <a:r>
              <a:rPr lang="en-GB" dirty="0"/>
              <a:t>Attachments: The superficial part originates from maxillary process of the zygomatic bone. The deep part originates from the zygomatic arch of the temporal bone. Both parts attach to the ramus of the mandible.</a:t>
            </a:r>
          </a:p>
          <a:p>
            <a:r>
              <a:rPr lang="en-GB" dirty="0"/>
              <a:t>Actions: Elevates the mandible, closing the mouth.</a:t>
            </a:r>
          </a:p>
          <a:p>
            <a:r>
              <a:rPr lang="en-GB" dirty="0"/>
              <a:t>Innervation: Mandibular nerve (V3).</a:t>
            </a:r>
          </a:p>
        </p:txBody>
      </p:sp>
    </p:spTree>
    <p:extLst>
      <p:ext uri="{BB962C8B-B14F-4D97-AF65-F5344CB8AC3E}">
        <p14:creationId xmlns:p14="http://schemas.microsoft.com/office/powerpoint/2010/main" val="143834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B134-2E78-4367-8994-EB8120DA1EAC}"/>
              </a:ext>
            </a:extLst>
          </p:cNvPr>
          <p:cNvSpPr>
            <a:spLocks noGrp="1"/>
          </p:cNvSpPr>
          <p:nvPr>
            <p:ph type="title"/>
          </p:nvPr>
        </p:nvSpPr>
        <p:spPr/>
        <p:txBody>
          <a:bodyPr/>
          <a:lstStyle/>
          <a:p>
            <a:r>
              <a:rPr lang="en-US" b="1" dirty="0"/>
              <a:t>1. MUSCLES OF FACIAL EXPRESSION</a:t>
            </a:r>
            <a:endParaRPr lang="en-GB" b="1" dirty="0"/>
          </a:p>
        </p:txBody>
      </p:sp>
      <p:sp>
        <p:nvSpPr>
          <p:cNvPr id="3" name="Content Placeholder 2">
            <a:extLst>
              <a:ext uri="{FF2B5EF4-FFF2-40B4-BE49-F238E27FC236}">
                <a16:creationId xmlns:a16="http://schemas.microsoft.com/office/drawing/2014/main" id="{E1111AAA-E3FD-411C-8C69-8E474CF5ADE5}"/>
              </a:ext>
            </a:extLst>
          </p:cNvPr>
          <p:cNvSpPr>
            <a:spLocks noGrp="1"/>
          </p:cNvSpPr>
          <p:nvPr>
            <p:ph idx="1"/>
          </p:nvPr>
        </p:nvSpPr>
        <p:spPr/>
        <p:txBody>
          <a:bodyPr>
            <a:normAutofit fontScale="92500" lnSpcReduction="10000"/>
          </a:bodyPr>
          <a:lstStyle/>
          <a:p>
            <a:r>
              <a:rPr lang="en-GB" dirty="0"/>
              <a:t>The muscles of facial expression are located in the subcutaneous tissue, originating from bone or fascia, and inserting onto the skin. By contracting, the muscles pull on the skin and exert their effects. They are the only group of muscles that insert into skin.</a:t>
            </a:r>
          </a:p>
          <a:p>
            <a:endParaRPr lang="en-GB" dirty="0"/>
          </a:p>
          <a:p>
            <a:r>
              <a:rPr lang="en-GB" dirty="0"/>
              <a:t>These muscles have a common embryonic origin – the 2nd pharyngeal arch. They migrate from the arch, taking their nerve supply with them.  As such, all the muscles of facial expression are innervated by the facial nerve.</a:t>
            </a:r>
          </a:p>
          <a:p>
            <a:endParaRPr lang="en-GB" dirty="0"/>
          </a:p>
          <a:p>
            <a:r>
              <a:rPr lang="en-GB" dirty="0"/>
              <a:t>The facial muscles can broadly be split into three groups: orbital, nasal and oral.</a:t>
            </a:r>
          </a:p>
        </p:txBody>
      </p:sp>
    </p:spTree>
    <p:extLst>
      <p:ext uri="{BB962C8B-B14F-4D97-AF65-F5344CB8AC3E}">
        <p14:creationId xmlns:p14="http://schemas.microsoft.com/office/powerpoint/2010/main" val="156360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9F18-677E-4757-9D1A-7C2400659C7A}"/>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DB0C263C-9BE5-49CB-98A3-7D243DFD7186}"/>
              </a:ext>
            </a:extLst>
          </p:cNvPr>
          <p:cNvPicPr>
            <a:picLocks noGrp="1" noChangeAspect="1"/>
          </p:cNvPicPr>
          <p:nvPr>
            <p:ph idx="1"/>
          </p:nvPr>
        </p:nvPicPr>
        <p:blipFill>
          <a:blip r:embed="rId2"/>
          <a:stretch>
            <a:fillRect/>
          </a:stretch>
        </p:blipFill>
        <p:spPr>
          <a:xfrm>
            <a:off x="838200" y="490330"/>
            <a:ext cx="8235461" cy="6149621"/>
          </a:xfrm>
          <a:prstGeom prst="rect">
            <a:avLst/>
          </a:prstGeom>
        </p:spPr>
      </p:pic>
    </p:spTree>
    <p:extLst>
      <p:ext uri="{BB962C8B-B14F-4D97-AF65-F5344CB8AC3E}">
        <p14:creationId xmlns:p14="http://schemas.microsoft.com/office/powerpoint/2010/main" val="232628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4A0A-B5D9-4B70-891F-BCBB9702DA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8E40B43-9397-47FE-B22E-33AE442F460A}"/>
              </a:ext>
            </a:extLst>
          </p:cNvPr>
          <p:cNvSpPr>
            <a:spLocks noGrp="1"/>
          </p:cNvSpPr>
          <p:nvPr>
            <p:ph idx="1"/>
          </p:nvPr>
        </p:nvSpPr>
        <p:spPr/>
        <p:txBody>
          <a:bodyPr>
            <a:normAutofit fontScale="92500"/>
          </a:bodyPr>
          <a:lstStyle/>
          <a:p>
            <a:r>
              <a:rPr lang="en-GB" dirty="0"/>
              <a:t>The </a:t>
            </a:r>
            <a:r>
              <a:rPr lang="en-GB" b="1" dirty="0"/>
              <a:t>temporalis muscle </a:t>
            </a:r>
            <a:r>
              <a:rPr lang="en-GB" dirty="0"/>
              <a:t>originates from the temporal fossa – a shallow depression on the lateral aspect of the skull. The muscle is covered by tough fascia which can be harvested surgically and used to repair a perforated tympanic membrane (an operation known as a myringoplasty).</a:t>
            </a:r>
          </a:p>
          <a:p>
            <a:endParaRPr lang="en-GB" dirty="0"/>
          </a:p>
          <a:p>
            <a:r>
              <a:rPr lang="en-GB" dirty="0"/>
              <a:t>Attachments: Originates from the temporal fossa. It condenses into a tendon, which inserts onto the coronoid process of the mandible.</a:t>
            </a:r>
          </a:p>
          <a:p>
            <a:r>
              <a:rPr lang="en-GB" dirty="0"/>
              <a:t>Actions: Elevates the mandible, closing the mouth. Also retracts the mandible, pulling the jaw posteriorly.</a:t>
            </a:r>
          </a:p>
          <a:p>
            <a:r>
              <a:rPr lang="en-GB" dirty="0"/>
              <a:t>Innervation: Mandibular nerve (V3).</a:t>
            </a:r>
          </a:p>
        </p:txBody>
      </p:sp>
    </p:spTree>
    <p:extLst>
      <p:ext uri="{BB962C8B-B14F-4D97-AF65-F5344CB8AC3E}">
        <p14:creationId xmlns:p14="http://schemas.microsoft.com/office/powerpoint/2010/main" val="1136696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F22E-6B70-49B1-A4C0-BB582C5C8C7A}"/>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2CDEC1E-AD92-4A11-8624-BE59BEA0E460}"/>
              </a:ext>
            </a:extLst>
          </p:cNvPr>
          <p:cNvPicPr>
            <a:picLocks noGrp="1" noChangeAspect="1"/>
          </p:cNvPicPr>
          <p:nvPr>
            <p:ph idx="1"/>
          </p:nvPr>
        </p:nvPicPr>
        <p:blipFill>
          <a:blip r:embed="rId2"/>
          <a:stretch>
            <a:fillRect/>
          </a:stretch>
        </p:blipFill>
        <p:spPr>
          <a:xfrm>
            <a:off x="838200" y="365125"/>
            <a:ext cx="8685628" cy="6127750"/>
          </a:xfrm>
          <a:prstGeom prst="rect">
            <a:avLst/>
          </a:prstGeom>
        </p:spPr>
      </p:pic>
    </p:spTree>
    <p:extLst>
      <p:ext uri="{BB962C8B-B14F-4D97-AF65-F5344CB8AC3E}">
        <p14:creationId xmlns:p14="http://schemas.microsoft.com/office/powerpoint/2010/main" val="128282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CC5F-F18E-49E8-B917-5E2240DFAA0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4E6856-2D7A-4C09-B7ED-8117798D6C70}"/>
              </a:ext>
            </a:extLst>
          </p:cNvPr>
          <p:cNvSpPr>
            <a:spLocks noGrp="1"/>
          </p:cNvSpPr>
          <p:nvPr>
            <p:ph idx="1"/>
          </p:nvPr>
        </p:nvSpPr>
        <p:spPr>
          <a:xfrm>
            <a:off x="838200" y="365125"/>
            <a:ext cx="10515600" cy="5811838"/>
          </a:xfrm>
        </p:spPr>
        <p:txBody>
          <a:bodyPr>
            <a:normAutofit lnSpcReduction="10000"/>
          </a:bodyPr>
          <a:lstStyle/>
          <a:p>
            <a:r>
              <a:rPr lang="en-GB" dirty="0"/>
              <a:t>The </a:t>
            </a:r>
            <a:r>
              <a:rPr lang="en-GB" b="1" dirty="0"/>
              <a:t>medial pterygoid muscle </a:t>
            </a:r>
            <a:r>
              <a:rPr lang="en-GB" dirty="0"/>
              <a:t>has a quadrangular shape with two heads: deep and superficial. It is located inferiorly to the lateral pterygoid.</a:t>
            </a:r>
          </a:p>
          <a:p>
            <a:endParaRPr lang="en-GB" dirty="0"/>
          </a:p>
          <a:p>
            <a:r>
              <a:rPr lang="en-GB" dirty="0"/>
              <a:t>Attachments:</a:t>
            </a:r>
          </a:p>
          <a:p>
            <a:r>
              <a:rPr lang="en-GB" dirty="0"/>
              <a:t>The superficial head originates from the maxillary tuberosity and the pyramidal process of palatine bone.</a:t>
            </a:r>
          </a:p>
          <a:p>
            <a:r>
              <a:rPr lang="en-GB" dirty="0"/>
              <a:t>The deep head originates from the medial aspect of the lateral pterygoid plate of the sphenoid bone.</a:t>
            </a:r>
          </a:p>
          <a:p>
            <a:r>
              <a:rPr lang="en-GB" dirty="0"/>
              <a:t>Both heads attach to the ramus of the mandible near the angle of mandible.</a:t>
            </a:r>
          </a:p>
          <a:p>
            <a:r>
              <a:rPr lang="en-GB" dirty="0"/>
              <a:t>Actions: Elevates the mandible, closing the mouth.</a:t>
            </a:r>
          </a:p>
          <a:p>
            <a:r>
              <a:rPr lang="en-GB" dirty="0"/>
              <a:t>Innervation: Mandibular nerve (V3).</a:t>
            </a:r>
          </a:p>
        </p:txBody>
      </p:sp>
    </p:spTree>
    <p:extLst>
      <p:ext uri="{BB962C8B-B14F-4D97-AF65-F5344CB8AC3E}">
        <p14:creationId xmlns:p14="http://schemas.microsoft.com/office/powerpoint/2010/main" val="2164786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A944-97BE-4777-B723-5FA4956367B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FAFA95A-6EB4-47D9-AFCB-CADC551E8735}"/>
              </a:ext>
            </a:extLst>
          </p:cNvPr>
          <p:cNvSpPr>
            <a:spLocks noGrp="1"/>
          </p:cNvSpPr>
          <p:nvPr>
            <p:ph idx="1"/>
          </p:nvPr>
        </p:nvSpPr>
        <p:spPr>
          <a:xfrm>
            <a:off x="838200" y="365125"/>
            <a:ext cx="10515600" cy="5811838"/>
          </a:xfrm>
        </p:spPr>
        <p:txBody>
          <a:bodyPr>
            <a:normAutofit fontScale="85000" lnSpcReduction="10000"/>
          </a:bodyPr>
          <a:lstStyle/>
          <a:p>
            <a:r>
              <a:rPr lang="en-GB" dirty="0"/>
              <a:t>The lateral pterygoid muscle has a triangular shape with two heads: superior and inferior. It has horizontally orientated muscle fibres, and thus is the major protractor of the mandible.</a:t>
            </a:r>
          </a:p>
          <a:p>
            <a:endParaRPr lang="en-GB" dirty="0"/>
          </a:p>
          <a:p>
            <a:r>
              <a:rPr lang="en-GB" dirty="0"/>
              <a:t>Attachments:</a:t>
            </a:r>
          </a:p>
          <a:p>
            <a:r>
              <a:rPr lang="en-GB" dirty="0"/>
              <a:t>The superior head originates from the greater wing of the sphenoid.</a:t>
            </a:r>
          </a:p>
          <a:p>
            <a:r>
              <a:rPr lang="en-GB" dirty="0"/>
              <a:t>The inferior head originates from the lateral pterygoid plate of the sphenoid.</a:t>
            </a:r>
          </a:p>
          <a:p>
            <a:r>
              <a:rPr lang="en-GB" dirty="0"/>
              <a:t>The two heads converge into a tendon which attaches to the neck of the mandible.</a:t>
            </a:r>
          </a:p>
          <a:p>
            <a:r>
              <a:rPr lang="en-GB" dirty="0"/>
              <a:t>Actions: Acting bilaterally, the lateral pterygoids protract the mandible, pushing the jaw forwards. Unilateral action produces the ‘side to side’ movement of the jaw.</a:t>
            </a:r>
          </a:p>
          <a:p>
            <a:r>
              <a:rPr lang="en-GB" dirty="0"/>
              <a:t>Note: Contraction of the lateral pterygoid will produce lateral movement on the contralateral side. For example, contraction of left lateral pterygoid will deviate the mandible to the right.</a:t>
            </a:r>
          </a:p>
          <a:p>
            <a:r>
              <a:rPr lang="en-GB" dirty="0"/>
              <a:t>Innervation: Mandibular nerve (V3).</a:t>
            </a:r>
          </a:p>
          <a:p>
            <a:pPr marL="0" indent="0">
              <a:buNone/>
            </a:pPr>
            <a:endParaRPr lang="en-GB" dirty="0"/>
          </a:p>
          <a:p>
            <a:endParaRPr lang="en-GB" dirty="0"/>
          </a:p>
        </p:txBody>
      </p:sp>
    </p:spTree>
    <p:extLst>
      <p:ext uri="{BB962C8B-B14F-4D97-AF65-F5344CB8AC3E}">
        <p14:creationId xmlns:p14="http://schemas.microsoft.com/office/powerpoint/2010/main" val="359048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37FF-9852-4C76-BAF7-36E3551BE6F6}"/>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EB064AF9-52E3-4E25-BDF6-FCC324283310}"/>
              </a:ext>
            </a:extLst>
          </p:cNvPr>
          <p:cNvPicPr>
            <a:picLocks noGrp="1" noChangeAspect="1"/>
          </p:cNvPicPr>
          <p:nvPr>
            <p:ph idx="1"/>
          </p:nvPr>
        </p:nvPicPr>
        <p:blipFill>
          <a:blip r:embed="rId2"/>
          <a:stretch>
            <a:fillRect/>
          </a:stretch>
        </p:blipFill>
        <p:spPr>
          <a:xfrm>
            <a:off x="167435" y="365125"/>
            <a:ext cx="10515600" cy="6274826"/>
          </a:xfrm>
          <a:prstGeom prst="rect">
            <a:avLst/>
          </a:prstGeom>
        </p:spPr>
      </p:pic>
    </p:spTree>
    <p:extLst>
      <p:ext uri="{BB962C8B-B14F-4D97-AF65-F5344CB8AC3E}">
        <p14:creationId xmlns:p14="http://schemas.microsoft.com/office/powerpoint/2010/main" val="2823223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0A5E-097C-460A-93A0-D4F072AB3CD4}"/>
              </a:ext>
            </a:extLst>
          </p:cNvPr>
          <p:cNvSpPr>
            <a:spLocks noGrp="1"/>
          </p:cNvSpPr>
          <p:nvPr>
            <p:ph type="title"/>
          </p:nvPr>
        </p:nvSpPr>
        <p:spPr/>
        <p:txBody>
          <a:bodyPr/>
          <a:lstStyle/>
          <a:p>
            <a:r>
              <a:rPr lang="en-US" b="1" dirty="0"/>
              <a:t>3. MUSCLES OF THE TONGUE</a:t>
            </a:r>
            <a:endParaRPr lang="en-GB" b="1" dirty="0"/>
          </a:p>
        </p:txBody>
      </p:sp>
      <p:sp>
        <p:nvSpPr>
          <p:cNvPr id="3" name="Content Placeholder 2">
            <a:extLst>
              <a:ext uri="{FF2B5EF4-FFF2-40B4-BE49-F238E27FC236}">
                <a16:creationId xmlns:a16="http://schemas.microsoft.com/office/drawing/2014/main" id="{82832E60-7D44-408D-8121-C9762DA7D46A}"/>
              </a:ext>
            </a:extLst>
          </p:cNvPr>
          <p:cNvSpPr>
            <a:spLocks noGrp="1"/>
          </p:cNvSpPr>
          <p:nvPr>
            <p:ph idx="1"/>
          </p:nvPr>
        </p:nvSpPr>
        <p:spPr/>
        <p:txBody>
          <a:bodyPr/>
          <a:lstStyle/>
          <a:p>
            <a:r>
              <a:rPr lang="en-US" dirty="0"/>
              <a:t>THE TONGUE</a:t>
            </a:r>
            <a:endParaRPr lang="en-GB" dirty="0"/>
          </a:p>
        </p:txBody>
      </p:sp>
    </p:spTree>
    <p:extLst>
      <p:ext uri="{BB962C8B-B14F-4D97-AF65-F5344CB8AC3E}">
        <p14:creationId xmlns:p14="http://schemas.microsoft.com/office/powerpoint/2010/main" val="1049382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CE46-0C39-4367-8E44-210940572B74}"/>
              </a:ext>
            </a:extLst>
          </p:cNvPr>
          <p:cNvSpPr>
            <a:spLocks noGrp="1"/>
          </p:cNvSpPr>
          <p:nvPr>
            <p:ph type="title"/>
          </p:nvPr>
        </p:nvSpPr>
        <p:spPr/>
        <p:txBody>
          <a:bodyPr/>
          <a:lstStyle/>
          <a:p>
            <a:r>
              <a:rPr lang="en-US" dirty="0"/>
              <a:t>EMBRYOLOGY</a:t>
            </a:r>
            <a:endParaRPr lang="en-GB" dirty="0"/>
          </a:p>
        </p:txBody>
      </p:sp>
      <p:sp>
        <p:nvSpPr>
          <p:cNvPr id="3" name="Content Placeholder 2">
            <a:extLst>
              <a:ext uri="{FF2B5EF4-FFF2-40B4-BE49-F238E27FC236}">
                <a16:creationId xmlns:a16="http://schemas.microsoft.com/office/drawing/2014/main" id="{03242ECF-5BF4-48B5-8C67-BA43F1EAD7BF}"/>
              </a:ext>
            </a:extLst>
          </p:cNvPr>
          <p:cNvSpPr>
            <a:spLocks noGrp="1"/>
          </p:cNvSpPr>
          <p:nvPr>
            <p:ph idx="1"/>
          </p:nvPr>
        </p:nvSpPr>
        <p:spPr/>
        <p:txBody>
          <a:bodyPr>
            <a:normAutofit fontScale="92500" lnSpcReduction="10000"/>
          </a:bodyPr>
          <a:lstStyle/>
          <a:p>
            <a:r>
              <a:rPr lang="en-GB" dirty="0"/>
              <a:t>first branchial arch is supplied by the trigeminal nerve, the second by the facial, the third by the glossopharyngeal, and the fourth and sixth by the </a:t>
            </a:r>
            <a:r>
              <a:rPr lang="en-GB" dirty="0" err="1"/>
              <a:t>vagus</a:t>
            </a:r>
            <a:r>
              <a:rPr lang="en-GB" dirty="0"/>
              <a:t>.</a:t>
            </a:r>
          </a:p>
          <a:p>
            <a:r>
              <a:rPr lang="en-GB" dirty="0"/>
              <a:t>When the tongue is developing, it starts as a two longitudinal bulbous ridges, with contribution from the first four branchial arches. </a:t>
            </a:r>
          </a:p>
          <a:p>
            <a:r>
              <a:rPr lang="en-GB" dirty="0"/>
              <a:t>These ridges join, giving rise to the longitudinal line (median sulcus) down the centre of the tongue. </a:t>
            </a:r>
          </a:p>
          <a:p>
            <a:r>
              <a:rPr lang="en-GB" dirty="0"/>
              <a:t>The contribution from the second branchial arch is grown over by that of the third arch, but the nerve supply remains. </a:t>
            </a:r>
          </a:p>
          <a:p>
            <a:r>
              <a:rPr lang="en-GB" dirty="0"/>
              <a:t>This is why the majority of the tongue’s innervation is by the trigeminal nerve (CN V) and the glossopharyngeal nerve CN IX.</a:t>
            </a:r>
          </a:p>
          <a:p>
            <a:endParaRPr lang="en-GB" dirty="0"/>
          </a:p>
        </p:txBody>
      </p:sp>
    </p:spTree>
    <p:extLst>
      <p:ext uri="{BB962C8B-B14F-4D97-AF65-F5344CB8AC3E}">
        <p14:creationId xmlns:p14="http://schemas.microsoft.com/office/powerpoint/2010/main" val="409993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6E55-CAC6-4A74-B117-0860D82AA5C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815117-B2E1-45F3-BA73-AFEB4F5E8905}"/>
              </a:ext>
            </a:extLst>
          </p:cNvPr>
          <p:cNvSpPr>
            <a:spLocks noGrp="1"/>
          </p:cNvSpPr>
          <p:nvPr>
            <p:ph idx="1"/>
          </p:nvPr>
        </p:nvSpPr>
        <p:spPr/>
        <p:txBody>
          <a:bodyPr/>
          <a:lstStyle/>
          <a:p>
            <a:r>
              <a:rPr lang="en-GB" dirty="0"/>
              <a:t>At the back of the tongue – there is a transverse line near the root of the tongue. This is called sulcus terminalis, and in the centre, where it meets the median sulcus, there is a pit. </a:t>
            </a:r>
          </a:p>
          <a:p>
            <a:r>
              <a:rPr lang="en-GB" dirty="0"/>
              <a:t>This is the closed top of a deep pit, the foramen cecum (blind window), at the end of which lies the thyroid gland. </a:t>
            </a:r>
          </a:p>
          <a:p>
            <a:r>
              <a:rPr lang="en-GB" dirty="0"/>
              <a:t>During development, this descends from the tongue down into the neck, If, on the way down, the pit (thyroglossal duct) doesn’t close behind the gland, midline thyroglossal cysts or fistulae may remain.</a:t>
            </a:r>
          </a:p>
          <a:p>
            <a:endParaRPr lang="en-GB" dirty="0"/>
          </a:p>
        </p:txBody>
      </p:sp>
    </p:spTree>
    <p:extLst>
      <p:ext uri="{BB962C8B-B14F-4D97-AF65-F5344CB8AC3E}">
        <p14:creationId xmlns:p14="http://schemas.microsoft.com/office/powerpoint/2010/main" val="3744868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D128-749A-446F-8887-CB4E6583DF89}"/>
              </a:ext>
            </a:extLst>
          </p:cNvPr>
          <p:cNvSpPr>
            <a:spLocks noGrp="1"/>
          </p:cNvSpPr>
          <p:nvPr>
            <p:ph type="title"/>
          </p:nvPr>
        </p:nvSpPr>
        <p:spPr/>
        <p:txBody>
          <a:bodyPr/>
          <a:lstStyle/>
          <a:p>
            <a:r>
              <a:rPr lang="en-US" dirty="0"/>
              <a:t>INTRINSIC MUSCLES OF THE TONGUE</a:t>
            </a:r>
            <a:endParaRPr lang="en-GB" dirty="0"/>
          </a:p>
        </p:txBody>
      </p:sp>
      <p:sp>
        <p:nvSpPr>
          <p:cNvPr id="3" name="Content Placeholder 2">
            <a:extLst>
              <a:ext uri="{FF2B5EF4-FFF2-40B4-BE49-F238E27FC236}">
                <a16:creationId xmlns:a16="http://schemas.microsoft.com/office/drawing/2014/main" id="{83B73A6E-27D3-426B-91DA-79642746B043}"/>
              </a:ext>
            </a:extLst>
          </p:cNvPr>
          <p:cNvSpPr>
            <a:spLocks noGrp="1"/>
          </p:cNvSpPr>
          <p:nvPr>
            <p:ph idx="1"/>
          </p:nvPr>
        </p:nvSpPr>
        <p:spPr/>
        <p:txBody>
          <a:bodyPr>
            <a:normAutofit lnSpcReduction="10000"/>
          </a:bodyPr>
          <a:lstStyle/>
          <a:p>
            <a:r>
              <a:rPr lang="en-GB" dirty="0"/>
              <a:t>The intrinsic muscles only attach to other structures in the tongue. There are four paired intrinsic muscles of the tongue and they are named by the direction in which they travel: the superior longitudinal, inferior longitudinal, transverse and vertical muscles of the tongue. </a:t>
            </a:r>
          </a:p>
          <a:p>
            <a:r>
              <a:rPr lang="en-GB" dirty="0"/>
              <a:t>These muscles affect the shape and size of the tongue – for example, in tongue rolling – and have a role in facilitating speech, eating and swallowing.</a:t>
            </a:r>
          </a:p>
          <a:p>
            <a:endParaRPr lang="en-GB" dirty="0"/>
          </a:p>
          <a:p>
            <a:r>
              <a:rPr lang="en-GB" dirty="0"/>
              <a:t>Motor innervation for the intrinsic muscles of the tongue is via the hypoglossal nerve (CNXII).</a:t>
            </a:r>
          </a:p>
        </p:txBody>
      </p:sp>
    </p:spTree>
    <p:extLst>
      <p:ext uri="{BB962C8B-B14F-4D97-AF65-F5344CB8AC3E}">
        <p14:creationId xmlns:p14="http://schemas.microsoft.com/office/powerpoint/2010/main" val="152167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05C8-3781-4F31-AB14-6E6B92D0C431}"/>
              </a:ext>
            </a:extLst>
          </p:cNvPr>
          <p:cNvSpPr>
            <a:spLocks noGrp="1"/>
          </p:cNvSpPr>
          <p:nvPr>
            <p:ph type="title"/>
          </p:nvPr>
        </p:nvSpPr>
        <p:spPr/>
        <p:txBody>
          <a:bodyPr/>
          <a:lstStyle/>
          <a:p>
            <a:r>
              <a:rPr lang="en-US" dirty="0"/>
              <a:t>ORBITAL GROUP</a:t>
            </a:r>
            <a:endParaRPr lang="en-GB" dirty="0"/>
          </a:p>
        </p:txBody>
      </p:sp>
      <p:sp>
        <p:nvSpPr>
          <p:cNvPr id="3" name="Content Placeholder 2">
            <a:extLst>
              <a:ext uri="{FF2B5EF4-FFF2-40B4-BE49-F238E27FC236}">
                <a16:creationId xmlns:a16="http://schemas.microsoft.com/office/drawing/2014/main" id="{A2AD467C-6F17-4BA8-9343-103036D09EDF}"/>
              </a:ext>
            </a:extLst>
          </p:cNvPr>
          <p:cNvSpPr>
            <a:spLocks noGrp="1"/>
          </p:cNvSpPr>
          <p:nvPr>
            <p:ph idx="1"/>
          </p:nvPr>
        </p:nvSpPr>
        <p:spPr/>
        <p:txBody>
          <a:bodyPr/>
          <a:lstStyle/>
          <a:p>
            <a:r>
              <a:rPr lang="en-GB" dirty="0"/>
              <a:t>The orbital group of facial muscles contains two muscles associated with the eye socket. </a:t>
            </a:r>
          </a:p>
          <a:p>
            <a:r>
              <a:rPr lang="en-GB" dirty="0"/>
              <a:t>These muscles control the movements of the eyelids, important in protecting the cornea from damage. </a:t>
            </a:r>
          </a:p>
          <a:p>
            <a:r>
              <a:rPr lang="en-GB" dirty="0"/>
              <a:t>They are both innervated by the facial nerve. </a:t>
            </a:r>
          </a:p>
        </p:txBody>
      </p:sp>
    </p:spTree>
    <p:extLst>
      <p:ext uri="{BB962C8B-B14F-4D97-AF65-F5344CB8AC3E}">
        <p14:creationId xmlns:p14="http://schemas.microsoft.com/office/powerpoint/2010/main" val="2058853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1E65-5167-4C27-A2B4-3449AFCBE69F}"/>
              </a:ext>
            </a:extLst>
          </p:cNvPr>
          <p:cNvSpPr>
            <a:spLocks noGrp="1"/>
          </p:cNvSpPr>
          <p:nvPr>
            <p:ph type="title"/>
          </p:nvPr>
        </p:nvSpPr>
        <p:spPr/>
        <p:txBody>
          <a:bodyPr/>
          <a:lstStyle/>
          <a:p>
            <a:r>
              <a:rPr lang="en-US" dirty="0"/>
              <a:t>EXTRINSIC MUSCLES OF THE TONGUE</a:t>
            </a:r>
            <a:endParaRPr lang="en-GB" dirty="0"/>
          </a:p>
        </p:txBody>
      </p:sp>
      <p:sp>
        <p:nvSpPr>
          <p:cNvPr id="3" name="Content Placeholder 2">
            <a:extLst>
              <a:ext uri="{FF2B5EF4-FFF2-40B4-BE49-F238E27FC236}">
                <a16:creationId xmlns:a16="http://schemas.microsoft.com/office/drawing/2014/main" id="{CE4AC241-02ED-478F-BB2C-175F3C2504C8}"/>
              </a:ext>
            </a:extLst>
          </p:cNvPr>
          <p:cNvSpPr>
            <a:spLocks noGrp="1"/>
          </p:cNvSpPr>
          <p:nvPr>
            <p:ph idx="1"/>
          </p:nvPr>
        </p:nvSpPr>
        <p:spPr/>
        <p:txBody>
          <a:bodyPr/>
          <a:lstStyle/>
          <a:p>
            <a:pPr marL="0" indent="0">
              <a:buNone/>
            </a:pPr>
            <a:r>
              <a:rPr lang="en-GB" dirty="0"/>
              <a:t>Genioglossus</a:t>
            </a:r>
          </a:p>
          <a:p>
            <a:r>
              <a:rPr lang="en-GB" dirty="0"/>
              <a:t>Attachments: Arises from the mandibular </a:t>
            </a:r>
            <a:r>
              <a:rPr lang="en-GB" dirty="0" err="1"/>
              <a:t>symphsis</a:t>
            </a:r>
            <a:r>
              <a:rPr lang="en-GB" dirty="0"/>
              <a:t>. Inserts into the body of the hyoid bone and the entire length of the tongue.</a:t>
            </a:r>
          </a:p>
          <a:p>
            <a:r>
              <a:rPr lang="en-GB" dirty="0"/>
              <a:t>Function: Inferior fibres protrude the tongue, middle fibres depress the tongue, and superior fibres draw the tip back and down</a:t>
            </a:r>
          </a:p>
          <a:p>
            <a:r>
              <a:rPr lang="en-GB" dirty="0"/>
              <a:t>Innervation: Motor innervation via the hypoglossal nerve (CNXII).</a:t>
            </a:r>
          </a:p>
        </p:txBody>
      </p:sp>
    </p:spTree>
    <p:extLst>
      <p:ext uri="{BB962C8B-B14F-4D97-AF65-F5344CB8AC3E}">
        <p14:creationId xmlns:p14="http://schemas.microsoft.com/office/powerpoint/2010/main" val="125414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1959-9DC2-4F4E-8C42-FB25C212C2D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CC7380-8882-480D-AD6B-68590F445F7E}"/>
              </a:ext>
            </a:extLst>
          </p:cNvPr>
          <p:cNvSpPr>
            <a:spLocks noGrp="1"/>
          </p:cNvSpPr>
          <p:nvPr>
            <p:ph idx="1"/>
          </p:nvPr>
        </p:nvSpPr>
        <p:spPr/>
        <p:txBody>
          <a:bodyPr/>
          <a:lstStyle/>
          <a:p>
            <a:pPr marL="0" indent="0">
              <a:buNone/>
            </a:pPr>
            <a:r>
              <a:rPr lang="en-GB" dirty="0"/>
              <a:t>Hyoglossus</a:t>
            </a:r>
          </a:p>
          <a:p>
            <a:r>
              <a:rPr lang="en-GB" dirty="0"/>
              <a:t>Attachments: Arises from the hyoid bone and inserts into the side of the tongue</a:t>
            </a:r>
          </a:p>
          <a:p>
            <a:r>
              <a:rPr lang="en-GB" dirty="0"/>
              <a:t>Function: Depresses and retracts the tongue</a:t>
            </a:r>
          </a:p>
          <a:p>
            <a:r>
              <a:rPr lang="en-GB" dirty="0"/>
              <a:t>Innervation: Motor innervation via the hypoglossal nerve (CNXII).</a:t>
            </a:r>
          </a:p>
        </p:txBody>
      </p:sp>
    </p:spTree>
    <p:extLst>
      <p:ext uri="{BB962C8B-B14F-4D97-AF65-F5344CB8AC3E}">
        <p14:creationId xmlns:p14="http://schemas.microsoft.com/office/powerpoint/2010/main" val="1869338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6B4E-FEA5-4C55-9481-2F4125580B2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4B912F-82BC-4433-BE55-CB7ABB9D8CF9}"/>
              </a:ext>
            </a:extLst>
          </p:cNvPr>
          <p:cNvSpPr>
            <a:spLocks noGrp="1"/>
          </p:cNvSpPr>
          <p:nvPr>
            <p:ph idx="1"/>
          </p:nvPr>
        </p:nvSpPr>
        <p:spPr/>
        <p:txBody>
          <a:bodyPr/>
          <a:lstStyle/>
          <a:p>
            <a:pPr marL="0" indent="0">
              <a:buNone/>
            </a:pPr>
            <a:r>
              <a:rPr lang="en-GB" dirty="0"/>
              <a:t>Styloglossus</a:t>
            </a:r>
          </a:p>
          <a:p>
            <a:r>
              <a:rPr lang="en-GB" dirty="0"/>
              <a:t>Attachments: Originates at the styloid process of the temporal bone and inserts into the side of the tongue</a:t>
            </a:r>
          </a:p>
          <a:p>
            <a:r>
              <a:rPr lang="en-GB" dirty="0"/>
              <a:t>Function: Retracts and elevates the tongue</a:t>
            </a:r>
          </a:p>
          <a:p>
            <a:r>
              <a:rPr lang="en-GB" dirty="0"/>
              <a:t>Innervation: Motor innervation via the hypoglossal nerve (CNXII).</a:t>
            </a:r>
          </a:p>
        </p:txBody>
      </p:sp>
    </p:spTree>
    <p:extLst>
      <p:ext uri="{BB962C8B-B14F-4D97-AF65-F5344CB8AC3E}">
        <p14:creationId xmlns:p14="http://schemas.microsoft.com/office/powerpoint/2010/main" val="317639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4A7F-ACEA-4CEA-8491-58BDF70511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C15587-E3D5-4089-B62E-719C56BF617C}"/>
              </a:ext>
            </a:extLst>
          </p:cNvPr>
          <p:cNvSpPr>
            <a:spLocks noGrp="1"/>
          </p:cNvSpPr>
          <p:nvPr>
            <p:ph idx="1"/>
          </p:nvPr>
        </p:nvSpPr>
        <p:spPr/>
        <p:txBody>
          <a:bodyPr/>
          <a:lstStyle/>
          <a:p>
            <a:pPr marL="0" indent="0">
              <a:buNone/>
            </a:pPr>
            <a:r>
              <a:rPr lang="en-GB" dirty="0"/>
              <a:t>Palatoglossus</a:t>
            </a:r>
          </a:p>
          <a:p>
            <a:r>
              <a:rPr lang="en-GB" dirty="0"/>
              <a:t>Attachments: Arises from the palatine aponeurosis and inserts broadly across the tongue</a:t>
            </a:r>
          </a:p>
          <a:p>
            <a:r>
              <a:rPr lang="en-GB" dirty="0"/>
              <a:t>Function: Elevates the posterior aspect of the tongue</a:t>
            </a:r>
          </a:p>
          <a:p>
            <a:r>
              <a:rPr lang="en-GB" dirty="0"/>
              <a:t>Innervation: Motor innervation via the </a:t>
            </a:r>
            <a:r>
              <a:rPr lang="en-GB" dirty="0" err="1"/>
              <a:t>vagus</a:t>
            </a:r>
            <a:r>
              <a:rPr lang="en-GB" dirty="0"/>
              <a:t> nerve (CNX).</a:t>
            </a:r>
          </a:p>
          <a:p>
            <a:r>
              <a:rPr lang="en-GB" dirty="0"/>
              <a:t>All of the intrinsic and extrinsic muscles are innervated by the hypoglossal nerve (CN XII), except palatoglossus, which has vagal innervation (CN X).</a:t>
            </a:r>
          </a:p>
        </p:txBody>
      </p:sp>
    </p:spTree>
    <p:extLst>
      <p:ext uri="{BB962C8B-B14F-4D97-AF65-F5344CB8AC3E}">
        <p14:creationId xmlns:p14="http://schemas.microsoft.com/office/powerpoint/2010/main" val="181630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5CC4-43AD-47D9-A81F-B0F3AE45DA4F}"/>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A9F7EA9B-0BC7-4648-9D7E-1BC427E08070}"/>
              </a:ext>
            </a:extLst>
          </p:cNvPr>
          <p:cNvPicPr>
            <a:picLocks noGrp="1" noChangeAspect="1"/>
          </p:cNvPicPr>
          <p:nvPr>
            <p:ph idx="1"/>
          </p:nvPr>
        </p:nvPicPr>
        <p:blipFill>
          <a:blip r:embed="rId2"/>
          <a:stretch>
            <a:fillRect/>
          </a:stretch>
        </p:blipFill>
        <p:spPr>
          <a:xfrm>
            <a:off x="838200" y="365125"/>
            <a:ext cx="7982243" cy="6274826"/>
          </a:xfrm>
          <a:prstGeom prst="rect">
            <a:avLst/>
          </a:prstGeom>
        </p:spPr>
      </p:pic>
    </p:spTree>
    <p:extLst>
      <p:ext uri="{BB962C8B-B14F-4D97-AF65-F5344CB8AC3E}">
        <p14:creationId xmlns:p14="http://schemas.microsoft.com/office/powerpoint/2010/main" val="27344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DCB3-091D-471C-8360-39C00C2E5FF0}"/>
              </a:ext>
            </a:extLst>
          </p:cNvPr>
          <p:cNvSpPr>
            <a:spLocks noGrp="1"/>
          </p:cNvSpPr>
          <p:nvPr>
            <p:ph type="title"/>
          </p:nvPr>
        </p:nvSpPr>
        <p:spPr/>
        <p:txBody>
          <a:bodyPr/>
          <a:lstStyle/>
          <a:p>
            <a:r>
              <a:rPr lang="en-US" dirty="0"/>
              <a:t>NERVE SUPPLY TO THE TONGUE</a:t>
            </a:r>
            <a:endParaRPr lang="en-GB" dirty="0"/>
          </a:p>
        </p:txBody>
      </p:sp>
      <p:sp>
        <p:nvSpPr>
          <p:cNvPr id="3" name="Content Placeholder 2">
            <a:extLst>
              <a:ext uri="{FF2B5EF4-FFF2-40B4-BE49-F238E27FC236}">
                <a16:creationId xmlns:a16="http://schemas.microsoft.com/office/drawing/2014/main" id="{CBAB13D3-2589-4FF7-B4B9-8A6400393F63}"/>
              </a:ext>
            </a:extLst>
          </p:cNvPr>
          <p:cNvSpPr>
            <a:spLocks noGrp="1"/>
          </p:cNvSpPr>
          <p:nvPr>
            <p:ph idx="1"/>
          </p:nvPr>
        </p:nvSpPr>
        <p:spPr/>
        <p:txBody>
          <a:bodyPr>
            <a:normAutofit fontScale="92500" lnSpcReduction="10000"/>
          </a:bodyPr>
          <a:lstStyle/>
          <a:p>
            <a:r>
              <a:rPr lang="en-GB" dirty="0"/>
              <a:t>In the anterior 2/3, general sensation is supplied by the trigeminal nerve (CNV). Specifically the lingual nerve, a branch of the mandibular nerve (CN V3).</a:t>
            </a:r>
          </a:p>
          <a:p>
            <a:endParaRPr lang="en-GB" dirty="0"/>
          </a:p>
          <a:p>
            <a:r>
              <a:rPr lang="en-GB" dirty="0"/>
              <a:t>On the other hand, taste in the anterior 2/3 is supplied from the facial nerve (CNVII). In the petrous part of the temporal bone, the facial nerve gives off three branches, one of which is chorda tympani. This travels through the middle ear, and continues on to the tongue.</a:t>
            </a:r>
          </a:p>
          <a:p>
            <a:endParaRPr lang="en-GB" dirty="0"/>
          </a:p>
          <a:p>
            <a:r>
              <a:rPr lang="en-GB" dirty="0"/>
              <a:t>The posterior 1/3 of the tongue, Both touch and taste are supplied by the glossopharyngeal nerve (CNIX).</a:t>
            </a:r>
          </a:p>
        </p:txBody>
      </p:sp>
    </p:spTree>
    <p:extLst>
      <p:ext uri="{BB962C8B-B14F-4D97-AF65-F5344CB8AC3E}">
        <p14:creationId xmlns:p14="http://schemas.microsoft.com/office/powerpoint/2010/main" val="195311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160-B381-4AA6-A170-7C2EC0EE5264}"/>
              </a:ext>
            </a:extLst>
          </p:cNvPr>
          <p:cNvSpPr>
            <a:spLocks noGrp="1"/>
          </p:cNvSpPr>
          <p:nvPr>
            <p:ph type="title"/>
          </p:nvPr>
        </p:nvSpPr>
        <p:spPr/>
        <p:txBody>
          <a:bodyPr/>
          <a:lstStyle/>
          <a:p>
            <a:r>
              <a:rPr lang="en-US" dirty="0"/>
              <a:t>BLOOD SUPPLY</a:t>
            </a:r>
            <a:endParaRPr lang="en-GB" dirty="0"/>
          </a:p>
        </p:txBody>
      </p:sp>
      <p:sp>
        <p:nvSpPr>
          <p:cNvPr id="3" name="Content Placeholder 2">
            <a:extLst>
              <a:ext uri="{FF2B5EF4-FFF2-40B4-BE49-F238E27FC236}">
                <a16:creationId xmlns:a16="http://schemas.microsoft.com/office/drawing/2014/main" id="{1AA8F2DD-24F7-42C0-A86C-9AAC11C36EB0}"/>
              </a:ext>
            </a:extLst>
          </p:cNvPr>
          <p:cNvSpPr>
            <a:spLocks noGrp="1"/>
          </p:cNvSpPr>
          <p:nvPr>
            <p:ph idx="1"/>
          </p:nvPr>
        </p:nvSpPr>
        <p:spPr/>
        <p:txBody>
          <a:bodyPr/>
          <a:lstStyle/>
          <a:p>
            <a:r>
              <a:rPr lang="en-GB" dirty="0"/>
              <a:t>The lingual artery (branch of the external carotid) does most of the supply, but there is a branch from the facial artery; the tonsillar artery, which can provide some collateral circulation. </a:t>
            </a:r>
          </a:p>
          <a:p>
            <a:r>
              <a:rPr lang="en-GB" dirty="0"/>
              <a:t>Drainage is by the lingual vein.</a:t>
            </a:r>
          </a:p>
        </p:txBody>
      </p:sp>
    </p:spTree>
    <p:extLst>
      <p:ext uri="{BB962C8B-B14F-4D97-AF65-F5344CB8AC3E}">
        <p14:creationId xmlns:p14="http://schemas.microsoft.com/office/powerpoint/2010/main" val="1022423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B82F-0790-419F-92E4-EDE52751A2D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FDDDF8A-EA85-4F05-97BA-BE7786767FD6}"/>
              </a:ext>
            </a:extLst>
          </p:cNvPr>
          <p:cNvPicPr>
            <a:picLocks noGrp="1" noChangeAspect="1"/>
          </p:cNvPicPr>
          <p:nvPr>
            <p:ph idx="1"/>
          </p:nvPr>
        </p:nvPicPr>
        <p:blipFill>
          <a:blip r:embed="rId2"/>
          <a:stretch>
            <a:fillRect/>
          </a:stretch>
        </p:blipFill>
        <p:spPr>
          <a:xfrm>
            <a:off x="838200" y="365124"/>
            <a:ext cx="9140687" cy="5889901"/>
          </a:xfrm>
          <a:prstGeom prst="rect">
            <a:avLst/>
          </a:prstGeom>
        </p:spPr>
      </p:pic>
    </p:spTree>
    <p:extLst>
      <p:ext uri="{BB962C8B-B14F-4D97-AF65-F5344CB8AC3E}">
        <p14:creationId xmlns:p14="http://schemas.microsoft.com/office/powerpoint/2010/main" val="1768586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0E7-E6FB-44BD-90E9-0F0995E988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EDA6BB-8079-4183-A91D-47A252973D8F}"/>
              </a:ext>
            </a:extLst>
          </p:cNvPr>
          <p:cNvSpPr>
            <a:spLocks noGrp="1"/>
          </p:cNvSpPr>
          <p:nvPr>
            <p:ph idx="1"/>
          </p:nvPr>
        </p:nvSpPr>
        <p:spPr/>
        <p:txBody>
          <a:bodyPr/>
          <a:lstStyle/>
          <a:p>
            <a:pPr marL="0" indent="0">
              <a:buNone/>
            </a:pPr>
            <a:r>
              <a:rPr lang="en-GB" dirty="0"/>
              <a:t>The lymphatic drainage of the tongue is as follows:</a:t>
            </a:r>
          </a:p>
          <a:p>
            <a:endParaRPr lang="en-GB" dirty="0"/>
          </a:p>
          <a:p>
            <a:r>
              <a:rPr lang="en-GB" dirty="0"/>
              <a:t>Anterior two thirds – initially into the submental and submandibular nodes, which empty into the deep cervical lymph nodes</a:t>
            </a:r>
          </a:p>
          <a:p>
            <a:r>
              <a:rPr lang="en-GB" dirty="0"/>
              <a:t>Posterior third – directly into the deep cervical lymph nodes</a:t>
            </a:r>
          </a:p>
        </p:txBody>
      </p:sp>
    </p:spTree>
    <p:extLst>
      <p:ext uri="{BB962C8B-B14F-4D97-AF65-F5344CB8AC3E}">
        <p14:creationId xmlns:p14="http://schemas.microsoft.com/office/powerpoint/2010/main" val="2730328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ADBA-E30A-4B78-8509-1869878F494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6AFA0D-38A8-44F4-92DF-BBCB1FE981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2922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573A-E5D2-4E5B-BB61-30306B090F67}"/>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F256AD5-BEEF-4E23-AACF-4CE578831970}"/>
              </a:ext>
            </a:extLst>
          </p:cNvPr>
          <p:cNvPicPr>
            <a:picLocks noGrp="1" noChangeAspect="1"/>
          </p:cNvPicPr>
          <p:nvPr>
            <p:ph idx="1"/>
          </p:nvPr>
        </p:nvPicPr>
        <p:blipFill>
          <a:blip r:embed="rId2"/>
          <a:stretch>
            <a:fillRect/>
          </a:stretch>
        </p:blipFill>
        <p:spPr>
          <a:xfrm>
            <a:off x="838200" y="365124"/>
            <a:ext cx="10515599" cy="6232623"/>
          </a:xfrm>
          <a:prstGeom prst="rect">
            <a:avLst/>
          </a:prstGeom>
        </p:spPr>
      </p:pic>
    </p:spTree>
    <p:extLst>
      <p:ext uri="{BB962C8B-B14F-4D97-AF65-F5344CB8AC3E}">
        <p14:creationId xmlns:p14="http://schemas.microsoft.com/office/powerpoint/2010/main" val="571479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C92A-5E62-479E-A05B-F7E0EAE4F8F2}"/>
              </a:ext>
            </a:extLst>
          </p:cNvPr>
          <p:cNvSpPr>
            <a:spLocks noGrp="1"/>
          </p:cNvSpPr>
          <p:nvPr>
            <p:ph type="title"/>
          </p:nvPr>
        </p:nvSpPr>
        <p:spPr/>
        <p:txBody>
          <a:bodyPr/>
          <a:lstStyle/>
          <a:p>
            <a:r>
              <a:rPr lang="en-US" dirty="0"/>
              <a:t>TONGUE TIE</a:t>
            </a:r>
            <a:endParaRPr lang="en-GB" dirty="0"/>
          </a:p>
        </p:txBody>
      </p:sp>
      <p:sp>
        <p:nvSpPr>
          <p:cNvPr id="3" name="Content Placeholder 2">
            <a:extLst>
              <a:ext uri="{FF2B5EF4-FFF2-40B4-BE49-F238E27FC236}">
                <a16:creationId xmlns:a16="http://schemas.microsoft.com/office/drawing/2014/main" id="{EDCB5061-9F7E-4845-B49D-6BAC0E4CA285}"/>
              </a:ext>
            </a:extLst>
          </p:cNvPr>
          <p:cNvSpPr>
            <a:spLocks noGrp="1"/>
          </p:cNvSpPr>
          <p:nvPr>
            <p:ph idx="1"/>
          </p:nvPr>
        </p:nvSpPr>
        <p:spPr/>
        <p:txBody>
          <a:bodyPr/>
          <a:lstStyle/>
          <a:p>
            <a:r>
              <a:rPr lang="en-GB" dirty="0"/>
              <a:t>The tongue is attached </a:t>
            </a:r>
            <a:r>
              <a:rPr lang="en-GB" dirty="0" err="1"/>
              <a:t>anteroinferiorly</a:t>
            </a:r>
            <a:r>
              <a:rPr lang="en-GB" dirty="0"/>
              <a:t> by a piece of connective tissue called the frenulum, which lies in the midline. </a:t>
            </a:r>
          </a:p>
          <a:p>
            <a:r>
              <a:rPr lang="en-GB" dirty="0"/>
              <a:t>The process by which the frenulum is formed is the same by which the fingers form, and is known as sculpting apoptosis. </a:t>
            </a:r>
          </a:p>
          <a:p>
            <a:r>
              <a:rPr lang="en-GB" dirty="0"/>
              <a:t>if this process fails, it can result in excess frenulum. This is called a tongue-tie, and presents in children. </a:t>
            </a:r>
          </a:p>
          <a:p>
            <a:r>
              <a:rPr lang="en-GB" dirty="0"/>
              <a:t>There are varying degrees of severity of tongue-tie and in some cases it can restrict the movement of the tongue causing difficulties with breast feeding. This can be managed with simple surgery.</a:t>
            </a:r>
          </a:p>
        </p:txBody>
      </p:sp>
    </p:spTree>
    <p:extLst>
      <p:ext uri="{BB962C8B-B14F-4D97-AF65-F5344CB8AC3E}">
        <p14:creationId xmlns:p14="http://schemas.microsoft.com/office/powerpoint/2010/main" val="3124793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A18E-6670-4CDF-B32C-06F5B83276B7}"/>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22A6EFB4-98B4-4FEC-B379-FE1CFC3419AC}"/>
              </a:ext>
            </a:extLst>
          </p:cNvPr>
          <p:cNvPicPr>
            <a:picLocks noGrp="1" noChangeAspect="1"/>
          </p:cNvPicPr>
          <p:nvPr>
            <p:ph idx="1"/>
          </p:nvPr>
        </p:nvPicPr>
        <p:blipFill>
          <a:blip r:embed="rId2"/>
          <a:stretch>
            <a:fillRect/>
          </a:stretch>
        </p:blipFill>
        <p:spPr>
          <a:xfrm>
            <a:off x="2180492" y="365125"/>
            <a:ext cx="7005501" cy="5811838"/>
          </a:xfrm>
          <a:prstGeom prst="rect">
            <a:avLst/>
          </a:prstGeom>
        </p:spPr>
      </p:pic>
    </p:spTree>
    <p:extLst>
      <p:ext uri="{BB962C8B-B14F-4D97-AF65-F5344CB8AC3E}">
        <p14:creationId xmlns:p14="http://schemas.microsoft.com/office/powerpoint/2010/main" val="388212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C250-9D44-46AB-A771-FC49B5824CE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382521-0F27-4BC9-ADF6-B5F6B876299C}"/>
              </a:ext>
            </a:extLst>
          </p:cNvPr>
          <p:cNvSpPr>
            <a:spLocks noGrp="1"/>
          </p:cNvSpPr>
          <p:nvPr>
            <p:ph idx="1"/>
          </p:nvPr>
        </p:nvSpPr>
        <p:spPr/>
        <p:txBody>
          <a:bodyPr>
            <a:normAutofit fontScale="92500" lnSpcReduction="20000"/>
          </a:bodyPr>
          <a:lstStyle/>
          <a:p>
            <a:pPr marL="0" indent="0">
              <a:buNone/>
            </a:pPr>
            <a:r>
              <a:rPr lang="en-GB" dirty="0"/>
              <a:t>The </a:t>
            </a:r>
            <a:r>
              <a:rPr lang="en-GB" b="1" dirty="0"/>
              <a:t>orbicularis oculi muscle </a:t>
            </a:r>
            <a:r>
              <a:rPr lang="en-GB" dirty="0"/>
              <a:t>surrounds the eye socket and extends into the eyelid. It has three distinct parts – palpebral, lacrimal, and orbital.</a:t>
            </a:r>
          </a:p>
          <a:p>
            <a:endParaRPr lang="en-GB" dirty="0"/>
          </a:p>
          <a:p>
            <a:r>
              <a:rPr lang="en-GB" dirty="0"/>
              <a:t>Attachments – Originates from the medial orbital margin, the medial palpebral ligament, and the lacrimal bone. It then inserts into the skin around the margin of the orbit, and the superior and inferior tarsal plates.</a:t>
            </a:r>
          </a:p>
          <a:p>
            <a:pPr marL="0" indent="0">
              <a:buNone/>
            </a:pPr>
            <a:r>
              <a:rPr lang="en-GB" dirty="0"/>
              <a:t>Actions:</a:t>
            </a:r>
          </a:p>
          <a:p>
            <a:r>
              <a:rPr lang="en-GB" dirty="0"/>
              <a:t>Palpebral part – gently closes the eyelids.</a:t>
            </a:r>
          </a:p>
          <a:p>
            <a:r>
              <a:rPr lang="en-GB" dirty="0"/>
              <a:t>Lacrimal part – involved in the drainage of tears.</a:t>
            </a:r>
          </a:p>
          <a:p>
            <a:r>
              <a:rPr lang="en-GB" dirty="0"/>
              <a:t>Orbital part – tightly closes the eyelids.</a:t>
            </a:r>
          </a:p>
          <a:p>
            <a:r>
              <a:rPr lang="en-GB" dirty="0"/>
              <a:t>Innervation – Facial nerve (CN VII, temporal and zygomatic branches)</a:t>
            </a:r>
          </a:p>
        </p:txBody>
      </p:sp>
    </p:spTree>
    <p:extLst>
      <p:ext uri="{BB962C8B-B14F-4D97-AF65-F5344CB8AC3E}">
        <p14:creationId xmlns:p14="http://schemas.microsoft.com/office/powerpoint/2010/main" val="89302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13A0-823A-4C6A-B689-B8F9714689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15EA6D2-016B-408B-A71E-0AEE97E9ED3C}"/>
              </a:ext>
            </a:extLst>
          </p:cNvPr>
          <p:cNvSpPr>
            <a:spLocks noGrp="1"/>
          </p:cNvSpPr>
          <p:nvPr>
            <p:ph idx="1"/>
          </p:nvPr>
        </p:nvSpPr>
        <p:spPr/>
        <p:txBody>
          <a:bodyPr/>
          <a:lstStyle/>
          <a:p>
            <a:r>
              <a:rPr lang="en-GB" dirty="0"/>
              <a:t>The </a:t>
            </a:r>
            <a:r>
              <a:rPr lang="en-GB" b="1" dirty="0"/>
              <a:t>corrugator </a:t>
            </a:r>
            <a:r>
              <a:rPr lang="en-GB" b="1" dirty="0" err="1"/>
              <a:t>supercilii</a:t>
            </a:r>
            <a:r>
              <a:rPr lang="en-GB" b="1" dirty="0"/>
              <a:t> </a:t>
            </a:r>
            <a:r>
              <a:rPr lang="en-GB" dirty="0"/>
              <a:t>is a much smaller muscle and is located posteriorly to the orbicularis oculi.</a:t>
            </a:r>
          </a:p>
          <a:p>
            <a:endParaRPr lang="en-GB" dirty="0"/>
          </a:p>
          <a:p>
            <a:r>
              <a:rPr lang="en-GB" dirty="0"/>
              <a:t>Attachments – Originates from the </a:t>
            </a:r>
            <a:r>
              <a:rPr lang="en-GB" dirty="0" err="1"/>
              <a:t>superciliary</a:t>
            </a:r>
            <a:r>
              <a:rPr lang="en-GB" dirty="0"/>
              <a:t> arch, running in a superolateral direction. Inserts into the skin of the eyebrow.</a:t>
            </a:r>
          </a:p>
          <a:p>
            <a:r>
              <a:rPr lang="en-GB" dirty="0"/>
              <a:t>Actions – Acts to draw the eyebrows together, creating vertical wrinkles on the bridge of the nose.</a:t>
            </a:r>
          </a:p>
          <a:p>
            <a:r>
              <a:rPr lang="en-GB" dirty="0"/>
              <a:t>Innervation – Facial nerve.</a:t>
            </a:r>
          </a:p>
        </p:txBody>
      </p:sp>
    </p:spTree>
    <p:extLst>
      <p:ext uri="{BB962C8B-B14F-4D97-AF65-F5344CB8AC3E}">
        <p14:creationId xmlns:p14="http://schemas.microsoft.com/office/powerpoint/2010/main" val="199974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72E3-92EC-4C64-A7B3-48FFE6D8E866}"/>
              </a:ext>
            </a:extLst>
          </p:cNvPr>
          <p:cNvSpPr>
            <a:spLocks noGrp="1"/>
          </p:cNvSpPr>
          <p:nvPr>
            <p:ph type="title"/>
          </p:nvPr>
        </p:nvSpPr>
        <p:spPr/>
        <p:txBody>
          <a:bodyPr/>
          <a:lstStyle/>
          <a:p>
            <a:r>
              <a:rPr lang="en-US" dirty="0"/>
              <a:t>NASAL GROUP</a:t>
            </a:r>
            <a:endParaRPr lang="en-GB" dirty="0"/>
          </a:p>
        </p:txBody>
      </p:sp>
      <p:sp>
        <p:nvSpPr>
          <p:cNvPr id="3" name="Content Placeholder 2">
            <a:extLst>
              <a:ext uri="{FF2B5EF4-FFF2-40B4-BE49-F238E27FC236}">
                <a16:creationId xmlns:a16="http://schemas.microsoft.com/office/drawing/2014/main" id="{C250FAB1-9742-4656-8BC9-799E008A9D7D}"/>
              </a:ext>
            </a:extLst>
          </p:cNvPr>
          <p:cNvSpPr>
            <a:spLocks noGrp="1"/>
          </p:cNvSpPr>
          <p:nvPr>
            <p:ph idx="1"/>
          </p:nvPr>
        </p:nvSpPr>
        <p:spPr/>
        <p:txBody>
          <a:bodyPr/>
          <a:lstStyle/>
          <a:p>
            <a:r>
              <a:rPr lang="en-GB" dirty="0"/>
              <a:t>The nasal group of facial muscles are associated with movements of the nose, and the skin around it. </a:t>
            </a:r>
          </a:p>
          <a:p>
            <a:r>
              <a:rPr lang="en-GB" dirty="0"/>
              <a:t>There are three muscles in this group, and they are all innervated by the facial nerve. </a:t>
            </a:r>
          </a:p>
          <a:p>
            <a:r>
              <a:rPr lang="en-GB" dirty="0"/>
              <a:t>They serve little importance in humans.</a:t>
            </a:r>
          </a:p>
        </p:txBody>
      </p:sp>
    </p:spTree>
    <p:extLst>
      <p:ext uri="{BB962C8B-B14F-4D97-AF65-F5344CB8AC3E}">
        <p14:creationId xmlns:p14="http://schemas.microsoft.com/office/powerpoint/2010/main" val="26876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63BB-4D74-48CD-8F02-3BD44CFFEAB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285C582-E59F-4188-A96A-01292E6CA1D0}"/>
              </a:ext>
            </a:extLst>
          </p:cNvPr>
          <p:cNvPicPr>
            <a:picLocks noGrp="1" noChangeAspect="1"/>
          </p:cNvPicPr>
          <p:nvPr>
            <p:ph idx="1"/>
          </p:nvPr>
        </p:nvPicPr>
        <p:blipFill>
          <a:blip r:embed="rId2"/>
          <a:stretch>
            <a:fillRect/>
          </a:stretch>
        </p:blipFill>
        <p:spPr>
          <a:xfrm>
            <a:off x="618978" y="407328"/>
            <a:ext cx="8806376" cy="6387367"/>
          </a:xfrm>
          <a:prstGeom prst="rect">
            <a:avLst/>
          </a:prstGeom>
        </p:spPr>
      </p:pic>
    </p:spTree>
    <p:extLst>
      <p:ext uri="{BB962C8B-B14F-4D97-AF65-F5344CB8AC3E}">
        <p14:creationId xmlns:p14="http://schemas.microsoft.com/office/powerpoint/2010/main" val="339677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3DDC-C074-44FA-B2CD-8B00F580C04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058EB58-43B3-469A-9DAB-332516EF83B3}"/>
              </a:ext>
            </a:extLst>
          </p:cNvPr>
          <p:cNvSpPr>
            <a:spLocks noGrp="1"/>
          </p:cNvSpPr>
          <p:nvPr>
            <p:ph idx="1"/>
          </p:nvPr>
        </p:nvSpPr>
        <p:spPr/>
        <p:txBody>
          <a:bodyPr>
            <a:normAutofit lnSpcReduction="10000"/>
          </a:bodyPr>
          <a:lstStyle/>
          <a:p>
            <a:r>
              <a:rPr lang="en-GB" dirty="0"/>
              <a:t>The </a:t>
            </a:r>
            <a:r>
              <a:rPr lang="en-GB" b="1" dirty="0"/>
              <a:t>nasalis</a:t>
            </a:r>
            <a:r>
              <a:rPr lang="en-GB" dirty="0"/>
              <a:t> is the largest of the nasal muscles. It is split into two parts: transverse and alar.</a:t>
            </a:r>
          </a:p>
          <a:p>
            <a:endParaRPr lang="en-GB" dirty="0"/>
          </a:p>
          <a:p>
            <a:r>
              <a:rPr lang="en-GB" dirty="0"/>
              <a:t>Attachments: Both portions of the muscle originate from the maxilla. The transverse part attaches to an aponeurosis across the dorsum of the nose. The alar portion of the muscle attaches to the alar cartilage of the nasal skeleton.</a:t>
            </a:r>
          </a:p>
          <a:p>
            <a:r>
              <a:rPr lang="en-GB" dirty="0"/>
              <a:t>Actions: The two parts have opposing functions. The transverse part compresses the nares, and the alar part opens the nares.</a:t>
            </a:r>
          </a:p>
          <a:p>
            <a:r>
              <a:rPr lang="en-GB" dirty="0"/>
              <a:t>Innervation: Facial nerve.</a:t>
            </a:r>
          </a:p>
        </p:txBody>
      </p:sp>
    </p:spTree>
    <p:extLst>
      <p:ext uri="{BB962C8B-B14F-4D97-AF65-F5344CB8AC3E}">
        <p14:creationId xmlns:p14="http://schemas.microsoft.com/office/powerpoint/2010/main" val="2598102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2208</Words>
  <Application>Microsoft Office PowerPoint</Application>
  <PresentationFormat>Widescreen</PresentationFormat>
  <Paragraphs>162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MUSCLES OF THE HEAD</vt:lpstr>
      <vt:lpstr>1. MUSCLES OF FACIAL EXPRESSION</vt:lpstr>
      <vt:lpstr>ORBITAL GROUP</vt:lpstr>
      <vt:lpstr>PowerPoint Presentation</vt:lpstr>
      <vt:lpstr>PowerPoint Presentation</vt:lpstr>
      <vt:lpstr>PowerPoint Presentation</vt:lpstr>
      <vt:lpstr>NASAL GROUP</vt:lpstr>
      <vt:lpstr>PowerPoint Presentation</vt:lpstr>
      <vt:lpstr>PowerPoint Presentation</vt:lpstr>
      <vt:lpstr>PowerPoint Presentation</vt:lpstr>
      <vt:lpstr>PowerPoint Presentation</vt:lpstr>
      <vt:lpstr>ORAL GROUP</vt:lpstr>
      <vt:lpstr>PowerPoint Presentation</vt:lpstr>
      <vt:lpstr>PowerPoint Presentation</vt:lpstr>
      <vt:lpstr>PowerPoint Presentation</vt:lpstr>
      <vt:lpstr>PowerPoint Presentation</vt:lpstr>
      <vt:lpstr>FACIAL NERVE PARALYSIS</vt:lpstr>
      <vt:lpstr>2. MUSCLES OF MASTICATION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MUSCLES OF THE TONGUE</vt:lpstr>
      <vt:lpstr>EMBRYOLOGY</vt:lpstr>
      <vt:lpstr>PowerPoint Presentation</vt:lpstr>
      <vt:lpstr>INTRINSIC MUSCLES OF THE TONGUE</vt:lpstr>
      <vt:lpstr>EXTRINSIC MUSCLES OF THE TONGUE</vt:lpstr>
      <vt:lpstr>PowerPoint Presentation</vt:lpstr>
      <vt:lpstr>PowerPoint Presentation</vt:lpstr>
      <vt:lpstr>PowerPoint Presentation</vt:lpstr>
      <vt:lpstr>PowerPoint Presentation</vt:lpstr>
      <vt:lpstr>NERVE SUPPLY TO THE TONGUE</vt:lpstr>
      <vt:lpstr>BLOOD SUPPLY</vt:lpstr>
      <vt:lpstr>PowerPoint Presentation</vt:lpstr>
      <vt:lpstr>PowerPoint Presentation</vt:lpstr>
      <vt:lpstr>PowerPoint Presentation</vt:lpstr>
      <vt:lpstr>TONGUE TIE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MUSCLES OF THE HEAD</dc:title>
  <dc:creator>Juliet Gathara</dc:creator>
  <cp:lastModifiedBy>254746953072</cp:lastModifiedBy>
  <cp:revision>9</cp:revision>
  <dcterms:created xsi:type="dcterms:W3CDTF">2021-04-12T07:44:26Z</dcterms:created>
  <dcterms:modified xsi:type="dcterms:W3CDTF">2023-04-19T13:45:05Z</dcterms:modified>
</cp:coreProperties>
</file>