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8.jpeg" ContentType="image/jpe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75402CC-7900-4F81-BBA2-DAC8EE8BA3B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1360"/>
            <a:ext cx="15364800" cy="155988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920" y="16459200"/>
            <a:ext cx="15364800" cy="155988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4920" cy="20170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hyperlink" Target="https://www.cms.gov/CCIIO/Resources/Data-Resources/marketplace-puf.html" TargetMode="External"/><Relationship Id="rId8" Type="http://schemas.openxmlformats.org/officeDocument/2006/relationships/hyperlink" Target="https://www.nrcs.usda.gov/wps/portal/nrcs/detail/national/home/?cid=nrcs143_013697" TargetMode="Externa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43891200" cy="388404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ea7d00"/>
                </a:solidFill>
                <a:latin typeface="Arial"/>
                <a:ea typeface="Arial"/>
              </a:rPr>
              <a:t>2020 Florida Healthplan Recommender</a:t>
            </a:r>
            <a:endParaRPr b="0" lang="en-U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Mike De Lancey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82880" y="4480560"/>
            <a:ext cx="4343400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How it works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361880" y="23225760"/>
            <a:ext cx="1108764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9294920" y="20482560"/>
            <a:ext cx="24711120" cy="62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1" lang="en-US" sz="4800" spc="-1" strike="noStrike">
                <a:solidFill>
                  <a:srgbClr val="393939"/>
                </a:solidFill>
                <a:latin typeface="Gill Sans"/>
                <a:ea typeface="Arial"/>
              </a:rPr>
              <a:t>  </a:t>
            </a:r>
            <a:r>
              <a:rPr b="0" lang="en-US" sz="4800" spc="-1" strike="noStrike">
                <a:solidFill>
                  <a:srgbClr val="393939"/>
                </a:solidFill>
                <a:latin typeface="Gill Sans"/>
                <a:ea typeface="Arial"/>
              </a:rPr>
              <a:t>At over 1.7 million enrollees in the 2019 Healthcare Marketplace, Florida had more than the bottom 25 states combined. This application seeks to simplify the process to choose the right plan.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0360" y="5852160"/>
            <a:ext cx="10056240" cy="50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i="1" lang="en-US" sz="28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2420440" y="5715000"/>
            <a:ext cx="10361160" cy="133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33662880" y="5791320"/>
            <a:ext cx="9684720" cy="18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22555080" y="16916400"/>
            <a:ext cx="1015776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 flipH="1" flipV="1" rot="5400000">
            <a:off x="-33074640" y="27221760"/>
            <a:ext cx="4155480" cy="51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 flipH="1" flipV="1" rot="5400000">
            <a:off x="5318640" y="21701520"/>
            <a:ext cx="1692000" cy="17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17176680" y="23391720"/>
            <a:ext cx="3528360" cy="32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2"/>
          <p:cNvSpPr/>
          <p:nvPr/>
        </p:nvSpPr>
        <p:spPr>
          <a:xfrm>
            <a:off x="11514240" y="28194120"/>
            <a:ext cx="1009116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3"/>
          <p:cNvSpPr/>
          <p:nvPr/>
        </p:nvSpPr>
        <p:spPr>
          <a:xfrm>
            <a:off x="12435840" y="14356080"/>
            <a:ext cx="9697320" cy="132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1720" cy="2823840"/>
          </a:xfrm>
          <a:prstGeom prst="rect">
            <a:avLst/>
          </a:prstGeom>
          <a:ln>
            <a:noFill/>
          </a:ln>
        </p:spPr>
      </p:pic>
      <p:sp>
        <p:nvSpPr>
          <p:cNvPr id="62" name="CustomShape 14"/>
          <p:cNvSpPr/>
          <p:nvPr/>
        </p:nvSpPr>
        <p:spPr>
          <a:xfrm>
            <a:off x="34044120" y="602280"/>
            <a:ext cx="639864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/github.com/delancey314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3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8040" cy="698040"/>
          </a:xfrm>
          <a:prstGeom prst="rect">
            <a:avLst/>
          </a:prstGeom>
          <a:ln>
            <a:noFill/>
          </a:ln>
        </p:spPr>
      </p:pic>
      <p:pic>
        <p:nvPicPr>
          <p:cNvPr id="64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4160" cy="532440"/>
          </a:xfrm>
          <a:prstGeom prst="rect">
            <a:avLst/>
          </a:prstGeom>
          <a:ln>
            <a:noFill/>
          </a:ln>
        </p:spPr>
      </p:pic>
      <p:sp>
        <p:nvSpPr>
          <p:cNvPr id="65" name="CustomShape 15"/>
          <p:cNvSpPr/>
          <p:nvPr/>
        </p:nvSpPr>
        <p:spPr>
          <a:xfrm>
            <a:off x="33070680" y="1600200"/>
            <a:ext cx="12931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6" name="CustomShape 16"/>
          <p:cNvSpPr/>
          <p:nvPr/>
        </p:nvSpPr>
        <p:spPr>
          <a:xfrm>
            <a:off x="34098120" y="1676520"/>
            <a:ext cx="434736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/in/mikedelancey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17"/>
          <p:cNvSpPr/>
          <p:nvPr/>
        </p:nvSpPr>
        <p:spPr>
          <a:xfrm>
            <a:off x="33889680" y="5862240"/>
            <a:ext cx="9457920" cy="126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8"/>
          <p:cNvSpPr/>
          <p:nvPr/>
        </p:nvSpPr>
        <p:spPr>
          <a:xfrm>
            <a:off x="31089600" y="23204880"/>
            <a:ext cx="126187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What’s Next?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69" name="CustomShape 19"/>
          <p:cNvSpPr/>
          <p:nvPr/>
        </p:nvSpPr>
        <p:spPr>
          <a:xfrm>
            <a:off x="30998880" y="24231600"/>
            <a:ext cx="12892320" cy="39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Expand to other states on the marketplace</a:t>
            </a:r>
            <a:endParaRPr b="0" lang="en-US" sz="4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Incorporate plan pricing</a:t>
            </a:r>
            <a:endParaRPr b="0" lang="en-US" sz="4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Include dental only plans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4"/>
          <a:srcRect l="33122" t="6302" r="-1772" b="36424"/>
          <a:stretch/>
        </p:blipFill>
        <p:spPr>
          <a:xfrm>
            <a:off x="17830800" y="24780240"/>
            <a:ext cx="13661280" cy="7772400"/>
          </a:xfrm>
          <a:prstGeom prst="rect">
            <a:avLst/>
          </a:prstGeom>
          <a:ln>
            <a:noFill/>
          </a:ln>
        </p:spPr>
      </p:pic>
      <p:sp>
        <p:nvSpPr>
          <p:cNvPr id="71" name="CustomShape 20"/>
          <p:cNvSpPr/>
          <p:nvPr/>
        </p:nvSpPr>
        <p:spPr>
          <a:xfrm>
            <a:off x="31157640" y="26679600"/>
            <a:ext cx="1255068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72" name="CustomShape 21"/>
          <p:cNvSpPr/>
          <p:nvPr/>
        </p:nvSpPr>
        <p:spPr>
          <a:xfrm rot="21599400">
            <a:off x="34044480" y="2714400"/>
            <a:ext cx="746856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mike.delanceyds@gmail.com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5"/>
          <a:stretch/>
        </p:blipFill>
        <p:spPr>
          <a:xfrm>
            <a:off x="365760" y="5785920"/>
            <a:ext cx="43251120" cy="12959280"/>
          </a:xfrm>
          <a:prstGeom prst="rect">
            <a:avLst/>
          </a:prstGeom>
          <a:ln>
            <a:noFill/>
          </a:ln>
        </p:spPr>
      </p:pic>
      <p:sp>
        <p:nvSpPr>
          <p:cNvPr id="74" name="CustomShape 22"/>
          <p:cNvSpPr/>
          <p:nvPr/>
        </p:nvSpPr>
        <p:spPr>
          <a:xfrm>
            <a:off x="19294920" y="19455840"/>
            <a:ext cx="2441340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k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u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6"/>
          <a:stretch/>
        </p:blipFill>
        <p:spPr>
          <a:xfrm>
            <a:off x="475920" y="20164320"/>
            <a:ext cx="18543600" cy="12479760"/>
          </a:xfrm>
          <a:prstGeom prst="rect">
            <a:avLst/>
          </a:prstGeom>
          <a:ln>
            <a:noFill/>
          </a:ln>
        </p:spPr>
      </p:pic>
      <p:sp>
        <p:nvSpPr>
          <p:cNvPr id="76" name="CustomShape 23"/>
          <p:cNvSpPr/>
          <p:nvPr/>
        </p:nvSpPr>
        <p:spPr>
          <a:xfrm>
            <a:off x="31272480" y="27959760"/>
            <a:ext cx="12435840" cy="459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1.  Centers for Medicare and Medicaid Services -Health Insurance Exchange Public Use Files. </a:t>
            </a:r>
            <a:r>
              <a:rPr b="0" lang="en-US" sz="2600" spc="-1" strike="noStrike" u="sng">
                <a:solidFill>
                  <a:srgbClr val="26cbec"/>
                </a:solidFill>
                <a:uFillTx/>
                <a:latin typeface="Arial"/>
                <a:ea typeface="DejaVu Sans"/>
                <a:hlinkClick r:id="rId7"/>
              </a:rPr>
              <a:t>https://www.cms.gov/CCIIO/Resources/Data-Resources/marketplace-puf.html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2. USDA – County FIPS codes.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26cbec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 u="sng">
                <a:solidFill>
                  <a:srgbClr val="26cbec"/>
                </a:solidFill>
                <a:uFillTx/>
                <a:latin typeface="Arial"/>
                <a:ea typeface="DejaVu Sans"/>
                <a:hlinkClick r:id="rId8"/>
              </a:rPr>
              <a:t>https://www.nrcs.usda.gov/wps/portal/nrcs/detail/national/home/?cid=nrcs143_013697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3. Bootstrap themes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26cbec"/>
                </a:solidFill>
                <a:latin typeface="Arial"/>
                <a:ea typeface="DejaVu Sans"/>
              </a:rPr>
              <a:t>https://startbootstrap.com/themes/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7" name="CustomShape 24"/>
          <p:cNvSpPr/>
          <p:nvPr/>
        </p:nvSpPr>
        <p:spPr>
          <a:xfrm>
            <a:off x="183960" y="19455840"/>
            <a:ext cx="18744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What is Jaccard Similarity?</a:t>
            </a:r>
            <a:endParaRPr b="0" lang="en-US" sz="57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Application>LibreOffice/6.0.7.3$Linux_X86_64 LibreOffice_project/00m0$Build-3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2019-11-11T11:21:27Z</dcterms:modified>
  <cp:revision>62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